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3" r:id="rId2"/>
    <p:sldId id="386" r:id="rId3"/>
    <p:sldId id="391" r:id="rId4"/>
    <p:sldId id="303" r:id="rId5"/>
    <p:sldId id="361" r:id="rId6"/>
    <p:sldId id="356" r:id="rId7"/>
    <p:sldId id="355" r:id="rId8"/>
    <p:sldId id="327" r:id="rId9"/>
    <p:sldId id="396" r:id="rId10"/>
    <p:sldId id="302" r:id="rId11"/>
    <p:sldId id="319" r:id="rId12"/>
    <p:sldId id="339" r:id="rId13"/>
    <p:sldId id="341" r:id="rId14"/>
    <p:sldId id="343" r:id="rId15"/>
    <p:sldId id="400" r:id="rId16"/>
    <p:sldId id="401" r:id="rId17"/>
    <p:sldId id="390" r:id="rId18"/>
    <p:sldId id="40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04" autoAdjust="0"/>
    <p:restoredTop sz="94660"/>
  </p:normalViewPr>
  <p:slideViewPr>
    <p:cSldViewPr snapToGrid="0">
      <p:cViewPr varScale="1">
        <p:scale>
          <a:sx n="84" d="100"/>
          <a:sy n="84" d="100"/>
        </p:scale>
        <p:origin x="1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D8B58-F95B-4C13-AF7E-F8C621D11EEC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07F51-B3DF-469C-ADBA-223755938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621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896938" y="523875"/>
            <a:ext cx="7704138" cy="4333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93EC6-B44D-C243-964B-F3377480FC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55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034435-EC5F-4824-826E-14EA60801D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763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67183-8547-1243-9143-B6D8A670A3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6073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3E5520-992C-224D-92F9-7D4A5CAC7E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937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E5520-992C-224D-92F9-7D4A5CAC7E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77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E5520-992C-224D-92F9-7D4A5CAC7EE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92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E5520-992C-224D-92F9-7D4A5CAC7E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258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22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65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7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86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21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7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99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54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4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64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761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3384691" y="3429000"/>
            <a:ext cx="5409717" cy="0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1" y="3720089"/>
            <a:ext cx="12192000" cy="5335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667" kern="0" spc="93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691" y="1841877"/>
            <a:ext cx="5409717" cy="15026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6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(c) California Institute of Technology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EE1F5-BC00-4ACA-A97C-82F4A397D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9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sHelicopter00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690" y="-15389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49474" y="5128112"/>
            <a:ext cx="8812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sz="3200" i="1" dirty="0" smtClean="0">
                <a:latin typeface="Arial Narrow"/>
                <a:cs typeface="Arial Narrow"/>
              </a:rPr>
              <a:t>Ingenuity</a:t>
            </a:r>
            <a:r>
              <a:rPr lang="en-US" sz="3200" dirty="0" smtClean="0">
                <a:latin typeface="Arial Narrow"/>
                <a:cs typeface="Arial Narrow"/>
              </a:rPr>
              <a:t> Mars Helicopter Technology Demonstration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9474" y="5844282"/>
            <a:ext cx="8561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Courtney Duncan, Jet Propulsion Laboratory – California Institute of Technology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987271" y="6169580"/>
            <a:ext cx="588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May 11, 2020 Interplanetary </a:t>
            </a:r>
            <a:r>
              <a:rPr lang="en-US" dirty="0" err="1" smtClean="0"/>
              <a:t>SmallSat</a:t>
            </a:r>
            <a:r>
              <a:rPr lang="en-US" dirty="0" smtClean="0"/>
              <a:t> Conference Streaming</a:t>
            </a:r>
            <a:endParaRPr lang="en-US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1730584" y="4288972"/>
            <a:ext cx="8731256" cy="58782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ts val="2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ts val="2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Joint effort of Jet Propulsion Laboratory, Ames Research Center, Langley Research Center, Glenn Research Center, and </a:t>
            </a:r>
            <a:r>
              <a:rPr lang="en-US" sz="1600" b="1" dirty="0" err="1">
                <a:solidFill>
                  <a:schemeClr val="bg1"/>
                </a:solidFill>
              </a:rPr>
              <a:t>AeroVironment</a:t>
            </a:r>
            <a:r>
              <a:rPr lang="en-US" sz="1600" b="1" dirty="0">
                <a:solidFill>
                  <a:schemeClr val="bg1"/>
                </a:solidFill>
              </a:rPr>
              <a:t> Inc.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4944" y="6172868"/>
            <a:ext cx="2171796" cy="646331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6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1" dirty="0" smtClean="0"/>
              <a:t>Ingenuity</a:t>
            </a:r>
            <a:r>
              <a:rPr lang="en-US" sz="3600" b="1" dirty="0" smtClean="0"/>
              <a:t> Mars Helicopter Technology Demonstration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Mars Helicopter Technology Demonstration is now in final preparation for launch to Mars with JPL's Mars 2020 Rover in July 2020.  The helicopter plans to execute the first heavier-than-air flight on another planet in April-May 2021.  This presentation will overview the helicopter mission and requirements; the design and special circumstances of flight in the thin, cold air of Mars; and some of the commercial off the shelf technologies used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With an emphasis on the telecom connection to the </a:t>
            </a:r>
            <a:r>
              <a:rPr lang="en-US" i="1" dirty="0" smtClean="0"/>
              <a:t>Perseverance</a:t>
            </a:r>
            <a:r>
              <a:rPr lang="en-US" dirty="0" smtClean="0"/>
              <a:t> Rover</a:t>
            </a:r>
          </a:p>
          <a:p>
            <a:endParaRPr lang="en-US" dirty="0"/>
          </a:p>
          <a:p>
            <a:r>
              <a:rPr lang="en-US" dirty="0" smtClean="0"/>
              <a:t>JPL URS292031 clearance number </a:t>
            </a:r>
            <a:r>
              <a:rPr lang="en-US" dirty="0"/>
              <a:t>CL#20-1956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1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08631"/>
            <a:ext cx="10289941" cy="53159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73669" y="1321356"/>
            <a:ext cx="3349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https</a:t>
            </a:r>
            <a:r>
              <a:rPr lang="en-US" dirty="0"/>
              <a:t>://mepag.jpl.nasa.gov/</a:t>
            </a: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Why Do Planetary Helicopters?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33493" y="442834"/>
            <a:ext cx="4149407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Capable of flight in thin Mars atmosphere (~1% of </a:t>
            </a:r>
            <a:r>
              <a:rPr lang="en-US" altLang="en-US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Earth, equiv. 30 km)</a:t>
            </a:r>
            <a:endParaRPr lang="en-US" altLang="en-US" sz="1600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marL="171450">
              <a:spcBef>
                <a:spcPct val="0"/>
              </a:spcBef>
              <a:buClr>
                <a:srgbClr val="EEECE1">
                  <a:lumMod val="25000"/>
                </a:srgbClr>
              </a:buClr>
              <a:defRPr/>
            </a:pPr>
            <a:endParaRPr lang="en-US" altLang="en-US" sz="1600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“Co-axial” Helicopter</a:t>
            </a: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endParaRPr lang="en-US" altLang="en-US" sz="1600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Blades 1.2-meter tip-to-tip</a:t>
            </a: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endParaRPr lang="en-US" altLang="en-US" sz="1600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Mass ~</a:t>
            </a:r>
            <a:r>
              <a:rPr lang="en-US" altLang="en-US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1.7 </a:t>
            </a:r>
            <a:r>
              <a:rPr lang="en-US" altLang="en-US" sz="1600" dirty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Kg</a:t>
            </a: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endParaRPr lang="en-US" altLang="en-US" sz="1600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Solar powered – up to 90-second flight per sol</a:t>
            </a:r>
          </a:p>
          <a:p>
            <a:pPr marL="171450">
              <a:spcBef>
                <a:spcPct val="0"/>
              </a:spcBef>
              <a:buClr>
                <a:srgbClr val="EEECE1">
                  <a:lumMod val="25000"/>
                </a:srgbClr>
              </a:buClr>
              <a:defRPr/>
            </a:pPr>
            <a:endParaRPr lang="en-US" altLang="en-US" sz="1600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Flight distances up to 300 m</a:t>
            </a: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endParaRPr lang="en-US" altLang="en-US" sz="1600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Heights up to 10 m</a:t>
            </a: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endParaRPr lang="en-US" altLang="en-US" sz="1600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Autonomous flight &amp; landing</a:t>
            </a: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endParaRPr lang="en-US" altLang="en-US" sz="1600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Up to 5 flights</a:t>
            </a: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endParaRPr lang="en-US" altLang="en-US" sz="1600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Telecommunication to Base Station on Rover</a:t>
            </a: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endParaRPr lang="en-US" altLang="en-US" sz="1600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Self-sufficient thermal </a:t>
            </a:r>
            <a:r>
              <a:rPr lang="en-US" altLang="en-US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control (nights &lt; -100C)</a:t>
            </a:r>
            <a:endParaRPr lang="en-US" altLang="en-US" sz="1600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marL="514350" indent="-342900">
              <a:spcBef>
                <a:spcPct val="0"/>
              </a:spcBef>
              <a:buClr>
                <a:srgbClr val="EEECE1">
                  <a:lumMod val="25000"/>
                </a:srgbClr>
              </a:buClr>
              <a:buFont typeface="Wingdings" charset="2"/>
              <a:buChar char="§"/>
              <a:defRPr/>
            </a:pPr>
            <a:endParaRPr lang="en-US" dirty="0">
              <a:solidFill>
                <a:prstClr val="black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8"/>
          <a:stretch/>
        </p:blipFill>
        <p:spPr>
          <a:xfrm>
            <a:off x="1511278" y="0"/>
            <a:ext cx="560949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76400" y="76201"/>
            <a:ext cx="5343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prstClr val="black"/>
                </a:solidFill>
                <a:latin typeface="Calibri"/>
              </a:rPr>
              <a:t>Mars Helicopter Technology Demonstration on Mars 2020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127132" y="-8965"/>
            <a:ext cx="0" cy="6858000"/>
          </a:xfrm>
          <a:prstGeom prst="line">
            <a:avLst/>
          </a:prstGeom>
          <a:ln w="76200" cmpd="sng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220C0F-0ED2-F246-B006-CB64EB57540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AeroVironment</a:t>
            </a:r>
            <a:r>
              <a:rPr lang="en-US" dirty="0" smtClean="0"/>
              <a:t> – Major Industrial Partner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7174992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Founded by Paul </a:t>
            </a:r>
            <a:r>
              <a:rPr lang="en-US" dirty="0" err="1" smtClean="0"/>
              <a:t>MacReady</a:t>
            </a:r>
            <a:endParaRPr lang="en-US" dirty="0" smtClean="0"/>
          </a:p>
          <a:p>
            <a:pPr lvl="1"/>
            <a:r>
              <a:rPr lang="en-US" dirty="0" smtClean="0"/>
              <a:t>Designer of the human-powered Gossamer Condor that won the Kremer Prize</a:t>
            </a:r>
          </a:p>
          <a:p>
            <a:pPr lvl="1"/>
            <a:r>
              <a:rPr lang="en-US" dirty="0" smtClean="0"/>
              <a:t>And the Gossamer Albatross that crossed the English Channel</a:t>
            </a:r>
          </a:p>
          <a:p>
            <a:pPr lvl="2"/>
            <a:r>
              <a:rPr lang="en-US" dirty="0" smtClean="0"/>
              <a:t>Piloted by Bryan Allen, now at JPL</a:t>
            </a:r>
          </a:p>
          <a:p>
            <a:r>
              <a:rPr lang="en-US" dirty="0" smtClean="0"/>
              <a:t>Simi Valley, CA</a:t>
            </a:r>
          </a:p>
          <a:p>
            <a:pPr lvl="1"/>
            <a:r>
              <a:rPr lang="en-US" dirty="0" smtClean="0"/>
              <a:t>Unmanned electric aerial vehicles, drones</a:t>
            </a:r>
          </a:p>
          <a:p>
            <a:pPr lvl="1"/>
            <a:r>
              <a:rPr lang="en-US" dirty="0" smtClean="0"/>
              <a:t>Experience with unusual designs and environments</a:t>
            </a:r>
          </a:p>
          <a:p>
            <a:pPr lvl="1"/>
            <a:r>
              <a:rPr lang="en-US" dirty="0" smtClean="0"/>
              <a:t>Military systems, precision agriculture, etc.</a:t>
            </a:r>
          </a:p>
          <a:p>
            <a:endParaRPr lang="en-US" dirty="0" smtClean="0"/>
          </a:p>
          <a:p>
            <a:r>
              <a:rPr lang="en-US" dirty="0" smtClean="0"/>
              <a:t>Mars Helicopter rotors, motors, servos, mast &amp; wiring, landing gear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192" y="1690688"/>
            <a:ext cx="3985340" cy="319627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5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00201"/>
            <a:ext cx="9144000" cy="48087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226658" y="1864509"/>
            <a:ext cx="2136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Solar powered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17370" y="3743493"/>
            <a:ext cx="2603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Relay data back to Earth through rover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6658" y="4006275"/>
            <a:ext cx="2047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Closed-loop thermal control for cold Martian nights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905000" y="122238"/>
            <a:ext cx="8229600" cy="7159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prstClr val="black"/>
                </a:solidFill>
                <a:latin typeface="Calibri"/>
              </a:rPr>
              <a:t>After Deployment from 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Rover, 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  <a:p>
            <a:pPr>
              <a:defRPr/>
            </a:pPr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Ingenuity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 Operates 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in Stand-Alone Fashion, with Radio Link to Base Station on 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Perseverance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01364" y="2524105"/>
            <a:ext cx="2639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Radio Link to Helicopter Base Station on Rover</a:t>
            </a:r>
          </a:p>
        </p:txBody>
      </p:sp>
      <p:cxnSp>
        <p:nvCxnSpPr>
          <p:cNvPr id="3" name="Elbow Connector 2"/>
          <p:cNvCxnSpPr/>
          <p:nvPr/>
        </p:nvCxnSpPr>
        <p:spPr>
          <a:xfrm rot="9600000" flipV="1">
            <a:off x="4864507" y="3095545"/>
            <a:ext cx="1752600" cy="493929"/>
          </a:xfrm>
          <a:prstGeom prst="bentConnector3">
            <a:avLst/>
          </a:prstGeom>
          <a:ln w="28575">
            <a:solidFill>
              <a:schemeClr val="tx2">
                <a:lumMod val="75000"/>
              </a:schemeClr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4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ontent Placeholder 3"/>
          <p:cNvSpPr>
            <a:spLocks noGrp="1"/>
          </p:cNvSpPr>
          <p:nvPr>
            <p:ph idx="1"/>
          </p:nvPr>
        </p:nvSpPr>
        <p:spPr>
          <a:xfrm>
            <a:off x="5153880" y="3809117"/>
            <a:ext cx="1815407" cy="178967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b="1" i="1" dirty="0"/>
              <a:t>Flight 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1" dirty="0"/>
              <a:t>Fly large lateral flight path that returns to starting point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05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1" dirty="0"/>
              <a:t>Perform scout function to image terrain far ahead of “parking lot”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05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1" dirty="0"/>
              <a:t>Certify new “parking lot” (on Earth)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4294967295"/>
          </p:nvPr>
        </p:nvSpPr>
        <p:spPr>
          <a:xfrm>
            <a:off x="3468452" y="3934563"/>
            <a:ext cx="1746753" cy="92668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b="1" i="1" dirty="0"/>
              <a:t>Flight 2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1" dirty="0"/>
              <a:t>Fly higher vertical ascent &amp; descent and modest lateral motion</a:t>
            </a:r>
          </a:p>
        </p:txBody>
      </p:sp>
      <p:sp>
        <p:nvSpPr>
          <p:cNvPr id="17" name="Freeform 16"/>
          <p:cNvSpPr/>
          <p:nvPr/>
        </p:nvSpPr>
        <p:spPr>
          <a:xfrm>
            <a:off x="3334753" y="2965259"/>
            <a:ext cx="1556782" cy="943790"/>
          </a:xfrm>
          <a:custGeom>
            <a:avLst/>
            <a:gdLst>
              <a:gd name="connsiteX0" fmla="*/ 622 w 4180737"/>
              <a:gd name="connsiteY0" fmla="*/ 682171 h 1640114"/>
              <a:gd name="connsiteX1" fmla="*/ 160280 w 4180737"/>
              <a:gd name="connsiteY1" fmla="*/ 638628 h 1640114"/>
              <a:gd name="connsiteX2" fmla="*/ 203822 w 4180737"/>
              <a:gd name="connsiteY2" fmla="*/ 609600 h 1640114"/>
              <a:gd name="connsiteX3" fmla="*/ 348965 w 4180737"/>
              <a:gd name="connsiteY3" fmla="*/ 566057 h 1640114"/>
              <a:gd name="connsiteX4" fmla="*/ 479594 w 4180737"/>
              <a:gd name="connsiteY4" fmla="*/ 478971 h 1640114"/>
              <a:gd name="connsiteX5" fmla="*/ 523137 w 4180737"/>
              <a:gd name="connsiteY5" fmla="*/ 449943 h 1640114"/>
              <a:gd name="connsiteX6" fmla="*/ 624737 w 4180737"/>
              <a:gd name="connsiteY6" fmla="*/ 348343 h 1640114"/>
              <a:gd name="connsiteX7" fmla="*/ 711822 w 4180737"/>
              <a:gd name="connsiteY7" fmla="*/ 290285 h 1640114"/>
              <a:gd name="connsiteX8" fmla="*/ 755365 w 4180737"/>
              <a:gd name="connsiteY8" fmla="*/ 275771 h 1640114"/>
              <a:gd name="connsiteX9" fmla="*/ 798908 w 4180737"/>
              <a:gd name="connsiteY9" fmla="*/ 246743 h 1640114"/>
              <a:gd name="connsiteX10" fmla="*/ 900508 w 4180737"/>
              <a:gd name="connsiteY10" fmla="*/ 232228 h 1640114"/>
              <a:gd name="connsiteX11" fmla="*/ 987594 w 4180737"/>
              <a:gd name="connsiteY11" fmla="*/ 203200 h 1640114"/>
              <a:gd name="connsiteX12" fmla="*/ 1031137 w 4180737"/>
              <a:gd name="connsiteY12" fmla="*/ 188685 h 1640114"/>
              <a:gd name="connsiteX13" fmla="*/ 1074680 w 4180737"/>
              <a:gd name="connsiteY13" fmla="*/ 159657 h 1640114"/>
              <a:gd name="connsiteX14" fmla="*/ 1161765 w 4180737"/>
              <a:gd name="connsiteY14" fmla="*/ 130628 h 1640114"/>
              <a:gd name="connsiteX15" fmla="*/ 1234337 w 4180737"/>
              <a:gd name="connsiteY15" fmla="*/ 58057 h 1640114"/>
              <a:gd name="connsiteX16" fmla="*/ 1306908 w 4180737"/>
              <a:gd name="connsiteY16" fmla="*/ 0 h 1640114"/>
              <a:gd name="connsiteX17" fmla="*/ 1408508 w 4180737"/>
              <a:gd name="connsiteY17" fmla="*/ 14514 h 1640114"/>
              <a:gd name="connsiteX18" fmla="*/ 1495594 w 4180737"/>
              <a:gd name="connsiteY18" fmla="*/ 43543 h 1640114"/>
              <a:gd name="connsiteX19" fmla="*/ 1539137 w 4180737"/>
              <a:gd name="connsiteY19" fmla="*/ 58057 h 1640114"/>
              <a:gd name="connsiteX20" fmla="*/ 1626222 w 4180737"/>
              <a:gd name="connsiteY20" fmla="*/ 116114 h 1640114"/>
              <a:gd name="connsiteX21" fmla="*/ 1713308 w 4180737"/>
              <a:gd name="connsiteY21" fmla="*/ 145143 h 1640114"/>
              <a:gd name="connsiteX22" fmla="*/ 1887480 w 4180737"/>
              <a:gd name="connsiteY22" fmla="*/ 174171 h 1640114"/>
              <a:gd name="connsiteX23" fmla="*/ 2032622 w 4180737"/>
              <a:gd name="connsiteY23" fmla="*/ 203200 h 1640114"/>
              <a:gd name="connsiteX24" fmla="*/ 2090680 w 4180737"/>
              <a:gd name="connsiteY24" fmla="*/ 217714 h 1640114"/>
              <a:gd name="connsiteX25" fmla="*/ 2264851 w 4180737"/>
              <a:gd name="connsiteY25" fmla="*/ 232228 h 1640114"/>
              <a:gd name="connsiteX26" fmla="*/ 2366451 w 4180737"/>
              <a:gd name="connsiteY26" fmla="*/ 261257 h 1640114"/>
              <a:gd name="connsiteX27" fmla="*/ 2424508 w 4180737"/>
              <a:gd name="connsiteY27" fmla="*/ 290285 h 1640114"/>
              <a:gd name="connsiteX28" fmla="*/ 2569651 w 4180737"/>
              <a:gd name="connsiteY28" fmla="*/ 304800 h 1640114"/>
              <a:gd name="connsiteX29" fmla="*/ 2714794 w 4180737"/>
              <a:gd name="connsiteY29" fmla="*/ 333828 h 1640114"/>
              <a:gd name="connsiteX30" fmla="*/ 3164737 w 4180737"/>
              <a:gd name="connsiteY30" fmla="*/ 362857 h 1640114"/>
              <a:gd name="connsiteX31" fmla="*/ 3266337 w 4180737"/>
              <a:gd name="connsiteY31" fmla="*/ 377371 h 1640114"/>
              <a:gd name="connsiteX32" fmla="*/ 3440508 w 4180737"/>
              <a:gd name="connsiteY32" fmla="*/ 391885 h 1640114"/>
              <a:gd name="connsiteX33" fmla="*/ 3498565 w 4180737"/>
              <a:gd name="connsiteY33" fmla="*/ 406400 h 1640114"/>
              <a:gd name="connsiteX34" fmla="*/ 3846908 w 4180737"/>
              <a:gd name="connsiteY34" fmla="*/ 420914 h 1640114"/>
              <a:gd name="connsiteX35" fmla="*/ 3904965 w 4180737"/>
              <a:gd name="connsiteY35" fmla="*/ 435428 h 1640114"/>
              <a:gd name="connsiteX36" fmla="*/ 4093651 w 4180737"/>
              <a:gd name="connsiteY36" fmla="*/ 522514 h 1640114"/>
              <a:gd name="connsiteX37" fmla="*/ 4180737 w 4180737"/>
              <a:gd name="connsiteY37" fmla="*/ 566057 h 1640114"/>
              <a:gd name="connsiteX38" fmla="*/ 4122680 w 4180737"/>
              <a:gd name="connsiteY38" fmla="*/ 595085 h 1640114"/>
              <a:gd name="connsiteX39" fmla="*/ 4079137 w 4180737"/>
              <a:gd name="connsiteY39" fmla="*/ 609600 h 1640114"/>
              <a:gd name="connsiteX40" fmla="*/ 4035594 w 4180737"/>
              <a:gd name="connsiteY40" fmla="*/ 638628 h 1640114"/>
              <a:gd name="connsiteX41" fmla="*/ 3977537 w 4180737"/>
              <a:gd name="connsiteY41" fmla="*/ 667657 h 1640114"/>
              <a:gd name="connsiteX42" fmla="*/ 3933994 w 4180737"/>
              <a:gd name="connsiteY42" fmla="*/ 696685 h 1640114"/>
              <a:gd name="connsiteX43" fmla="*/ 3890451 w 4180737"/>
              <a:gd name="connsiteY43" fmla="*/ 711200 h 1640114"/>
              <a:gd name="connsiteX44" fmla="*/ 3832394 w 4180737"/>
              <a:gd name="connsiteY44" fmla="*/ 740228 h 1640114"/>
              <a:gd name="connsiteX45" fmla="*/ 3745308 w 4180737"/>
              <a:gd name="connsiteY45" fmla="*/ 812800 h 1640114"/>
              <a:gd name="connsiteX46" fmla="*/ 3643708 w 4180737"/>
              <a:gd name="connsiteY46" fmla="*/ 870857 h 1640114"/>
              <a:gd name="connsiteX47" fmla="*/ 3556622 w 4180737"/>
              <a:gd name="connsiteY47" fmla="*/ 928914 h 1640114"/>
              <a:gd name="connsiteX48" fmla="*/ 3542108 w 4180737"/>
              <a:gd name="connsiteY48" fmla="*/ 972457 h 1640114"/>
              <a:gd name="connsiteX49" fmla="*/ 3411480 w 4180737"/>
              <a:gd name="connsiteY49" fmla="*/ 1045028 h 1640114"/>
              <a:gd name="connsiteX50" fmla="*/ 3367937 w 4180737"/>
              <a:gd name="connsiteY50" fmla="*/ 1074057 h 1640114"/>
              <a:gd name="connsiteX51" fmla="*/ 3324394 w 4180737"/>
              <a:gd name="connsiteY51" fmla="*/ 1088571 h 1640114"/>
              <a:gd name="connsiteX52" fmla="*/ 3193765 w 4180737"/>
              <a:gd name="connsiteY52" fmla="*/ 1175657 h 1640114"/>
              <a:gd name="connsiteX53" fmla="*/ 3106680 w 4180737"/>
              <a:gd name="connsiteY53" fmla="*/ 1204685 h 1640114"/>
              <a:gd name="connsiteX54" fmla="*/ 2990565 w 4180737"/>
              <a:gd name="connsiteY54" fmla="*/ 1335314 h 1640114"/>
              <a:gd name="connsiteX55" fmla="*/ 2961537 w 4180737"/>
              <a:gd name="connsiteY55" fmla="*/ 1378857 h 1640114"/>
              <a:gd name="connsiteX56" fmla="*/ 2932508 w 4180737"/>
              <a:gd name="connsiteY56" fmla="*/ 1480457 h 1640114"/>
              <a:gd name="connsiteX57" fmla="*/ 2888965 w 4180737"/>
              <a:gd name="connsiteY57" fmla="*/ 1494971 h 1640114"/>
              <a:gd name="connsiteX58" fmla="*/ 2816394 w 4180737"/>
              <a:gd name="connsiteY58" fmla="*/ 1567543 h 1640114"/>
              <a:gd name="connsiteX59" fmla="*/ 2729308 w 4180737"/>
              <a:gd name="connsiteY59" fmla="*/ 1640114 h 1640114"/>
              <a:gd name="connsiteX60" fmla="*/ 2526108 w 4180737"/>
              <a:gd name="connsiteY60" fmla="*/ 1625600 h 1640114"/>
              <a:gd name="connsiteX61" fmla="*/ 2453537 w 4180737"/>
              <a:gd name="connsiteY61" fmla="*/ 1611085 h 1640114"/>
              <a:gd name="connsiteX62" fmla="*/ 2322908 w 4180737"/>
              <a:gd name="connsiteY62" fmla="*/ 1596571 h 1640114"/>
              <a:gd name="connsiteX63" fmla="*/ 2221308 w 4180737"/>
              <a:gd name="connsiteY63" fmla="*/ 1567543 h 1640114"/>
              <a:gd name="connsiteX64" fmla="*/ 2134222 w 4180737"/>
              <a:gd name="connsiteY64" fmla="*/ 1538514 h 1640114"/>
              <a:gd name="connsiteX65" fmla="*/ 2090680 w 4180737"/>
              <a:gd name="connsiteY65" fmla="*/ 1524000 h 1640114"/>
              <a:gd name="connsiteX66" fmla="*/ 2032622 w 4180737"/>
              <a:gd name="connsiteY66" fmla="*/ 1509485 h 1640114"/>
              <a:gd name="connsiteX67" fmla="*/ 1989080 w 4180737"/>
              <a:gd name="connsiteY67" fmla="*/ 1480457 h 1640114"/>
              <a:gd name="connsiteX68" fmla="*/ 1931022 w 4180737"/>
              <a:gd name="connsiteY68" fmla="*/ 1465943 h 1640114"/>
              <a:gd name="connsiteX69" fmla="*/ 1887480 w 4180737"/>
              <a:gd name="connsiteY69" fmla="*/ 1451428 h 1640114"/>
              <a:gd name="connsiteX70" fmla="*/ 1756851 w 4180737"/>
              <a:gd name="connsiteY70" fmla="*/ 1378857 h 1640114"/>
              <a:gd name="connsiteX71" fmla="*/ 1655251 w 4180737"/>
              <a:gd name="connsiteY71" fmla="*/ 1335314 h 1640114"/>
              <a:gd name="connsiteX72" fmla="*/ 1582680 w 4180737"/>
              <a:gd name="connsiteY72" fmla="*/ 1320800 h 1640114"/>
              <a:gd name="connsiteX73" fmla="*/ 1495594 w 4180737"/>
              <a:gd name="connsiteY73" fmla="*/ 1306285 h 1640114"/>
              <a:gd name="connsiteX74" fmla="*/ 1408508 w 4180737"/>
              <a:gd name="connsiteY74" fmla="*/ 1277257 h 1640114"/>
              <a:gd name="connsiteX75" fmla="*/ 1205308 w 4180737"/>
              <a:gd name="connsiteY75" fmla="*/ 1262743 h 1640114"/>
              <a:gd name="connsiteX76" fmla="*/ 1103708 w 4180737"/>
              <a:gd name="connsiteY76" fmla="*/ 1233714 h 1640114"/>
              <a:gd name="connsiteX77" fmla="*/ 1016622 w 4180737"/>
              <a:gd name="connsiteY77" fmla="*/ 1219200 h 1640114"/>
              <a:gd name="connsiteX78" fmla="*/ 915022 w 4180737"/>
              <a:gd name="connsiteY78" fmla="*/ 1161143 h 1640114"/>
              <a:gd name="connsiteX79" fmla="*/ 842451 w 4180737"/>
              <a:gd name="connsiteY79" fmla="*/ 1074057 h 1640114"/>
              <a:gd name="connsiteX80" fmla="*/ 755365 w 4180737"/>
              <a:gd name="connsiteY80" fmla="*/ 1001485 h 1640114"/>
              <a:gd name="connsiteX81" fmla="*/ 726337 w 4180737"/>
              <a:gd name="connsiteY81" fmla="*/ 957943 h 1640114"/>
              <a:gd name="connsiteX82" fmla="*/ 639251 w 4180737"/>
              <a:gd name="connsiteY82" fmla="*/ 899885 h 1640114"/>
              <a:gd name="connsiteX83" fmla="*/ 610222 w 4180737"/>
              <a:gd name="connsiteY83" fmla="*/ 856343 h 1640114"/>
              <a:gd name="connsiteX84" fmla="*/ 523137 w 4180737"/>
              <a:gd name="connsiteY84" fmla="*/ 827314 h 1640114"/>
              <a:gd name="connsiteX85" fmla="*/ 436051 w 4180737"/>
              <a:gd name="connsiteY85" fmla="*/ 769257 h 1640114"/>
              <a:gd name="connsiteX86" fmla="*/ 203822 w 4180737"/>
              <a:gd name="connsiteY86" fmla="*/ 725714 h 1640114"/>
              <a:gd name="connsiteX87" fmla="*/ 622 w 4180737"/>
              <a:gd name="connsiteY87" fmla="*/ 682171 h 164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4180737" h="1640114">
                <a:moveTo>
                  <a:pt x="622" y="682171"/>
                </a:moveTo>
                <a:cubicBezTo>
                  <a:pt x="-6635" y="667657"/>
                  <a:pt x="49790" y="675458"/>
                  <a:pt x="160280" y="638628"/>
                </a:cubicBezTo>
                <a:cubicBezTo>
                  <a:pt x="176828" y="633112"/>
                  <a:pt x="187882" y="616685"/>
                  <a:pt x="203822" y="609600"/>
                </a:cubicBezTo>
                <a:cubicBezTo>
                  <a:pt x="249258" y="589406"/>
                  <a:pt x="300712" y="578120"/>
                  <a:pt x="348965" y="566057"/>
                </a:cubicBezTo>
                <a:lnTo>
                  <a:pt x="479594" y="478971"/>
                </a:lnTo>
                <a:lnTo>
                  <a:pt x="523137" y="449943"/>
                </a:lnTo>
                <a:cubicBezTo>
                  <a:pt x="548683" y="373302"/>
                  <a:pt x="524921" y="414887"/>
                  <a:pt x="624737" y="348343"/>
                </a:cubicBezTo>
                <a:lnTo>
                  <a:pt x="711822" y="290285"/>
                </a:lnTo>
                <a:cubicBezTo>
                  <a:pt x="724552" y="281798"/>
                  <a:pt x="741681" y="282613"/>
                  <a:pt x="755365" y="275771"/>
                </a:cubicBezTo>
                <a:cubicBezTo>
                  <a:pt x="770967" y="267970"/>
                  <a:pt x="782200" y="251755"/>
                  <a:pt x="798908" y="246743"/>
                </a:cubicBezTo>
                <a:cubicBezTo>
                  <a:pt x="831676" y="236913"/>
                  <a:pt x="866641" y="237066"/>
                  <a:pt x="900508" y="232228"/>
                </a:cubicBezTo>
                <a:lnTo>
                  <a:pt x="987594" y="203200"/>
                </a:lnTo>
                <a:cubicBezTo>
                  <a:pt x="1002108" y="198362"/>
                  <a:pt x="1018407" y="197172"/>
                  <a:pt x="1031137" y="188685"/>
                </a:cubicBezTo>
                <a:cubicBezTo>
                  <a:pt x="1045651" y="179009"/>
                  <a:pt x="1058740" y="166742"/>
                  <a:pt x="1074680" y="159657"/>
                </a:cubicBezTo>
                <a:cubicBezTo>
                  <a:pt x="1102641" y="147230"/>
                  <a:pt x="1161765" y="130628"/>
                  <a:pt x="1161765" y="130628"/>
                </a:cubicBezTo>
                <a:cubicBezTo>
                  <a:pt x="1239179" y="14509"/>
                  <a:pt x="1137571" y="154823"/>
                  <a:pt x="1234337" y="58057"/>
                </a:cubicBezTo>
                <a:cubicBezTo>
                  <a:pt x="1299989" y="-7595"/>
                  <a:pt x="1222138" y="28256"/>
                  <a:pt x="1306908" y="0"/>
                </a:cubicBezTo>
                <a:cubicBezTo>
                  <a:pt x="1340775" y="4838"/>
                  <a:pt x="1375174" y="6821"/>
                  <a:pt x="1408508" y="14514"/>
                </a:cubicBezTo>
                <a:cubicBezTo>
                  <a:pt x="1438323" y="21394"/>
                  <a:pt x="1466565" y="33867"/>
                  <a:pt x="1495594" y="43543"/>
                </a:cubicBezTo>
                <a:lnTo>
                  <a:pt x="1539137" y="58057"/>
                </a:lnTo>
                <a:cubicBezTo>
                  <a:pt x="1572235" y="69089"/>
                  <a:pt x="1597194" y="96762"/>
                  <a:pt x="1626222" y="116114"/>
                </a:cubicBezTo>
                <a:cubicBezTo>
                  <a:pt x="1651682" y="133087"/>
                  <a:pt x="1683303" y="139142"/>
                  <a:pt x="1713308" y="145143"/>
                </a:cubicBezTo>
                <a:cubicBezTo>
                  <a:pt x="1819426" y="166366"/>
                  <a:pt x="1761458" y="156168"/>
                  <a:pt x="1887480" y="174171"/>
                </a:cubicBezTo>
                <a:cubicBezTo>
                  <a:pt x="1976900" y="203978"/>
                  <a:pt x="1885860" y="176516"/>
                  <a:pt x="2032622" y="203200"/>
                </a:cubicBezTo>
                <a:cubicBezTo>
                  <a:pt x="2052248" y="206768"/>
                  <a:pt x="2070886" y="215240"/>
                  <a:pt x="2090680" y="217714"/>
                </a:cubicBezTo>
                <a:cubicBezTo>
                  <a:pt x="2148488" y="224940"/>
                  <a:pt x="2206794" y="227390"/>
                  <a:pt x="2264851" y="232228"/>
                </a:cubicBezTo>
                <a:cubicBezTo>
                  <a:pt x="2294307" y="239592"/>
                  <a:pt x="2337303" y="248765"/>
                  <a:pt x="2366451" y="261257"/>
                </a:cubicBezTo>
                <a:cubicBezTo>
                  <a:pt x="2386338" y="269780"/>
                  <a:pt x="2403352" y="285752"/>
                  <a:pt x="2424508" y="290285"/>
                </a:cubicBezTo>
                <a:cubicBezTo>
                  <a:pt x="2472051" y="300473"/>
                  <a:pt x="2521270" y="299962"/>
                  <a:pt x="2569651" y="304800"/>
                </a:cubicBezTo>
                <a:cubicBezTo>
                  <a:pt x="2643164" y="329304"/>
                  <a:pt x="2603605" y="319003"/>
                  <a:pt x="2714794" y="333828"/>
                </a:cubicBezTo>
                <a:cubicBezTo>
                  <a:pt x="2920422" y="361246"/>
                  <a:pt x="2851924" y="349257"/>
                  <a:pt x="3164737" y="362857"/>
                </a:cubicBezTo>
                <a:cubicBezTo>
                  <a:pt x="3198604" y="367695"/>
                  <a:pt x="3232314" y="373790"/>
                  <a:pt x="3266337" y="377371"/>
                </a:cubicBezTo>
                <a:cubicBezTo>
                  <a:pt x="3324275" y="383470"/>
                  <a:pt x="3382700" y="384659"/>
                  <a:pt x="3440508" y="391885"/>
                </a:cubicBezTo>
                <a:cubicBezTo>
                  <a:pt x="3460302" y="394359"/>
                  <a:pt x="3478668" y="404979"/>
                  <a:pt x="3498565" y="406400"/>
                </a:cubicBezTo>
                <a:cubicBezTo>
                  <a:pt x="3614485" y="414680"/>
                  <a:pt x="3730794" y="416076"/>
                  <a:pt x="3846908" y="420914"/>
                </a:cubicBezTo>
                <a:cubicBezTo>
                  <a:pt x="3866260" y="425752"/>
                  <a:pt x="3886041" y="429120"/>
                  <a:pt x="3904965" y="435428"/>
                </a:cubicBezTo>
                <a:cubicBezTo>
                  <a:pt x="3972613" y="457977"/>
                  <a:pt x="4029143" y="490260"/>
                  <a:pt x="4093651" y="522514"/>
                </a:cubicBezTo>
                <a:cubicBezTo>
                  <a:pt x="4206197" y="578787"/>
                  <a:pt x="4071291" y="529576"/>
                  <a:pt x="4180737" y="566057"/>
                </a:cubicBezTo>
                <a:cubicBezTo>
                  <a:pt x="4161385" y="575733"/>
                  <a:pt x="4142567" y="586562"/>
                  <a:pt x="4122680" y="595085"/>
                </a:cubicBezTo>
                <a:cubicBezTo>
                  <a:pt x="4108618" y="601112"/>
                  <a:pt x="4092821" y="602758"/>
                  <a:pt x="4079137" y="609600"/>
                </a:cubicBezTo>
                <a:cubicBezTo>
                  <a:pt x="4063535" y="617401"/>
                  <a:pt x="4050740" y="629973"/>
                  <a:pt x="4035594" y="638628"/>
                </a:cubicBezTo>
                <a:cubicBezTo>
                  <a:pt x="4016808" y="649363"/>
                  <a:pt x="3996323" y="656922"/>
                  <a:pt x="3977537" y="667657"/>
                </a:cubicBezTo>
                <a:cubicBezTo>
                  <a:pt x="3962391" y="676312"/>
                  <a:pt x="3949596" y="688884"/>
                  <a:pt x="3933994" y="696685"/>
                </a:cubicBezTo>
                <a:cubicBezTo>
                  <a:pt x="3920310" y="703527"/>
                  <a:pt x="3904513" y="705173"/>
                  <a:pt x="3890451" y="711200"/>
                </a:cubicBezTo>
                <a:cubicBezTo>
                  <a:pt x="3870564" y="719723"/>
                  <a:pt x="3851180" y="729493"/>
                  <a:pt x="3832394" y="740228"/>
                </a:cubicBezTo>
                <a:cubicBezTo>
                  <a:pt x="3768238" y="776888"/>
                  <a:pt x="3805344" y="761340"/>
                  <a:pt x="3745308" y="812800"/>
                </a:cubicBezTo>
                <a:cubicBezTo>
                  <a:pt x="3622519" y="918048"/>
                  <a:pt x="3743399" y="815473"/>
                  <a:pt x="3643708" y="870857"/>
                </a:cubicBezTo>
                <a:cubicBezTo>
                  <a:pt x="3613210" y="887800"/>
                  <a:pt x="3556622" y="928914"/>
                  <a:pt x="3556622" y="928914"/>
                </a:cubicBezTo>
                <a:cubicBezTo>
                  <a:pt x="3551784" y="943428"/>
                  <a:pt x="3552926" y="961639"/>
                  <a:pt x="3542108" y="972457"/>
                </a:cubicBezTo>
                <a:cubicBezTo>
                  <a:pt x="3492201" y="1022364"/>
                  <a:pt x="3466234" y="1026777"/>
                  <a:pt x="3411480" y="1045028"/>
                </a:cubicBezTo>
                <a:cubicBezTo>
                  <a:pt x="3396966" y="1054704"/>
                  <a:pt x="3383539" y="1066256"/>
                  <a:pt x="3367937" y="1074057"/>
                </a:cubicBezTo>
                <a:cubicBezTo>
                  <a:pt x="3354253" y="1080899"/>
                  <a:pt x="3337768" y="1081141"/>
                  <a:pt x="3324394" y="1088571"/>
                </a:cubicBezTo>
                <a:cubicBezTo>
                  <a:pt x="3324384" y="1088577"/>
                  <a:pt x="3215541" y="1161139"/>
                  <a:pt x="3193765" y="1175657"/>
                </a:cubicBezTo>
                <a:cubicBezTo>
                  <a:pt x="3168306" y="1192630"/>
                  <a:pt x="3106680" y="1204685"/>
                  <a:pt x="3106680" y="1204685"/>
                </a:cubicBezTo>
                <a:cubicBezTo>
                  <a:pt x="3054879" y="1282386"/>
                  <a:pt x="3089986" y="1235893"/>
                  <a:pt x="2990565" y="1335314"/>
                </a:cubicBezTo>
                <a:cubicBezTo>
                  <a:pt x="2978230" y="1347649"/>
                  <a:pt x="2971213" y="1364343"/>
                  <a:pt x="2961537" y="1378857"/>
                </a:cubicBezTo>
                <a:cubicBezTo>
                  <a:pt x="2961412" y="1379357"/>
                  <a:pt x="2939447" y="1473518"/>
                  <a:pt x="2932508" y="1480457"/>
                </a:cubicBezTo>
                <a:cubicBezTo>
                  <a:pt x="2921690" y="1491275"/>
                  <a:pt x="2903479" y="1490133"/>
                  <a:pt x="2888965" y="1494971"/>
                </a:cubicBezTo>
                <a:cubicBezTo>
                  <a:pt x="2835749" y="1574797"/>
                  <a:pt x="2888963" y="1507069"/>
                  <a:pt x="2816394" y="1567543"/>
                </a:cubicBezTo>
                <a:cubicBezTo>
                  <a:pt x="2704638" y="1660672"/>
                  <a:pt x="2837418" y="1568040"/>
                  <a:pt x="2729308" y="1640114"/>
                </a:cubicBezTo>
                <a:cubicBezTo>
                  <a:pt x="2661575" y="1635276"/>
                  <a:pt x="2593641" y="1632709"/>
                  <a:pt x="2526108" y="1625600"/>
                </a:cubicBezTo>
                <a:cubicBezTo>
                  <a:pt x="2501574" y="1623017"/>
                  <a:pt x="2477959" y="1614574"/>
                  <a:pt x="2453537" y="1611085"/>
                </a:cubicBezTo>
                <a:cubicBezTo>
                  <a:pt x="2410166" y="1604889"/>
                  <a:pt x="2366451" y="1601409"/>
                  <a:pt x="2322908" y="1596571"/>
                </a:cubicBezTo>
                <a:cubicBezTo>
                  <a:pt x="2176544" y="1547784"/>
                  <a:pt x="2403595" y="1622229"/>
                  <a:pt x="2221308" y="1567543"/>
                </a:cubicBezTo>
                <a:cubicBezTo>
                  <a:pt x="2192000" y="1558750"/>
                  <a:pt x="2163251" y="1548190"/>
                  <a:pt x="2134222" y="1538514"/>
                </a:cubicBezTo>
                <a:lnTo>
                  <a:pt x="2090680" y="1524000"/>
                </a:lnTo>
                <a:cubicBezTo>
                  <a:pt x="2071755" y="1517692"/>
                  <a:pt x="2051975" y="1514323"/>
                  <a:pt x="2032622" y="1509485"/>
                </a:cubicBezTo>
                <a:cubicBezTo>
                  <a:pt x="2018108" y="1499809"/>
                  <a:pt x="2005113" y="1487328"/>
                  <a:pt x="1989080" y="1480457"/>
                </a:cubicBezTo>
                <a:cubicBezTo>
                  <a:pt x="1970745" y="1472599"/>
                  <a:pt x="1950203" y="1471423"/>
                  <a:pt x="1931022" y="1465943"/>
                </a:cubicBezTo>
                <a:cubicBezTo>
                  <a:pt x="1916311" y="1461740"/>
                  <a:pt x="1901994" y="1456266"/>
                  <a:pt x="1887480" y="1451428"/>
                </a:cubicBezTo>
                <a:cubicBezTo>
                  <a:pt x="1822300" y="1386248"/>
                  <a:pt x="1863410" y="1414376"/>
                  <a:pt x="1756851" y="1378857"/>
                </a:cubicBezTo>
                <a:cubicBezTo>
                  <a:pt x="1632215" y="1337313"/>
                  <a:pt x="1756722" y="1360681"/>
                  <a:pt x="1655251" y="1335314"/>
                </a:cubicBezTo>
                <a:cubicBezTo>
                  <a:pt x="1631318" y="1329331"/>
                  <a:pt x="1606951" y="1325213"/>
                  <a:pt x="1582680" y="1320800"/>
                </a:cubicBezTo>
                <a:cubicBezTo>
                  <a:pt x="1553726" y="1315535"/>
                  <a:pt x="1524144" y="1313423"/>
                  <a:pt x="1495594" y="1306285"/>
                </a:cubicBezTo>
                <a:cubicBezTo>
                  <a:pt x="1465909" y="1298864"/>
                  <a:pt x="1437537" y="1286933"/>
                  <a:pt x="1408508" y="1277257"/>
                </a:cubicBezTo>
                <a:cubicBezTo>
                  <a:pt x="1344087" y="1255784"/>
                  <a:pt x="1273041" y="1267581"/>
                  <a:pt x="1205308" y="1262743"/>
                </a:cubicBezTo>
                <a:cubicBezTo>
                  <a:pt x="1163805" y="1248908"/>
                  <a:pt x="1149274" y="1242827"/>
                  <a:pt x="1103708" y="1233714"/>
                </a:cubicBezTo>
                <a:cubicBezTo>
                  <a:pt x="1074850" y="1227943"/>
                  <a:pt x="1045651" y="1224038"/>
                  <a:pt x="1016622" y="1219200"/>
                </a:cubicBezTo>
                <a:cubicBezTo>
                  <a:pt x="981137" y="1201457"/>
                  <a:pt x="945791" y="1186784"/>
                  <a:pt x="915022" y="1161143"/>
                </a:cubicBezTo>
                <a:cubicBezTo>
                  <a:pt x="845639" y="1103324"/>
                  <a:pt x="894344" y="1136328"/>
                  <a:pt x="842451" y="1074057"/>
                </a:cubicBezTo>
                <a:cubicBezTo>
                  <a:pt x="807527" y="1032149"/>
                  <a:pt x="798179" y="1030028"/>
                  <a:pt x="755365" y="1001485"/>
                </a:cubicBezTo>
                <a:cubicBezTo>
                  <a:pt x="745689" y="986971"/>
                  <a:pt x="739465" y="969430"/>
                  <a:pt x="726337" y="957943"/>
                </a:cubicBezTo>
                <a:cubicBezTo>
                  <a:pt x="700081" y="934969"/>
                  <a:pt x="639251" y="899885"/>
                  <a:pt x="639251" y="899885"/>
                </a:cubicBezTo>
                <a:cubicBezTo>
                  <a:pt x="629575" y="885371"/>
                  <a:pt x="625014" y="865588"/>
                  <a:pt x="610222" y="856343"/>
                </a:cubicBezTo>
                <a:cubicBezTo>
                  <a:pt x="584274" y="840126"/>
                  <a:pt x="523137" y="827314"/>
                  <a:pt x="523137" y="827314"/>
                </a:cubicBezTo>
                <a:lnTo>
                  <a:pt x="436051" y="769257"/>
                </a:lnTo>
                <a:cubicBezTo>
                  <a:pt x="381197" y="732688"/>
                  <a:pt x="254898" y="730821"/>
                  <a:pt x="203822" y="725714"/>
                </a:cubicBezTo>
                <a:cubicBezTo>
                  <a:pt x="103522" y="700640"/>
                  <a:pt x="7879" y="696685"/>
                  <a:pt x="622" y="682171"/>
                </a:cubicBezTo>
                <a:close/>
              </a:path>
            </a:pathLst>
          </a:cu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2" descr="C:\Users\jknight\Box Sync\M2020 Mars Helicopter\Screenshots\2016-01-15\2020Helo-0120l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75346" y="3249424"/>
            <a:ext cx="586868" cy="29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oup 36"/>
          <p:cNvGrpSpPr/>
          <p:nvPr/>
        </p:nvGrpSpPr>
        <p:grpSpPr>
          <a:xfrm>
            <a:off x="3905638" y="2103797"/>
            <a:ext cx="596101" cy="1223202"/>
            <a:chOff x="5160687" y="1378345"/>
            <a:chExt cx="794801" cy="1315360"/>
          </a:xfrm>
        </p:grpSpPr>
        <p:cxnSp>
          <p:nvCxnSpPr>
            <p:cNvPr id="13" name="Straight Connector 12"/>
            <p:cNvCxnSpPr/>
            <p:nvPr/>
          </p:nvCxnSpPr>
          <p:spPr>
            <a:xfrm flipH="1" flipV="1">
              <a:off x="5160687" y="1378345"/>
              <a:ext cx="10457" cy="12223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5160687" y="1379152"/>
              <a:ext cx="794801" cy="1213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5926549" y="1378345"/>
              <a:ext cx="20917" cy="1315360"/>
            </a:xfrm>
            <a:prstGeom prst="line">
              <a:avLst/>
            </a:prstGeom>
            <a:ln w="28575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2" name="Picture 2" descr="C:\Users\jknight\Box Sync\M2020 Mars Helicopter\Screenshots\2016-01-15\2020Helo-0120l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24840" y="3299761"/>
            <a:ext cx="586868" cy="29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Freeform 85"/>
          <p:cNvSpPr/>
          <p:nvPr/>
        </p:nvSpPr>
        <p:spPr>
          <a:xfrm>
            <a:off x="5039330" y="2925154"/>
            <a:ext cx="1556782" cy="943790"/>
          </a:xfrm>
          <a:custGeom>
            <a:avLst/>
            <a:gdLst>
              <a:gd name="connsiteX0" fmla="*/ 622 w 4180737"/>
              <a:gd name="connsiteY0" fmla="*/ 682171 h 1640114"/>
              <a:gd name="connsiteX1" fmla="*/ 160280 w 4180737"/>
              <a:gd name="connsiteY1" fmla="*/ 638628 h 1640114"/>
              <a:gd name="connsiteX2" fmla="*/ 203822 w 4180737"/>
              <a:gd name="connsiteY2" fmla="*/ 609600 h 1640114"/>
              <a:gd name="connsiteX3" fmla="*/ 348965 w 4180737"/>
              <a:gd name="connsiteY3" fmla="*/ 566057 h 1640114"/>
              <a:gd name="connsiteX4" fmla="*/ 479594 w 4180737"/>
              <a:gd name="connsiteY4" fmla="*/ 478971 h 1640114"/>
              <a:gd name="connsiteX5" fmla="*/ 523137 w 4180737"/>
              <a:gd name="connsiteY5" fmla="*/ 449943 h 1640114"/>
              <a:gd name="connsiteX6" fmla="*/ 624737 w 4180737"/>
              <a:gd name="connsiteY6" fmla="*/ 348343 h 1640114"/>
              <a:gd name="connsiteX7" fmla="*/ 711822 w 4180737"/>
              <a:gd name="connsiteY7" fmla="*/ 290285 h 1640114"/>
              <a:gd name="connsiteX8" fmla="*/ 755365 w 4180737"/>
              <a:gd name="connsiteY8" fmla="*/ 275771 h 1640114"/>
              <a:gd name="connsiteX9" fmla="*/ 798908 w 4180737"/>
              <a:gd name="connsiteY9" fmla="*/ 246743 h 1640114"/>
              <a:gd name="connsiteX10" fmla="*/ 900508 w 4180737"/>
              <a:gd name="connsiteY10" fmla="*/ 232228 h 1640114"/>
              <a:gd name="connsiteX11" fmla="*/ 987594 w 4180737"/>
              <a:gd name="connsiteY11" fmla="*/ 203200 h 1640114"/>
              <a:gd name="connsiteX12" fmla="*/ 1031137 w 4180737"/>
              <a:gd name="connsiteY12" fmla="*/ 188685 h 1640114"/>
              <a:gd name="connsiteX13" fmla="*/ 1074680 w 4180737"/>
              <a:gd name="connsiteY13" fmla="*/ 159657 h 1640114"/>
              <a:gd name="connsiteX14" fmla="*/ 1161765 w 4180737"/>
              <a:gd name="connsiteY14" fmla="*/ 130628 h 1640114"/>
              <a:gd name="connsiteX15" fmla="*/ 1234337 w 4180737"/>
              <a:gd name="connsiteY15" fmla="*/ 58057 h 1640114"/>
              <a:gd name="connsiteX16" fmla="*/ 1306908 w 4180737"/>
              <a:gd name="connsiteY16" fmla="*/ 0 h 1640114"/>
              <a:gd name="connsiteX17" fmla="*/ 1408508 w 4180737"/>
              <a:gd name="connsiteY17" fmla="*/ 14514 h 1640114"/>
              <a:gd name="connsiteX18" fmla="*/ 1495594 w 4180737"/>
              <a:gd name="connsiteY18" fmla="*/ 43543 h 1640114"/>
              <a:gd name="connsiteX19" fmla="*/ 1539137 w 4180737"/>
              <a:gd name="connsiteY19" fmla="*/ 58057 h 1640114"/>
              <a:gd name="connsiteX20" fmla="*/ 1626222 w 4180737"/>
              <a:gd name="connsiteY20" fmla="*/ 116114 h 1640114"/>
              <a:gd name="connsiteX21" fmla="*/ 1713308 w 4180737"/>
              <a:gd name="connsiteY21" fmla="*/ 145143 h 1640114"/>
              <a:gd name="connsiteX22" fmla="*/ 1887480 w 4180737"/>
              <a:gd name="connsiteY22" fmla="*/ 174171 h 1640114"/>
              <a:gd name="connsiteX23" fmla="*/ 2032622 w 4180737"/>
              <a:gd name="connsiteY23" fmla="*/ 203200 h 1640114"/>
              <a:gd name="connsiteX24" fmla="*/ 2090680 w 4180737"/>
              <a:gd name="connsiteY24" fmla="*/ 217714 h 1640114"/>
              <a:gd name="connsiteX25" fmla="*/ 2264851 w 4180737"/>
              <a:gd name="connsiteY25" fmla="*/ 232228 h 1640114"/>
              <a:gd name="connsiteX26" fmla="*/ 2366451 w 4180737"/>
              <a:gd name="connsiteY26" fmla="*/ 261257 h 1640114"/>
              <a:gd name="connsiteX27" fmla="*/ 2424508 w 4180737"/>
              <a:gd name="connsiteY27" fmla="*/ 290285 h 1640114"/>
              <a:gd name="connsiteX28" fmla="*/ 2569651 w 4180737"/>
              <a:gd name="connsiteY28" fmla="*/ 304800 h 1640114"/>
              <a:gd name="connsiteX29" fmla="*/ 2714794 w 4180737"/>
              <a:gd name="connsiteY29" fmla="*/ 333828 h 1640114"/>
              <a:gd name="connsiteX30" fmla="*/ 3164737 w 4180737"/>
              <a:gd name="connsiteY30" fmla="*/ 362857 h 1640114"/>
              <a:gd name="connsiteX31" fmla="*/ 3266337 w 4180737"/>
              <a:gd name="connsiteY31" fmla="*/ 377371 h 1640114"/>
              <a:gd name="connsiteX32" fmla="*/ 3440508 w 4180737"/>
              <a:gd name="connsiteY32" fmla="*/ 391885 h 1640114"/>
              <a:gd name="connsiteX33" fmla="*/ 3498565 w 4180737"/>
              <a:gd name="connsiteY33" fmla="*/ 406400 h 1640114"/>
              <a:gd name="connsiteX34" fmla="*/ 3846908 w 4180737"/>
              <a:gd name="connsiteY34" fmla="*/ 420914 h 1640114"/>
              <a:gd name="connsiteX35" fmla="*/ 3904965 w 4180737"/>
              <a:gd name="connsiteY35" fmla="*/ 435428 h 1640114"/>
              <a:gd name="connsiteX36" fmla="*/ 4093651 w 4180737"/>
              <a:gd name="connsiteY36" fmla="*/ 522514 h 1640114"/>
              <a:gd name="connsiteX37" fmla="*/ 4180737 w 4180737"/>
              <a:gd name="connsiteY37" fmla="*/ 566057 h 1640114"/>
              <a:gd name="connsiteX38" fmla="*/ 4122680 w 4180737"/>
              <a:gd name="connsiteY38" fmla="*/ 595085 h 1640114"/>
              <a:gd name="connsiteX39" fmla="*/ 4079137 w 4180737"/>
              <a:gd name="connsiteY39" fmla="*/ 609600 h 1640114"/>
              <a:gd name="connsiteX40" fmla="*/ 4035594 w 4180737"/>
              <a:gd name="connsiteY40" fmla="*/ 638628 h 1640114"/>
              <a:gd name="connsiteX41" fmla="*/ 3977537 w 4180737"/>
              <a:gd name="connsiteY41" fmla="*/ 667657 h 1640114"/>
              <a:gd name="connsiteX42" fmla="*/ 3933994 w 4180737"/>
              <a:gd name="connsiteY42" fmla="*/ 696685 h 1640114"/>
              <a:gd name="connsiteX43" fmla="*/ 3890451 w 4180737"/>
              <a:gd name="connsiteY43" fmla="*/ 711200 h 1640114"/>
              <a:gd name="connsiteX44" fmla="*/ 3832394 w 4180737"/>
              <a:gd name="connsiteY44" fmla="*/ 740228 h 1640114"/>
              <a:gd name="connsiteX45" fmla="*/ 3745308 w 4180737"/>
              <a:gd name="connsiteY45" fmla="*/ 812800 h 1640114"/>
              <a:gd name="connsiteX46" fmla="*/ 3643708 w 4180737"/>
              <a:gd name="connsiteY46" fmla="*/ 870857 h 1640114"/>
              <a:gd name="connsiteX47" fmla="*/ 3556622 w 4180737"/>
              <a:gd name="connsiteY47" fmla="*/ 928914 h 1640114"/>
              <a:gd name="connsiteX48" fmla="*/ 3542108 w 4180737"/>
              <a:gd name="connsiteY48" fmla="*/ 972457 h 1640114"/>
              <a:gd name="connsiteX49" fmla="*/ 3411480 w 4180737"/>
              <a:gd name="connsiteY49" fmla="*/ 1045028 h 1640114"/>
              <a:gd name="connsiteX50" fmla="*/ 3367937 w 4180737"/>
              <a:gd name="connsiteY50" fmla="*/ 1074057 h 1640114"/>
              <a:gd name="connsiteX51" fmla="*/ 3324394 w 4180737"/>
              <a:gd name="connsiteY51" fmla="*/ 1088571 h 1640114"/>
              <a:gd name="connsiteX52" fmla="*/ 3193765 w 4180737"/>
              <a:gd name="connsiteY52" fmla="*/ 1175657 h 1640114"/>
              <a:gd name="connsiteX53" fmla="*/ 3106680 w 4180737"/>
              <a:gd name="connsiteY53" fmla="*/ 1204685 h 1640114"/>
              <a:gd name="connsiteX54" fmla="*/ 2990565 w 4180737"/>
              <a:gd name="connsiteY54" fmla="*/ 1335314 h 1640114"/>
              <a:gd name="connsiteX55" fmla="*/ 2961537 w 4180737"/>
              <a:gd name="connsiteY55" fmla="*/ 1378857 h 1640114"/>
              <a:gd name="connsiteX56" fmla="*/ 2932508 w 4180737"/>
              <a:gd name="connsiteY56" fmla="*/ 1480457 h 1640114"/>
              <a:gd name="connsiteX57" fmla="*/ 2888965 w 4180737"/>
              <a:gd name="connsiteY57" fmla="*/ 1494971 h 1640114"/>
              <a:gd name="connsiteX58" fmla="*/ 2816394 w 4180737"/>
              <a:gd name="connsiteY58" fmla="*/ 1567543 h 1640114"/>
              <a:gd name="connsiteX59" fmla="*/ 2729308 w 4180737"/>
              <a:gd name="connsiteY59" fmla="*/ 1640114 h 1640114"/>
              <a:gd name="connsiteX60" fmla="*/ 2526108 w 4180737"/>
              <a:gd name="connsiteY60" fmla="*/ 1625600 h 1640114"/>
              <a:gd name="connsiteX61" fmla="*/ 2453537 w 4180737"/>
              <a:gd name="connsiteY61" fmla="*/ 1611085 h 1640114"/>
              <a:gd name="connsiteX62" fmla="*/ 2322908 w 4180737"/>
              <a:gd name="connsiteY62" fmla="*/ 1596571 h 1640114"/>
              <a:gd name="connsiteX63" fmla="*/ 2221308 w 4180737"/>
              <a:gd name="connsiteY63" fmla="*/ 1567543 h 1640114"/>
              <a:gd name="connsiteX64" fmla="*/ 2134222 w 4180737"/>
              <a:gd name="connsiteY64" fmla="*/ 1538514 h 1640114"/>
              <a:gd name="connsiteX65" fmla="*/ 2090680 w 4180737"/>
              <a:gd name="connsiteY65" fmla="*/ 1524000 h 1640114"/>
              <a:gd name="connsiteX66" fmla="*/ 2032622 w 4180737"/>
              <a:gd name="connsiteY66" fmla="*/ 1509485 h 1640114"/>
              <a:gd name="connsiteX67" fmla="*/ 1989080 w 4180737"/>
              <a:gd name="connsiteY67" fmla="*/ 1480457 h 1640114"/>
              <a:gd name="connsiteX68" fmla="*/ 1931022 w 4180737"/>
              <a:gd name="connsiteY68" fmla="*/ 1465943 h 1640114"/>
              <a:gd name="connsiteX69" fmla="*/ 1887480 w 4180737"/>
              <a:gd name="connsiteY69" fmla="*/ 1451428 h 1640114"/>
              <a:gd name="connsiteX70" fmla="*/ 1756851 w 4180737"/>
              <a:gd name="connsiteY70" fmla="*/ 1378857 h 1640114"/>
              <a:gd name="connsiteX71" fmla="*/ 1655251 w 4180737"/>
              <a:gd name="connsiteY71" fmla="*/ 1335314 h 1640114"/>
              <a:gd name="connsiteX72" fmla="*/ 1582680 w 4180737"/>
              <a:gd name="connsiteY72" fmla="*/ 1320800 h 1640114"/>
              <a:gd name="connsiteX73" fmla="*/ 1495594 w 4180737"/>
              <a:gd name="connsiteY73" fmla="*/ 1306285 h 1640114"/>
              <a:gd name="connsiteX74" fmla="*/ 1408508 w 4180737"/>
              <a:gd name="connsiteY74" fmla="*/ 1277257 h 1640114"/>
              <a:gd name="connsiteX75" fmla="*/ 1205308 w 4180737"/>
              <a:gd name="connsiteY75" fmla="*/ 1262743 h 1640114"/>
              <a:gd name="connsiteX76" fmla="*/ 1103708 w 4180737"/>
              <a:gd name="connsiteY76" fmla="*/ 1233714 h 1640114"/>
              <a:gd name="connsiteX77" fmla="*/ 1016622 w 4180737"/>
              <a:gd name="connsiteY77" fmla="*/ 1219200 h 1640114"/>
              <a:gd name="connsiteX78" fmla="*/ 915022 w 4180737"/>
              <a:gd name="connsiteY78" fmla="*/ 1161143 h 1640114"/>
              <a:gd name="connsiteX79" fmla="*/ 842451 w 4180737"/>
              <a:gd name="connsiteY79" fmla="*/ 1074057 h 1640114"/>
              <a:gd name="connsiteX80" fmla="*/ 755365 w 4180737"/>
              <a:gd name="connsiteY80" fmla="*/ 1001485 h 1640114"/>
              <a:gd name="connsiteX81" fmla="*/ 726337 w 4180737"/>
              <a:gd name="connsiteY81" fmla="*/ 957943 h 1640114"/>
              <a:gd name="connsiteX82" fmla="*/ 639251 w 4180737"/>
              <a:gd name="connsiteY82" fmla="*/ 899885 h 1640114"/>
              <a:gd name="connsiteX83" fmla="*/ 610222 w 4180737"/>
              <a:gd name="connsiteY83" fmla="*/ 856343 h 1640114"/>
              <a:gd name="connsiteX84" fmla="*/ 523137 w 4180737"/>
              <a:gd name="connsiteY84" fmla="*/ 827314 h 1640114"/>
              <a:gd name="connsiteX85" fmla="*/ 436051 w 4180737"/>
              <a:gd name="connsiteY85" fmla="*/ 769257 h 1640114"/>
              <a:gd name="connsiteX86" fmla="*/ 203822 w 4180737"/>
              <a:gd name="connsiteY86" fmla="*/ 725714 h 1640114"/>
              <a:gd name="connsiteX87" fmla="*/ 622 w 4180737"/>
              <a:gd name="connsiteY87" fmla="*/ 682171 h 164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4180737" h="1640114">
                <a:moveTo>
                  <a:pt x="622" y="682171"/>
                </a:moveTo>
                <a:cubicBezTo>
                  <a:pt x="-6635" y="667657"/>
                  <a:pt x="49790" y="675458"/>
                  <a:pt x="160280" y="638628"/>
                </a:cubicBezTo>
                <a:cubicBezTo>
                  <a:pt x="176828" y="633112"/>
                  <a:pt x="187882" y="616685"/>
                  <a:pt x="203822" y="609600"/>
                </a:cubicBezTo>
                <a:cubicBezTo>
                  <a:pt x="249258" y="589406"/>
                  <a:pt x="300712" y="578120"/>
                  <a:pt x="348965" y="566057"/>
                </a:cubicBezTo>
                <a:lnTo>
                  <a:pt x="479594" y="478971"/>
                </a:lnTo>
                <a:lnTo>
                  <a:pt x="523137" y="449943"/>
                </a:lnTo>
                <a:cubicBezTo>
                  <a:pt x="548683" y="373302"/>
                  <a:pt x="524921" y="414887"/>
                  <a:pt x="624737" y="348343"/>
                </a:cubicBezTo>
                <a:lnTo>
                  <a:pt x="711822" y="290285"/>
                </a:lnTo>
                <a:cubicBezTo>
                  <a:pt x="724552" y="281798"/>
                  <a:pt x="741681" y="282613"/>
                  <a:pt x="755365" y="275771"/>
                </a:cubicBezTo>
                <a:cubicBezTo>
                  <a:pt x="770967" y="267970"/>
                  <a:pt x="782200" y="251755"/>
                  <a:pt x="798908" y="246743"/>
                </a:cubicBezTo>
                <a:cubicBezTo>
                  <a:pt x="831676" y="236913"/>
                  <a:pt x="866641" y="237066"/>
                  <a:pt x="900508" y="232228"/>
                </a:cubicBezTo>
                <a:lnTo>
                  <a:pt x="987594" y="203200"/>
                </a:lnTo>
                <a:cubicBezTo>
                  <a:pt x="1002108" y="198362"/>
                  <a:pt x="1018407" y="197172"/>
                  <a:pt x="1031137" y="188685"/>
                </a:cubicBezTo>
                <a:cubicBezTo>
                  <a:pt x="1045651" y="179009"/>
                  <a:pt x="1058740" y="166742"/>
                  <a:pt x="1074680" y="159657"/>
                </a:cubicBezTo>
                <a:cubicBezTo>
                  <a:pt x="1102641" y="147230"/>
                  <a:pt x="1161765" y="130628"/>
                  <a:pt x="1161765" y="130628"/>
                </a:cubicBezTo>
                <a:cubicBezTo>
                  <a:pt x="1239179" y="14509"/>
                  <a:pt x="1137571" y="154823"/>
                  <a:pt x="1234337" y="58057"/>
                </a:cubicBezTo>
                <a:cubicBezTo>
                  <a:pt x="1299989" y="-7595"/>
                  <a:pt x="1222138" y="28256"/>
                  <a:pt x="1306908" y="0"/>
                </a:cubicBezTo>
                <a:cubicBezTo>
                  <a:pt x="1340775" y="4838"/>
                  <a:pt x="1375174" y="6821"/>
                  <a:pt x="1408508" y="14514"/>
                </a:cubicBezTo>
                <a:cubicBezTo>
                  <a:pt x="1438323" y="21394"/>
                  <a:pt x="1466565" y="33867"/>
                  <a:pt x="1495594" y="43543"/>
                </a:cubicBezTo>
                <a:lnTo>
                  <a:pt x="1539137" y="58057"/>
                </a:lnTo>
                <a:cubicBezTo>
                  <a:pt x="1572235" y="69089"/>
                  <a:pt x="1597194" y="96762"/>
                  <a:pt x="1626222" y="116114"/>
                </a:cubicBezTo>
                <a:cubicBezTo>
                  <a:pt x="1651682" y="133087"/>
                  <a:pt x="1683303" y="139142"/>
                  <a:pt x="1713308" y="145143"/>
                </a:cubicBezTo>
                <a:cubicBezTo>
                  <a:pt x="1819426" y="166366"/>
                  <a:pt x="1761458" y="156168"/>
                  <a:pt x="1887480" y="174171"/>
                </a:cubicBezTo>
                <a:cubicBezTo>
                  <a:pt x="1976900" y="203978"/>
                  <a:pt x="1885860" y="176516"/>
                  <a:pt x="2032622" y="203200"/>
                </a:cubicBezTo>
                <a:cubicBezTo>
                  <a:pt x="2052248" y="206768"/>
                  <a:pt x="2070886" y="215240"/>
                  <a:pt x="2090680" y="217714"/>
                </a:cubicBezTo>
                <a:cubicBezTo>
                  <a:pt x="2148488" y="224940"/>
                  <a:pt x="2206794" y="227390"/>
                  <a:pt x="2264851" y="232228"/>
                </a:cubicBezTo>
                <a:cubicBezTo>
                  <a:pt x="2294307" y="239592"/>
                  <a:pt x="2337303" y="248765"/>
                  <a:pt x="2366451" y="261257"/>
                </a:cubicBezTo>
                <a:cubicBezTo>
                  <a:pt x="2386338" y="269780"/>
                  <a:pt x="2403352" y="285752"/>
                  <a:pt x="2424508" y="290285"/>
                </a:cubicBezTo>
                <a:cubicBezTo>
                  <a:pt x="2472051" y="300473"/>
                  <a:pt x="2521270" y="299962"/>
                  <a:pt x="2569651" y="304800"/>
                </a:cubicBezTo>
                <a:cubicBezTo>
                  <a:pt x="2643164" y="329304"/>
                  <a:pt x="2603605" y="319003"/>
                  <a:pt x="2714794" y="333828"/>
                </a:cubicBezTo>
                <a:cubicBezTo>
                  <a:pt x="2920422" y="361246"/>
                  <a:pt x="2851924" y="349257"/>
                  <a:pt x="3164737" y="362857"/>
                </a:cubicBezTo>
                <a:cubicBezTo>
                  <a:pt x="3198604" y="367695"/>
                  <a:pt x="3232314" y="373790"/>
                  <a:pt x="3266337" y="377371"/>
                </a:cubicBezTo>
                <a:cubicBezTo>
                  <a:pt x="3324275" y="383470"/>
                  <a:pt x="3382700" y="384659"/>
                  <a:pt x="3440508" y="391885"/>
                </a:cubicBezTo>
                <a:cubicBezTo>
                  <a:pt x="3460302" y="394359"/>
                  <a:pt x="3478668" y="404979"/>
                  <a:pt x="3498565" y="406400"/>
                </a:cubicBezTo>
                <a:cubicBezTo>
                  <a:pt x="3614485" y="414680"/>
                  <a:pt x="3730794" y="416076"/>
                  <a:pt x="3846908" y="420914"/>
                </a:cubicBezTo>
                <a:cubicBezTo>
                  <a:pt x="3866260" y="425752"/>
                  <a:pt x="3886041" y="429120"/>
                  <a:pt x="3904965" y="435428"/>
                </a:cubicBezTo>
                <a:cubicBezTo>
                  <a:pt x="3972613" y="457977"/>
                  <a:pt x="4029143" y="490260"/>
                  <a:pt x="4093651" y="522514"/>
                </a:cubicBezTo>
                <a:cubicBezTo>
                  <a:pt x="4206197" y="578787"/>
                  <a:pt x="4071291" y="529576"/>
                  <a:pt x="4180737" y="566057"/>
                </a:cubicBezTo>
                <a:cubicBezTo>
                  <a:pt x="4161385" y="575733"/>
                  <a:pt x="4142567" y="586562"/>
                  <a:pt x="4122680" y="595085"/>
                </a:cubicBezTo>
                <a:cubicBezTo>
                  <a:pt x="4108618" y="601112"/>
                  <a:pt x="4092821" y="602758"/>
                  <a:pt x="4079137" y="609600"/>
                </a:cubicBezTo>
                <a:cubicBezTo>
                  <a:pt x="4063535" y="617401"/>
                  <a:pt x="4050740" y="629973"/>
                  <a:pt x="4035594" y="638628"/>
                </a:cubicBezTo>
                <a:cubicBezTo>
                  <a:pt x="4016808" y="649363"/>
                  <a:pt x="3996323" y="656922"/>
                  <a:pt x="3977537" y="667657"/>
                </a:cubicBezTo>
                <a:cubicBezTo>
                  <a:pt x="3962391" y="676312"/>
                  <a:pt x="3949596" y="688884"/>
                  <a:pt x="3933994" y="696685"/>
                </a:cubicBezTo>
                <a:cubicBezTo>
                  <a:pt x="3920310" y="703527"/>
                  <a:pt x="3904513" y="705173"/>
                  <a:pt x="3890451" y="711200"/>
                </a:cubicBezTo>
                <a:cubicBezTo>
                  <a:pt x="3870564" y="719723"/>
                  <a:pt x="3851180" y="729493"/>
                  <a:pt x="3832394" y="740228"/>
                </a:cubicBezTo>
                <a:cubicBezTo>
                  <a:pt x="3768238" y="776888"/>
                  <a:pt x="3805344" y="761340"/>
                  <a:pt x="3745308" y="812800"/>
                </a:cubicBezTo>
                <a:cubicBezTo>
                  <a:pt x="3622519" y="918048"/>
                  <a:pt x="3743399" y="815473"/>
                  <a:pt x="3643708" y="870857"/>
                </a:cubicBezTo>
                <a:cubicBezTo>
                  <a:pt x="3613210" y="887800"/>
                  <a:pt x="3556622" y="928914"/>
                  <a:pt x="3556622" y="928914"/>
                </a:cubicBezTo>
                <a:cubicBezTo>
                  <a:pt x="3551784" y="943428"/>
                  <a:pt x="3552926" y="961639"/>
                  <a:pt x="3542108" y="972457"/>
                </a:cubicBezTo>
                <a:cubicBezTo>
                  <a:pt x="3492201" y="1022364"/>
                  <a:pt x="3466234" y="1026777"/>
                  <a:pt x="3411480" y="1045028"/>
                </a:cubicBezTo>
                <a:cubicBezTo>
                  <a:pt x="3396966" y="1054704"/>
                  <a:pt x="3383539" y="1066256"/>
                  <a:pt x="3367937" y="1074057"/>
                </a:cubicBezTo>
                <a:cubicBezTo>
                  <a:pt x="3354253" y="1080899"/>
                  <a:pt x="3337768" y="1081141"/>
                  <a:pt x="3324394" y="1088571"/>
                </a:cubicBezTo>
                <a:cubicBezTo>
                  <a:pt x="3324384" y="1088577"/>
                  <a:pt x="3215541" y="1161139"/>
                  <a:pt x="3193765" y="1175657"/>
                </a:cubicBezTo>
                <a:cubicBezTo>
                  <a:pt x="3168306" y="1192630"/>
                  <a:pt x="3106680" y="1204685"/>
                  <a:pt x="3106680" y="1204685"/>
                </a:cubicBezTo>
                <a:cubicBezTo>
                  <a:pt x="3054879" y="1282386"/>
                  <a:pt x="3089986" y="1235893"/>
                  <a:pt x="2990565" y="1335314"/>
                </a:cubicBezTo>
                <a:cubicBezTo>
                  <a:pt x="2978230" y="1347649"/>
                  <a:pt x="2971213" y="1364343"/>
                  <a:pt x="2961537" y="1378857"/>
                </a:cubicBezTo>
                <a:cubicBezTo>
                  <a:pt x="2961412" y="1379357"/>
                  <a:pt x="2939447" y="1473518"/>
                  <a:pt x="2932508" y="1480457"/>
                </a:cubicBezTo>
                <a:cubicBezTo>
                  <a:pt x="2921690" y="1491275"/>
                  <a:pt x="2903479" y="1490133"/>
                  <a:pt x="2888965" y="1494971"/>
                </a:cubicBezTo>
                <a:cubicBezTo>
                  <a:pt x="2835749" y="1574797"/>
                  <a:pt x="2888963" y="1507069"/>
                  <a:pt x="2816394" y="1567543"/>
                </a:cubicBezTo>
                <a:cubicBezTo>
                  <a:pt x="2704638" y="1660672"/>
                  <a:pt x="2837418" y="1568040"/>
                  <a:pt x="2729308" y="1640114"/>
                </a:cubicBezTo>
                <a:cubicBezTo>
                  <a:pt x="2661575" y="1635276"/>
                  <a:pt x="2593641" y="1632709"/>
                  <a:pt x="2526108" y="1625600"/>
                </a:cubicBezTo>
                <a:cubicBezTo>
                  <a:pt x="2501574" y="1623017"/>
                  <a:pt x="2477959" y="1614574"/>
                  <a:pt x="2453537" y="1611085"/>
                </a:cubicBezTo>
                <a:cubicBezTo>
                  <a:pt x="2410166" y="1604889"/>
                  <a:pt x="2366451" y="1601409"/>
                  <a:pt x="2322908" y="1596571"/>
                </a:cubicBezTo>
                <a:cubicBezTo>
                  <a:pt x="2176544" y="1547784"/>
                  <a:pt x="2403595" y="1622229"/>
                  <a:pt x="2221308" y="1567543"/>
                </a:cubicBezTo>
                <a:cubicBezTo>
                  <a:pt x="2192000" y="1558750"/>
                  <a:pt x="2163251" y="1548190"/>
                  <a:pt x="2134222" y="1538514"/>
                </a:cubicBezTo>
                <a:lnTo>
                  <a:pt x="2090680" y="1524000"/>
                </a:lnTo>
                <a:cubicBezTo>
                  <a:pt x="2071755" y="1517692"/>
                  <a:pt x="2051975" y="1514323"/>
                  <a:pt x="2032622" y="1509485"/>
                </a:cubicBezTo>
                <a:cubicBezTo>
                  <a:pt x="2018108" y="1499809"/>
                  <a:pt x="2005113" y="1487328"/>
                  <a:pt x="1989080" y="1480457"/>
                </a:cubicBezTo>
                <a:cubicBezTo>
                  <a:pt x="1970745" y="1472599"/>
                  <a:pt x="1950203" y="1471423"/>
                  <a:pt x="1931022" y="1465943"/>
                </a:cubicBezTo>
                <a:cubicBezTo>
                  <a:pt x="1916311" y="1461740"/>
                  <a:pt x="1901994" y="1456266"/>
                  <a:pt x="1887480" y="1451428"/>
                </a:cubicBezTo>
                <a:cubicBezTo>
                  <a:pt x="1822300" y="1386248"/>
                  <a:pt x="1863410" y="1414376"/>
                  <a:pt x="1756851" y="1378857"/>
                </a:cubicBezTo>
                <a:cubicBezTo>
                  <a:pt x="1632215" y="1337313"/>
                  <a:pt x="1756722" y="1360681"/>
                  <a:pt x="1655251" y="1335314"/>
                </a:cubicBezTo>
                <a:cubicBezTo>
                  <a:pt x="1631318" y="1329331"/>
                  <a:pt x="1606951" y="1325213"/>
                  <a:pt x="1582680" y="1320800"/>
                </a:cubicBezTo>
                <a:cubicBezTo>
                  <a:pt x="1553726" y="1315535"/>
                  <a:pt x="1524144" y="1313423"/>
                  <a:pt x="1495594" y="1306285"/>
                </a:cubicBezTo>
                <a:cubicBezTo>
                  <a:pt x="1465909" y="1298864"/>
                  <a:pt x="1437537" y="1286933"/>
                  <a:pt x="1408508" y="1277257"/>
                </a:cubicBezTo>
                <a:cubicBezTo>
                  <a:pt x="1344087" y="1255784"/>
                  <a:pt x="1273041" y="1267581"/>
                  <a:pt x="1205308" y="1262743"/>
                </a:cubicBezTo>
                <a:cubicBezTo>
                  <a:pt x="1163805" y="1248908"/>
                  <a:pt x="1149274" y="1242827"/>
                  <a:pt x="1103708" y="1233714"/>
                </a:cubicBezTo>
                <a:cubicBezTo>
                  <a:pt x="1074850" y="1227943"/>
                  <a:pt x="1045651" y="1224038"/>
                  <a:pt x="1016622" y="1219200"/>
                </a:cubicBezTo>
                <a:cubicBezTo>
                  <a:pt x="981137" y="1201457"/>
                  <a:pt x="945791" y="1186784"/>
                  <a:pt x="915022" y="1161143"/>
                </a:cubicBezTo>
                <a:cubicBezTo>
                  <a:pt x="845639" y="1103324"/>
                  <a:pt x="894344" y="1136328"/>
                  <a:pt x="842451" y="1074057"/>
                </a:cubicBezTo>
                <a:cubicBezTo>
                  <a:pt x="807527" y="1032149"/>
                  <a:pt x="798179" y="1030028"/>
                  <a:pt x="755365" y="1001485"/>
                </a:cubicBezTo>
                <a:cubicBezTo>
                  <a:pt x="745689" y="986971"/>
                  <a:pt x="739465" y="969430"/>
                  <a:pt x="726337" y="957943"/>
                </a:cubicBezTo>
                <a:cubicBezTo>
                  <a:pt x="700081" y="934969"/>
                  <a:pt x="639251" y="899885"/>
                  <a:pt x="639251" y="899885"/>
                </a:cubicBezTo>
                <a:cubicBezTo>
                  <a:pt x="629575" y="885371"/>
                  <a:pt x="625014" y="865588"/>
                  <a:pt x="610222" y="856343"/>
                </a:cubicBezTo>
                <a:cubicBezTo>
                  <a:pt x="584274" y="840126"/>
                  <a:pt x="523137" y="827314"/>
                  <a:pt x="523137" y="827314"/>
                </a:cubicBezTo>
                <a:lnTo>
                  <a:pt x="436051" y="769257"/>
                </a:lnTo>
                <a:cubicBezTo>
                  <a:pt x="381197" y="732688"/>
                  <a:pt x="254898" y="730821"/>
                  <a:pt x="203822" y="725714"/>
                </a:cubicBezTo>
                <a:cubicBezTo>
                  <a:pt x="103522" y="700640"/>
                  <a:pt x="7879" y="696685"/>
                  <a:pt x="622" y="682171"/>
                </a:cubicBezTo>
                <a:close/>
              </a:path>
            </a:pathLst>
          </a:cu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Slide Number Placeholder 1"/>
          <p:cNvSpPr txBox="1">
            <a:spLocks/>
          </p:cNvSpPr>
          <p:nvPr/>
        </p:nvSpPr>
        <p:spPr>
          <a:xfrm>
            <a:off x="2000948" y="62119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>
            <a:off x="1937717" y="821689"/>
            <a:ext cx="5794579" cy="917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Calibri"/>
              </a:rPr>
              <a:t>To be completed within </a:t>
            </a:r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118 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sols of Rover landing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Calibri"/>
              </a:rPr>
              <a:t>To be completed within 30 sols of deployment from Rover in a 10m x 10m “parking lot” meeting Mars Helicopter technology demonstration requirements</a:t>
            </a:r>
          </a:p>
        </p:txBody>
      </p:sp>
      <p:sp>
        <p:nvSpPr>
          <p:cNvPr id="53" name="Freeform 52"/>
          <p:cNvSpPr/>
          <p:nvPr/>
        </p:nvSpPr>
        <p:spPr>
          <a:xfrm>
            <a:off x="1615040" y="3010887"/>
            <a:ext cx="1556782" cy="943790"/>
          </a:xfrm>
          <a:custGeom>
            <a:avLst/>
            <a:gdLst>
              <a:gd name="connsiteX0" fmla="*/ 622 w 4180737"/>
              <a:gd name="connsiteY0" fmla="*/ 682171 h 1640114"/>
              <a:gd name="connsiteX1" fmla="*/ 160280 w 4180737"/>
              <a:gd name="connsiteY1" fmla="*/ 638628 h 1640114"/>
              <a:gd name="connsiteX2" fmla="*/ 203822 w 4180737"/>
              <a:gd name="connsiteY2" fmla="*/ 609600 h 1640114"/>
              <a:gd name="connsiteX3" fmla="*/ 348965 w 4180737"/>
              <a:gd name="connsiteY3" fmla="*/ 566057 h 1640114"/>
              <a:gd name="connsiteX4" fmla="*/ 479594 w 4180737"/>
              <a:gd name="connsiteY4" fmla="*/ 478971 h 1640114"/>
              <a:gd name="connsiteX5" fmla="*/ 523137 w 4180737"/>
              <a:gd name="connsiteY5" fmla="*/ 449943 h 1640114"/>
              <a:gd name="connsiteX6" fmla="*/ 624737 w 4180737"/>
              <a:gd name="connsiteY6" fmla="*/ 348343 h 1640114"/>
              <a:gd name="connsiteX7" fmla="*/ 711822 w 4180737"/>
              <a:gd name="connsiteY7" fmla="*/ 290285 h 1640114"/>
              <a:gd name="connsiteX8" fmla="*/ 755365 w 4180737"/>
              <a:gd name="connsiteY8" fmla="*/ 275771 h 1640114"/>
              <a:gd name="connsiteX9" fmla="*/ 798908 w 4180737"/>
              <a:gd name="connsiteY9" fmla="*/ 246743 h 1640114"/>
              <a:gd name="connsiteX10" fmla="*/ 900508 w 4180737"/>
              <a:gd name="connsiteY10" fmla="*/ 232228 h 1640114"/>
              <a:gd name="connsiteX11" fmla="*/ 987594 w 4180737"/>
              <a:gd name="connsiteY11" fmla="*/ 203200 h 1640114"/>
              <a:gd name="connsiteX12" fmla="*/ 1031137 w 4180737"/>
              <a:gd name="connsiteY12" fmla="*/ 188685 h 1640114"/>
              <a:gd name="connsiteX13" fmla="*/ 1074680 w 4180737"/>
              <a:gd name="connsiteY13" fmla="*/ 159657 h 1640114"/>
              <a:gd name="connsiteX14" fmla="*/ 1161765 w 4180737"/>
              <a:gd name="connsiteY14" fmla="*/ 130628 h 1640114"/>
              <a:gd name="connsiteX15" fmla="*/ 1234337 w 4180737"/>
              <a:gd name="connsiteY15" fmla="*/ 58057 h 1640114"/>
              <a:gd name="connsiteX16" fmla="*/ 1306908 w 4180737"/>
              <a:gd name="connsiteY16" fmla="*/ 0 h 1640114"/>
              <a:gd name="connsiteX17" fmla="*/ 1408508 w 4180737"/>
              <a:gd name="connsiteY17" fmla="*/ 14514 h 1640114"/>
              <a:gd name="connsiteX18" fmla="*/ 1495594 w 4180737"/>
              <a:gd name="connsiteY18" fmla="*/ 43543 h 1640114"/>
              <a:gd name="connsiteX19" fmla="*/ 1539137 w 4180737"/>
              <a:gd name="connsiteY19" fmla="*/ 58057 h 1640114"/>
              <a:gd name="connsiteX20" fmla="*/ 1626222 w 4180737"/>
              <a:gd name="connsiteY20" fmla="*/ 116114 h 1640114"/>
              <a:gd name="connsiteX21" fmla="*/ 1713308 w 4180737"/>
              <a:gd name="connsiteY21" fmla="*/ 145143 h 1640114"/>
              <a:gd name="connsiteX22" fmla="*/ 1887480 w 4180737"/>
              <a:gd name="connsiteY22" fmla="*/ 174171 h 1640114"/>
              <a:gd name="connsiteX23" fmla="*/ 2032622 w 4180737"/>
              <a:gd name="connsiteY23" fmla="*/ 203200 h 1640114"/>
              <a:gd name="connsiteX24" fmla="*/ 2090680 w 4180737"/>
              <a:gd name="connsiteY24" fmla="*/ 217714 h 1640114"/>
              <a:gd name="connsiteX25" fmla="*/ 2264851 w 4180737"/>
              <a:gd name="connsiteY25" fmla="*/ 232228 h 1640114"/>
              <a:gd name="connsiteX26" fmla="*/ 2366451 w 4180737"/>
              <a:gd name="connsiteY26" fmla="*/ 261257 h 1640114"/>
              <a:gd name="connsiteX27" fmla="*/ 2424508 w 4180737"/>
              <a:gd name="connsiteY27" fmla="*/ 290285 h 1640114"/>
              <a:gd name="connsiteX28" fmla="*/ 2569651 w 4180737"/>
              <a:gd name="connsiteY28" fmla="*/ 304800 h 1640114"/>
              <a:gd name="connsiteX29" fmla="*/ 2714794 w 4180737"/>
              <a:gd name="connsiteY29" fmla="*/ 333828 h 1640114"/>
              <a:gd name="connsiteX30" fmla="*/ 3164737 w 4180737"/>
              <a:gd name="connsiteY30" fmla="*/ 362857 h 1640114"/>
              <a:gd name="connsiteX31" fmla="*/ 3266337 w 4180737"/>
              <a:gd name="connsiteY31" fmla="*/ 377371 h 1640114"/>
              <a:gd name="connsiteX32" fmla="*/ 3440508 w 4180737"/>
              <a:gd name="connsiteY32" fmla="*/ 391885 h 1640114"/>
              <a:gd name="connsiteX33" fmla="*/ 3498565 w 4180737"/>
              <a:gd name="connsiteY33" fmla="*/ 406400 h 1640114"/>
              <a:gd name="connsiteX34" fmla="*/ 3846908 w 4180737"/>
              <a:gd name="connsiteY34" fmla="*/ 420914 h 1640114"/>
              <a:gd name="connsiteX35" fmla="*/ 3904965 w 4180737"/>
              <a:gd name="connsiteY35" fmla="*/ 435428 h 1640114"/>
              <a:gd name="connsiteX36" fmla="*/ 4093651 w 4180737"/>
              <a:gd name="connsiteY36" fmla="*/ 522514 h 1640114"/>
              <a:gd name="connsiteX37" fmla="*/ 4180737 w 4180737"/>
              <a:gd name="connsiteY37" fmla="*/ 566057 h 1640114"/>
              <a:gd name="connsiteX38" fmla="*/ 4122680 w 4180737"/>
              <a:gd name="connsiteY38" fmla="*/ 595085 h 1640114"/>
              <a:gd name="connsiteX39" fmla="*/ 4079137 w 4180737"/>
              <a:gd name="connsiteY39" fmla="*/ 609600 h 1640114"/>
              <a:gd name="connsiteX40" fmla="*/ 4035594 w 4180737"/>
              <a:gd name="connsiteY40" fmla="*/ 638628 h 1640114"/>
              <a:gd name="connsiteX41" fmla="*/ 3977537 w 4180737"/>
              <a:gd name="connsiteY41" fmla="*/ 667657 h 1640114"/>
              <a:gd name="connsiteX42" fmla="*/ 3933994 w 4180737"/>
              <a:gd name="connsiteY42" fmla="*/ 696685 h 1640114"/>
              <a:gd name="connsiteX43" fmla="*/ 3890451 w 4180737"/>
              <a:gd name="connsiteY43" fmla="*/ 711200 h 1640114"/>
              <a:gd name="connsiteX44" fmla="*/ 3832394 w 4180737"/>
              <a:gd name="connsiteY44" fmla="*/ 740228 h 1640114"/>
              <a:gd name="connsiteX45" fmla="*/ 3745308 w 4180737"/>
              <a:gd name="connsiteY45" fmla="*/ 812800 h 1640114"/>
              <a:gd name="connsiteX46" fmla="*/ 3643708 w 4180737"/>
              <a:gd name="connsiteY46" fmla="*/ 870857 h 1640114"/>
              <a:gd name="connsiteX47" fmla="*/ 3556622 w 4180737"/>
              <a:gd name="connsiteY47" fmla="*/ 928914 h 1640114"/>
              <a:gd name="connsiteX48" fmla="*/ 3542108 w 4180737"/>
              <a:gd name="connsiteY48" fmla="*/ 972457 h 1640114"/>
              <a:gd name="connsiteX49" fmla="*/ 3411480 w 4180737"/>
              <a:gd name="connsiteY49" fmla="*/ 1045028 h 1640114"/>
              <a:gd name="connsiteX50" fmla="*/ 3367937 w 4180737"/>
              <a:gd name="connsiteY50" fmla="*/ 1074057 h 1640114"/>
              <a:gd name="connsiteX51" fmla="*/ 3324394 w 4180737"/>
              <a:gd name="connsiteY51" fmla="*/ 1088571 h 1640114"/>
              <a:gd name="connsiteX52" fmla="*/ 3193765 w 4180737"/>
              <a:gd name="connsiteY52" fmla="*/ 1175657 h 1640114"/>
              <a:gd name="connsiteX53" fmla="*/ 3106680 w 4180737"/>
              <a:gd name="connsiteY53" fmla="*/ 1204685 h 1640114"/>
              <a:gd name="connsiteX54" fmla="*/ 2990565 w 4180737"/>
              <a:gd name="connsiteY54" fmla="*/ 1335314 h 1640114"/>
              <a:gd name="connsiteX55" fmla="*/ 2961537 w 4180737"/>
              <a:gd name="connsiteY55" fmla="*/ 1378857 h 1640114"/>
              <a:gd name="connsiteX56" fmla="*/ 2932508 w 4180737"/>
              <a:gd name="connsiteY56" fmla="*/ 1480457 h 1640114"/>
              <a:gd name="connsiteX57" fmla="*/ 2888965 w 4180737"/>
              <a:gd name="connsiteY57" fmla="*/ 1494971 h 1640114"/>
              <a:gd name="connsiteX58" fmla="*/ 2816394 w 4180737"/>
              <a:gd name="connsiteY58" fmla="*/ 1567543 h 1640114"/>
              <a:gd name="connsiteX59" fmla="*/ 2729308 w 4180737"/>
              <a:gd name="connsiteY59" fmla="*/ 1640114 h 1640114"/>
              <a:gd name="connsiteX60" fmla="*/ 2526108 w 4180737"/>
              <a:gd name="connsiteY60" fmla="*/ 1625600 h 1640114"/>
              <a:gd name="connsiteX61" fmla="*/ 2453537 w 4180737"/>
              <a:gd name="connsiteY61" fmla="*/ 1611085 h 1640114"/>
              <a:gd name="connsiteX62" fmla="*/ 2322908 w 4180737"/>
              <a:gd name="connsiteY62" fmla="*/ 1596571 h 1640114"/>
              <a:gd name="connsiteX63" fmla="*/ 2221308 w 4180737"/>
              <a:gd name="connsiteY63" fmla="*/ 1567543 h 1640114"/>
              <a:gd name="connsiteX64" fmla="*/ 2134222 w 4180737"/>
              <a:gd name="connsiteY64" fmla="*/ 1538514 h 1640114"/>
              <a:gd name="connsiteX65" fmla="*/ 2090680 w 4180737"/>
              <a:gd name="connsiteY65" fmla="*/ 1524000 h 1640114"/>
              <a:gd name="connsiteX66" fmla="*/ 2032622 w 4180737"/>
              <a:gd name="connsiteY66" fmla="*/ 1509485 h 1640114"/>
              <a:gd name="connsiteX67" fmla="*/ 1989080 w 4180737"/>
              <a:gd name="connsiteY67" fmla="*/ 1480457 h 1640114"/>
              <a:gd name="connsiteX68" fmla="*/ 1931022 w 4180737"/>
              <a:gd name="connsiteY68" fmla="*/ 1465943 h 1640114"/>
              <a:gd name="connsiteX69" fmla="*/ 1887480 w 4180737"/>
              <a:gd name="connsiteY69" fmla="*/ 1451428 h 1640114"/>
              <a:gd name="connsiteX70" fmla="*/ 1756851 w 4180737"/>
              <a:gd name="connsiteY70" fmla="*/ 1378857 h 1640114"/>
              <a:gd name="connsiteX71" fmla="*/ 1655251 w 4180737"/>
              <a:gd name="connsiteY71" fmla="*/ 1335314 h 1640114"/>
              <a:gd name="connsiteX72" fmla="*/ 1582680 w 4180737"/>
              <a:gd name="connsiteY72" fmla="*/ 1320800 h 1640114"/>
              <a:gd name="connsiteX73" fmla="*/ 1495594 w 4180737"/>
              <a:gd name="connsiteY73" fmla="*/ 1306285 h 1640114"/>
              <a:gd name="connsiteX74" fmla="*/ 1408508 w 4180737"/>
              <a:gd name="connsiteY74" fmla="*/ 1277257 h 1640114"/>
              <a:gd name="connsiteX75" fmla="*/ 1205308 w 4180737"/>
              <a:gd name="connsiteY75" fmla="*/ 1262743 h 1640114"/>
              <a:gd name="connsiteX76" fmla="*/ 1103708 w 4180737"/>
              <a:gd name="connsiteY76" fmla="*/ 1233714 h 1640114"/>
              <a:gd name="connsiteX77" fmla="*/ 1016622 w 4180737"/>
              <a:gd name="connsiteY77" fmla="*/ 1219200 h 1640114"/>
              <a:gd name="connsiteX78" fmla="*/ 915022 w 4180737"/>
              <a:gd name="connsiteY78" fmla="*/ 1161143 h 1640114"/>
              <a:gd name="connsiteX79" fmla="*/ 842451 w 4180737"/>
              <a:gd name="connsiteY79" fmla="*/ 1074057 h 1640114"/>
              <a:gd name="connsiteX80" fmla="*/ 755365 w 4180737"/>
              <a:gd name="connsiteY80" fmla="*/ 1001485 h 1640114"/>
              <a:gd name="connsiteX81" fmla="*/ 726337 w 4180737"/>
              <a:gd name="connsiteY81" fmla="*/ 957943 h 1640114"/>
              <a:gd name="connsiteX82" fmla="*/ 639251 w 4180737"/>
              <a:gd name="connsiteY82" fmla="*/ 899885 h 1640114"/>
              <a:gd name="connsiteX83" fmla="*/ 610222 w 4180737"/>
              <a:gd name="connsiteY83" fmla="*/ 856343 h 1640114"/>
              <a:gd name="connsiteX84" fmla="*/ 523137 w 4180737"/>
              <a:gd name="connsiteY84" fmla="*/ 827314 h 1640114"/>
              <a:gd name="connsiteX85" fmla="*/ 436051 w 4180737"/>
              <a:gd name="connsiteY85" fmla="*/ 769257 h 1640114"/>
              <a:gd name="connsiteX86" fmla="*/ 203822 w 4180737"/>
              <a:gd name="connsiteY86" fmla="*/ 725714 h 1640114"/>
              <a:gd name="connsiteX87" fmla="*/ 622 w 4180737"/>
              <a:gd name="connsiteY87" fmla="*/ 682171 h 164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4180737" h="1640114">
                <a:moveTo>
                  <a:pt x="622" y="682171"/>
                </a:moveTo>
                <a:cubicBezTo>
                  <a:pt x="-6635" y="667657"/>
                  <a:pt x="49790" y="675458"/>
                  <a:pt x="160280" y="638628"/>
                </a:cubicBezTo>
                <a:cubicBezTo>
                  <a:pt x="176828" y="633112"/>
                  <a:pt x="187882" y="616685"/>
                  <a:pt x="203822" y="609600"/>
                </a:cubicBezTo>
                <a:cubicBezTo>
                  <a:pt x="249258" y="589406"/>
                  <a:pt x="300712" y="578120"/>
                  <a:pt x="348965" y="566057"/>
                </a:cubicBezTo>
                <a:lnTo>
                  <a:pt x="479594" y="478971"/>
                </a:lnTo>
                <a:lnTo>
                  <a:pt x="523137" y="449943"/>
                </a:lnTo>
                <a:cubicBezTo>
                  <a:pt x="548683" y="373302"/>
                  <a:pt x="524921" y="414887"/>
                  <a:pt x="624737" y="348343"/>
                </a:cubicBezTo>
                <a:lnTo>
                  <a:pt x="711822" y="290285"/>
                </a:lnTo>
                <a:cubicBezTo>
                  <a:pt x="724552" y="281798"/>
                  <a:pt x="741681" y="282613"/>
                  <a:pt x="755365" y="275771"/>
                </a:cubicBezTo>
                <a:cubicBezTo>
                  <a:pt x="770967" y="267970"/>
                  <a:pt x="782200" y="251755"/>
                  <a:pt x="798908" y="246743"/>
                </a:cubicBezTo>
                <a:cubicBezTo>
                  <a:pt x="831676" y="236913"/>
                  <a:pt x="866641" y="237066"/>
                  <a:pt x="900508" y="232228"/>
                </a:cubicBezTo>
                <a:lnTo>
                  <a:pt x="987594" y="203200"/>
                </a:lnTo>
                <a:cubicBezTo>
                  <a:pt x="1002108" y="198362"/>
                  <a:pt x="1018407" y="197172"/>
                  <a:pt x="1031137" y="188685"/>
                </a:cubicBezTo>
                <a:cubicBezTo>
                  <a:pt x="1045651" y="179009"/>
                  <a:pt x="1058740" y="166742"/>
                  <a:pt x="1074680" y="159657"/>
                </a:cubicBezTo>
                <a:cubicBezTo>
                  <a:pt x="1102641" y="147230"/>
                  <a:pt x="1161765" y="130628"/>
                  <a:pt x="1161765" y="130628"/>
                </a:cubicBezTo>
                <a:cubicBezTo>
                  <a:pt x="1239179" y="14509"/>
                  <a:pt x="1137571" y="154823"/>
                  <a:pt x="1234337" y="58057"/>
                </a:cubicBezTo>
                <a:cubicBezTo>
                  <a:pt x="1299989" y="-7595"/>
                  <a:pt x="1222138" y="28256"/>
                  <a:pt x="1306908" y="0"/>
                </a:cubicBezTo>
                <a:cubicBezTo>
                  <a:pt x="1340775" y="4838"/>
                  <a:pt x="1375174" y="6821"/>
                  <a:pt x="1408508" y="14514"/>
                </a:cubicBezTo>
                <a:cubicBezTo>
                  <a:pt x="1438323" y="21394"/>
                  <a:pt x="1466565" y="33867"/>
                  <a:pt x="1495594" y="43543"/>
                </a:cubicBezTo>
                <a:lnTo>
                  <a:pt x="1539137" y="58057"/>
                </a:lnTo>
                <a:cubicBezTo>
                  <a:pt x="1572235" y="69089"/>
                  <a:pt x="1597194" y="96762"/>
                  <a:pt x="1626222" y="116114"/>
                </a:cubicBezTo>
                <a:cubicBezTo>
                  <a:pt x="1651682" y="133087"/>
                  <a:pt x="1683303" y="139142"/>
                  <a:pt x="1713308" y="145143"/>
                </a:cubicBezTo>
                <a:cubicBezTo>
                  <a:pt x="1819426" y="166366"/>
                  <a:pt x="1761458" y="156168"/>
                  <a:pt x="1887480" y="174171"/>
                </a:cubicBezTo>
                <a:cubicBezTo>
                  <a:pt x="1976900" y="203978"/>
                  <a:pt x="1885860" y="176516"/>
                  <a:pt x="2032622" y="203200"/>
                </a:cubicBezTo>
                <a:cubicBezTo>
                  <a:pt x="2052248" y="206768"/>
                  <a:pt x="2070886" y="215240"/>
                  <a:pt x="2090680" y="217714"/>
                </a:cubicBezTo>
                <a:cubicBezTo>
                  <a:pt x="2148488" y="224940"/>
                  <a:pt x="2206794" y="227390"/>
                  <a:pt x="2264851" y="232228"/>
                </a:cubicBezTo>
                <a:cubicBezTo>
                  <a:pt x="2294307" y="239592"/>
                  <a:pt x="2337303" y="248765"/>
                  <a:pt x="2366451" y="261257"/>
                </a:cubicBezTo>
                <a:cubicBezTo>
                  <a:pt x="2386338" y="269780"/>
                  <a:pt x="2403352" y="285752"/>
                  <a:pt x="2424508" y="290285"/>
                </a:cubicBezTo>
                <a:cubicBezTo>
                  <a:pt x="2472051" y="300473"/>
                  <a:pt x="2521270" y="299962"/>
                  <a:pt x="2569651" y="304800"/>
                </a:cubicBezTo>
                <a:cubicBezTo>
                  <a:pt x="2643164" y="329304"/>
                  <a:pt x="2603605" y="319003"/>
                  <a:pt x="2714794" y="333828"/>
                </a:cubicBezTo>
                <a:cubicBezTo>
                  <a:pt x="2920422" y="361246"/>
                  <a:pt x="2851924" y="349257"/>
                  <a:pt x="3164737" y="362857"/>
                </a:cubicBezTo>
                <a:cubicBezTo>
                  <a:pt x="3198604" y="367695"/>
                  <a:pt x="3232314" y="373790"/>
                  <a:pt x="3266337" y="377371"/>
                </a:cubicBezTo>
                <a:cubicBezTo>
                  <a:pt x="3324275" y="383470"/>
                  <a:pt x="3382700" y="384659"/>
                  <a:pt x="3440508" y="391885"/>
                </a:cubicBezTo>
                <a:cubicBezTo>
                  <a:pt x="3460302" y="394359"/>
                  <a:pt x="3478668" y="404979"/>
                  <a:pt x="3498565" y="406400"/>
                </a:cubicBezTo>
                <a:cubicBezTo>
                  <a:pt x="3614485" y="414680"/>
                  <a:pt x="3730794" y="416076"/>
                  <a:pt x="3846908" y="420914"/>
                </a:cubicBezTo>
                <a:cubicBezTo>
                  <a:pt x="3866260" y="425752"/>
                  <a:pt x="3886041" y="429120"/>
                  <a:pt x="3904965" y="435428"/>
                </a:cubicBezTo>
                <a:cubicBezTo>
                  <a:pt x="3972613" y="457977"/>
                  <a:pt x="4029143" y="490260"/>
                  <a:pt x="4093651" y="522514"/>
                </a:cubicBezTo>
                <a:cubicBezTo>
                  <a:pt x="4206197" y="578787"/>
                  <a:pt x="4071291" y="529576"/>
                  <a:pt x="4180737" y="566057"/>
                </a:cubicBezTo>
                <a:cubicBezTo>
                  <a:pt x="4161385" y="575733"/>
                  <a:pt x="4142567" y="586562"/>
                  <a:pt x="4122680" y="595085"/>
                </a:cubicBezTo>
                <a:cubicBezTo>
                  <a:pt x="4108618" y="601112"/>
                  <a:pt x="4092821" y="602758"/>
                  <a:pt x="4079137" y="609600"/>
                </a:cubicBezTo>
                <a:cubicBezTo>
                  <a:pt x="4063535" y="617401"/>
                  <a:pt x="4050740" y="629973"/>
                  <a:pt x="4035594" y="638628"/>
                </a:cubicBezTo>
                <a:cubicBezTo>
                  <a:pt x="4016808" y="649363"/>
                  <a:pt x="3996323" y="656922"/>
                  <a:pt x="3977537" y="667657"/>
                </a:cubicBezTo>
                <a:cubicBezTo>
                  <a:pt x="3962391" y="676312"/>
                  <a:pt x="3949596" y="688884"/>
                  <a:pt x="3933994" y="696685"/>
                </a:cubicBezTo>
                <a:cubicBezTo>
                  <a:pt x="3920310" y="703527"/>
                  <a:pt x="3904513" y="705173"/>
                  <a:pt x="3890451" y="711200"/>
                </a:cubicBezTo>
                <a:cubicBezTo>
                  <a:pt x="3870564" y="719723"/>
                  <a:pt x="3851180" y="729493"/>
                  <a:pt x="3832394" y="740228"/>
                </a:cubicBezTo>
                <a:cubicBezTo>
                  <a:pt x="3768238" y="776888"/>
                  <a:pt x="3805344" y="761340"/>
                  <a:pt x="3745308" y="812800"/>
                </a:cubicBezTo>
                <a:cubicBezTo>
                  <a:pt x="3622519" y="918048"/>
                  <a:pt x="3743399" y="815473"/>
                  <a:pt x="3643708" y="870857"/>
                </a:cubicBezTo>
                <a:cubicBezTo>
                  <a:pt x="3613210" y="887800"/>
                  <a:pt x="3556622" y="928914"/>
                  <a:pt x="3556622" y="928914"/>
                </a:cubicBezTo>
                <a:cubicBezTo>
                  <a:pt x="3551784" y="943428"/>
                  <a:pt x="3552926" y="961639"/>
                  <a:pt x="3542108" y="972457"/>
                </a:cubicBezTo>
                <a:cubicBezTo>
                  <a:pt x="3492201" y="1022364"/>
                  <a:pt x="3466234" y="1026777"/>
                  <a:pt x="3411480" y="1045028"/>
                </a:cubicBezTo>
                <a:cubicBezTo>
                  <a:pt x="3396966" y="1054704"/>
                  <a:pt x="3383539" y="1066256"/>
                  <a:pt x="3367937" y="1074057"/>
                </a:cubicBezTo>
                <a:cubicBezTo>
                  <a:pt x="3354253" y="1080899"/>
                  <a:pt x="3337768" y="1081141"/>
                  <a:pt x="3324394" y="1088571"/>
                </a:cubicBezTo>
                <a:cubicBezTo>
                  <a:pt x="3324384" y="1088577"/>
                  <a:pt x="3215541" y="1161139"/>
                  <a:pt x="3193765" y="1175657"/>
                </a:cubicBezTo>
                <a:cubicBezTo>
                  <a:pt x="3168306" y="1192630"/>
                  <a:pt x="3106680" y="1204685"/>
                  <a:pt x="3106680" y="1204685"/>
                </a:cubicBezTo>
                <a:cubicBezTo>
                  <a:pt x="3054879" y="1282386"/>
                  <a:pt x="3089986" y="1235893"/>
                  <a:pt x="2990565" y="1335314"/>
                </a:cubicBezTo>
                <a:cubicBezTo>
                  <a:pt x="2978230" y="1347649"/>
                  <a:pt x="2971213" y="1364343"/>
                  <a:pt x="2961537" y="1378857"/>
                </a:cubicBezTo>
                <a:cubicBezTo>
                  <a:pt x="2961412" y="1379357"/>
                  <a:pt x="2939447" y="1473518"/>
                  <a:pt x="2932508" y="1480457"/>
                </a:cubicBezTo>
                <a:cubicBezTo>
                  <a:pt x="2921690" y="1491275"/>
                  <a:pt x="2903479" y="1490133"/>
                  <a:pt x="2888965" y="1494971"/>
                </a:cubicBezTo>
                <a:cubicBezTo>
                  <a:pt x="2835749" y="1574797"/>
                  <a:pt x="2888963" y="1507069"/>
                  <a:pt x="2816394" y="1567543"/>
                </a:cubicBezTo>
                <a:cubicBezTo>
                  <a:pt x="2704638" y="1660672"/>
                  <a:pt x="2837418" y="1568040"/>
                  <a:pt x="2729308" y="1640114"/>
                </a:cubicBezTo>
                <a:cubicBezTo>
                  <a:pt x="2661575" y="1635276"/>
                  <a:pt x="2593641" y="1632709"/>
                  <a:pt x="2526108" y="1625600"/>
                </a:cubicBezTo>
                <a:cubicBezTo>
                  <a:pt x="2501574" y="1623017"/>
                  <a:pt x="2477959" y="1614574"/>
                  <a:pt x="2453537" y="1611085"/>
                </a:cubicBezTo>
                <a:cubicBezTo>
                  <a:pt x="2410166" y="1604889"/>
                  <a:pt x="2366451" y="1601409"/>
                  <a:pt x="2322908" y="1596571"/>
                </a:cubicBezTo>
                <a:cubicBezTo>
                  <a:pt x="2176544" y="1547784"/>
                  <a:pt x="2403595" y="1622229"/>
                  <a:pt x="2221308" y="1567543"/>
                </a:cubicBezTo>
                <a:cubicBezTo>
                  <a:pt x="2192000" y="1558750"/>
                  <a:pt x="2163251" y="1548190"/>
                  <a:pt x="2134222" y="1538514"/>
                </a:cubicBezTo>
                <a:lnTo>
                  <a:pt x="2090680" y="1524000"/>
                </a:lnTo>
                <a:cubicBezTo>
                  <a:pt x="2071755" y="1517692"/>
                  <a:pt x="2051975" y="1514323"/>
                  <a:pt x="2032622" y="1509485"/>
                </a:cubicBezTo>
                <a:cubicBezTo>
                  <a:pt x="2018108" y="1499809"/>
                  <a:pt x="2005113" y="1487328"/>
                  <a:pt x="1989080" y="1480457"/>
                </a:cubicBezTo>
                <a:cubicBezTo>
                  <a:pt x="1970745" y="1472599"/>
                  <a:pt x="1950203" y="1471423"/>
                  <a:pt x="1931022" y="1465943"/>
                </a:cubicBezTo>
                <a:cubicBezTo>
                  <a:pt x="1916311" y="1461740"/>
                  <a:pt x="1901994" y="1456266"/>
                  <a:pt x="1887480" y="1451428"/>
                </a:cubicBezTo>
                <a:cubicBezTo>
                  <a:pt x="1822300" y="1386248"/>
                  <a:pt x="1863410" y="1414376"/>
                  <a:pt x="1756851" y="1378857"/>
                </a:cubicBezTo>
                <a:cubicBezTo>
                  <a:pt x="1632215" y="1337313"/>
                  <a:pt x="1756722" y="1360681"/>
                  <a:pt x="1655251" y="1335314"/>
                </a:cubicBezTo>
                <a:cubicBezTo>
                  <a:pt x="1631318" y="1329331"/>
                  <a:pt x="1606951" y="1325213"/>
                  <a:pt x="1582680" y="1320800"/>
                </a:cubicBezTo>
                <a:cubicBezTo>
                  <a:pt x="1553726" y="1315535"/>
                  <a:pt x="1524144" y="1313423"/>
                  <a:pt x="1495594" y="1306285"/>
                </a:cubicBezTo>
                <a:cubicBezTo>
                  <a:pt x="1465909" y="1298864"/>
                  <a:pt x="1437537" y="1286933"/>
                  <a:pt x="1408508" y="1277257"/>
                </a:cubicBezTo>
                <a:cubicBezTo>
                  <a:pt x="1344087" y="1255784"/>
                  <a:pt x="1273041" y="1267581"/>
                  <a:pt x="1205308" y="1262743"/>
                </a:cubicBezTo>
                <a:cubicBezTo>
                  <a:pt x="1163805" y="1248908"/>
                  <a:pt x="1149274" y="1242827"/>
                  <a:pt x="1103708" y="1233714"/>
                </a:cubicBezTo>
                <a:cubicBezTo>
                  <a:pt x="1074850" y="1227943"/>
                  <a:pt x="1045651" y="1224038"/>
                  <a:pt x="1016622" y="1219200"/>
                </a:cubicBezTo>
                <a:cubicBezTo>
                  <a:pt x="981137" y="1201457"/>
                  <a:pt x="945791" y="1186784"/>
                  <a:pt x="915022" y="1161143"/>
                </a:cubicBezTo>
                <a:cubicBezTo>
                  <a:pt x="845639" y="1103324"/>
                  <a:pt x="894344" y="1136328"/>
                  <a:pt x="842451" y="1074057"/>
                </a:cubicBezTo>
                <a:cubicBezTo>
                  <a:pt x="807527" y="1032149"/>
                  <a:pt x="798179" y="1030028"/>
                  <a:pt x="755365" y="1001485"/>
                </a:cubicBezTo>
                <a:cubicBezTo>
                  <a:pt x="745689" y="986971"/>
                  <a:pt x="739465" y="969430"/>
                  <a:pt x="726337" y="957943"/>
                </a:cubicBezTo>
                <a:cubicBezTo>
                  <a:pt x="700081" y="934969"/>
                  <a:pt x="639251" y="899885"/>
                  <a:pt x="639251" y="899885"/>
                </a:cubicBezTo>
                <a:cubicBezTo>
                  <a:pt x="629575" y="885371"/>
                  <a:pt x="625014" y="865588"/>
                  <a:pt x="610222" y="856343"/>
                </a:cubicBezTo>
                <a:cubicBezTo>
                  <a:pt x="584274" y="840126"/>
                  <a:pt x="523137" y="827314"/>
                  <a:pt x="523137" y="827314"/>
                </a:cubicBezTo>
                <a:lnTo>
                  <a:pt x="436051" y="769257"/>
                </a:lnTo>
                <a:cubicBezTo>
                  <a:pt x="381197" y="732688"/>
                  <a:pt x="254898" y="730821"/>
                  <a:pt x="203822" y="725714"/>
                </a:cubicBezTo>
                <a:cubicBezTo>
                  <a:pt x="103522" y="700640"/>
                  <a:pt x="7879" y="696685"/>
                  <a:pt x="622" y="682171"/>
                </a:cubicBezTo>
                <a:close/>
              </a:path>
            </a:pathLst>
          </a:cu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4" name="Picture 2" descr="C:\Users\jknight\Box Sync\M2020 Mars Helicopter\Screenshots\2016-01-15\2020Helo-0120l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55633" y="3295052"/>
            <a:ext cx="586868" cy="29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6" name="Straight Connector 55"/>
          <p:cNvCxnSpPr/>
          <p:nvPr/>
        </p:nvCxnSpPr>
        <p:spPr>
          <a:xfrm flipV="1">
            <a:off x="2464589" y="2582244"/>
            <a:ext cx="0" cy="3885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2464590" y="2590577"/>
            <a:ext cx="8468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>
            <a:off x="2549068" y="2580551"/>
            <a:ext cx="205" cy="690438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5472188" y="2324633"/>
            <a:ext cx="0" cy="83068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5472189" y="2020689"/>
            <a:ext cx="897261" cy="30394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 flipV="1">
            <a:off x="5754776" y="2331949"/>
            <a:ext cx="623642" cy="1308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H="1">
            <a:off x="6358537" y="2027211"/>
            <a:ext cx="939118" cy="3178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>
            <a:off x="6369449" y="2020689"/>
            <a:ext cx="93911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5768818" y="2340280"/>
            <a:ext cx="0" cy="816390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7242797" y="501246"/>
            <a:ext cx="3176551" cy="3681784"/>
            <a:chOff x="7182776" y="391084"/>
            <a:chExt cx="3829342" cy="3681784"/>
          </a:xfrm>
        </p:grpSpPr>
        <p:pic>
          <p:nvPicPr>
            <p:cNvPr id="65" name="Picture 2" descr="C:\Users\jknight\Box Sync\M2020 Mars Helicopter\Screenshots\2016-01-15\2020Helo-0120l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756473" y="3666056"/>
              <a:ext cx="586868" cy="297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C:\Users\jknight\Box Sync\M2020 Mars Helicopter\Screenshots\2016-01-15\2020Helo-0120l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192946" y="2188318"/>
              <a:ext cx="586868" cy="297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Freeform 61"/>
            <p:cNvSpPr/>
            <p:nvPr/>
          </p:nvSpPr>
          <p:spPr>
            <a:xfrm>
              <a:off x="7182776" y="1190936"/>
              <a:ext cx="1334120" cy="2881932"/>
            </a:xfrm>
            <a:custGeom>
              <a:avLst/>
              <a:gdLst>
                <a:gd name="connsiteX0" fmla="*/ 579120 w 1219200"/>
                <a:gd name="connsiteY0" fmla="*/ 3291840 h 3291840"/>
                <a:gd name="connsiteX1" fmla="*/ 548640 w 1219200"/>
                <a:gd name="connsiteY1" fmla="*/ 2174240 h 3291840"/>
                <a:gd name="connsiteX2" fmla="*/ 193040 w 1219200"/>
                <a:gd name="connsiteY2" fmla="*/ 1920240 h 3291840"/>
                <a:gd name="connsiteX3" fmla="*/ 0 w 1219200"/>
                <a:gd name="connsiteY3" fmla="*/ 1452880 h 3291840"/>
                <a:gd name="connsiteX4" fmla="*/ 71120 w 1219200"/>
                <a:gd name="connsiteY4" fmla="*/ 955040 h 3291840"/>
                <a:gd name="connsiteX5" fmla="*/ 254000 w 1219200"/>
                <a:gd name="connsiteY5" fmla="*/ 640080 h 3291840"/>
                <a:gd name="connsiteX6" fmla="*/ 690880 w 1219200"/>
                <a:gd name="connsiteY6" fmla="*/ 264160 h 3291840"/>
                <a:gd name="connsiteX7" fmla="*/ 1219200 w 1219200"/>
                <a:gd name="connsiteY7" fmla="*/ 0 h 3291840"/>
                <a:gd name="connsiteX8" fmla="*/ 1198880 w 1219200"/>
                <a:gd name="connsiteY8" fmla="*/ 1087120 h 32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" h="3291840">
                  <a:moveTo>
                    <a:pt x="579120" y="3291840"/>
                  </a:moveTo>
                  <a:lnTo>
                    <a:pt x="548640" y="2174240"/>
                  </a:lnTo>
                  <a:lnTo>
                    <a:pt x="193040" y="1920240"/>
                  </a:lnTo>
                  <a:lnTo>
                    <a:pt x="0" y="1452880"/>
                  </a:lnTo>
                  <a:lnTo>
                    <a:pt x="71120" y="955040"/>
                  </a:lnTo>
                  <a:lnTo>
                    <a:pt x="254000" y="640080"/>
                  </a:lnTo>
                  <a:lnTo>
                    <a:pt x="690880" y="264160"/>
                  </a:lnTo>
                  <a:lnTo>
                    <a:pt x="1219200" y="0"/>
                  </a:lnTo>
                  <a:lnTo>
                    <a:pt x="1198880" y="1087120"/>
                  </a:lnTo>
                </a:path>
              </a:pathLst>
            </a:cu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88" name="Picture 2" descr="C:\Users\jknight\Box Sync\M2020 Mars Helicopter\Screenshots\2016-01-15\2020Helo-0120l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425250" y="391084"/>
              <a:ext cx="586868" cy="297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3" name="Content Placeholder 3"/>
          <p:cNvSpPr txBox="1">
            <a:spLocks/>
          </p:cNvSpPr>
          <p:nvPr/>
        </p:nvSpPr>
        <p:spPr>
          <a:xfrm>
            <a:off x="2511132" y="2776515"/>
            <a:ext cx="529092" cy="293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prstClr val="black"/>
                </a:solidFill>
                <a:latin typeface="Calibri"/>
              </a:rPr>
              <a:t>3m</a:t>
            </a:r>
          </a:p>
        </p:txBody>
      </p:sp>
      <p:sp>
        <p:nvSpPr>
          <p:cNvPr id="79" name="Content Placeholder 3"/>
          <p:cNvSpPr txBox="1">
            <a:spLocks/>
          </p:cNvSpPr>
          <p:nvPr/>
        </p:nvSpPr>
        <p:spPr>
          <a:xfrm>
            <a:off x="5861340" y="2381799"/>
            <a:ext cx="1016218" cy="293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prstClr val="black"/>
                </a:solidFill>
                <a:latin typeface="Calibri"/>
              </a:rPr>
              <a:t>Fly ~50m out and back</a:t>
            </a:r>
          </a:p>
        </p:txBody>
      </p:sp>
      <p:sp>
        <p:nvSpPr>
          <p:cNvPr id="80" name="Content Placeholder 3"/>
          <p:cNvSpPr txBox="1">
            <a:spLocks/>
          </p:cNvSpPr>
          <p:nvPr/>
        </p:nvSpPr>
        <p:spPr>
          <a:xfrm>
            <a:off x="3408783" y="2469751"/>
            <a:ext cx="564240" cy="285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prstClr val="black"/>
                </a:solidFill>
                <a:latin typeface="Calibri"/>
              </a:rPr>
              <a:t>5-10m</a:t>
            </a:r>
          </a:p>
        </p:txBody>
      </p:sp>
      <p:sp>
        <p:nvSpPr>
          <p:cNvPr id="81" name="Content Placeholder 3"/>
          <p:cNvSpPr txBox="1">
            <a:spLocks/>
          </p:cNvSpPr>
          <p:nvPr/>
        </p:nvSpPr>
        <p:spPr>
          <a:xfrm>
            <a:off x="3917014" y="2099063"/>
            <a:ext cx="564240" cy="285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prstClr val="black"/>
                </a:solidFill>
                <a:latin typeface="Calibri"/>
              </a:rPr>
              <a:t>5m</a:t>
            </a:r>
          </a:p>
        </p:txBody>
      </p:sp>
      <p:sp>
        <p:nvSpPr>
          <p:cNvPr id="82" name="Freeform 81"/>
          <p:cNvSpPr/>
          <p:nvPr/>
        </p:nvSpPr>
        <p:spPr>
          <a:xfrm>
            <a:off x="7130368" y="3546948"/>
            <a:ext cx="1556782" cy="943790"/>
          </a:xfrm>
          <a:custGeom>
            <a:avLst/>
            <a:gdLst>
              <a:gd name="connsiteX0" fmla="*/ 622 w 4180737"/>
              <a:gd name="connsiteY0" fmla="*/ 682171 h 1640114"/>
              <a:gd name="connsiteX1" fmla="*/ 160280 w 4180737"/>
              <a:gd name="connsiteY1" fmla="*/ 638628 h 1640114"/>
              <a:gd name="connsiteX2" fmla="*/ 203822 w 4180737"/>
              <a:gd name="connsiteY2" fmla="*/ 609600 h 1640114"/>
              <a:gd name="connsiteX3" fmla="*/ 348965 w 4180737"/>
              <a:gd name="connsiteY3" fmla="*/ 566057 h 1640114"/>
              <a:gd name="connsiteX4" fmla="*/ 479594 w 4180737"/>
              <a:gd name="connsiteY4" fmla="*/ 478971 h 1640114"/>
              <a:gd name="connsiteX5" fmla="*/ 523137 w 4180737"/>
              <a:gd name="connsiteY5" fmla="*/ 449943 h 1640114"/>
              <a:gd name="connsiteX6" fmla="*/ 624737 w 4180737"/>
              <a:gd name="connsiteY6" fmla="*/ 348343 h 1640114"/>
              <a:gd name="connsiteX7" fmla="*/ 711822 w 4180737"/>
              <a:gd name="connsiteY7" fmla="*/ 290285 h 1640114"/>
              <a:gd name="connsiteX8" fmla="*/ 755365 w 4180737"/>
              <a:gd name="connsiteY8" fmla="*/ 275771 h 1640114"/>
              <a:gd name="connsiteX9" fmla="*/ 798908 w 4180737"/>
              <a:gd name="connsiteY9" fmla="*/ 246743 h 1640114"/>
              <a:gd name="connsiteX10" fmla="*/ 900508 w 4180737"/>
              <a:gd name="connsiteY10" fmla="*/ 232228 h 1640114"/>
              <a:gd name="connsiteX11" fmla="*/ 987594 w 4180737"/>
              <a:gd name="connsiteY11" fmla="*/ 203200 h 1640114"/>
              <a:gd name="connsiteX12" fmla="*/ 1031137 w 4180737"/>
              <a:gd name="connsiteY12" fmla="*/ 188685 h 1640114"/>
              <a:gd name="connsiteX13" fmla="*/ 1074680 w 4180737"/>
              <a:gd name="connsiteY13" fmla="*/ 159657 h 1640114"/>
              <a:gd name="connsiteX14" fmla="*/ 1161765 w 4180737"/>
              <a:gd name="connsiteY14" fmla="*/ 130628 h 1640114"/>
              <a:gd name="connsiteX15" fmla="*/ 1234337 w 4180737"/>
              <a:gd name="connsiteY15" fmla="*/ 58057 h 1640114"/>
              <a:gd name="connsiteX16" fmla="*/ 1306908 w 4180737"/>
              <a:gd name="connsiteY16" fmla="*/ 0 h 1640114"/>
              <a:gd name="connsiteX17" fmla="*/ 1408508 w 4180737"/>
              <a:gd name="connsiteY17" fmla="*/ 14514 h 1640114"/>
              <a:gd name="connsiteX18" fmla="*/ 1495594 w 4180737"/>
              <a:gd name="connsiteY18" fmla="*/ 43543 h 1640114"/>
              <a:gd name="connsiteX19" fmla="*/ 1539137 w 4180737"/>
              <a:gd name="connsiteY19" fmla="*/ 58057 h 1640114"/>
              <a:gd name="connsiteX20" fmla="*/ 1626222 w 4180737"/>
              <a:gd name="connsiteY20" fmla="*/ 116114 h 1640114"/>
              <a:gd name="connsiteX21" fmla="*/ 1713308 w 4180737"/>
              <a:gd name="connsiteY21" fmla="*/ 145143 h 1640114"/>
              <a:gd name="connsiteX22" fmla="*/ 1887480 w 4180737"/>
              <a:gd name="connsiteY22" fmla="*/ 174171 h 1640114"/>
              <a:gd name="connsiteX23" fmla="*/ 2032622 w 4180737"/>
              <a:gd name="connsiteY23" fmla="*/ 203200 h 1640114"/>
              <a:gd name="connsiteX24" fmla="*/ 2090680 w 4180737"/>
              <a:gd name="connsiteY24" fmla="*/ 217714 h 1640114"/>
              <a:gd name="connsiteX25" fmla="*/ 2264851 w 4180737"/>
              <a:gd name="connsiteY25" fmla="*/ 232228 h 1640114"/>
              <a:gd name="connsiteX26" fmla="*/ 2366451 w 4180737"/>
              <a:gd name="connsiteY26" fmla="*/ 261257 h 1640114"/>
              <a:gd name="connsiteX27" fmla="*/ 2424508 w 4180737"/>
              <a:gd name="connsiteY27" fmla="*/ 290285 h 1640114"/>
              <a:gd name="connsiteX28" fmla="*/ 2569651 w 4180737"/>
              <a:gd name="connsiteY28" fmla="*/ 304800 h 1640114"/>
              <a:gd name="connsiteX29" fmla="*/ 2714794 w 4180737"/>
              <a:gd name="connsiteY29" fmla="*/ 333828 h 1640114"/>
              <a:gd name="connsiteX30" fmla="*/ 3164737 w 4180737"/>
              <a:gd name="connsiteY30" fmla="*/ 362857 h 1640114"/>
              <a:gd name="connsiteX31" fmla="*/ 3266337 w 4180737"/>
              <a:gd name="connsiteY31" fmla="*/ 377371 h 1640114"/>
              <a:gd name="connsiteX32" fmla="*/ 3440508 w 4180737"/>
              <a:gd name="connsiteY32" fmla="*/ 391885 h 1640114"/>
              <a:gd name="connsiteX33" fmla="*/ 3498565 w 4180737"/>
              <a:gd name="connsiteY33" fmla="*/ 406400 h 1640114"/>
              <a:gd name="connsiteX34" fmla="*/ 3846908 w 4180737"/>
              <a:gd name="connsiteY34" fmla="*/ 420914 h 1640114"/>
              <a:gd name="connsiteX35" fmla="*/ 3904965 w 4180737"/>
              <a:gd name="connsiteY35" fmla="*/ 435428 h 1640114"/>
              <a:gd name="connsiteX36" fmla="*/ 4093651 w 4180737"/>
              <a:gd name="connsiteY36" fmla="*/ 522514 h 1640114"/>
              <a:gd name="connsiteX37" fmla="*/ 4180737 w 4180737"/>
              <a:gd name="connsiteY37" fmla="*/ 566057 h 1640114"/>
              <a:gd name="connsiteX38" fmla="*/ 4122680 w 4180737"/>
              <a:gd name="connsiteY38" fmla="*/ 595085 h 1640114"/>
              <a:gd name="connsiteX39" fmla="*/ 4079137 w 4180737"/>
              <a:gd name="connsiteY39" fmla="*/ 609600 h 1640114"/>
              <a:gd name="connsiteX40" fmla="*/ 4035594 w 4180737"/>
              <a:gd name="connsiteY40" fmla="*/ 638628 h 1640114"/>
              <a:gd name="connsiteX41" fmla="*/ 3977537 w 4180737"/>
              <a:gd name="connsiteY41" fmla="*/ 667657 h 1640114"/>
              <a:gd name="connsiteX42" fmla="*/ 3933994 w 4180737"/>
              <a:gd name="connsiteY42" fmla="*/ 696685 h 1640114"/>
              <a:gd name="connsiteX43" fmla="*/ 3890451 w 4180737"/>
              <a:gd name="connsiteY43" fmla="*/ 711200 h 1640114"/>
              <a:gd name="connsiteX44" fmla="*/ 3832394 w 4180737"/>
              <a:gd name="connsiteY44" fmla="*/ 740228 h 1640114"/>
              <a:gd name="connsiteX45" fmla="*/ 3745308 w 4180737"/>
              <a:gd name="connsiteY45" fmla="*/ 812800 h 1640114"/>
              <a:gd name="connsiteX46" fmla="*/ 3643708 w 4180737"/>
              <a:gd name="connsiteY46" fmla="*/ 870857 h 1640114"/>
              <a:gd name="connsiteX47" fmla="*/ 3556622 w 4180737"/>
              <a:gd name="connsiteY47" fmla="*/ 928914 h 1640114"/>
              <a:gd name="connsiteX48" fmla="*/ 3542108 w 4180737"/>
              <a:gd name="connsiteY48" fmla="*/ 972457 h 1640114"/>
              <a:gd name="connsiteX49" fmla="*/ 3411480 w 4180737"/>
              <a:gd name="connsiteY49" fmla="*/ 1045028 h 1640114"/>
              <a:gd name="connsiteX50" fmla="*/ 3367937 w 4180737"/>
              <a:gd name="connsiteY50" fmla="*/ 1074057 h 1640114"/>
              <a:gd name="connsiteX51" fmla="*/ 3324394 w 4180737"/>
              <a:gd name="connsiteY51" fmla="*/ 1088571 h 1640114"/>
              <a:gd name="connsiteX52" fmla="*/ 3193765 w 4180737"/>
              <a:gd name="connsiteY52" fmla="*/ 1175657 h 1640114"/>
              <a:gd name="connsiteX53" fmla="*/ 3106680 w 4180737"/>
              <a:gd name="connsiteY53" fmla="*/ 1204685 h 1640114"/>
              <a:gd name="connsiteX54" fmla="*/ 2990565 w 4180737"/>
              <a:gd name="connsiteY54" fmla="*/ 1335314 h 1640114"/>
              <a:gd name="connsiteX55" fmla="*/ 2961537 w 4180737"/>
              <a:gd name="connsiteY55" fmla="*/ 1378857 h 1640114"/>
              <a:gd name="connsiteX56" fmla="*/ 2932508 w 4180737"/>
              <a:gd name="connsiteY56" fmla="*/ 1480457 h 1640114"/>
              <a:gd name="connsiteX57" fmla="*/ 2888965 w 4180737"/>
              <a:gd name="connsiteY57" fmla="*/ 1494971 h 1640114"/>
              <a:gd name="connsiteX58" fmla="*/ 2816394 w 4180737"/>
              <a:gd name="connsiteY58" fmla="*/ 1567543 h 1640114"/>
              <a:gd name="connsiteX59" fmla="*/ 2729308 w 4180737"/>
              <a:gd name="connsiteY59" fmla="*/ 1640114 h 1640114"/>
              <a:gd name="connsiteX60" fmla="*/ 2526108 w 4180737"/>
              <a:gd name="connsiteY60" fmla="*/ 1625600 h 1640114"/>
              <a:gd name="connsiteX61" fmla="*/ 2453537 w 4180737"/>
              <a:gd name="connsiteY61" fmla="*/ 1611085 h 1640114"/>
              <a:gd name="connsiteX62" fmla="*/ 2322908 w 4180737"/>
              <a:gd name="connsiteY62" fmla="*/ 1596571 h 1640114"/>
              <a:gd name="connsiteX63" fmla="*/ 2221308 w 4180737"/>
              <a:gd name="connsiteY63" fmla="*/ 1567543 h 1640114"/>
              <a:gd name="connsiteX64" fmla="*/ 2134222 w 4180737"/>
              <a:gd name="connsiteY64" fmla="*/ 1538514 h 1640114"/>
              <a:gd name="connsiteX65" fmla="*/ 2090680 w 4180737"/>
              <a:gd name="connsiteY65" fmla="*/ 1524000 h 1640114"/>
              <a:gd name="connsiteX66" fmla="*/ 2032622 w 4180737"/>
              <a:gd name="connsiteY66" fmla="*/ 1509485 h 1640114"/>
              <a:gd name="connsiteX67" fmla="*/ 1989080 w 4180737"/>
              <a:gd name="connsiteY67" fmla="*/ 1480457 h 1640114"/>
              <a:gd name="connsiteX68" fmla="*/ 1931022 w 4180737"/>
              <a:gd name="connsiteY68" fmla="*/ 1465943 h 1640114"/>
              <a:gd name="connsiteX69" fmla="*/ 1887480 w 4180737"/>
              <a:gd name="connsiteY69" fmla="*/ 1451428 h 1640114"/>
              <a:gd name="connsiteX70" fmla="*/ 1756851 w 4180737"/>
              <a:gd name="connsiteY70" fmla="*/ 1378857 h 1640114"/>
              <a:gd name="connsiteX71" fmla="*/ 1655251 w 4180737"/>
              <a:gd name="connsiteY71" fmla="*/ 1335314 h 1640114"/>
              <a:gd name="connsiteX72" fmla="*/ 1582680 w 4180737"/>
              <a:gd name="connsiteY72" fmla="*/ 1320800 h 1640114"/>
              <a:gd name="connsiteX73" fmla="*/ 1495594 w 4180737"/>
              <a:gd name="connsiteY73" fmla="*/ 1306285 h 1640114"/>
              <a:gd name="connsiteX74" fmla="*/ 1408508 w 4180737"/>
              <a:gd name="connsiteY74" fmla="*/ 1277257 h 1640114"/>
              <a:gd name="connsiteX75" fmla="*/ 1205308 w 4180737"/>
              <a:gd name="connsiteY75" fmla="*/ 1262743 h 1640114"/>
              <a:gd name="connsiteX76" fmla="*/ 1103708 w 4180737"/>
              <a:gd name="connsiteY76" fmla="*/ 1233714 h 1640114"/>
              <a:gd name="connsiteX77" fmla="*/ 1016622 w 4180737"/>
              <a:gd name="connsiteY77" fmla="*/ 1219200 h 1640114"/>
              <a:gd name="connsiteX78" fmla="*/ 915022 w 4180737"/>
              <a:gd name="connsiteY78" fmla="*/ 1161143 h 1640114"/>
              <a:gd name="connsiteX79" fmla="*/ 842451 w 4180737"/>
              <a:gd name="connsiteY79" fmla="*/ 1074057 h 1640114"/>
              <a:gd name="connsiteX80" fmla="*/ 755365 w 4180737"/>
              <a:gd name="connsiteY80" fmla="*/ 1001485 h 1640114"/>
              <a:gd name="connsiteX81" fmla="*/ 726337 w 4180737"/>
              <a:gd name="connsiteY81" fmla="*/ 957943 h 1640114"/>
              <a:gd name="connsiteX82" fmla="*/ 639251 w 4180737"/>
              <a:gd name="connsiteY82" fmla="*/ 899885 h 1640114"/>
              <a:gd name="connsiteX83" fmla="*/ 610222 w 4180737"/>
              <a:gd name="connsiteY83" fmla="*/ 856343 h 1640114"/>
              <a:gd name="connsiteX84" fmla="*/ 523137 w 4180737"/>
              <a:gd name="connsiteY84" fmla="*/ 827314 h 1640114"/>
              <a:gd name="connsiteX85" fmla="*/ 436051 w 4180737"/>
              <a:gd name="connsiteY85" fmla="*/ 769257 h 1640114"/>
              <a:gd name="connsiteX86" fmla="*/ 203822 w 4180737"/>
              <a:gd name="connsiteY86" fmla="*/ 725714 h 1640114"/>
              <a:gd name="connsiteX87" fmla="*/ 622 w 4180737"/>
              <a:gd name="connsiteY87" fmla="*/ 682171 h 164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4180737" h="1640114">
                <a:moveTo>
                  <a:pt x="622" y="682171"/>
                </a:moveTo>
                <a:cubicBezTo>
                  <a:pt x="-6635" y="667657"/>
                  <a:pt x="49790" y="675458"/>
                  <a:pt x="160280" y="638628"/>
                </a:cubicBezTo>
                <a:cubicBezTo>
                  <a:pt x="176828" y="633112"/>
                  <a:pt x="187882" y="616685"/>
                  <a:pt x="203822" y="609600"/>
                </a:cubicBezTo>
                <a:cubicBezTo>
                  <a:pt x="249258" y="589406"/>
                  <a:pt x="300712" y="578120"/>
                  <a:pt x="348965" y="566057"/>
                </a:cubicBezTo>
                <a:lnTo>
                  <a:pt x="479594" y="478971"/>
                </a:lnTo>
                <a:lnTo>
                  <a:pt x="523137" y="449943"/>
                </a:lnTo>
                <a:cubicBezTo>
                  <a:pt x="548683" y="373302"/>
                  <a:pt x="524921" y="414887"/>
                  <a:pt x="624737" y="348343"/>
                </a:cubicBezTo>
                <a:lnTo>
                  <a:pt x="711822" y="290285"/>
                </a:lnTo>
                <a:cubicBezTo>
                  <a:pt x="724552" y="281798"/>
                  <a:pt x="741681" y="282613"/>
                  <a:pt x="755365" y="275771"/>
                </a:cubicBezTo>
                <a:cubicBezTo>
                  <a:pt x="770967" y="267970"/>
                  <a:pt x="782200" y="251755"/>
                  <a:pt x="798908" y="246743"/>
                </a:cubicBezTo>
                <a:cubicBezTo>
                  <a:pt x="831676" y="236913"/>
                  <a:pt x="866641" y="237066"/>
                  <a:pt x="900508" y="232228"/>
                </a:cubicBezTo>
                <a:lnTo>
                  <a:pt x="987594" y="203200"/>
                </a:lnTo>
                <a:cubicBezTo>
                  <a:pt x="1002108" y="198362"/>
                  <a:pt x="1018407" y="197172"/>
                  <a:pt x="1031137" y="188685"/>
                </a:cubicBezTo>
                <a:cubicBezTo>
                  <a:pt x="1045651" y="179009"/>
                  <a:pt x="1058740" y="166742"/>
                  <a:pt x="1074680" y="159657"/>
                </a:cubicBezTo>
                <a:cubicBezTo>
                  <a:pt x="1102641" y="147230"/>
                  <a:pt x="1161765" y="130628"/>
                  <a:pt x="1161765" y="130628"/>
                </a:cubicBezTo>
                <a:cubicBezTo>
                  <a:pt x="1239179" y="14509"/>
                  <a:pt x="1137571" y="154823"/>
                  <a:pt x="1234337" y="58057"/>
                </a:cubicBezTo>
                <a:cubicBezTo>
                  <a:pt x="1299989" y="-7595"/>
                  <a:pt x="1222138" y="28256"/>
                  <a:pt x="1306908" y="0"/>
                </a:cubicBezTo>
                <a:cubicBezTo>
                  <a:pt x="1340775" y="4838"/>
                  <a:pt x="1375174" y="6821"/>
                  <a:pt x="1408508" y="14514"/>
                </a:cubicBezTo>
                <a:cubicBezTo>
                  <a:pt x="1438323" y="21394"/>
                  <a:pt x="1466565" y="33867"/>
                  <a:pt x="1495594" y="43543"/>
                </a:cubicBezTo>
                <a:lnTo>
                  <a:pt x="1539137" y="58057"/>
                </a:lnTo>
                <a:cubicBezTo>
                  <a:pt x="1572235" y="69089"/>
                  <a:pt x="1597194" y="96762"/>
                  <a:pt x="1626222" y="116114"/>
                </a:cubicBezTo>
                <a:cubicBezTo>
                  <a:pt x="1651682" y="133087"/>
                  <a:pt x="1683303" y="139142"/>
                  <a:pt x="1713308" y="145143"/>
                </a:cubicBezTo>
                <a:cubicBezTo>
                  <a:pt x="1819426" y="166366"/>
                  <a:pt x="1761458" y="156168"/>
                  <a:pt x="1887480" y="174171"/>
                </a:cubicBezTo>
                <a:cubicBezTo>
                  <a:pt x="1976900" y="203978"/>
                  <a:pt x="1885860" y="176516"/>
                  <a:pt x="2032622" y="203200"/>
                </a:cubicBezTo>
                <a:cubicBezTo>
                  <a:pt x="2052248" y="206768"/>
                  <a:pt x="2070886" y="215240"/>
                  <a:pt x="2090680" y="217714"/>
                </a:cubicBezTo>
                <a:cubicBezTo>
                  <a:pt x="2148488" y="224940"/>
                  <a:pt x="2206794" y="227390"/>
                  <a:pt x="2264851" y="232228"/>
                </a:cubicBezTo>
                <a:cubicBezTo>
                  <a:pt x="2294307" y="239592"/>
                  <a:pt x="2337303" y="248765"/>
                  <a:pt x="2366451" y="261257"/>
                </a:cubicBezTo>
                <a:cubicBezTo>
                  <a:pt x="2386338" y="269780"/>
                  <a:pt x="2403352" y="285752"/>
                  <a:pt x="2424508" y="290285"/>
                </a:cubicBezTo>
                <a:cubicBezTo>
                  <a:pt x="2472051" y="300473"/>
                  <a:pt x="2521270" y="299962"/>
                  <a:pt x="2569651" y="304800"/>
                </a:cubicBezTo>
                <a:cubicBezTo>
                  <a:pt x="2643164" y="329304"/>
                  <a:pt x="2603605" y="319003"/>
                  <a:pt x="2714794" y="333828"/>
                </a:cubicBezTo>
                <a:cubicBezTo>
                  <a:pt x="2920422" y="361246"/>
                  <a:pt x="2851924" y="349257"/>
                  <a:pt x="3164737" y="362857"/>
                </a:cubicBezTo>
                <a:cubicBezTo>
                  <a:pt x="3198604" y="367695"/>
                  <a:pt x="3232314" y="373790"/>
                  <a:pt x="3266337" y="377371"/>
                </a:cubicBezTo>
                <a:cubicBezTo>
                  <a:pt x="3324275" y="383470"/>
                  <a:pt x="3382700" y="384659"/>
                  <a:pt x="3440508" y="391885"/>
                </a:cubicBezTo>
                <a:cubicBezTo>
                  <a:pt x="3460302" y="394359"/>
                  <a:pt x="3478668" y="404979"/>
                  <a:pt x="3498565" y="406400"/>
                </a:cubicBezTo>
                <a:cubicBezTo>
                  <a:pt x="3614485" y="414680"/>
                  <a:pt x="3730794" y="416076"/>
                  <a:pt x="3846908" y="420914"/>
                </a:cubicBezTo>
                <a:cubicBezTo>
                  <a:pt x="3866260" y="425752"/>
                  <a:pt x="3886041" y="429120"/>
                  <a:pt x="3904965" y="435428"/>
                </a:cubicBezTo>
                <a:cubicBezTo>
                  <a:pt x="3972613" y="457977"/>
                  <a:pt x="4029143" y="490260"/>
                  <a:pt x="4093651" y="522514"/>
                </a:cubicBezTo>
                <a:cubicBezTo>
                  <a:pt x="4206197" y="578787"/>
                  <a:pt x="4071291" y="529576"/>
                  <a:pt x="4180737" y="566057"/>
                </a:cubicBezTo>
                <a:cubicBezTo>
                  <a:pt x="4161385" y="575733"/>
                  <a:pt x="4142567" y="586562"/>
                  <a:pt x="4122680" y="595085"/>
                </a:cubicBezTo>
                <a:cubicBezTo>
                  <a:pt x="4108618" y="601112"/>
                  <a:pt x="4092821" y="602758"/>
                  <a:pt x="4079137" y="609600"/>
                </a:cubicBezTo>
                <a:cubicBezTo>
                  <a:pt x="4063535" y="617401"/>
                  <a:pt x="4050740" y="629973"/>
                  <a:pt x="4035594" y="638628"/>
                </a:cubicBezTo>
                <a:cubicBezTo>
                  <a:pt x="4016808" y="649363"/>
                  <a:pt x="3996323" y="656922"/>
                  <a:pt x="3977537" y="667657"/>
                </a:cubicBezTo>
                <a:cubicBezTo>
                  <a:pt x="3962391" y="676312"/>
                  <a:pt x="3949596" y="688884"/>
                  <a:pt x="3933994" y="696685"/>
                </a:cubicBezTo>
                <a:cubicBezTo>
                  <a:pt x="3920310" y="703527"/>
                  <a:pt x="3904513" y="705173"/>
                  <a:pt x="3890451" y="711200"/>
                </a:cubicBezTo>
                <a:cubicBezTo>
                  <a:pt x="3870564" y="719723"/>
                  <a:pt x="3851180" y="729493"/>
                  <a:pt x="3832394" y="740228"/>
                </a:cubicBezTo>
                <a:cubicBezTo>
                  <a:pt x="3768238" y="776888"/>
                  <a:pt x="3805344" y="761340"/>
                  <a:pt x="3745308" y="812800"/>
                </a:cubicBezTo>
                <a:cubicBezTo>
                  <a:pt x="3622519" y="918048"/>
                  <a:pt x="3743399" y="815473"/>
                  <a:pt x="3643708" y="870857"/>
                </a:cubicBezTo>
                <a:cubicBezTo>
                  <a:pt x="3613210" y="887800"/>
                  <a:pt x="3556622" y="928914"/>
                  <a:pt x="3556622" y="928914"/>
                </a:cubicBezTo>
                <a:cubicBezTo>
                  <a:pt x="3551784" y="943428"/>
                  <a:pt x="3552926" y="961639"/>
                  <a:pt x="3542108" y="972457"/>
                </a:cubicBezTo>
                <a:cubicBezTo>
                  <a:pt x="3492201" y="1022364"/>
                  <a:pt x="3466234" y="1026777"/>
                  <a:pt x="3411480" y="1045028"/>
                </a:cubicBezTo>
                <a:cubicBezTo>
                  <a:pt x="3396966" y="1054704"/>
                  <a:pt x="3383539" y="1066256"/>
                  <a:pt x="3367937" y="1074057"/>
                </a:cubicBezTo>
                <a:cubicBezTo>
                  <a:pt x="3354253" y="1080899"/>
                  <a:pt x="3337768" y="1081141"/>
                  <a:pt x="3324394" y="1088571"/>
                </a:cubicBezTo>
                <a:cubicBezTo>
                  <a:pt x="3324384" y="1088577"/>
                  <a:pt x="3215541" y="1161139"/>
                  <a:pt x="3193765" y="1175657"/>
                </a:cubicBezTo>
                <a:cubicBezTo>
                  <a:pt x="3168306" y="1192630"/>
                  <a:pt x="3106680" y="1204685"/>
                  <a:pt x="3106680" y="1204685"/>
                </a:cubicBezTo>
                <a:cubicBezTo>
                  <a:pt x="3054879" y="1282386"/>
                  <a:pt x="3089986" y="1235893"/>
                  <a:pt x="2990565" y="1335314"/>
                </a:cubicBezTo>
                <a:cubicBezTo>
                  <a:pt x="2978230" y="1347649"/>
                  <a:pt x="2971213" y="1364343"/>
                  <a:pt x="2961537" y="1378857"/>
                </a:cubicBezTo>
                <a:cubicBezTo>
                  <a:pt x="2961412" y="1379357"/>
                  <a:pt x="2939447" y="1473518"/>
                  <a:pt x="2932508" y="1480457"/>
                </a:cubicBezTo>
                <a:cubicBezTo>
                  <a:pt x="2921690" y="1491275"/>
                  <a:pt x="2903479" y="1490133"/>
                  <a:pt x="2888965" y="1494971"/>
                </a:cubicBezTo>
                <a:cubicBezTo>
                  <a:pt x="2835749" y="1574797"/>
                  <a:pt x="2888963" y="1507069"/>
                  <a:pt x="2816394" y="1567543"/>
                </a:cubicBezTo>
                <a:cubicBezTo>
                  <a:pt x="2704638" y="1660672"/>
                  <a:pt x="2837418" y="1568040"/>
                  <a:pt x="2729308" y="1640114"/>
                </a:cubicBezTo>
                <a:cubicBezTo>
                  <a:pt x="2661575" y="1635276"/>
                  <a:pt x="2593641" y="1632709"/>
                  <a:pt x="2526108" y="1625600"/>
                </a:cubicBezTo>
                <a:cubicBezTo>
                  <a:pt x="2501574" y="1623017"/>
                  <a:pt x="2477959" y="1614574"/>
                  <a:pt x="2453537" y="1611085"/>
                </a:cubicBezTo>
                <a:cubicBezTo>
                  <a:pt x="2410166" y="1604889"/>
                  <a:pt x="2366451" y="1601409"/>
                  <a:pt x="2322908" y="1596571"/>
                </a:cubicBezTo>
                <a:cubicBezTo>
                  <a:pt x="2176544" y="1547784"/>
                  <a:pt x="2403595" y="1622229"/>
                  <a:pt x="2221308" y="1567543"/>
                </a:cubicBezTo>
                <a:cubicBezTo>
                  <a:pt x="2192000" y="1558750"/>
                  <a:pt x="2163251" y="1548190"/>
                  <a:pt x="2134222" y="1538514"/>
                </a:cubicBezTo>
                <a:lnTo>
                  <a:pt x="2090680" y="1524000"/>
                </a:lnTo>
                <a:cubicBezTo>
                  <a:pt x="2071755" y="1517692"/>
                  <a:pt x="2051975" y="1514323"/>
                  <a:pt x="2032622" y="1509485"/>
                </a:cubicBezTo>
                <a:cubicBezTo>
                  <a:pt x="2018108" y="1499809"/>
                  <a:pt x="2005113" y="1487328"/>
                  <a:pt x="1989080" y="1480457"/>
                </a:cubicBezTo>
                <a:cubicBezTo>
                  <a:pt x="1970745" y="1472599"/>
                  <a:pt x="1950203" y="1471423"/>
                  <a:pt x="1931022" y="1465943"/>
                </a:cubicBezTo>
                <a:cubicBezTo>
                  <a:pt x="1916311" y="1461740"/>
                  <a:pt x="1901994" y="1456266"/>
                  <a:pt x="1887480" y="1451428"/>
                </a:cubicBezTo>
                <a:cubicBezTo>
                  <a:pt x="1822300" y="1386248"/>
                  <a:pt x="1863410" y="1414376"/>
                  <a:pt x="1756851" y="1378857"/>
                </a:cubicBezTo>
                <a:cubicBezTo>
                  <a:pt x="1632215" y="1337313"/>
                  <a:pt x="1756722" y="1360681"/>
                  <a:pt x="1655251" y="1335314"/>
                </a:cubicBezTo>
                <a:cubicBezTo>
                  <a:pt x="1631318" y="1329331"/>
                  <a:pt x="1606951" y="1325213"/>
                  <a:pt x="1582680" y="1320800"/>
                </a:cubicBezTo>
                <a:cubicBezTo>
                  <a:pt x="1553726" y="1315535"/>
                  <a:pt x="1524144" y="1313423"/>
                  <a:pt x="1495594" y="1306285"/>
                </a:cubicBezTo>
                <a:cubicBezTo>
                  <a:pt x="1465909" y="1298864"/>
                  <a:pt x="1437537" y="1286933"/>
                  <a:pt x="1408508" y="1277257"/>
                </a:cubicBezTo>
                <a:cubicBezTo>
                  <a:pt x="1344087" y="1255784"/>
                  <a:pt x="1273041" y="1267581"/>
                  <a:pt x="1205308" y="1262743"/>
                </a:cubicBezTo>
                <a:cubicBezTo>
                  <a:pt x="1163805" y="1248908"/>
                  <a:pt x="1149274" y="1242827"/>
                  <a:pt x="1103708" y="1233714"/>
                </a:cubicBezTo>
                <a:cubicBezTo>
                  <a:pt x="1074850" y="1227943"/>
                  <a:pt x="1045651" y="1224038"/>
                  <a:pt x="1016622" y="1219200"/>
                </a:cubicBezTo>
                <a:cubicBezTo>
                  <a:pt x="981137" y="1201457"/>
                  <a:pt x="945791" y="1186784"/>
                  <a:pt x="915022" y="1161143"/>
                </a:cubicBezTo>
                <a:cubicBezTo>
                  <a:pt x="845639" y="1103324"/>
                  <a:pt x="894344" y="1136328"/>
                  <a:pt x="842451" y="1074057"/>
                </a:cubicBezTo>
                <a:cubicBezTo>
                  <a:pt x="807527" y="1032149"/>
                  <a:pt x="798179" y="1030028"/>
                  <a:pt x="755365" y="1001485"/>
                </a:cubicBezTo>
                <a:cubicBezTo>
                  <a:pt x="745689" y="986971"/>
                  <a:pt x="739465" y="969430"/>
                  <a:pt x="726337" y="957943"/>
                </a:cubicBezTo>
                <a:cubicBezTo>
                  <a:pt x="700081" y="934969"/>
                  <a:pt x="639251" y="899885"/>
                  <a:pt x="639251" y="899885"/>
                </a:cubicBezTo>
                <a:cubicBezTo>
                  <a:pt x="629575" y="885371"/>
                  <a:pt x="625014" y="865588"/>
                  <a:pt x="610222" y="856343"/>
                </a:cubicBezTo>
                <a:cubicBezTo>
                  <a:pt x="584274" y="840126"/>
                  <a:pt x="523137" y="827314"/>
                  <a:pt x="523137" y="827314"/>
                </a:cubicBezTo>
                <a:lnTo>
                  <a:pt x="436051" y="769257"/>
                </a:lnTo>
                <a:cubicBezTo>
                  <a:pt x="381197" y="732688"/>
                  <a:pt x="254898" y="730821"/>
                  <a:pt x="203822" y="725714"/>
                </a:cubicBezTo>
                <a:cubicBezTo>
                  <a:pt x="103522" y="700640"/>
                  <a:pt x="7879" y="696685"/>
                  <a:pt x="622" y="682171"/>
                </a:cubicBezTo>
                <a:close/>
              </a:path>
            </a:pathLst>
          </a:cu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4" name="Freeform 83"/>
          <p:cNvSpPr/>
          <p:nvPr/>
        </p:nvSpPr>
        <p:spPr>
          <a:xfrm>
            <a:off x="7503779" y="1993244"/>
            <a:ext cx="1556782" cy="943790"/>
          </a:xfrm>
          <a:custGeom>
            <a:avLst/>
            <a:gdLst>
              <a:gd name="connsiteX0" fmla="*/ 622 w 4180737"/>
              <a:gd name="connsiteY0" fmla="*/ 682171 h 1640114"/>
              <a:gd name="connsiteX1" fmla="*/ 160280 w 4180737"/>
              <a:gd name="connsiteY1" fmla="*/ 638628 h 1640114"/>
              <a:gd name="connsiteX2" fmla="*/ 203822 w 4180737"/>
              <a:gd name="connsiteY2" fmla="*/ 609600 h 1640114"/>
              <a:gd name="connsiteX3" fmla="*/ 348965 w 4180737"/>
              <a:gd name="connsiteY3" fmla="*/ 566057 h 1640114"/>
              <a:gd name="connsiteX4" fmla="*/ 479594 w 4180737"/>
              <a:gd name="connsiteY4" fmla="*/ 478971 h 1640114"/>
              <a:gd name="connsiteX5" fmla="*/ 523137 w 4180737"/>
              <a:gd name="connsiteY5" fmla="*/ 449943 h 1640114"/>
              <a:gd name="connsiteX6" fmla="*/ 624737 w 4180737"/>
              <a:gd name="connsiteY6" fmla="*/ 348343 h 1640114"/>
              <a:gd name="connsiteX7" fmla="*/ 711822 w 4180737"/>
              <a:gd name="connsiteY7" fmla="*/ 290285 h 1640114"/>
              <a:gd name="connsiteX8" fmla="*/ 755365 w 4180737"/>
              <a:gd name="connsiteY8" fmla="*/ 275771 h 1640114"/>
              <a:gd name="connsiteX9" fmla="*/ 798908 w 4180737"/>
              <a:gd name="connsiteY9" fmla="*/ 246743 h 1640114"/>
              <a:gd name="connsiteX10" fmla="*/ 900508 w 4180737"/>
              <a:gd name="connsiteY10" fmla="*/ 232228 h 1640114"/>
              <a:gd name="connsiteX11" fmla="*/ 987594 w 4180737"/>
              <a:gd name="connsiteY11" fmla="*/ 203200 h 1640114"/>
              <a:gd name="connsiteX12" fmla="*/ 1031137 w 4180737"/>
              <a:gd name="connsiteY12" fmla="*/ 188685 h 1640114"/>
              <a:gd name="connsiteX13" fmla="*/ 1074680 w 4180737"/>
              <a:gd name="connsiteY13" fmla="*/ 159657 h 1640114"/>
              <a:gd name="connsiteX14" fmla="*/ 1161765 w 4180737"/>
              <a:gd name="connsiteY14" fmla="*/ 130628 h 1640114"/>
              <a:gd name="connsiteX15" fmla="*/ 1234337 w 4180737"/>
              <a:gd name="connsiteY15" fmla="*/ 58057 h 1640114"/>
              <a:gd name="connsiteX16" fmla="*/ 1306908 w 4180737"/>
              <a:gd name="connsiteY16" fmla="*/ 0 h 1640114"/>
              <a:gd name="connsiteX17" fmla="*/ 1408508 w 4180737"/>
              <a:gd name="connsiteY17" fmla="*/ 14514 h 1640114"/>
              <a:gd name="connsiteX18" fmla="*/ 1495594 w 4180737"/>
              <a:gd name="connsiteY18" fmla="*/ 43543 h 1640114"/>
              <a:gd name="connsiteX19" fmla="*/ 1539137 w 4180737"/>
              <a:gd name="connsiteY19" fmla="*/ 58057 h 1640114"/>
              <a:gd name="connsiteX20" fmla="*/ 1626222 w 4180737"/>
              <a:gd name="connsiteY20" fmla="*/ 116114 h 1640114"/>
              <a:gd name="connsiteX21" fmla="*/ 1713308 w 4180737"/>
              <a:gd name="connsiteY21" fmla="*/ 145143 h 1640114"/>
              <a:gd name="connsiteX22" fmla="*/ 1887480 w 4180737"/>
              <a:gd name="connsiteY22" fmla="*/ 174171 h 1640114"/>
              <a:gd name="connsiteX23" fmla="*/ 2032622 w 4180737"/>
              <a:gd name="connsiteY23" fmla="*/ 203200 h 1640114"/>
              <a:gd name="connsiteX24" fmla="*/ 2090680 w 4180737"/>
              <a:gd name="connsiteY24" fmla="*/ 217714 h 1640114"/>
              <a:gd name="connsiteX25" fmla="*/ 2264851 w 4180737"/>
              <a:gd name="connsiteY25" fmla="*/ 232228 h 1640114"/>
              <a:gd name="connsiteX26" fmla="*/ 2366451 w 4180737"/>
              <a:gd name="connsiteY26" fmla="*/ 261257 h 1640114"/>
              <a:gd name="connsiteX27" fmla="*/ 2424508 w 4180737"/>
              <a:gd name="connsiteY27" fmla="*/ 290285 h 1640114"/>
              <a:gd name="connsiteX28" fmla="*/ 2569651 w 4180737"/>
              <a:gd name="connsiteY28" fmla="*/ 304800 h 1640114"/>
              <a:gd name="connsiteX29" fmla="*/ 2714794 w 4180737"/>
              <a:gd name="connsiteY29" fmla="*/ 333828 h 1640114"/>
              <a:gd name="connsiteX30" fmla="*/ 3164737 w 4180737"/>
              <a:gd name="connsiteY30" fmla="*/ 362857 h 1640114"/>
              <a:gd name="connsiteX31" fmla="*/ 3266337 w 4180737"/>
              <a:gd name="connsiteY31" fmla="*/ 377371 h 1640114"/>
              <a:gd name="connsiteX32" fmla="*/ 3440508 w 4180737"/>
              <a:gd name="connsiteY32" fmla="*/ 391885 h 1640114"/>
              <a:gd name="connsiteX33" fmla="*/ 3498565 w 4180737"/>
              <a:gd name="connsiteY33" fmla="*/ 406400 h 1640114"/>
              <a:gd name="connsiteX34" fmla="*/ 3846908 w 4180737"/>
              <a:gd name="connsiteY34" fmla="*/ 420914 h 1640114"/>
              <a:gd name="connsiteX35" fmla="*/ 3904965 w 4180737"/>
              <a:gd name="connsiteY35" fmla="*/ 435428 h 1640114"/>
              <a:gd name="connsiteX36" fmla="*/ 4093651 w 4180737"/>
              <a:gd name="connsiteY36" fmla="*/ 522514 h 1640114"/>
              <a:gd name="connsiteX37" fmla="*/ 4180737 w 4180737"/>
              <a:gd name="connsiteY37" fmla="*/ 566057 h 1640114"/>
              <a:gd name="connsiteX38" fmla="*/ 4122680 w 4180737"/>
              <a:gd name="connsiteY38" fmla="*/ 595085 h 1640114"/>
              <a:gd name="connsiteX39" fmla="*/ 4079137 w 4180737"/>
              <a:gd name="connsiteY39" fmla="*/ 609600 h 1640114"/>
              <a:gd name="connsiteX40" fmla="*/ 4035594 w 4180737"/>
              <a:gd name="connsiteY40" fmla="*/ 638628 h 1640114"/>
              <a:gd name="connsiteX41" fmla="*/ 3977537 w 4180737"/>
              <a:gd name="connsiteY41" fmla="*/ 667657 h 1640114"/>
              <a:gd name="connsiteX42" fmla="*/ 3933994 w 4180737"/>
              <a:gd name="connsiteY42" fmla="*/ 696685 h 1640114"/>
              <a:gd name="connsiteX43" fmla="*/ 3890451 w 4180737"/>
              <a:gd name="connsiteY43" fmla="*/ 711200 h 1640114"/>
              <a:gd name="connsiteX44" fmla="*/ 3832394 w 4180737"/>
              <a:gd name="connsiteY44" fmla="*/ 740228 h 1640114"/>
              <a:gd name="connsiteX45" fmla="*/ 3745308 w 4180737"/>
              <a:gd name="connsiteY45" fmla="*/ 812800 h 1640114"/>
              <a:gd name="connsiteX46" fmla="*/ 3643708 w 4180737"/>
              <a:gd name="connsiteY46" fmla="*/ 870857 h 1640114"/>
              <a:gd name="connsiteX47" fmla="*/ 3556622 w 4180737"/>
              <a:gd name="connsiteY47" fmla="*/ 928914 h 1640114"/>
              <a:gd name="connsiteX48" fmla="*/ 3542108 w 4180737"/>
              <a:gd name="connsiteY48" fmla="*/ 972457 h 1640114"/>
              <a:gd name="connsiteX49" fmla="*/ 3411480 w 4180737"/>
              <a:gd name="connsiteY49" fmla="*/ 1045028 h 1640114"/>
              <a:gd name="connsiteX50" fmla="*/ 3367937 w 4180737"/>
              <a:gd name="connsiteY50" fmla="*/ 1074057 h 1640114"/>
              <a:gd name="connsiteX51" fmla="*/ 3324394 w 4180737"/>
              <a:gd name="connsiteY51" fmla="*/ 1088571 h 1640114"/>
              <a:gd name="connsiteX52" fmla="*/ 3193765 w 4180737"/>
              <a:gd name="connsiteY52" fmla="*/ 1175657 h 1640114"/>
              <a:gd name="connsiteX53" fmla="*/ 3106680 w 4180737"/>
              <a:gd name="connsiteY53" fmla="*/ 1204685 h 1640114"/>
              <a:gd name="connsiteX54" fmla="*/ 2990565 w 4180737"/>
              <a:gd name="connsiteY54" fmla="*/ 1335314 h 1640114"/>
              <a:gd name="connsiteX55" fmla="*/ 2961537 w 4180737"/>
              <a:gd name="connsiteY55" fmla="*/ 1378857 h 1640114"/>
              <a:gd name="connsiteX56" fmla="*/ 2932508 w 4180737"/>
              <a:gd name="connsiteY56" fmla="*/ 1480457 h 1640114"/>
              <a:gd name="connsiteX57" fmla="*/ 2888965 w 4180737"/>
              <a:gd name="connsiteY57" fmla="*/ 1494971 h 1640114"/>
              <a:gd name="connsiteX58" fmla="*/ 2816394 w 4180737"/>
              <a:gd name="connsiteY58" fmla="*/ 1567543 h 1640114"/>
              <a:gd name="connsiteX59" fmla="*/ 2729308 w 4180737"/>
              <a:gd name="connsiteY59" fmla="*/ 1640114 h 1640114"/>
              <a:gd name="connsiteX60" fmla="*/ 2526108 w 4180737"/>
              <a:gd name="connsiteY60" fmla="*/ 1625600 h 1640114"/>
              <a:gd name="connsiteX61" fmla="*/ 2453537 w 4180737"/>
              <a:gd name="connsiteY61" fmla="*/ 1611085 h 1640114"/>
              <a:gd name="connsiteX62" fmla="*/ 2322908 w 4180737"/>
              <a:gd name="connsiteY62" fmla="*/ 1596571 h 1640114"/>
              <a:gd name="connsiteX63" fmla="*/ 2221308 w 4180737"/>
              <a:gd name="connsiteY63" fmla="*/ 1567543 h 1640114"/>
              <a:gd name="connsiteX64" fmla="*/ 2134222 w 4180737"/>
              <a:gd name="connsiteY64" fmla="*/ 1538514 h 1640114"/>
              <a:gd name="connsiteX65" fmla="*/ 2090680 w 4180737"/>
              <a:gd name="connsiteY65" fmla="*/ 1524000 h 1640114"/>
              <a:gd name="connsiteX66" fmla="*/ 2032622 w 4180737"/>
              <a:gd name="connsiteY66" fmla="*/ 1509485 h 1640114"/>
              <a:gd name="connsiteX67" fmla="*/ 1989080 w 4180737"/>
              <a:gd name="connsiteY67" fmla="*/ 1480457 h 1640114"/>
              <a:gd name="connsiteX68" fmla="*/ 1931022 w 4180737"/>
              <a:gd name="connsiteY68" fmla="*/ 1465943 h 1640114"/>
              <a:gd name="connsiteX69" fmla="*/ 1887480 w 4180737"/>
              <a:gd name="connsiteY69" fmla="*/ 1451428 h 1640114"/>
              <a:gd name="connsiteX70" fmla="*/ 1756851 w 4180737"/>
              <a:gd name="connsiteY70" fmla="*/ 1378857 h 1640114"/>
              <a:gd name="connsiteX71" fmla="*/ 1655251 w 4180737"/>
              <a:gd name="connsiteY71" fmla="*/ 1335314 h 1640114"/>
              <a:gd name="connsiteX72" fmla="*/ 1582680 w 4180737"/>
              <a:gd name="connsiteY72" fmla="*/ 1320800 h 1640114"/>
              <a:gd name="connsiteX73" fmla="*/ 1495594 w 4180737"/>
              <a:gd name="connsiteY73" fmla="*/ 1306285 h 1640114"/>
              <a:gd name="connsiteX74" fmla="*/ 1408508 w 4180737"/>
              <a:gd name="connsiteY74" fmla="*/ 1277257 h 1640114"/>
              <a:gd name="connsiteX75" fmla="*/ 1205308 w 4180737"/>
              <a:gd name="connsiteY75" fmla="*/ 1262743 h 1640114"/>
              <a:gd name="connsiteX76" fmla="*/ 1103708 w 4180737"/>
              <a:gd name="connsiteY76" fmla="*/ 1233714 h 1640114"/>
              <a:gd name="connsiteX77" fmla="*/ 1016622 w 4180737"/>
              <a:gd name="connsiteY77" fmla="*/ 1219200 h 1640114"/>
              <a:gd name="connsiteX78" fmla="*/ 915022 w 4180737"/>
              <a:gd name="connsiteY78" fmla="*/ 1161143 h 1640114"/>
              <a:gd name="connsiteX79" fmla="*/ 842451 w 4180737"/>
              <a:gd name="connsiteY79" fmla="*/ 1074057 h 1640114"/>
              <a:gd name="connsiteX80" fmla="*/ 755365 w 4180737"/>
              <a:gd name="connsiteY80" fmla="*/ 1001485 h 1640114"/>
              <a:gd name="connsiteX81" fmla="*/ 726337 w 4180737"/>
              <a:gd name="connsiteY81" fmla="*/ 957943 h 1640114"/>
              <a:gd name="connsiteX82" fmla="*/ 639251 w 4180737"/>
              <a:gd name="connsiteY82" fmla="*/ 899885 h 1640114"/>
              <a:gd name="connsiteX83" fmla="*/ 610222 w 4180737"/>
              <a:gd name="connsiteY83" fmla="*/ 856343 h 1640114"/>
              <a:gd name="connsiteX84" fmla="*/ 523137 w 4180737"/>
              <a:gd name="connsiteY84" fmla="*/ 827314 h 1640114"/>
              <a:gd name="connsiteX85" fmla="*/ 436051 w 4180737"/>
              <a:gd name="connsiteY85" fmla="*/ 769257 h 1640114"/>
              <a:gd name="connsiteX86" fmla="*/ 203822 w 4180737"/>
              <a:gd name="connsiteY86" fmla="*/ 725714 h 1640114"/>
              <a:gd name="connsiteX87" fmla="*/ 622 w 4180737"/>
              <a:gd name="connsiteY87" fmla="*/ 682171 h 164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4180737" h="1640114">
                <a:moveTo>
                  <a:pt x="622" y="682171"/>
                </a:moveTo>
                <a:cubicBezTo>
                  <a:pt x="-6635" y="667657"/>
                  <a:pt x="49790" y="675458"/>
                  <a:pt x="160280" y="638628"/>
                </a:cubicBezTo>
                <a:cubicBezTo>
                  <a:pt x="176828" y="633112"/>
                  <a:pt x="187882" y="616685"/>
                  <a:pt x="203822" y="609600"/>
                </a:cubicBezTo>
                <a:cubicBezTo>
                  <a:pt x="249258" y="589406"/>
                  <a:pt x="300712" y="578120"/>
                  <a:pt x="348965" y="566057"/>
                </a:cubicBezTo>
                <a:lnTo>
                  <a:pt x="479594" y="478971"/>
                </a:lnTo>
                <a:lnTo>
                  <a:pt x="523137" y="449943"/>
                </a:lnTo>
                <a:cubicBezTo>
                  <a:pt x="548683" y="373302"/>
                  <a:pt x="524921" y="414887"/>
                  <a:pt x="624737" y="348343"/>
                </a:cubicBezTo>
                <a:lnTo>
                  <a:pt x="711822" y="290285"/>
                </a:lnTo>
                <a:cubicBezTo>
                  <a:pt x="724552" y="281798"/>
                  <a:pt x="741681" y="282613"/>
                  <a:pt x="755365" y="275771"/>
                </a:cubicBezTo>
                <a:cubicBezTo>
                  <a:pt x="770967" y="267970"/>
                  <a:pt x="782200" y="251755"/>
                  <a:pt x="798908" y="246743"/>
                </a:cubicBezTo>
                <a:cubicBezTo>
                  <a:pt x="831676" y="236913"/>
                  <a:pt x="866641" y="237066"/>
                  <a:pt x="900508" y="232228"/>
                </a:cubicBezTo>
                <a:lnTo>
                  <a:pt x="987594" y="203200"/>
                </a:lnTo>
                <a:cubicBezTo>
                  <a:pt x="1002108" y="198362"/>
                  <a:pt x="1018407" y="197172"/>
                  <a:pt x="1031137" y="188685"/>
                </a:cubicBezTo>
                <a:cubicBezTo>
                  <a:pt x="1045651" y="179009"/>
                  <a:pt x="1058740" y="166742"/>
                  <a:pt x="1074680" y="159657"/>
                </a:cubicBezTo>
                <a:cubicBezTo>
                  <a:pt x="1102641" y="147230"/>
                  <a:pt x="1161765" y="130628"/>
                  <a:pt x="1161765" y="130628"/>
                </a:cubicBezTo>
                <a:cubicBezTo>
                  <a:pt x="1239179" y="14509"/>
                  <a:pt x="1137571" y="154823"/>
                  <a:pt x="1234337" y="58057"/>
                </a:cubicBezTo>
                <a:cubicBezTo>
                  <a:pt x="1299989" y="-7595"/>
                  <a:pt x="1222138" y="28256"/>
                  <a:pt x="1306908" y="0"/>
                </a:cubicBezTo>
                <a:cubicBezTo>
                  <a:pt x="1340775" y="4838"/>
                  <a:pt x="1375174" y="6821"/>
                  <a:pt x="1408508" y="14514"/>
                </a:cubicBezTo>
                <a:cubicBezTo>
                  <a:pt x="1438323" y="21394"/>
                  <a:pt x="1466565" y="33867"/>
                  <a:pt x="1495594" y="43543"/>
                </a:cubicBezTo>
                <a:lnTo>
                  <a:pt x="1539137" y="58057"/>
                </a:lnTo>
                <a:cubicBezTo>
                  <a:pt x="1572235" y="69089"/>
                  <a:pt x="1597194" y="96762"/>
                  <a:pt x="1626222" y="116114"/>
                </a:cubicBezTo>
                <a:cubicBezTo>
                  <a:pt x="1651682" y="133087"/>
                  <a:pt x="1683303" y="139142"/>
                  <a:pt x="1713308" y="145143"/>
                </a:cubicBezTo>
                <a:cubicBezTo>
                  <a:pt x="1819426" y="166366"/>
                  <a:pt x="1761458" y="156168"/>
                  <a:pt x="1887480" y="174171"/>
                </a:cubicBezTo>
                <a:cubicBezTo>
                  <a:pt x="1976900" y="203978"/>
                  <a:pt x="1885860" y="176516"/>
                  <a:pt x="2032622" y="203200"/>
                </a:cubicBezTo>
                <a:cubicBezTo>
                  <a:pt x="2052248" y="206768"/>
                  <a:pt x="2070886" y="215240"/>
                  <a:pt x="2090680" y="217714"/>
                </a:cubicBezTo>
                <a:cubicBezTo>
                  <a:pt x="2148488" y="224940"/>
                  <a:pt x="2206794" y="227390"/>
                  <a:pt x="2264851" y="232228"/>
                </a:cubicBezTo>
                <a:cubicBezTo>
                  <a:pt x="2294307" y="239592"/>
                  <a:pt x="2337303" y="248765"/>
                  <a:pt x="2366451" y="261257"/>
                </a:cubicBezTo>
                <a:cubicBezTo>
                  <a:pt x="2386338" y="269780"/>
                  <a:pt x="2403352" y="285752"/>
                  <a:pt x="2424508" y="290285"/>
                </a:cubicBezTo>
                <a:cubicBezTo>
                  <a:pt x="2472051" y="300473"/>
                  <a:pt x="2521270" y="299962"/>
                  <a:pt x="2569651" y="304800"/>
                </a:cubicBezTo>
                <a:cubicBezTo>
                  <a:pt x="2643164" y="329304"/>
                  <a:pt x="2603605" y="319003"/>
                  <a:pt x="2714794" y="333828"/>
                </a:cubicBezTo>
                <a:cubicBezTo>
                  <a:pt x="2920422" y="361246"/>
                  <a:pt x="2851924" y="349257"/>
                  <a:pt x="3164737" y="362857"/>
                </a:cubicBezTo>
                <a:cubicBezTo>
                  <a:pt x="3198604" y="367695"/>
                  <a:pt x="3232314" y="373790"/>
                  <a:pt x="3266337" y="377371"/>
                </a:cubicBezTo>
                <a:cubicBezTo>
                  <a:pt x="3324275" y="383470"/>
                  <a:pt x="3382700" y="384659"/>
                  <a:pt x="3440508" y="391885"/>
                </a:cubicBezTo>
                <a:cubicBezTo>
                  <a:pt x="3460302" y="394359"/>
                  <a:pt x="3478668" y="404979"/>
                  <a:pt x="3498565" y="406400"/>
                </a:cubicBezTo>
                <a:cubicBezTo>
                  <a:pt x="3614485" y="414680"/>
                  <a:pt x="3730794" y="416076"/>
                  <a:pt x="3846908" y="420914"/>
                </a:cubicBezTo>
                <a:cubicBezTo>
                  <a:pt x="3866260" y="425752"/>
                  <a:pt x="3886041" y="429120"/>
                  <a:pt x="3904965" y="435428"/>
                </a:cubicBezTo>
                <a:cubicBezTo>
                  <a:pt x="3972613" y="457977"/>
                  <a:pt x="4029143" y="490260"/>
                  <a:pt x="4093651" y="522514"/>
                </a:cubicBezTo>
                <a:cubicBezTo>
                  <a:pt x="4206197" y="578787"/>
                  <a:pt x="4071291" y="529576"/>
                  <a:pt x="4180737" y="566057"/>
                </a:cubicBezTo>
                <a:cubicBezTo>
                  <a:pt x="4161385" y="575733"/>
                  <a:pt x="4142567" y="586562"/>
                  <a:pt x="4122680" y="595085"/>
                </a:cubicBezTo>
                <a:cubicBezTo>
                  <a:pt x="4108618" y="601112"/>
                  <a:pt x="4092821" y="602758"/>
                  <a:pt x="4079137" y="609600"/>
                </a:cubicBezTo>
                <a:cubicBezTo>
                  <a:pt x="4063535" y="617401"/>
                  <a:pt x="4050740" y="629973"/>
                  <a:pt x="4035594" y="638628"/>
                </a:cubicBezTo>
                <a:cubicBezTo>
                  <a:pt x="4016808" y="649363"/>
                  <a:pt x="3996323" y="656922"/>
                  <a:pt x="3977537" y="667657"/>
                </a:cubicBezTo>
                <a:cubicBezTo>
                  <a:pt x="3962391" y="676312"/>
                  <a:pt x="3949596" y="688884"/>
                  <a:pt x="3933994" y="696685"/>
                </a:cubicBezTo>
                <a:cubicBezTo>
                  <a:pt x="3920310" y="703527"/>
                  <a:pt x="3904513" y="705173"/>
                  <a:pt x="3890451" y="711200"/>
                </a:cubicBezTo>
                <a:cubicBezTo>
                  <a:pt x="3870564" y="719723"/>
                  <a:pt x="3851180" y="729493"/>
                  <a:pt x="3832394" y="740228"/>
                </a:cubicBezTo>
                <a:cubicBezTo>
                  <a:pt x="3768238" y="776888"/>
                  <a:pt x="3805344" y="761340"/>
                  <a:pt x="3745308" y="812800"/>
                </a:cubicBezTo>
                <a:cubicBezTo>
                  <a:pt x="3622519" y="918048"/>
                  <a:pt x="3743399" y="815473"/>
                  <a:pt x="3643708" y="870857"/>
                </a:cubicBezTo>
                <a:cubicBezTo>
                  <a:pt x="3613210" y="887800"/>
                  <a:pt x="3556622" y="928914"/>
                  <a:pt x="3556622" y="928914"/>
                </a:cubicBezTo>
                <a:cubicBezTo>
                  <a:pt x="3551784" y="943428"/>
                  <a:pt x="3552926" y="961639"/>
                  <a:pt x="3542108" y="972457"/>
                </a:cubicBezTo>
                <a:cubicBezTo>
                  <a:pt x="3492201" y="1022364"/>
                  <a:pt x="3466234" y="1026777"/>
                  <a:pt x="3411480" y="1045028"/>
                </a:cubicBezTo>
                <a:cubicBezTo>
                  <a:pt x="3396966" y="1054704"/>
                  <a:pt x="3383539" y="1066256"/>
                  <a:pt x="3367937" y="1074057"/>
                </a:cubicBezTo>
                <a:cubicBezTo>
                  <a:pt x="3354253" y="1080899"/>
                  <a:pt x="3337768" y="1081141"/>
                  <a:pt x="3324394" y="1088571"/>
                </a:cubicBezTo>
                <a:cubicBezTo>
                  <a:pt x="3324384" y="1088577"/>
                  <a:pt x="3215541" y="1161139"/>
                  <a:pt x="3193765" y="1175657"/>
                </a:cubicBezTo>
                <a:cubicBezTo>
                  <a:pt x="3168306" y="1192630"/>
                  <a:pt x="3106680" y="1204685"/>
                  <a:pt x="3106680" y="1204685"/>
                </a:cubicBezTo>
                <a:cubicBezTo>
                  <a:pt x="3054879" y="1282386"/>
                  <a:pt x="3089986" y="1235893"/>
                  <a:pt x="2990565" y="1335314"/>
                </a:cubicBezTo>
                <a:cubicBezTo>
                  <a:pt x="2978230" y="1347649"/>
                  <a:pt x="2971213" y="1364343"/>
                  <a:pt x="2961537" y="1378857"/>
                </a:cubicBezTo>
                <a:cubicBezTo>
                  <a:pt x="2961412" y="1379357"/>
                  <a:pt x="2939447" y="1473518"/>
                  <a:pt x="2932508" y="1480457"/>
                </a:cubicBezTo>
                <a:cubicBezTo>
                  <a:pt x="2921690" y="1491275"/>
                  <a:pt x="2903479" y="1490133"/>
                  <a:pt x="2888965" y="1494971"/>
                </a:cubicBezTo>
                <a:cubicBezTo>
                  <a:pt x="2835749" y="1574797"/>
                  <a:pt x="2888963" y="1507069"/>
                  <a:pt x="2816394" y="1567543"/>
                </a:cubicBezTo>
                <a:cubicBezTo>
                  <a:pt x="2704638" y="1660672"/>
                  <a:pt x="2837418" y="1568040"/>
                  <a:pt x="2729308" y="1640114"/>
                </a:cubicBezTo>
                <a:cubicBezTo>
                  <a:pt x="2661575" y="1635276"/>
                  <a:pt x="2593641" y="1632709"/>
                  <a:pt x="2526108" y="1625600"/>
                </a:cubicBezTo>
                <a:cubicBezTo>
                  <a:pt x="2501574" y="1623017"/>
                  <a:pt x="2477959" y="1614574"/>
                  <a:pt x="2453537" y="1611085"/>
                </a:cubicBezTo>
                <a:cubicBezTo>
                  <a:pt x="2410166" y="1604889"/>
                  <a:pt x="2366451" y="1601409"/>
                  <a:pt x="2322908" y="1596571"/>
                </a:cubicBezTo>
                <a:cubicBezTo>
                  <a:pt x="2176544" y="1547784"/>
                  <a:pt x="2403595" y="1622229"/>
                  <a:pt x="2221308" y="1567543"/>
                </a:cubicBezTo>
                <a:cubicBezTo>
                  <a:pt x="2192000" y="1558750"/>
                  <a:pt x="2163251" y="1548190"/>
                  <a:pt x="2134222" y="1538514"/>
                </a:cubicBezTo>
                <a:lnTo>
                  <a:pt x="2090680" y="1524000"/>
                </a:lnTo>
                <a:cubicBezTo>
                  <a:pt x="2071755" y="1517692"/>
                  <a:pt x="2051975" y="1514323"/>
                  <a:pt x="2032622" y="1509485"/>
                </a:cubicBezTo>
                <a:cubicBezTo>
                  <a:pt x="2018108" y="1499809"/>
                  <a:pt x="2005113" y="1487328"/>
                  <a:pt x="1989080" y="1480457"/>
                </a:cubicBezTo>
                <a:cubicBezTo>
                  <a:pt x="1970745" y="1472599"/>
                  <a:pt x="1950203" y="1471423"/>
                  <a:pt x="1931022" y="1465943"/>
                </a:cubicBezTo>
                <a:cubicBezTo>
                  <a:pt x="1916311" y="1461740"/>
                  <a:pt x="1901994" y="1456266"/>
                  <a:pt x="1887480" y="1451428"/>
                </a:cubicBezTo>
                <a:cubicBezTo>
                  <a:pt x="1822300" y="1386248"/>
                  <a:pt x="1863410" y="1414376"/>
                  <a:pt x="1756851" y="1378857"/>
                </a:cubicBezTo>
                <a:cubicBezTo>
                  <a:pt x="1632215" y="1337313"/>
                  <a:pt x="1756722" y="1360681"/>
                  <a:pt x="1655251" y="1335314"/>
                </a:cubicBezTo>
                <a:cubicBezTo>
                  <a:pt x="1631318" y="1329331"/>
                  <a:pt x="1606951" y="1325213"/>
                  <a:pt x="1582680" y="1320800"/>
                </a:cubicBezTo>
                <a:cubicBezTo>
                  <a:pt x="1553726" y="1315535"/>
                  <a:pt x="1524144" y="1313423"/>
                  <a:pt x="1495594" y="1306285"/>
                </a:cubicBezTo>
                <a:cubicBezTo>
                  <a:pt x="1465909" y="1298864"/>
                  <a:pt x="1437537" y="1286933"/>
                  <a:pt x="1408508" y="1277257"/>
                </a:cubicBezTo>
                <a:cubicBezTo>
                  <a:pt x="1344087" y="1255784"/>
                  <a:pt x="1273041" y="1267581"/>
                  <a:pt x="1205308" y="1262743"/>
                </a:cubicBezTo>
                <a:cubicBezTo>
                  <a:pt x="1163805" y="1248908"/>
                  <a:pt x="1149274" y="1242827"/>
                  <a:pt x="1103708" y="1233714"/>
                </a:cubicBezTo>
                <a:cubicBezTo>
                  <a:pt x="1074850" y="1227943"/>
                  <a:pt x="1045651" y="1224038"/>
                  <a:pt x="1016622" y="1219200"/>
                </a:cubicBezTo>
                <a:cubicBezTo>
                  <a:pt x="981137" y="1201457"/>
                  <a:pt x="945791" y="1186784"/>
                  <a:pt x="915022" y="1161143"/>
                </a:cubicBezTo>
                <a:cubicBezTo>
                  <a:pt x="845639" y="1103324"/>
                  <a:pt x="894344" y="1136328"/>
                  <a:pt x="842451" y="1074057"/>
                </a:cubicBezTo>
                <a:cubicBezTo>
                  <a:pt x="807527" y="1032149"/>
                  <a:pt x="798179" y="1030028"/>
                  <a:pt x="755365" y="1001485"/>
                </a:cubicBezTo>
                <a:cubicBezTo>
                  <a:pt x="745689" y="986971"/>
                  <a:pt x="739465" y="969430"/>
                  <a:pt x="726337" y="957943"/>
                </a:cubicBezTo>
                <a:cubicBezTo>
                  <a:pt x="700081" y="934969"/>
                  <a:pt x="639251" y="899885"/>
                  <a:pt x="639251" y="899885"/>
                </a:cubicBezTo>
                <a:cubicBezTo>
                  <a:pt x="629575" y="885371"/>
                  <a:pt x="625014" y="865588"/>
                  <a:pt x="610222" y="856343"/>
                </a:cubicBezTo>
                <a:cubicBezTo>
                  <a:pt x="584274" y="840126"/>
                  <a:pt x="523137" y="827314"/>
                  <a:pt x="523137" y="827314"/>
                </a:cubicBezTo>
                <a:lnTo>
                  <a:pt x="436051" y="769257"/>
                </a:lnTo>
                <a:cubicBezTo>
                  <a:pt x="381197" y="732688"/>
                  <a:pt x="254898" y="730821"/>
                  <a:pt x="203822" y="725714"/>
                </a:cubicBezTo>
                <a:cubicBezTo>
                  <a:pt x="103522" y="700640"/>
                  <a:pt x="7879" y="696685"/>
                  <a:pt x="622" y="682171"/>
                </a:cubicBezTo>
                <a:close/>
              </a:path>
            </a:pathLst>
          </a:cu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5" name="Freeform 84"/>
          <p:cNvSpPr/>
          <p:nvPr/>
        </p:nvSpPr>
        <p:spPr>
          <a:xfrm>
            <a:off x="9059601" y="2180741"/>
            <a:ext cx="1556782" cy="943790"/>
          </a:xfrm>
          <a:custGeom>
            <a:avLst/>
            <a:gdLst>
              <a:gd name="connsiteX0" fmla="*/ 622 w 4180737"/>
              <a:gd name="connsiteY0" fmla="*/ 682171 h 1640114"/>
              <a:gd name="connsiteX1" fmla="*/ 160280 w 4180737"/>
              <a:gd name="connsiteY1" fmla="*/ 638628 h 1640114"/>
              <a:gd name="connsiteX2" fmla="*/ 203822 w 4180737"/>
              <a:gd name="connsiteY2" fmla="*/ 609600 h 1640114"/>
              <a:gd name="connsiteX3" fmla="*/ 348965 w 4180737"/>
              <a:gd name="connsiteY3" fmla="*/ 566057 h 1640114"/>
              <a:gd name="connsiteX4" fmla="*/ 479594 w 4180737"/>
              <a:gd name="connsiteY4" fmla="*/ 478971 h 1640114"/>
              <a:gd name="connsiteX5" fmla="*/ 523137 w 4180737"/>
              <a:gd name="connsiteY5" fmla="*/ 449943 h 1640114"/>
              <a:gd name="connsiteX6" fmla="*/ 624737 w 4180737"/>
              <a:gd name="connsiteY6" fmla="*/ 348343 h 1640114"/>
              <a:gd name="connsiteX7" fmla="*/ 711822 w 4180737"/>
              <a:gd name="connsiteY7" fmla="*/ 290285 h 1640114"/>
              <a:gd name="connsiteX8" fmla="*/ 755365 w 4180737"/>
              <a:gd name="connsiteY8" fmla="*/ 275771 h 1640114"/>
              <a:gd name="connsiteX9" fmla="*/ 798908 w 4180737"/>
              <a:gd name="connsiteY9" fmla="*/ 246743 h 1640114"/>
              <a:gd name="connsiteX10" fmla="*/ 900508 w 4180737"/>
              <a:gd name="connsiteY10" fmla="*/ 232228 h 1640114"/>
              <a:gd name="connsiteX11" fmla="*/ 987594 w 4180737"/>
              <a:gd name="connsiteY11" fmla="*/ 203200 h 1640114"/>
              <a:gd name="connsiteX12" fmla="*/ 1031137 w 4180737"/>
              <a:gd name="connsiteY12" fmla="*/ 188685 h 1640114"/>
              <a:gd name="connsiteX13" fmla="*/ 1074680 w 4180737"/>
              <a:gd name="connsiteY13" fmla="*/ 159657 h 1640114"/>
              <a:gd name="connsiteX14" fmla="*/ 1161765 w 4180737"/>
              <a:gd name="connsiteY14" fmla="*/ 130628 h 1640114"/>
              <a:gd name="connsiteX15" fmla="*/ 1234337 w 4180737"/>
              <a:gd name="connsiteY15" fmla="*/ 58057 h 1640114"/>
              <a:gd name="connsiteX16" fmla="*/ 1306908 w 4180737"/>
              <a:gd name="connsiteY16" fmla="*/ 0 h 1640114"/>
              <a:gd name="connsiteX17" fmla="*/ 1408508 w 4180737"/>
              <a:gd name="connsiteY17" fmla="*/ 14514 h 1640114"/>
              <a:gd name="connsiteX18" fmla="*/ 1495594 w 4180737"/>
              <a:gd name="connsiteY18" fmla="*/ 43543 h 1640114"/>
              <a:gd name="connsiteX19" fmla="*/ 1539137 w 4180737"/>
              <a:gd name="connsiteY19" fmla="*/ 58057 h 1640114"/>
              <a:gd name="connsiteX20" fmla="*/ 1626222 w 4180737"/>
              <a:gd name="connsiteY20" fmla="*/ 116114 h 1640114"/>
              <a:gd name="connsiteX21" fmla="*/ 1713308 w 4180737"/>
              <a:gd name="connsiteY21" fmla="*/ 145143 h 1640114"/>
              <a:gd name="connsiteX22" fmla="*/ 1887480 w 4180737"/>
              <a:gd name="connsiteY22" fmla="*/ 174171 h 1640114"/>
              <a:gd name="connsiteX23" fmla="*/ 2032622 w 4180737"/>
              <a:gd name="connsiteY23" fmla="*/ 203200 h 1640114"/>
              <a:gd name="connsiteX24" fmla="*/ 2090680 w 4180737"/>
              <a:gd name="connsiteY24" fmla="*/ 217714 h 1640114"/>
              <a:gd name="connsiteX25" fmla="*/ 2264851 w 4180737"/>
              <a:gd name="connsiteY25" fmla="*/ 232228 h 1640114"/>
              <a:gd name="connsiteX26" fmla="*/ 2366451 w 4180737"/>
              <a:gd name="connsiteY26" fmla="*/ 261257 h 1640114"/>
              <a:gd name="connsiteX27" fmla="*/ 2424508 w 4180737"/>
              <a:gd name="connsiteY27" fmla="*/ 290285 h 1640114"/>
              <a:gd name="connsiteX28" fmla="*/ 2569651 w 4180737"/>
              <a:gd name="connsiteY28" fmla="*/ 304800 h 1640114"/>
              <a:gd name="connsiteX29" fmla="*/ 2714794 w 4180737"/>
              <a:gd name="connsiteY29" fmla="*/ 333828 h 1640114"/>
              <a:gd name="connsiteX30" fmla="*/ 3164737 w 4180737"/>
              <a:gd name="connsiteY30" fmla="*/ 362857 h 1640114"/>
              <a:gd name="connsiteX31" fmla="*/ 3266337 w 4180737"/>
              <a:gd name="connsiteY31" fmla="*/ 377371 h 1640114"/>
              <a:gd name="connsiteX32" fmla="*/ 3440508 w 4180737"/>
              <a:gd name="connsiteY32" fmla="*/ 391885 h 1640114"/>
              <a:gd name="connsiteX33" fmla="*/ 3498565 w 4180737"/>
              <a:gd name="connsiteY33" fmla="*/ 406400 h 1640114"/>
              <a:gd name="connsiteX34" fmla="*/ 3846908 w 4180737"/>
              <a:gd name="connsiteY34" fmla="*/ 420914 h 1640114"/>
              <a:gd name="connsiteX35" fmla="*/ 3904965 w 4180737"/>
              <a:gd name="connsiteY35" fmla="*/ 435428 h 1640114"/>
              <a:gd name="connsiteX36" fmla="*/ 4093651 w 4180737"/>
              <a:gd name="connsiteY36" fmla="*/ 522514 h 1640114"/>
              <a:gd name="connsiteX37" fmla="*/ 4180737 w 4180737"/>
              <a:gd name="connsiteY37" fmla="*/ 566057 h 1640114"/>
              <a:gd name="connsiteX38" fmla="*/ 4122680 w 4180737"/>
              <a:gd name="connsiteY38" fmla="*/ 595085 h 1640114"/>
              <a:gd name="connsiteX39" fmla="*/ 4079137 w 4180737"/>
              <a:gd name="connsiteY39" fmla="*/ 609600 h 1640114"/>
              <a:gd name="connsiteX40" fmla="*/ 4035594 w 4180737"/>
              <a:gd name="connsiteY40" fmla="*/ 638628 h 1640114"/>
              <a:gd name="connsiteX41" fmla="*/ 3977537 w 4180737"/>
              <a:gd name="connsiteY41" fmla="*/ 667657 h 1640114"/>
              <a:gd name="connsiteX42" fmla="*/ 3933994 w 4180737"/>
              <a:gd name="connsiteY42" fmla="*/ 696685 h 1640114"/>
              <a:gd name="connsiteX43" fmla="*/ 3890451 w 4180737"/>
              <a:gd name="connsiteY43" fmla="*/ 711200 h 1640114"/>
              <a:gd name="connsiteX44" fmla="*/ 3832394 w 4180737"/>
              <a:gd name="connsiteY44" fmla="*/ 740228 h 1640114"/>
              <a:gd name="connsiteX45" fmla="*/ 3745308 w 4180737"/>
              <a:gd name="connsiteY45" fmla="*/ 812800 h 1640114"/>
              <a:gd name="connsiteX46" fmla="*/ 3643708 w 4180737"/>
              <a:gd name="connsiteY46" fmla="*/ 870857 h 1640114"/>
              <a:gd name="connsiteX47" fmla="*/ 3556622 w 4180737"/>
              <a:gd name="connsiteY47" fmla="*/ 928914 h 1640114"/>
              <a:gd name="connsiteX48" fmla="*/ 3542108 w 4180737"/>
              <a:gd name="connsiteY48" fmla="*/ 972457 h 1640114"/>
              <a:gd name="connsiteX49" fmla="*/ 3411480 w 4180737"/>
              <a:gd name="connsiteY49" fmla="*/ 1045028 h 1640114"/>
              <a:gd name="connsiteX50" fmla="*/ 3367937 w 4180737"/>
              <a:gd name="connsiteY50" fmla="*/ 1074057 h 1640114"/>
              <a:gd name="connsiteX51" fmla="*/ 3324394 w 4180737"/>
              <a:gd name="connsiteY51" fmla="*/ 1088571 h 1640114"/>
              <a:gd name="connsiteX52" fmla="*/ 3193765 w 4180737"/>
              <a:gd name="connsiteY52" fmla="*/ 1175657 h 1640114"/>
              <a:gd name="connsiteX53" fmla="*/ 3106680 w 4180737"/>
              <a:gd name="connsiteY53" fmla="*/ 1204685 h 1640114"/>
              <a:gd name="connsiteX54" fmla="*/ 2990565 w 4180737"/>
              <a:gd name="connsiteY54" fmla="*/ 1335314 h 1640114"/>
              <a:gd name="connsiteX55" fmla="*/ 2961537 w 4180737"/>
              <a:gd name="connsiteY55" fmla="*/ 1378857 h 1640114"/>
              <a:gd name="connsiteX56" fmla="*/ 2932508 w 4180737"/>
              <a:gd name="connsiteY56" fmla="*/ 1480457 h 1640114"/>
              <a:gd name="connsiteX57" fmla="*/ 2888965 w 4180737"/>
              <a:gd name="connsiteY57" fmla="*/ 1494971 h 1640114"/>
              <a:gd name="connsiteX58" fmla="*/ 2816394 w 4180737"/>
              <a:gd name="connsiteY58" fmla="*/ 1567543 h 1640114"/>
              <a:gd name="connsiteX59" fmla="*/ 2729308 w 4180737"/>
              <a:gd name="connsiteY59" fmla="*/ 1640114 h 1640114"/>
              <a:gd name="connsiteX60" fmla="*/ 2526108 w 4180737"/>
              <a:gd name="connsiteY60" fmla="*/ 1625600 h 1640114"/>
              <a:gd name="connsiteX61" fmla="*/ 2453537 w 4180737"/>
              <a:gd name="connsiteY61" fmla="*/ 1611085 h 1640114"/>
              <a:gd name="connsiteX62" fmla="*/ 2322908 w 4180737"/>
              <a:gd name="connsiteY62" fmla="*/ 1596571 h 1640114"/>
              <a:gd name="connsiteX63" fmla="*/ 2221308 w 4180737"/>
              <a:gd name="connsiteY63" fmla="*/ 1567543 h 1640114"/>
              <a:gd name="connsiteX64" fmla="*/ 2134222 w 4180737"/>
              <a:gd name="connsiteY64" fmla="*/ 1538514 h 1640114"/>
              <a:gd name="connsiteX65" fmla="*/ 2090680 w 4180737"/>
              <a:gd name="connsiteY65" fmla="*/ 1524000 h 1640114"/>
              <a:gd name="connsiteX66" fmla="*/ 2032622 w 4180737"/>
              <a:gd name="connsiteY66" fmla="*/ 1509485 h 1640114"/>
              <a:gd name="connsiteX67" fmla="*/ 1989080 w 4180737"/>
              <a:gd name="connsiteY67" fmla="*/ 1480457 h 1640114"/>
              <a:gd name="connsiteX68" fmla="*/ 1931022 w 4180737"/>
              <a:gd name="connsiteY68" fmla="*/ 1465943 h 1640114"/>
              <a:gd name="connsiteX69" fmla="*/ 1887480 w 4180737"/>
              <a:gd name="connsiteY69" fmla="*/ 1451428 h 1640114"/>
              <a:gd name="connsiteX70" fmla="*/ 1756851 w 4180737"/>
              <a:gd name="connsiteY70" fmla="*/ 1378857 h 1640114"/>
              <a:gd name="connsiteX71" fmla="*/ 1655251 w 4180737"/>
              <a:gd name="connsiteY71" fmla="*/ 1335314 h 1640114"/>
              <a:gd name="connsiteX72" fmla="*/ 1582680 w 4180737"/>
              <a:gd name="connsiteY72" fmla="*/ 1320800 h 1640114"/>
              <a:gd name="connsiteX73" fmla="*/ 1495594 w 4180737"/>
              <a:gd name="connsiteY73" fmla="*/ 1306285 h 1640114"/>
              <a:gd name="connsiteX74" fmla="*/ 1408508 w 4180737"/>
              <a:gd name="connsiteY74" fmla="*/ 1277257 h 1640114"/>
              <a:gd name="connsiteX75" fmla="*/ 1205308 w 4180737"/>
              <a:gd name="connsiteY75" fmla="*/ 1262743 h 1640114"/>
              <a:gd name="connsiteX76" fmla="*/ 1103708 w 4180737"/>
              <a:gd name="connsiteY76" fmla="*/ 1233714 h 1640114"/>
              <a:gd name="connsiteX77" fmla="*/ 1016622 w 4180737"/>
              <a:gd name="connsiteY77" fmla="*/ 1219200 h 1640114"/>
              <a:gd name="connsiteX78" fmla="*/ 915022 w 4180737"/>
              <a:gd name="connsiteY78" fmla="*/ 1161143 h 1640114"/>
              <a:gd name="connsiteX79" fmla="*/ 842451 w 4180737"/>
              <a:gd name="connsiteY79" fmla="*/ 1074057 h 1640114"/>
              <a:gd name="connsiteX80" fmla="*/ 755365 w 4180737"/>
              <a:gd name="connsiteY80" fmla="*/ 1001485 h 1640114"/>
              <a:gd name="connsiteX81" fmla="*/ 726337 w 4180737"/>
              <a:gd name="connsiteY81" fmla="*/ 957943 h 1640114"/>
              <a:gd name="connsiteX82" fmla="*/ 639251 w 4180737"/>
              <a:gd name="connsiteY82" fmla="*/ 899885 h 1640114"/>
              <a:gd name="connsiteX83" fmla="*/ 610222 w 4180737"/>
              <a:gd name="connsiteY83" fmla="*/ 856343 h 1640114"/>
              <a:gd name="connsiteX84" fmla="*/ 523137 w 4180737"/>
              <a:gd name="connsiteY84" fmla="*/ 827314 h 1640114"/>
              <a:gd name="connsiteX85" fmla="*/ 436051 w 4180737"/>
              <a:gd name="connsiteY85" fmla="*/ 769257 h 1640114"/>
              <a:gd name="connsiteX86" fmla="*/ 203822 w 4180737"/>
              <a:gd name="connsiteY86" fmla="*/ 725714 h 1640114"/>
              <a:gd name="connsiteX87" fmla="*/ 622 w 4180737"/>
              <a:gd name="connsiteY87" fmla="*/ 682171 h 164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4180737" h="1640114">
                <a:moveTo>
                  <a:pt x="622" y="682171"/>
                </a:moveTo>
                <a:cubicBezTo>
                  <a:pt x="-6635" y="667657"/>
                  <a:pt x="49790" y="675458"/>
                  <a:pt x="160280" y="638628"/>
                </a:cubicBezTo>
                <a:cubicBezTo>
                  <a:pt x="176828" y="633112"/>
                  <a:pt x="187882" y="616685"/>
                  <a:pt x="203822" y="609600"/>
                </a:cubicBezTo>
                <a:cubicBezTo>
                  <a:pt x="249258" y="589406"/>
                  <a:pt x="300712" y="578120"/>
                  <a:pt x="348965" y="566057"/>
                </a:cubicBezTo>
                <a:lnTo>
                  <a:pt x="479594" y="478971"/>
                </a:lnTo>
                <a:lnTo>
                  <a:pt x="523137" y="449943"/>
                </a:lnTo>
                <a:cubicBezTo>
                  <a:pt x="548683" y="373302"/>
                  <a:pt x="524921" y="414887"/>
                  <a:pt x="624737" y="348343"/>
                </a:cubicBezTo>
                <a:lnTo>
                  <a:pt x="711822" y="290285"/>
                </a:lnTo>
                <a:cubicBezTo>
                  <a:pt x="724552" y="281798"/>
                  <a:pt x="741681" y="282613"/>
                  <a:pt x="755365" y="275771"/>
                </a:cubicBezTo>
                <a:cubicBezTo>
                  <a:pt x="770967" y="267970"/>
                  <a:pt x="782200" y="251755"/>
                  <a:pt x="798908" y="246743"/>
                </a:cubicBezTo>
                <a:cubicBezTo>
                  <a:pt x="831676" y="236913"/>
                  <a:pt x="866641" y="237066"/>
                  <a:pt x="900508" y="232228"/>
                </a:cubicBezTo>
                <a:lnTo>
                  <a:pt x="987594" y="203200"/>
                </a:lnTo>
                <a:cubicBezTo>
                  <a:pt x="1002108" y="198362"/>
                  <a:pt x="1018407" y="197172"/>
                  <a:pt x="1031137" y="188685"/>
                </a:cubicBezTo>
                <a:cubicBezTo>
                  <a:pt x="1045651" y="179009"/>
                  <a:pt x="1058740" y="166742"/>
                  <a:pt x="1074680" y="159657"/>
                </a:cubicBezTo>
                <a:cubicBezTo>
                  <a:pt x="1102641" y="147230"/>
                  <a:pt x="1161765" y="130628"/>
                  <a:pt x="1161765" y="130628"/>
                </a:cubicBezTo>
                <a:cubicBezTo>
                  <a:pt x="1239179" y="14509"/>
                  <a:pt x="1137571" y="154823"/>
                  <a:pt x="1234337" y="58057"/>
                </a:cubicBezTo>
                <a:cubicBezTo>
                  <a:pt x="1299989" y="-7595"/>
                  <a:pt x="1222138" y="28256"/>
                  <a:pt x="1306908" y="0"/>
                </a:cubicBezTo>
                <a:cubicBezTo>
                  <a:pt x="1340775" y="4838"/>
                  <a:pt x="1375174" y="6821"/>
                  <a:pt x="1408508" y="14514"/>
                </a:cubicBezTo>
                <a:cubicBezTo>
                  <a:pt x="1438323" y="21394"/>
                  <a:pt x="1466565" y="33867"/>
                  <a:pt x="1495594" y="43543"/>
                </a:cubicBezTo>
                <a:lnTo>
                  <a:pt x="1539137" y="58057"/>
                </a:lnTo>
                <a:cubicBezTo>
                  <a:pt x="1572235" y="69089"/>
                  <a:pt x="1597194" y="96762"/>
                  <a:pt x="1626222" y="116114"/>
                </a:cubicBezTo>
                <a:cubicBezTo>
                  <a:pt x="1651682" y="133087"/>
                  <a:pt x="1683303" y="139142"/>
                  <a:pt x="1713308" y="145143"/>
                </a:cubicBezTo>
                <a:cubicBezTo>
                  <a:pt x="1819426" y="166366"/>
                  <a:pt x="1761458" y="156168"/>
                  <a:pt x="1887480" y="174171"/>
                </a:cubicBezTo>
                <a:cubicBezTo>
                  <a:pt x="1976900" y="203978"/>
                  <a:pt x="1885860" y="176516"/>
                  <a:pt x="2032622" y="203200"/>
                </a:cubicBezTo>
                <a:cubicBezTo>
                  <a:pt x="2052248" y="206768"/>
                  <a:pt x="2070886" y="215240"/>
                  <a:pt x="2090680" y="217714"/>
                </a:cubicBezTo>
                <a:cubicBezTo>
                  <a:pt x="2148488" y="224940"/>
                  <a:pt x="2206794" y="227390"/>
                  <a:pt x="2264851" y="232228"/>
                </a:cubicBezTo>
                <a:cubicBezTo>
                  <a:pt x="2294307" y="239592"/>
                  <a:pt x="2337303" y="248765"/>
                  <a:pt x="2366451" y="261257"/>
                </a:cubicBezTo>
                <a:cubicBezTo>
                  <a:pt x="2386338" y="269780"/>
                  <a:pt x="2403352" y="285752"/>
                  <a:pt x="2424508" y="290285"/>
                </a:cubicBezTo>
                <a:cubicBezTo>
                  <a:pt x="2472051" y="300473"/>
                  <a:pt x="2521270" y="299962"/>
                  <a:pt x="2569651" y="304800"/>
                </a:cubicBezTo>
                <a:cubicBezTo>
                  <a:pt x="2643164" y="329304"/>
                  <a:pt x="2603605" y="319003"/>
                  <a:pt x="2714794" y="333828"/>
                </a:cubicBezTo>
                <a:cubicBezTo>
                  <a:pt x="2920422" y="361246"/>
                  <a:pt x="2851924" y="349257"/>
                  <a:pt x="3164737" y="362857"/>
                </a:cubicBezTo>
                <a:cubicBezTo>
                  <a:pt x="3198604" y="367695"/>
                  <a:pt x="3232314" y="373790"/>
                  <a:pt x="3266337" y="377371"/>
                </a:cubicBezTo>
                <a:cubicBezTo>
                  <a:pt x="3324275" y="383470"/>
                  <a:pt x="3382700" y="384659"/>
                  <a:pt x="3440508" y="391885"/>
                </a:cubicBezTo>
                <a:cubicBezTo>
                  <a:pt x="3460302" y="394359"/>
                  <a:pt x="3478668" y="404979"/>
                  <a:pt x="3498565" y="406400"/>
                </a:cubicBezTo>
                <a:cubicBezTo>
                  <a:pt x="3614485" y="414680"/>
                  <a:pt x="3730794" y="416076"/>
                  <a:pt x="3846908" y="420914"/>
                </a:cubicBezTo>
                <a:cubicBezTo>
                  <a:pt x="3866260" y="425752"/>
                  <a:pt x="3886041" y="429120"/>
                  <a:pt x="3904965" y="435428"/>
                </a:cubicBezTo>
                <a:cubicBezTo>
                  <a:pt x="3972613" y="457977"/>
                  <a:pt x="4029143" y="490260"/>
                  <a:pt x="4093651" y="522514"/>
                </a:cubicBezTo>
                <a:cubicBezTo>
                  <a:pt x="4206197" y="578787"/>
                  <a:pt x="4071291" y="529576"/>
                  <a:pt x="4180737" y="566057"/>
                </a:cubicBezTo>
                <a:cubicBezTo>
                  <a:pt x="4161385" y="575733"/>
                  <a:pt x="4142567" y="586562"/>
                  <a:pt x="4122680" y="595085"/>
                </a:cubicBezTo>
                <a:cubicBezTo>
                  <a:pt x="4108618" y="601112"/>
                  <a:pt x="4092821" y="602758"/>
                  <a:pt x="4079137" y="609600"/>
                </a:cubicBezTo>
                <a:cubicBezTo>
                  <a:pt x="4063535" y="617401"/>
                  <a:pt x="4050740" y="629973"/>
                  <a:pt x="4035594" y="638628"/>
                </a:cubicBezTo>
                <a:cubicBezTo>
                  <a:pt x="4016808" y="649363"/>
                  <a:pt x="3996323" y="656922"/>
                  <a:pt x="3977537" y="667657"/>
                </a:cubicBezTo>
                <a:cubicBezTo>
                  <a:pt x="3962391" y="676312"/>
                  <a:pt x="3949596" y="688884"/>
                  <a:pt x="3933994" y="696685"/>
                </a:cubicBezTo>
                <a:cubicBezTo>
                  <a:pt x="3920310" y="703527"/>
                  <a:pt x="3904513" y="705173"/>
                  <a:pt x="3890451" y="711200"/>
                </a:cubicBezTo>
                <a:cubicBezTo>
                  <a:pt x="3870564" y="719723"/>
                  <a:pt x="3851180" y="729493"/>
                  <a:pt x="3832394" y="740228"/>
                </a:cubicBezTo>
                <a:cubicBezTo>
                  <a:pt x="3768238" y="776888"/>
                  <a:pt x="3805344" y="761340"/>
                  <a:pt x="3745308" y="812800"/>
                </a:cubicBezTo>
                <a:cubicBezTo>
                  <a:pt x="3622519" y="918048"/>
                  <a:pt x="3743399" y="815473"/>
                  <a:pt x="3643708" y="870857"/>
                </a:cubicBezTo>
                <a:cubicBezTo>
                  <a:pt x="3613210" y="887800"/>
                  <a:pt x="3556622" y="928914"/>
                  <a:pt x="3556622" y="928914"/>
                </a:cubicBezTo>
                <a:cubicBezTo>
                  <a:pt x="3551784" y="943428"/>
                  <a:pt x="3552926" y="961639"/>
                  <a:pt x="3542108" y="972457"/>
                </a:cubicBezTo>
                <a:cubicBezTo>
                  <a:pt x="3492201" y="1022364"/>
                  <a:pt x="3466234" y="1026777"/>
                  <a:pt x="3411480" y="1045028"/>
                </a:cubicBezTo>
                <a:cubicBezTo>
                  <a:pt x="3396966" y="1054704"/>
                  <a:pt x="3383539" y="1066256"/>
                  <a:pt x="3367937" y="1074057"/>
                </a:cubicBezTo>
                <a:cubicBezTo>
                  <a:pt x="3354253" y="1080899"/>
                  <a:pt x="3337768" y="1081141"/>
                  <a:pt x="3324394" y="1088571"/>
                </a:cubicBezTo>
                <a:cubicBezTo>
                  <a:pt x="3324384" y="1088577"/>
                  <a:pt x="3215541" y="1161139"/>
                  <a:pt x="3193765" y="1175657"/>
                </a:cubicBezTo>
                <a:cubicBezTo>
                  <a:pt x="3168306" y="1192630"/>
                  <a:pt x="3106680" y="1204685"/>
                  <a:pt x="3106680" y="1204685"/>
                </a:cubicBezTo>
                <a:cubicBezTo>
                  <a:pt x="3054879" y="1282386"/>
                  <a:pt x="3089986" y="1235893"/>
                  <a:pt x="2990565" y="1335314"/>
                </a:cubicBezTo>
                <a:cubicBezTo>
                  <a:pt x="2978230" y="1347649"/>
                  <a:pt x="2971213" y="1364343"/>
                  <a:pt x="2961537" y="1378857"/>
                </a:cubicBezTo>
                <a:cubicBezTo>
                  <a:pt x="2961412" y="1379357"/>
                  <a:pt x="2939447" y="1473518"/>
                  <a:pt x="2932508" y="1480457"/>
                </a:cubicBezTo>
                <a:cubicBezTo>
                  <a:pt x="2921690" y="1491275"/>
                  <a:pt x="2903479" y="1490133"/>
                  <a:pt x="2888965" y="1494971"/>
                </a:cubicBezTo>
                <a:cubicBezTo>
                  <a:pt x="2835749" y="1574797"/>
                  <a:pt x="2888963" y="1507069"/>
                  <a:pt x="2816394" y="1567543"/>
                </a:cubicBezTo>
                <a:cubicBezTo>
                  <a:pt x="2704638" y="1660672"/>
                  <a:pt x="2837418" y="1568040"/>
                  <a:pt x="2729308" y="1640114"/>
                </a:cubicBezTo>
                <a:cubicBezTo>
                  <a:pt x="2661575" y="1635276"/>
                  <a:pt x="2593641" y="1632709"/>
                  <a:pt x="2526108" y="1625600"/>
                </a:cubicBezTo>
                <a:cubicBezTo>
                  <a:pt x="2501574" y="1623017"/>
                  <a:pt x="2477959" y="1614574"/>
                  <a:pt x="2453537" y="1611085"/>
                </a:cubicBezTo>
                <a:cubicBezTo>
                  <a:pt x="2410166" y="1604889"/>
                  <a:pt x="2366451" y="1601409"/>
                  <a:pt x="2322908" y="1596571"/>
                </a:cubicBezTo>
                <a:cubicBezTo>
                  <a:pt x="2176544" y="1547784"/>
                  <a:pt x="2403595" y="1622229"/>
                  <a:pt x="2221308" y="1567543"/>
                </a:cubicBezTo>
                <a:cubicBezTo>
                  <a:pt x="2192000" y="1558750"/>
                  <a:pt x="2163251" y="1548190"/>
                  <a:pt x="2134222" y="1538514"/>
                </a:cubicBezTo>
                <a:lnTo>
                  <a:pt x="2090680" y="1524000"/>
                </a:lnTo>
                <a:cubicBezTo>
                  <a:pt x="2071755" y="1517692"/>
                  <a:pt x="2051975" y="1514323"/>
                  <a:pt x="2032622" y="1509485"/>
                </a:cubicBezTo>
                <a:cubicBezTo>
                  <a:pt x="2018108" y="1499809"/>
                  <a:pt x="2005113" y="1487328"/>
                  <a:pt x="1989080" y="1480457"/>
                </a:cubicBezTo>
                <a:cubicBezTo>
                  <a:pt x="1970745" y="1472599"/>
                  <a:pt x="1950203" y="1471423"/>
                  <a:pt x="1931022" y="1465943"/>
                </a:cubicBezTo>
                <a:cubicBezTo>
                  <a:pt x="1916311" y="1461740"/>
                  <a:pt x="1901994" y="1456266"/>
                  <a:pt x="1887480" y="1451428"/>
                </a:cubicBezTo>
                <a:cubicBezTo>
                  <a:pt x="1822300" y="1386248"/>
                  <a:pt x="1863410" y="1414376"/>
                  <a:pt x="1756851" y="1378857"/>
                </a:cubicBezTo>
                <a:cubicBezTo>
                  <a:pt x="1632215" y="1337313"/>
                  <a:pt x="1756722" y="1360681"/>
                  <a:pt x="1655251" y="1335314"/>
                </a:cubicBezTo>
                <a:cubicBezTo>
                  <a:pt x="1631318" y="1329331"/>
                  <a:pt x="1606951" y="1325213"/>
                  <a:pt x="1582680" y="1320800"/>
                </a:cubicBezTo>
                <a:cubicBezTo>
                  <a:pt x="1553726" y="1315535"/>
                  <a:pt x="1524144" y="1313423"/>
                  <a:pt x="1495594" y="1306285"/>
                </a:cubicBezTo>
                <a:cubicBezTo>
                  <a:pt x="1465909" y="1298864"/>
                  <a:pt x="1437537" y="1286933"/>
                  <a:pt x="1408508" y="1277257"/>
                </a:cubicBezTo>
                <a:cubicBezTo>
                  <a:pt x="1344087" y="1255784"/>
                  <a:pt x="1273041" y="1267581"/>
                  <a:pt x="1205308" y="1262743"/>
                </a:cubicBezTo>
                <a:cubicBezTo>
                  <a:pt x="1163805" y="1248908"/>
                  <a:pt x="1149274" y="1242827"/>
                  <a:pt x="1103708" y="1233714"/>
                </a:cubicBezTo>
                <a:cubicBezTo>
                  <a:pt x="1074850" y="1227943"/>
                  <a:pt x="1045651" y="1224038"/>
                  <a:pt x="1016622" y="1219200"/>
                </a:cubicBezTo>
                <a:cubicBezTo>
                  <a:pt x="981137" y="1201457"/>
                  <a:pt x="945791" y="1186784"/>
                  <a:pt x="915022" y="1161143"/>
                </a:cubicBezTo>
                <a:cubicBezTo>
                  <a:pt x="845639" y="1103324"/>
                  <a:pt x="894344" y="1136328"/>
                  <a:pt x="842451" y="1074057"/>
                </a:cubicBezTo>
                <a:cubicBezTo>
                  <a:pt x="807527" y="1032149"/>
                  <a:pt x="798179" y="1030028"/>
                  <a:pt x="755365" y="1001485"/>
                </a:cubicBezTo>
                <a:cubicBezTo>
                  <a:pt x="745689" y="986971"/>
                  <a:pt x="739465" y="969430"/>
                  <a:pt x="726337" y="957943"/>
                </a:cubicBezTo>
                <a:cubicBezTo>
                  <a:pt x="700081" y="934969"/>
                  <a:pt x="639251" y="899885"/>
                  <a:pt x="639251" y="899885"/>
                </a:cubicBezTo>
                <a:cubicBezTo>
                  <a:pt x="629575" y="885371"/>
                  <a:pt x="625014" y="865588"/>
                  <a:pt x="610222" y="856343"/>
                </a:cubicBezTo>
                <a:cubicBezTo>
                  <a:pt x="584274" y="840126"/>
                  <a:pt x="523137" y="827314"/>
                  <a:pt x="523137" y="827314"/>
                </a:cubicBezTo>
                <a:lnTo>
                  <a:pt x="436051" y="769257"/>
                </a:lnTo>
                <a:cubicBezTo>
                  <a:pt x="381197" y="732688"/>
                  <a:pt x="254898" y="730821"/>
                  <a:pt x="203822" y="725714"/>
                </a:cubicBezTo>
                <a:cubicBezTo>
                  <a:pt x="103522" y="700640"/>
                  <a:pt x="7879" y="696685"/>
                  <a:pt x="622" y="682171"/>
                </a:cubicBezTo>
                <a:close/>
              </a:path>
            </a:pathLst>
          </a:cu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87" name="Straight Connector 86"/>
          <p:cNvCxnSpPr/>
          <p:nvPr/>
        </p:nvCxnSpPr>
        <p:spPr>
          <a:xfrm flipH="1" flipV="1">
            <a:off x="9416708" y="1993244"/>
            <a:ext cx="25893" cy="5996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9416707" y="810126"/>
            <a:ext cx="1002640" cy="1183118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Content Placeholder 3"/>
          <p:cNvSpPr txBox="1">
            <a:spLocks/>
          </p:cNvSpPr>
          <p:nvPr/>
        </p:nvSpPr>
        <p:spPr>
          <a:xfrm>
            <a:off x="7732295" y="2952421"/>
            <a:ext cx="1016218" cy="293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prstClr val="black"/>
                </a:solidFill>
                <a:latin typeface="Calibri"/>
              </a:rPr>
              <a:t>Fly to new “parking lot” ~50m away</a:t>
            </a:r>
          </a:p>
        </p:txBody>
      </p:sp>
      <p:sp>
        <p:nvSpPr>
          <p:cNvPr id="90" name="Content Placeholder 3"/>
          <p:cNvSpPr txBox="1">
            <a:spLocks/>
          </p:cNvSpPr>
          <p:nvPr/>
        </p:nvSpPr>
        <p:spPr>
          <a:xfrm>
            <a:off x="9099492" y="958978"/>
            <a:ext cx="1016218" cy="293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prstClr val="black"/>
                </a:solidFill>
                <a:latin typeface="Calibri"/>
              </a:rPr>
              <a:t>Fly out ~500m away</a:t>
            </a:r>
          </a:p>
        </p:txBody>
      </p:sp>
      <p:sp>
        <p:nvSpPr>
          <p:cNvPr id="91" name="Content Placeholder 3"/>
          <p:cNvSpPr txBox="1">
            <a:spLocks/>
          </p:cNvSpPr>
          <p:nvPr/>
        </p:nvSpPr>
        <p:spPr>
          <a:xfrm>
            <a:off x="7266272" y="4613087"/>
            <a:ext cx="3037350" cy="10351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1200" b="1" i="1" dirty="0">
                <a:solidFill>
                  <a:prstClr val="black"/>
                </a:solidFill>
                <a:latin typeface="Calibri"/>
              </a:rPr>
              <a:t>Flight 4-5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b="1" dirty="0">
                <a:solidFill>
                  <a:prstClr val="black"/>
                </a:solidFill>
                <a:latin typeface="Calibri"/>
              </a:rPr>
              <a:t>Contingency for Flights 1-3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050" b="1" dirty="0">
              <a:solidFill>
                <a:prstClr val="black"/>
              </a:solidFill>
              <a:latin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b="1" dirty="0">
                <a:solidFill>
                  <a:prstClr val="black"/>
                </a:solidFill>
                <a:latin typeface="Calibri"/>
              </a:rPr>
              <a:t>If contingency flights are not needed, then consider the following options: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050" b="1" dirty="0">
              <a:solidFill>
                <a:prstClr val="black"/>
              </a:solidFill>
              <a:latin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b="1" dirty="0">
                <a:solidFill>
                  <a:prstClr val="black"/>
                </a:solidFill>
                <a:latin typeface="Calibri"/>
              </a:rPr>
              <a:t>Fly to new “parking lot”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050" b="1" dirty="0">
              <a:solidFill>
                <a:prstClr val="black"/>
              </a:solidFill>
              <a:latin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b="1" dirty="0">
                <a:solidFill>
                  <a:prstClr val="black"/>
                </a:solidFill>
                <a:latin typeface="Calibri"/>
              </a:rPr>
              <a:t>Fly away to maximum distance that the vehicle can fly (~500m).  Note: destination landing site will not have been surveyed.</a:t>
            </a:r>
          </a:p>
        </p:txBody>
      </p:sp>
      <p:sp>
        <p:nvSpPr>
          <p:cNvPr id="64" name="Content Placeholder 3"/>
          <p:cNvSpPr txBox="1">
            <a:spLocks/>
          </p:cNvSpPr>
          <p:nvPr/>
        </p:nvSpPr>
        <p:spPr>
          <a:xfrm>
            <a:off x="1560858" y="3936546"/>
            <a:ext cx="1828201" cy="469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1200" b="1" i="1">
                <a:solidFill>
                  <a:prstClr val="black"/>
                </a:solidFill>
                <a:latin typeface="Calibri"/>
              </a:rPr>
              <a:t>Flight 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b="1">
                <a:solidFill>
                  <a:prstClr val="black"/>
                </a:solidFill>
                <a:latin typeface="Calibri"/>
              </a:rPr>
              <a:t>Ascend, hover, land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050" b="1">
              <a:solidFill>
                <a:prstClr val="black"/>
              </a:solidFill>
              <a:latin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b="1">
                <a:solidFill>
                  <a:prstClr val="black"/>
                </a:solidFill>
                <a:latin typeface="Calibri"/>
              </a:rPr>
              <a:t>Take picture of Rover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050" b="1">
              <a:solidFill>
                <a:prstClr val="black"/>
              </a:solidFill>
              <a:latin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050" b="1">
                <a:solidFill>
                  <a:prstClr val="black"/>
                </a:solidFill>
                <a:latin typeface="Calibri"/>
              </a:rPr>
              <a:t>Rover takes picture of Helicopter in flight</a:t>
            </a:r>
            <a:endParaRPr lang="en-US" sz="105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554386" y="5441101"/>
            <a:ext cx="1344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</a:rPr>
              <a:t>Minimum Mission Success</a:t>
            </a:r>
          </a:p>
        </p:txBody>
      </p:sp>
      <p:sp>
        <p:nvSpPr>
          <p:cNvPr id="68" name="Right Arrow 67"/>
          <p:cNvSpPr/>
          <p:nvPr/>
        </p:nvSpPr>
        <p:spPr>
          <a:xfrm rot="16200000">
            <a:off x="2111121" y="5151645"/>
            <a:ext cx="230891" cy="32458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1937717" y="330546"/>
            <a:ext cx="7023229" cy="5222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>
                <a:solidFill>
                  <a:prstClr val="black"/>
                </a:solidFill>
                <a:latin typeface="Calibri"/>
              </a:rPr>
              <a:t>Five Technology Demonstration Flights at Mars (TBR)</a:t>
            </a:r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7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0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173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Potential Images From Rover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3188" y="1135804"/>
            <a:ext cx="8557523" cy="5181600"/>
          </a:xfrm>
        </p:spPr>
        <p:txBody>
          <a:bodyPr>
            <a:noAutofit/>
          </a:bodyPr>
          <a:lstStyle/>
          <a:p>
            <a:pPr lvl="2"/>
            <a:endParaRPr lang="en-US" sz="1600" dirty="0"/>
          </a:p>
          <a:p>
            <a:endParaRPr lang="en-US" sz="1800" dirty="0"/>
          </a:p>
          <a:p>
            <a:pPr lvl="1"/>
            <a:endParaRPr lang="en-US" sz="1800" dirty="0"/>
          </a:p>
        </p:txBody>
      </p:sp>
      <p:grpSp>
        <p:nvGrpSpPr>
          <p:cNvPr id="26" name="Group 25"/>
          <p:cNvGrpSpPr>
            <a:grpSpLocks noChangeAspect="1"/>
          </p:cNvGrpSpPr>
          <p:nvPr/>
        </p:nvGrpSpPr>
        <p:grpSpPr>
          <a:xfrm>
            <a:off x="1848682" y="1135804"/>
            <a:ext cx="4331217" cy="3144944"/>
            <a:chOff x="225630" y="267381"/>
            <a:chExt cx="5783283" cy="4199306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2"/>
            <a:srcRect l="18528" r="18225"/>
            <a:stretch/>
          </p:blipFill>
          <p:spPr>
            <a:xfrm>
              <a:off x="225630" y="267381"/>
              <a:ext cx="5783283" cy="4199306"/>
            </a:xfrm>
            <a:prstGeom prst="rect">
              <a:avLst/>
            </a:prstGeom>
          </p:spPr>
        </p:pic>
        <p:grpSp>
          <p:nvGrpSpPr>
            <p:cNvPr id="28" name="Group 27"/>
            <p:cNvGrpSpPr/>
            <p:nvPr/>
          </p:nvGrpSpPr>
          <p:grpSpPr>
            <a:xfrm>
              <a:off x="4977398" y="562426"/>
              <a:ext cx="365752" cy="355849"/>
              <a:chOff x="4977398" y="562426"/>
              <a:chExt cx="365752" cy="355849"/>
            </a:xfrm>
          </p:grpSpPr>
          <p:sp>
            <p:nvSpPr>
              <p:cNvPr id="33" name="Oval 32"/>
              <p:cNvSpPr>
                <a:spLocks noChangeAspect="1"/>
              </p:cNvSpPr>
              <p:nvPr/>
            </p:nvSpPr>
            <p:spPr>
              <a:xfrm>
                <a:off x="4977398" y="562426"/>
                <a:ext cx="365752" cy="355849"/>
              </a:xfrm>
              <a:prstGeom prst="ellipse">
                <a:avLst/>
              </a:prstGeom>
              <a:noFill/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34" name="Rectangle 33"/>
              <p:cNvSpPr>
                <a:spLocks noChangeAspect="1"/>
              </p:cNvSpPr>
              <p:nvPr/>
            </p:nvSpPr>
            <p:spPr>
              <a:xfrm>
                <a:off x="5148844" y="754865"/>
                <a:ext cx="22860" cy="2968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5105302" y="740351"/>
                <a:ext cx="9144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/>
            <p:cNvGrpSpPr/>
            <p:nvPr/>
          </p:nvGrpSpPr>
          <p:grpSpPr>
            <a:xfrm>
              <a:off x="1515741" y="1442037"/>
              <a:ext cx="365752" cy="355849"/>
              <a:chOff x="4977398" y="562426"/>
              <a:chExt cx="365752" cy="355849"/>
            </a:xfrm>
          </p:grpSpPr>
          <p:sp>
            <p:nvSpPr>
              <p:cNvPr id="30" name="Oval 29"/>
              <p:cNvSpPr>
                <a:spLocks noChangeAspect="1"/>
              </p:cNvSpPr>
              <p:nvPr/>
            </p:nvSpPr>
            <p:spPr>
              <a:xfrm>
                <a:off x="4977398" y="562426"/>
                <a:ext cx="365752" cy="355849"/>
              </a:xfrm>
              <a:prstGeom prst="ellipse">
                <a:avLst/>
              </a:prstGeom>
              <a:noFill/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31" name="Rectangle 30"/>
              <p:cNvSpPr>
                <a:spLocks noChangeAspect="1"/>
              </p:cNvSpPr>
              <p:nvPr/>
            </p:nvSpPr>
            <p:spPr>
              <a:xfrm>
                <a:off x="5148844" y="754865"/>
                <a:ext cx="22860" cy="2968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32" name="Straight Connector 31"/>
              <p:cNvCxnSpPr/>
              <p:nvPr/>
            </p:nvCxnSpPr>
            <p:spPr>
              <a:xfrm>
                <a:off x="5105302" y="740351"/>
                <a:ext cx="9144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615" y="2378834"/>
            <a:ext cx="3938570" cy="393857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842662" y="4362408"/>
            <a:ext cx="402981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400" dirty="0" err="1">
                <a:solidFill>
                  <a:prstClr val="black"/>
                </a:solidFill>
                <a:latin typeface="Arial"/>
              </a:rPr>
              <a:t>NavCams</a:t>
            </a:r>
            <a:r>
              <a:rPr lang="en-US" sz="1400" dirty="0">
                <a:solidFill>
                  <a:prstClr val="black"/>
                </a:solidFill>
                <a:latin typeface="Arial"/>
              </a:rPr>
              <a:t> at 100m:&lt; 3.5 cm/pixel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endParaRPr lang="en-US" sz="1400" dirty="0">
              <a:solidFill>
                <a:prstClr val="black"/>
              </a:solidFill>
              <a:latin typeface="Arial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At highest resolution: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Blade length = 36/5120 pixels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Body cube = 3.6/5120 pixels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  <a:latin typeface="Arial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400" dirty="0" err="1">
                <a:solidFill>
                  <a:prstClr val="black"/>
                </a:solidFill>
                <a:latin typeface="Arial"/>
              </a:rPr>
              <a:t>NavCam</a:t>
            </a:r>
            <a:r>
              <a:rPr lang="en-US" sz="1400" dirty="0">
                <a:solidFill>
                  <a:prstClr val="black"/>
                </a:solidFill>
                <a:latin typeface="Arial"/>
              </a:rPr>
              <a:t> Imaging Plan Proposal: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2x2 &amp; 2x2 tile exposed and read out every ~ 6 seconds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7 cm/pixel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endParaRPr lang="en-US" sz="14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47485" y="1135805"/>
            <a:ext cx="33398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1400" dirty="0" err="1">
                <a:solidFill>
                  <a:prstClr val="black"/>
                </a:solidFill>
                <a:latin typeface="Arial"/>
              </a:rPr>
              <a:t>Mastcam</a:t>
            </a:r>
            <a:r>
              <a:rPr lang="en-US" sz="1400" dirty="0">
                <a:solidFill>
                  <a:prstClr val="black"/>
                </a:solidFill>
                <a:latin typeface="Arial"/>
              </a:rPr>
              <a:t>-Z</a:t>
            </a:r>
          </a:p>
          <a:p>
            <a:pPr algn="ctr" defTabSz="457200"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(Full Res) w/ some noise)</a:t>
            </a:r>
          </a:p>
          <a:p>
            <a:pPr algn="ctr" defTabSz="457200">
              <a:defRPr/>
            </a:pPr>
            <a:endParaRPr lang="en-US" sz="1400" dirty="0">
              <a:solidFill>
                <a:prstClr val="black"/>
              </a:solidFill>
              <a:latin typeface="Arial"/>
            </a:endParaRPr>
          </a:p>
          <a:p>
            <a:pPr algn="ctr" defTabSz="457200"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Blades are ~ 145 pixels at full zoom</a:t>
            </a:r>
          </a:p>
          <a:p>
            <a:pPr algn="ctr" defTabSz="457200"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Body Cube ~ 19 pixels at full zoom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8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01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763" y="5473547"/>
            <a:ext cx="1795175" cy="856672"/>
          </a:xfrm>
          <a:prstGeom prst="rect">
            <a:avLst/>
          </a:prstGeom>
        </p:spPr>
      </p:pic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498910"/>
              </p:ext>
            </p:extLst>
          </p:nvPr>
        </p:nvGraphicFramePr>
        <p:xfrm>
          <a:off x="1693657" y="844355"/>
          <a:ext cx="8792446" cy="55119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92446">
                  <a:extLst>
                    <a:ext uri="{9D8B030D-6E8A-4147-A177-3AD203B41FA5}">
                      <a16:colId xmlns:a16="http://schemas.microsoft.com/office/drawing/2014/main" val="2408242888"/>
                    </a:ext>
                  </a:extLst>
                </a:gridCol>
              </a:tblGrid>
              <a:tr h="102708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A:  Jettison</a:t>
                      </a:r>
                      <a:r>
                        <a:rPr lang="en-US" sz="1400" b="1" baseline="0" dirty="0" smtClean="0"/>
                        <a:t> Debris Shield</a:t>
                      </a:r>
                      <a:endParaRPr lang="en-US" sz="1400" b="1" dirty="0" smtClean="0"/>
                    </a:p>
                    <a:p>
                      <a:r>
                        <a:rPr lang="en-US" sz="1200" dirty="0" smtClean="0"/>
                        <a:t>¼” Cable</a:t>
                      </a:r>
                      <a:r>
                        <a:rPr lang="en-US" sz="1200" baseline="0" dirty="0" smtClean="0"/>
                        <a:t> Cutter Pyros fired severing restraint cables that allows the Debris</a:t>
                      </a:r>
                    </a:p>
                    <a:p>
                      <a:r>
                        <a:rPr lang="en-US" sz="1200" baseline="0" dirty="0" smtClean="0"/>
                        <a:t>Shield to drop from the Rover.  After drop Rover executes forward drive </a:t>
                      </a:r>
                    </a:p>
                    <a:p>
                      <a:r>
                        <a:rPr lang="en-US" sz="1200" baseline="0" dirty="0" smtClean="0"/>
                        <a:t>to prepare for rest of deployment activities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163718"/>
                  </a:ext>
                </a:extLst>
              </a:tr>
              <a:tr h="10770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B:  Heli</a:t>
                      </a:r>
                      <a:r>
                        <a:rPr lang="en-US" sz="1400" b="1" baseline="0" dirty="0" smtClean="0"/>
                        <a:t> Launch Lock Release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baseline="0" dirty="0" smtClean="0"/>
                        <a:t>Frangibolt energized releasing lower Heli Launch Lock Restraint. 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baseline="0" dirty="0" smtClean="0"/>
                        <a:t>Egress Arm / Heli Assy held in place by Egress Arm Restraint</a:t>
                      </a:r>
                      <a:endParaRPr lang="en-US" sz="1100" b="0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22034"/>
                  </a:ext>
                </a:extLst>
              </a:tr>
              <a:tr h="105355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C:  Egress</a:t>
                      </a:r>
                      <a:r>
                        <a:rPr lang="en-US" sz="1400" b="1" baseline="0" dirty="0" smtClean="0"/>
                        <a:t> Arm Restraint Release and Egress Arm Deploy</a:t>
                      </a:r>
                      <a:endParaRPr lang="en-US" sz="1400" b="1" dirty="0" smtClean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Cable Cutter Pyro fired releasing MHDS Egress Arm.  Egress Arm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Release initiates rotation of Egress Arm &amp; Heli with actuator in dynamic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braking mode.  Near the end of the deploy motion the actuator completes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arm deploy motion by driving to the hardstop and latching.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002406"/>
                  </a:ext>
                </a:extLst>
              </a:tr>
              <a:tr h="115132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D:  </a:t>
                      </a:r>
                      <a:r>
                        <a:rPr lang="en-US" sz="1400" b="1" baseline="0" dirty="0" smtClean="0"/>
                        <a:t>Leg Restraint Release</a:t>
                      </a:r>
                      <a:endParaRPr lang="en-US" sz="1400" b="1" dirty="0" smtClean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Cable Cutter Pyro fired releasing Helicopter Leading Legs allowing them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spring into their fully deployed state.  Helicopter is fully configured for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drop after this event.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228279"/>
                  </a:ext>
                </a:extLst>
              </a:tr>
              <a:tr h="120300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E:  Primary Heli Restraint Release &amp; Heli Drop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Frangibolt energized releasing Helicopter from Rover &amp; Egress Assy.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Helicopter drops to Martian Surface below Rover.  After nominal drop is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confirmed via telemetry and imagery review Rover executes forward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drive to allow Heli Solar Arrays to resume charging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64057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48693" y="161428"/>
            <a:ext cx="6271973" cy="5570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Deployment….</a:t>
            </a:r>
            <a:endParaRPr lang="en-US" dirty="0"/>
          </a:p>
        </p:txBody>
      </p:sp>
      <p:sp>
        <p:nvSpPr>
          <p:cNvPr id="18" name="Explosion 1 17"/>
          <p:cNvSpPr/>
          <p:nvPr/>
        </p:nvSpPr>
        <p:spPr>
          <a:xfrm>
            <a:off x="7372463" y="1363153"/>
            <a:ext cx="86888" cy="110054"/>
          </a:xfrm>
          <a:prstGeom prst="irregularSeal1">
            <a:avLst/>
          </a:prstGeom>
          <a:solidFill>
            <a:srgbClr val="FFFF00"/>
          </a:solidFill>
          <a:ln w="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107645" y="6643189"/>
            <a:ext cx="2323304" cy="170829"/>
          </a:xfrm>
        </p:spPr>
        <p:txBody>
          <a:bodyPr/>
          <a:lstStyle/>
          <a:p>
            <a:fld id="{3A701A60-177B-466A-9341-9EF933434FEE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8658" y="986785"/>
            <a:ext cx="1791991" cy="84665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9361" y="984281"/>
            <a:ext cx="1797312" cy="830536"/>
          </a:xfrm>
          <a:prstGeom prst="rect">
            <a:avLst/>
          </a:prstGeom>
        </p:spPr>
      </p:pic>
      <p:sp>
        <p:nvSpPr>
          <p:cNvPr id="42" name="Explosion 1 41"/>
          <p:cNvSpPr/>
          <p:nvPr/>
        </p:nvSpPr>
        <p:spPr>
          <a:xfrm>
            <a:off x="7351347" y="1323123"/>
            <a:ext cx="86888" cy="110054"/>
          </a:xfrm>
          <a:prstGeom prst="irregularSeal1">
            <a:avLst/>
          </a:prstGeom>
          <a:solidFill>
            <a:srgbClr val="FFFF00"/>
          </a:solidFill>
          <a:ln w="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3" name="Explosion 1 42"/>
          <p:cNvSpPr/>
          <p:nvPr/>
        </p:nvSpPr>
        <p:spPr>
          <a:xfrm>
            <a:off x="7631361" y="1326444"/>
            <a:ext cx="86888" cy="110054"/>
          </a:xfrm>
          <a:prstGeom prst="irregularSeal1">
            <a:avLst/>
          </a:prstGeom>
          <a:solidFill>
            <a:srgbClr val="FFFF00"/>
          </a:solidFill>
          <a:ln w="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5701" y="2060006"/>
            <a:ext cx="1805249" cy="84468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8657" y="2069061"/>
            <a:ext cx="1797312" cy="830536"/>
          </a:xfrm>
          <a:prstGeom prst="rect">
            <a:avLst/>
          </a:prstGeom>
        </p:spPr>
      </p:pic>
      <p:cxnSp>
        <p:nvCxnSpPr>
          <p:cNvPr id="36" name="Straight Arrow Connector 35"/>
          <p:cNvCxnSpPr/>
          <p:nvPr/>
        </p:nvCxnSpPr>
        <p:spPr>
          <a:xfrm>
            <a:off x="8460868" y="1263132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8459755" y="2338389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Explosion 1 71"/>
          <p:cNvSpPr/>
          <p:nvPr/>
        </p:nvSpPr>
        <p:spPr>
          <a:xfrm>
            <a:off x="7253868" y="2479312"/>
            <a:ext cx="86888" cy="110054"/>
          </a:xfrm>
          <a:prstGeom prst="irregularSeal1">
            <a:avLst/>
          </a:prstGeom>
          <a:solidFill>
            <a:srgbClr val="FFFF00"/>
          </a:solidFill>
          <a:ln w="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4689" y="3121155"/>
            <a:ext cx="1805249" cy="844681"/>
          </a:xfrm>
          <a:prstGeom prst="rect">
            <a:avLst/>
          </a:prstGeom>
        </p:spPr>
      </p:pic>
      <p:sp>
        <p:nvSpPr>
          <p:cNvPr id="47" name="Explosion 1 46"/>
          <p:cNvSpPr/>
          <p:nvPr/>
        </p:nvSpPr>
        <p:spPr>
          <a:xfrm>
            <a:off x="7568817" y="3534669"/>
            <a:ext cx="86888" cy="110054"/>
          </a:xfrm>
          <a:prstGeom prst="irregularSeal1">
            <a:avLst/>
          </a:prstGeom>
          <a:solidFill>
            <a:srgbClr val="FFFF00"/>
          </a:solidFill>
          <a:ln w="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2210" y="3122170"/>
            <a:ext cx="1811614" cy="847493"/>
          </a:xfrm>
          <a:prstGeom prst="rect">
            <a:avLst/>
          </a:prstGeom>
        </p:spPr>
      </p:pic>
      <p:cxnSp>
        <p:nvCxnSpPr>
          <p:cNvPr id="37" name="Straight Arrow Connector 36"/>
          <p:cNvCxnSpPr/>
          <p:nvPr/>
        </p:nvCxnSpPr>
        <p:spPr>
          <a:xfrm>
            <a:off x="8446307" y="3391749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" name="Picture 47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1505" y="4266314"/>
            <a:ext cx="1811614" cy="847493"/>
          </a:xfrm>
          <a:prstGeom prst="rect">
            <a:avLst/>
          </a:prstGeom>
        </p:spPr>
      </p:pic>
      <p:sp>
        <p:nvSpPr>
          <p:cNvPr id="25" name="Explosion 1 24"/>
          <p:cNvSpPr/>
          <p:nvPr/>
        </p:nvSpPr>
        <p:spPr>
          <a:xfrm>
            <a:off x="7699000" y="4626054"/>
            <a:ext cx="86888" cy="110054"/>
          </a:xfrm>
          <a:prstGeom prst="irregularSeal1">
            <a:avLst/>
          </a:prstGeom>
          <a:solidFill>
            <a:srgbClr val="FFFF00"/>
          </a:solidFill>
          <a:ln w="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264460" y="2722791"/>
            <a:ext cx="477985" cy="17680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9362" y="4261715"/>
            <a:ext cx="1795175" cy="856672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>
            <a:off x="8446307" y="4518960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xplosion 1 28"/>
          <p:cNvSpPr/>
          <p:nvPr/>
        </p:nvSpPr>
        <p:spPr>
          <a:xfrm>
            <a:off x="7668962" y="5846856"/>
            <a:ext cx="86888" cy="110054"/>
          </a:xfrm>
          <a:prstGeom prst="irregularSeal1">
            <a:avLst/>
          </a:prstGeom>
          <a:solidFill>
            <a:srgbClr val="FFFF00"/>
          </a:solidFill>
          <a:ln w="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1130" y="5483880"/>
            <a:ext cx="1818151" cy="849336"/>
          </a:xfrm>
          <a:prstGeom prst="rect">
            <a:avLst/>
          </a:prstGeom>
        </p:spPr>
      </p:pic>
      <p:cxnSp>
        <p:nvCxnSpPr>
          <p:cNvPr id="39" name="Straight Arrow Connector 38"/>
          <p:cNvCxnSpPr/>
          <p:nvPr/>
        </p:nvCxnSpPr>
        <p:spPr>
          <a:xfrm>
            <a:off x="8473663" y="5741897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0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i="1" dirty="0" smtClean="0"/>
              <a:t>Ingenuity</a:t>
            </a:r>
            <a:r>
              <a:rPr lang="en-US" sz="4000" dirty="0" smtClean="0"/>
              <a:t> Telecom Specifications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7816"/>
            <a:ext cx="6573988" cy="4888533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10 gram mass</a:t>
            </a:r>
          </a:p>
          <a:p>
            <a:pPr lvl="1"/>
            <a:r>
              <a:rPr lang="en-US" dirty="0" smtClean="0"/>
              <a:t>Includes antennas and cables</a:t>
            </a:r>
          </a:p>
          <a:p>
            <a:pPr lvl="1"/>
            <a:r>
              <a:rPr lang="en-US" dirty="0" smtClean="0"/>
              <a:t>13.3 grams achieved (helicopter side)</a:t>
            </a:r>
          </a:p>
          <a:p>
            <a:r>
              <a:rPr lang="en-US" dirty="0" smtClean="0"/>
              <a:t>Rover side (HBE) uses the same electronics boards</a:t>
            </a:r>
          </a:p>
          <a:p>
            <a:r>
              <a:rPr lang="en-US" dirty="0" smtClean="0"/>
              <a:t>Telecom up to 1000 m., two-way</a:t>
            </a:r>
          </a:p>
          <a:p>
            <a:pPr lvl="1"/>
            <a:r>
              <a:rPr lang="en-US" dirty="0" smtClean="0"/>
              <a:t>NFZ is 100 m. radius</a:t>
            </a:r>
          </a:p>
          <a:p>
            <a:pPr lvl="1"/>
            <a:r>
              <a:rPr lang="en-US" dirty="0" smtClean="0"/>
              <a:t>no radio-navigation</a:t>
            </a:r>
          </a:p>
          <a:p>
            <a:r>
              <a:rPr lang="en-US" dirty="0" smtClean="0"/>
              <a:t>Over-the-air rates 20 kbps, 250 kbps</a:t>
            </a:r>
          </a:p>
          <a:p>
            <a:r>
              <a:rPr lang="en-US" dirty="0" smtClean="0"/>
              <a:t>DC power:  TX &lt; 3 W, RX &lt; 0.2 W</a:t>
            </a:r>
          </a:p>
          <a:p>
            <a:r>
              <a:rPr lang="en-US" dirty="0" smtClean="0"/>
              <a:t>Temperature -40 to +85 C, -50 C non-op</a:t>
            </a:r>
          </a:p>
          <a:p>
            <a:r>
              <a:rPr lang="en-US" dirty="0" smtClean="0"/>
              <a:t>Protocol modified from ZigBee (IEEE 802.15.4)</a:t>
            </a:r>
          </a:p>
          <a:p>
            <a:r>
              <a:rPr lang="en-US" dirty="0" smtClean="0"/>
              <a:t>UART connection to </a:t>
            </a:r>
            <a:r>
              <a:rPr lang="en-US" dirty="0" err="1" smtClean="0"/>
              <a:t>SnapDragon</a:t>
            </a:r>
            <a:r>
              <a:rPr lang="en-US" dirty="0" smtClean="0"/>
              <a:t> “NAV” computer</a:t>
            </a:r>
          </a:p>
          <a:p>
            <a:endParaRPr lang="en-US" dirty="0"/>
          </a:p>
          <a:p>
            <a:r>
              <a:rPr lang="en-US" dirty="0" smtClean="0"/>
              <a:t>COTS Part Selection Criteria</a:t>
            </a:r>
          </a:p>
          <a:p>
            <a:pPr lvl="1"/>
            <a:r>
              <a:rPr lang="en-US" dirty="0" smtClean="0"/>
              <a:t>Very Low Mass suggests COTS ISM</a:t>
            </a:r>
          </a:p>
          <a:p>
            <a:pPr lvl="1"/>
            <a:r>
              <a:rPr lang="en-US" dirty="0" smtClean="0"/>
              <a:t>Low frequency for lowest </a:t>
            </a:r>
            <a:r>
              <a:rPr lang="en-US" dirty="0" err="1" smtClean="0"/>
              <a:t>omni</a:t>
            </a:r>
            <a:r>
              <a:rPr lang="en-US" dirty="0" smtClean="0"/>
              <a:t> to </a:t>
            </a:r>
            <a:r>
              <a:rPr lang="en-US" dirty="0" err="1" smtClean="0"/>
              <a:t>omni</a:t>
            </a:r>
            <a:r>
              <a:rPr lang="en-US" dirty="0" smtClean="0"/>
              <a:t> path loss, 900 MHz is lowest ISM band</a:t>
            </a:r>
          </a:p>
          <a:p>
            <a:pPr lvl="1"/>
            <a:r>
              <a:rPr lang="en-US" dirty="0" smtClean="0"/>
              <a:t>“High Power” – most ISM parts run a few 10s of </a:t>
            </a:r>
            <a:r>
              <a:rPr lang="en-US" dirty="0" err="1" smtClean="0"/>
              <a:t>mW</a:t>
            </a:r>
            <a:r>
              <a:rPr lang="en-US" dirty="0" smtClean="0"/>
              <a:t>, want closer to a watt</a:t>
            </a:r>
          </a:p>
          <a:p>
            <a:pPr lvl="1"/>
            <a:r>
              <a:rPr lang="en-US" dirty="0" smtClean="0"/>
              <a:t>Diversity – possibility of &gt; 1 antenna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903109" y="1138972"/>
            <a:ext cx="28488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Cost</a:t>
            </a:r>
            <a:r>
              <a:rPr lang="en-US" dirty="0"/>
              <a:t>: $60 per </a:t>
            </a:r>
            <a:r>
              <a:rPr lang="en-US" dirty="0" smtClean="0"/>
              <a:t>unit</a:t>
            </a:r>
          </a:p>
          <a:p>
            <a:r>
              <a:rPr lang="en-US" dirty="0" smtClean="0"/>
              <a:t>Mass prepped:  ~3.5g</a:t>
            </a:r>
          </a:p>
          <a:p>
            <a:r>
              <a:rPr lang="en-US" dirty="0" smtClean="0"/>
              <a:t>Power Out:  29 </a:t>
            </a:r>
            <a:r>
              <a:rPr lang="en-US" dirty="0" err="1" smtClean="0"/>
              <a:t>dBm</a:t>
            </a:r>
            <a:r>
              <a:rPr lang="en-US" dirty="0" smtClean="0"/>
              <a:t> (0.8 W)</a:t>
            </a:r>
          </a:p>
          <a:p>
            <a:r>
              <a:rPr lang="en-US" dirty="0" smtClean="0"/>
              <a:t>Band:  906-924 MHz (10 </a:t>
            </a:r>
            <a:r>
              <a:rPr lang="en-US" dirty="0" err="1" smtClean="0"/>
              <a:t>ch.</a:t>
            </a:r>
            <a:r>
              <a:rPr lang="en-US" dirty="0" smtClean="0"/>
              <a:t>)</a:t>
            </a:r>
          </a:p>
          <a:p>
            <a:r>
              <a:rPr lang="en-US" dirty="0" smtClean="0"/>
              <a:t>Antennas:  1 or 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930" y="2689531"/>
            <a:ext cx="4071518" cy="36668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65628" y="2793379"/>
            <a:ext cx="1237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SiFlex</a:t>
            </a:r>
            <a:r>
              <a:rPr lang="en-US" sz="1600" dirty="0" smtClean="0"/>
              <a:t> COTS Radio</a:t>
            </a:r>
            <a:endParaRPr lang="en-US" sz="16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219784" y="3085106"/>
            <a:ext cx="1741336" cy="765796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0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 flipH="1">
            <a:off x="1599511" y="1375307"/>
            <a:ext cx="9037506" cy="4554903"/>
            <a:chOff x="100681" y="690740"/>
            <a:chExt cx="12050008" cy="607320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681" y="690740"/>
              <a:ext cx="12050008" cy="6073204"/>
            </a:xfrm>
            <a:prstGeom prst="rect">
              <a:avLst/>
            </a:prstGeom>
          </p:spPr>
        </p:pic>
        <p:sp>
          <p:nvSpPr>
            <p:cNvPr id="11" name="Slide Number Placeholder 3"/>
            <p:cNvSpPr txBox="1">
              <a:spLocks/>
            </p:cNvSpPr>
            <p:nvPr/>
          </p:nvSpPr>
          <p:spPr>
            <a:xfrm>
              <a:off x="8390960" y="6398819"/>
              <a:ext cx="2133600" cy="365125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fld id="{C092B527-CFDC-9A44-9847-66B04BBCB096}" type="slidenum">
                <a:rPr lang="en-US" sz="825">
                  <a:solidFill>
                    <a:srgbClr val="A6A6A6"/>
                  </a:solidFill>
                  <a:latin typeface="Arial"/>
                </a:rPr>
                <a:pPr algn="r">
                  <a:defRPr/>
                </a:pPr>
                <a:t>11</a:t>
              </a:fld>
              <a:endParaRPr lang="en-US" sz="825" dirty="0">
                <a:solidFill>
                  <a:srgbClr val="A6A6A6"/>
                </a:solidFill>
                <a:latin typeface="Arial"/>
              </a:endParaRP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3577180" y="6021450"/>
              <a:ext cx="3014119" cy="488790"/>
              <a:chOff x="3577180" y="6021450"/>
              <a:chExt cx="3014119" cy="488790"/>
            </a:xfrm>
          </p:grpSpPr>
          <p:cxnSp>
            <p:nvCxnSpPr>
              <p:cNvPr id="23" name="Straight Arrow Connector 22"/>
              <p:cNvCxnSpPr>
                <a:stCxn id="8" idx="1"/>
              </p:cNvCxnSpPr>
              <p:nvPr/>
            </p:nvCxnSpPr>
            <p:spPr>
              <a:xfrm flipH="1" flipV="1">
                <a:off x="3577180" y="6106103"/>
                <a:ext cx="372520" cy="159742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  <a:effectLst>
                <a:glow rad="101600">
                  <a:schemeClr val="tx1">
                    <a:alpha val="40000"/>
                  </a:schemeClr>
                </a:glow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Rectangle 7"/>
              <p:cNvSpPr/>
              <p:nvPr/>
            </p:nvSpPr>
            <p:spPr>
              <a:xfrm>
                <a:off x="3949700" y="6021450"/>
                <a:ext cx="2641599" cy="4887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en-US" sz="1050" dirty="0">
                    <a:solidFill>
                      <a:prstClr val="black"/>
                    </a:solidFill>
                    <a:latin typeface="Calibri" panose="020F0502020204030204"/>
                  </a:rPr>
                  <a:t>Battery Interface Board (BIB)</a:t>
                </a:r>
              </a:p>
            </p:txBody>
          </p:sp>
        </p:grpSp>
        <p:grpSp>
          <p:nvGrpSpPr>
            <p:cNvPr id="100" name="Group 99"/>
            <p:cNvGrpSpPr/>
            <p:nvPr/>
          </p:nvGrpSpPr>
          <p:grpSpPr>
            <a:xfrm>
              <a:off x="1495985" y="1043515"/>
              <a:ext cx="1863806" cy="745213"/>
              <a:chOff x="1441948" y="1075434"/>
              <a:chExt cx="1863806" cy="745213"/>
            </a:xfrm>
          </p:grpSpPr>
          <p:cxnSp>
            <p:nvCxnSpPr>
              <p:cNvPr id="32" name="Straight Arrow Connector 31"/>
              <p:cNvCxnSpPr>
                <a:stCxn id="12" idx="2"/>
                <a:endCxn id="31" idx="0"/>
              </p:cNvCxnSpPr>
              <p:nvPr/>
            </p:nvCxnSpPr>
            <p:spPr>
              <a:xfrm>
                <a:off x="2373851" y="1564224"/>
                <a:ext cx="0" cy="25642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  <a:effectLst>
                <a:glow rad="101600">
                  <a:schemeClr val="tx1">
                    <a:alpha val="40000"/>
                  </a:schemeClr>
                </a:glow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ectangle 11"/>
              <p:cNvSpPr/>
              <p:nvPr/>
            </p:nvSpPr>
            <p:spPr>
              <a:xfrm>
                <a:off x="1441948" y="1075434"/>
                <a:ext cx="1863806" cy="4887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en-US" sz="1050" dirty="0">
                    <a:solidFill>
                      <a:prstClr val="black"/>
                    </a:solidFill>
                    <a:latin typeface="Calibri" panose="020F0502020204030204"/>
                  </a:rPr>
                  <a:t>Helicopter Power Board (HPB)</a:t>
                </a:r>
              </a:p>
            </p:txBody>
          </p:sp>
        </p:grpSp>
        <p:grpSp>
          <p:nvGrpSpPr>
            <p:cNvPr id="107" name="Group 106"/>
            <p:cNvGrpSpPr/>
            <p:nvPr/>
          </p:nvGrpSpPr>
          <p:grpSpPr>
            <a:xfrm>
              <a:off x="3805716" y="3475557"/>
              <a:ext cx="2175984" cy="2222719"/>
              <a:chOff x="3805716" y="3475557"/>
              <a:chExt cx="2175984" cy="2222719"/>
            </a:xfrm>
          </p:grpSpPr>
          <p:cxnSp>
            <p:nvCxnSpPr>
              <p:cNvPr id="59" name="Straight Arrow Connector 58"/>
              <p:cNvCxnSpPr/>
              <p:nvPr/>
            </p:nvCxnSpPr>
            <p:spPr>
              <a:xfrm flipV="1">
                <a:off x="4213738" y="3475557"/>
                <a:ext cx="495009" cy="1804695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  <a:effectLst>
                <a:glow rad="101600">
                  <a:schemeClr val="tx1">
                    <a:alpha val="40000"/>
                  </a:schemeClr>
                </a:glow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Rectangle 13"/>
              <p:cNvSpPr/>
              <p:nvPr/>
            </p:nvSpPr>
            <p:spPr>
              <a:xfrm>
                <a:off x="3805716" y="5209486"/>
                <a:ext cx="2175984" cy="4887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en-US" sz="1050" dirty="0">
                    <a:solidFill>
                      <a:prstClr val="black"/>
                    </a:solidFill>
                    <a:latin typeface="Calibri" panose="020F0502020204030204"/>
                  </a:rPr>
                  <a:t>FPGA</a:t>
                </a:r>
              </a:p>
              <a:p>
                <a:pPr algn="ctr" defTabSz="457200">
                  <a:defRPr/>
                </a:pPr>
                <a:r>
                  <a:rPr lang="en-US" sz="1050" dirty="0" err="1">
                    <a:solidFill>
                      <a:prstClr val="black"/>
                    </a:solidFill>
                    <a:latin typeface="Calibri" panose="020F0502020204030204"/>
                  </a:rPr>
                  <a:t>Actel</a:t>
                </a:r>
                <a:r>
                  <a:rPr lang="en-US" sz="1050" dirty="0">
                    <a:solidFill>
                      <a:prstClr val="black"/>
                    </a:solidFill>
                    <a:latin typeface="Calibri" panose="020F0502020204030204"/>
                  </a:rPr>
                  <a:t> A3PE3000L</a:t>
                </a:r>
                <a:endParaRPr lang="en-US" sz="1050" dirty="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4570946" y="4136108"/>
              <a:ext cx="1641405" cy="842374"/>
              <a:chOff x="4606557" y="4174822"/>
              <a:chExt cx="1641405" cy="842374"/>
            </a:xfrm>
          </p:grpSpPr>
          <p:cxnSp>
            <p:nvCxnSpPr>
              <p:cNvPr id="53" name="Straight Arrow Connector 52"/>
              <p:cNvCxnSpPr>
                <a:stCxn id="15" idx="0"/>
              </p:cNvCxnSpPr>
              <p:nvPr/>
            </p:nvCxnSpPr>
            <p:spPr>
              <a:xfrm flipH="1" flipV="1">
                <a:off x="5362576" y="4174822"/>
                <a:ext cx="64684" cy="19419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  <a:effectLst>
                <a:glow rad="101600">
                  <a:schemeClr val="tx1">
                    <a:alpha val="40000"/>
                  </a:schemeClr>
                </a:glow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ectangle 14"/>
              <p:cNvSpPr/>
              <p:nvPr/>
            </p:nvSpPr>
            <p:spPr>
              <a:xfrm>
                <a:off x="4606557" y="4369020"/>
                <a:ext cx="1641405" cy="6481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en-US" sz="1050" dirty="0">
                    <a:solidFill>
                      <a:prstClr val="black"/>
                    </a:solidFill>
                    <a:latin typeface="Calibri" panose="020F0502020204030204"/>
                  </a:rPr>
                  <a:t>FPGA Flight Control Board (FFB)</a:t>
                </a:r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6570243" y="1019300"/>
              <a:ext cx="1558211" cy="788189"/>
              <a:chOff x="6570243" y="1019300"/>
              <a:chExt cx="1558211" cy="788189"/>
            </a:xfrm>
          </p:grpSpPr>
          <p:cxnSp>
            <p:nvCxnSpPr>
              <p:cNvPr id="65" name="Straight Arrow Connector 64"/>
              <p:cNvCxnSpPr>
                <a:stCxn id="16" idx="2"/>
                <a:endCxn id="43" idx="0"/>
              </p:cNvCxnSpPr>
              <p:nvPr/>
            </p:nvCxnSpPr>
            <p:spPr>
              <a:xfrm flipH="1">
                <a:off x="7304879" y="1508090"/>
                <a:ext cx="44470" cy="299399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  <a:effectLst>
                <a:glow rad="101600">
                  <a:schemeClr val="tx1">
                    <a:alpha val="40000"/>
                  </a:schemeClr>
                </a:glow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Rectangle 15"/>
              <p:cNvSpPr/>
              <p:nvPr/>
            </p:nvSpPr>
            <p:spPr>
              <a:xfrm>
                <a:off x="6570243" y="1019300"/>
                <a:ext cx="1558211" cy="4887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en-US" sz="1050" dirty="0" err="1">
                    <a:solidFill>
                      <a:prstClr val="black"/>
                    </a:solidFill>
                    <a:latin typeface="Calibri" panose="020F0502020204030204"/>
                  </a:rPr>
                  <a:t>Nav</a:t>
                </a:r>
                <a:r>
                  <a:rPr lang="en-US" sz="1050" dirty="0">
                    <a:solidFill>
                      <a:prstClr val="black"/>
                    </a:solidFill>
                    <a:latin typeface="Calibri" panose="020F0502020204030204"/>
                  </a:rPr>
                  <a:t> Carrier Board (NCB)</a:t>
                </a:r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8868112" y="1019300"/>
              <a:ext cx="1819775" cy="720000"/>
              <a:chOff x="8868112" y="1019300"/>
              <a:chExt cx="1819775" cy="720000"/>
            </a:xfrm>
          </p:grpSpPr>
          <p:cxnSp>
            <p:nvCxnSpPr>
              <p:cNvPr id="69" name="Straight Arrow Connector 68"/>
              <p:cNvCxnSpPr>
                <a:stCxn id="18" idx="2"/>
              </p:cNvCxnSpPr>
              <p:nvPr/>
            </p:nvCxnSpPr>
            <p:spPr>
              <a:xfrm>
                <a:off x="9778000" y="1508090"/>
                <a:ext cx="19135" cy="23121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  <a:effectLst>
                <a:glow rad="101600">
                  <a:schemeClr val="tx1">
                    <a:alpha val="40000"/>
                  </a:schemeClr>
                </a:glow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8868112" y="1019300"/>
                <a:ext cx="1819775" cy="4887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en-US" sz="1050" dirty="0">
                    <a:solidFill>
                      <a:prstClr val="black"/>
                    </a:solidFill>
                    <a:latin typeface="Calibri" panose="020F0502020204030204"/>
                  </a:rPr>
                  <a:t>Telecom Board</a:t>
                </a:r>
              </a:p>
              <a:p>
                <a:pPr algn="ctr" defTabSz="457200">
                  <a:defRPr/>
                </a:pPr>
                <a:r>
                  <a:rPr lang="en-US" sz="1050" dirty="0">
                    <a:solidFill>
                      <a:prstClr val="black"/>
                    </a:solidFill>
                    <a:latin typeface="Calibri" panose="020F0502020204030204"/>
                  </a:rPr>
                  <a:t>(TCB)</a:t>
                </a:r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1118195" y="4254859"/>
              <a:ext cx="2402369" cy="2360436"/>
            </a:xfrm>
            <a:prstGeom prst="rect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318702" y="1820647"/>
              <a:ext cx="2110298" cy="2051940"/>
            </a:xfrm>
            <a:prstGeom prst="rect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415971" y="2713188"/>
              <a:ext cx="813253" cy="753912"/>
            </a:xfrm>
            <a:prstGeom prst="rect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792655" y="1799979"/>
              <a:ext cx="2189045" cy="2305985"/>
            </a:xfrm>
            <a:prstGeom prst="rect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106" name="Group 105"/>
            <p:cNvGrpSpPr/>
            <p:nvPr/>
          </p:nvGrpSpPr>
          <p:grpSpPr>
            <a:xfrm>
              <a:off x="4042813" y="1010428"/>
              <a:ext cx="2175984" cy="1008872"/>
              <a:chOff x="4042813" y="1010428"/>
              <a:chExt cx="2175984" cy="1008872"/>
            </a:xfrm>
          </p:grpSpPr>
          <p:cxnSp>
            <p:nvCxnSpPr>
              <p:cNvPr id="37" name="Straight Arrow Connector 36"/>
              <p:cNvCxnSpPr/>
              <p:nvPr/>
            </p:nvCxnSpPr>
            <p:spPr>
              <a:xfrm flipH="1">
                <a:off x="4577393" y="1508090"/>
                <a:ext cx="373932" cy="51121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  <a:effectLst>
                <a:glow rad="101600">
                  <a:schemeClr val="tx1">
                    <a:alpha val="40000"/>
                  </a:schemeClr>
                </a:glow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>
                <a:stCxn id="13" idx="2"/>
              </p:cNvCxnSpPr>
              <p:nvPr/>
            </p:nvCxnSpPr>
            <p:spPr>
              <a:xfrm>
                <a:off x="5130805" y="1499218"/>
                <a:ext cx="73393" cy="517244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  <a:effectLst>
                <a:glow rad="101600">
                  <a:schemeClr val="tx1">
                    <a:alpha val="40000"/>
                  </a:schemeClr>
                </a:glow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Rectangle 12"/>
              <p:cNvSpPr/>
              <p:nvPr/>
            </p:nvSpPr>
            <p:spPr>
              <a:xfrm>
                <a:off x="4042813" y="1010428"/>
                <a:ext cx="2175984" cy="4887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en-US" sz="1050" dirty="0">
                    <a:solidFill>
                      <a:prstClr val="black"/>
                    </a:solidFill>
                    <a:latin typeface="Calibri" panose="020F0502020204030204"/>
                  </a:rPr>
                  <a:t>Flight Control Processor</a:t>
                </a:r>
              </a:p>
              <a:p>
                <a:pPr algn="ctr" defTabSz="457200">
                  <a:defRPr/>
                </a:pPr>
                <a:r>
                  <a:rPr lang="en-US" sz="1050" dirty="0">
                    <a:solidFill>
                      <a:prstClr val="black"/>
                    </a:solidFill>
                    <a:latin typeface="Calibri" panose="020F0502020204030204"/>
                  </a:rPr>
                  <a:t>TMS570LC4357 (x2)</a:t>
                </a:r>
                <a:endParaRPr lang="en-US" sz="1050" dirty="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9" name="Rectangle 38"/>
            <p:cNvSpPr/>
            <p:nvPr/>
          </p:nvSpPr>
          <p:spPr>
            <a:xfrm>
              <a:off x="4140779" y="2016462"/>
              <a:ext cx="631246" cy="596816"/>
            </a:xfrm>
            <a:prstGeom prst="rect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862083" y="2016462"/>
              <a:ext cx="631246" cy="596816"/>
            </a:xfrm>
            <a:prstGeom prst="rect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218797" y="1807489"/>
              <a:ext cx="2172163" cy="2235015"/>
            </a:xfrm>
            <a:prstGeom prst="rect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6742603" y="3992091"/>
              <a:ext cx="3598048" cy="2519595"/>
              <a:chOff x="6742603" y="3992091"/>
              <a:chExt cx="3598048" cy="2519595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6742603" y="4924811"/>
                <a:ext cx="3598048" cy="1586875"/>
              </a:xfrm>
              <a:prstGeom prst="rect">
                <a:avLst/>
              </a:prstGeom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8498409" y="4105250"/>
                <a:ext cx="1544524" cy="70636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en-US" sz="1050" dirty="0">
                    <a:solidFill>
                      <a:prstClr val="white"/>
                    </a:solidFill>
                    <a:latin typeface="Calibri" panose="020F0502020204030204"/>
                  </a:rPr>
                  <a:t>Qualcomm Snapdragon 801</a:t>
                </a:r>
              </a:p>
              <a:p>
                <a:pPr algn="ctr" defTabSz="457200">
                  <a:defRPr/>
                </a:pPr>
                <a:r>
                  <a:rPr lang="en-US" sz="1050" dirty="0">
                    <a:solidFill>
                      <a:prstClr val="white"/>
                    </a:solidFill>
                    <a:latin typeface="Calibri" panose="020F0502020204030204"/>
                  </a:rPr>
                  <a:t>Processor</a:t>
                </a:r>
              </a:p>
            </p:txBody>
          </p:sp>
          <p:cxnSp>
            <p:nvCxnSpPr>
              <p:cNvPr id="81" name="Straight Arrow Connector 80"/>
              <p:cNvCxnSpPr/>
              <p:nvPr/>
            </p:nvCxnSpPr>
            <p:spPr>
              <a:xfrm flipH="1">
                <a:off x="8746170" y="4761927"/>
                <a:ext cx="569461" cy="44755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/>
              <p:cNvCxnSpPr/>
              <p:nvPr/>
            </p:nvCxnSpPr>
            <p:spPr>
              <a:xfrm flipH="1" flipV="1">
                <a:off x="7526223" y="3992091"/>
                <a:ext cx="594548" cy="1239746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  <a:effectLst>
                <a:glow rad="101600">
                  <a:schemeClr val="tx1">
                    <a:alpha val="40000"/>
                  </a:schemeClr>
                </a:glow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Rectangle 44"/>
            <p:cNvSpPr/>
            <p:nvPr/>
          </p:nvSpPr>
          <p:spPr>
            <a:xfrm rot="21422725">
              <a:off x="6750093" y="1901313"/>
              <a:ext cx="1424126" cy="2071830"/>
            </a:xfrm>
            <a:prstGeom prst="rect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 rot="21433745">
              <a:off x="8659568" y="1751827"/>
              <a:ext cx="2275132" cy="2061978"/>
            </a:xfrm>
            <a:prstGeom prst="rect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10475065" y="3525172"/>
              <a:ext cx="1430179" cy="1218361"/>
              <a:chOff x="10475065" y="3525172"/>
              <a:chExt cx="1430179" cy="1218361"/>
            </a:xfrm>
          </p:grpSpPr>
          <p:cxnSp>
            <p:nvCxnSpPr>
              <p:cNvPr id="72" name="Straight Arrow Connector 71"/>
              <p:cNvCxnSpPr/>
              <p:nvPr/>
            </p:nvCxnSpPr>
            <p:spPr>
              <a:xfrm flipH="1" flipV="1">
                <a:off x="10571156" y="3525172"/>
                <a:ext cx="438221" cy="89470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  <a:effectLst>
                <a:glow rad="101600">
                  <a:schemeClr val="tx1">
                    <a:alpha val="40000"/>
                  </a:schemeClr>
                </a:glow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Rectangle 18"/>
              <p:cNvSpPr/>
              <p:nvPr/>
            </p:nvSpPr>
            <p:spPr>
              <a:xfrm>
                <a:off x="10475065" y="4254743"/>
                <a:ext cx="1430179" cy="4887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en-US" sz="1050" dirty="0" err="1">
                    <a:solidFill>
                      <a:prstClr val="black"/>
                    </a:solidFill>
                    <a:latin typeface="Calibri" panose="020F0502020204030204"/>
                  </a:rPr>
                  <a:t>SiFlex</a:t>
                </a:r>
                <a:r>
                  <a:rPr lang="en-US" sz="1050" dirty="0">
                    <a:solidFill>
                      <a:prstClr val="black"/>
                    </a:solidFill>
                    <a:latin typeface="Calibri" panose="020F0502020204030204"/>
                  </a:rPr>
                  <a:t> Modem</a:t>
                </a:r>
              </a:p>
            </p:txBody>
          </p:sp>
        </p:grpSp>
        <p:sp>
          <p:nvSpPr>
            <p:cNvPr id="46" name="Rectangle 45"/>
            <p:cNvSpPr/>
            <p:nvPr/>
          </p:nvSpPr>
          <p:spPr>
            <a:xfrm rot="5241549">
              <a:off x="9525674" y="2329034"/>
              <a:ext cx="1424126" cy="891459"/>
            </a:xfrm>
            <a:prstGeom prst="rect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109" name="Group 108"/>
            <p:cNvGrpSpPr/>
            <p:nvPr/>
          </p:nvGrpSpPr>
          <p:grpSpPr>
            <a:xfrm>
              <a:off x="6374519" y="3872587"/>
              <a:ext cx="1128034" cy="939023"/>
              <a:chOff x="10475066" y="3804510"/>
              <a:chExt cx="1128034" cy="939023"/>
            </a:xfrm>
          </p:grpSpPr>
          <p:cxnSp>
            <p:nvCxnSpPr>
              <p:cNvPr id="110" name="Straight Arrow Connector 109"/>
              <p:cNvCxnSpPr/>
              <p:nvPr/>
            </p:nvCxnSpPr>
            <p:spPr>
              <a:xfrm flipH="1" flipV="1">
                <a:off x="10745030" y="3804510"/>
                <a:ext cx="264348" cy="61536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none" w="med" len="med"/>
                <a:tailEnd type="none" w="med" len="med"/>
              </a:ln>
              <a:effectLst>
                <a:glow rad="101600">
                  <a:schemeClr val="tx1">
                    <a:alpha val="40000"/>
                  </a:schemeClr>
                </a:glow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Rectangle 110"/>
              <p:cNvSpPr/>
              <p:nvPr/>
            </p:nvSpPr>
            <p:spPr>
              <a:xfrm>
                <a:off x="10475066" y="4254743"/>
                <a:ext cx="1128034" cy="4887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en-US" sz="1050" dirty="0">
                    <a:solidFill>
                      <a:prstClr val="black"/>
                    </a:solidFill>
                    <a:latin typeface="Calibri" panose="020F0502020204030204"/>
                  </a:rPr>
                  <a:t>Servo FETs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892048" y="-25623"/>
            <a:ext cx="7975600" cy="1193104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+mn-lt"/>
              </a:rPr>
              <a:t>Helicopter </a:t>
            </a:r>
            <a:r>
              <a:rPr lang="en-US" sz="3200" dirty="0" err="1" smtClean="0">
                <a:latin typeface="+mn-lt"/>
              </a:rPr>
              <a:t>FlatSet</a:t>
            </a: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Electronics Core Module (ECM)</a:t>
            </a:r>
            <a:endParaRPr lang="en-US" sz="2400" dirty="0">
              <a:latin typeface="+mn-lt"/>
            </a:endParaRPr>
          </a:p>
        </p:txBody>
      </p:sp>
      <p:sp>
        <p:nvSpPr>
          <p:cNvPr id="50" name="Content Placeholder 2"/>
          <p:cNvSpPr txBox="1">
            <a:spLocks/>
          </p:cNvSpPr>
          <p:nvPr/>
        </p:nvSpPr>
        <p:spPr>
          <a:xfrm>
            <a:off x="5015346" y="6091090"/>
            <a:ext cx="4679156" cy="15338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MHS </a:t>
            </a:r>
            <a:r>
              <a:rPr lang="en-US" dirty="0" err="1" smtClean="0">
                <a:solidFill>
                  <a:prstClr val="black"/>
                </a:solidFill>
                <a:latin typeface="Calibri" panose="020F0502020204030204"/>
              </a:rPr>
              <a:t>Flatset</a:t>
            </a:r>
            <a:r>
              <a:rPr lang="en-US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001</a:t>
            </a:r>
          </a:p>
          <a:p>
            <a:pPr marL="457200" lvl="1" indent="0">
              <a:buNone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457200" lvl="1" indent="0">
              <a:buNone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11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771627" y="2369599"/>
            <a:ext cx="14203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“cube” style in helicopter</a:t>
            </a:r>
          </a:p>
          <a:p>
            <a:endParaRPr lang="en-US" dirty="0" smtClean="0"/>
          </a:p>
          <a:p>
            <a:r>
              <a:rPr lang="en-US" dirty="0" smtClean="0"/>
              <a:t>“wallet” style in base station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904" y="3818192"/>
            <a:ext cx="3860049" cy="275823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9990" y="274638"/>
            <a:ext cx="8300811" cy="652306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/>
              <a:t>HBS Antenna performance on Mars2020 rover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1A60-177B-466A-9341-9EF933434FEE}" type="slidenum">
              <a:rPr lang="en-US" smtClean="0"/>
              <a:pPr/>
              <a:t>12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09990" y="926944"/>
            <a:ext cx="8402411" cy="0"/>
          </a:xfrm>
          <a:prstGeom prst="line">
            <a:avLst/>
          </a:prstGeom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052154" y="3666858"/>
            <a:ext cx="4232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Helicopter Base Station Antenna (HBA) </a:t>
            </a:r>
            <a:r>
              <a:rPr lang="en-US" sz="1200" dirty="0"/>
              <a:t>radiation</a:t>
            </a:r>
            <a:r>
              <a:rPr lang="en-US" sz="1400" dirty="0"/>
              <a:t> pattern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33007" y="1069419"/>
            <a:ext cx="701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HBA1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961691" y="1078280"/>
            <a:ext cx="2474912" cy="2238039"/>
            <a:chOff x="4443055" y="4459218"/>
            <a:chExt cx="2474912" cy="223803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3055" y="4459218"/>
              <a:ext cx="2474912" cy="2238039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</p:pic>
        <p:cxnSp>
          <p:nvCxnSpPr>
            <p:cNvPr id="12" name="Straight Arrow Connector 11"/>
            <p:cNvCxnSpPr/>
            <p:nvPr/>
          </p:nvCxnSpPr>
          <p:spPr>
            <a:xfrm>
              <a:off x="5573713" y="5443804"/>
              <a:ext cx="0" cy="302418"/>
            </a:xfrm>
            <a:prstGeom prst="straightConnector1">
              <a:avLst/>
            </a:prstGeom>
            <a:ln w="6350">
              <a:solidFill>
                <a:schemeClr val="bg1"/>
              </a:solidFill>
              <a:tailEnd type="triangl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5246666" y="5443804"/>
              <a:ext cx="327047" cy="0"/>
            </a:xfrm>
            <a:prstGeom prst="straightConnector1">
              <a:avLst/>
            </a:prstGeom>
            <a:ln w="6350">
              <a:solidFill>
                <a:schemeClr val="bg1"/>
              </a:solidFill>
              <a:tailEnd type="triangl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Arc 21"/>
            <p:cNvSpPr/>
            <p:nvPr/>
          </p:nvSpPr>
          <p:spPr>
            <a:xfrm flipH="1" flipV="1">
              <a:off x="5477232" y="5396625"/>
              <a:ext cx="185739" cy="233065"/>
            </a:xfrm>
            <a:prstGeom prst="arc">
              <a:avLst/>
            </a:prstGeom>
            <a:ln w="6350">
              <a:solidFill>
                <a:schemeClr val="bg1"/>
              </a:solidFill>
              <a:tailEnd type="triangl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53611" y="5532594"/>
              <a:ext cx="2391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800" dirty="0">
                  <a:solidFill>
                    <a:schemeClr val="bg1"/>
                  </a:solidFill>
                </a:rPr>
                <a:t>θ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4722478" y="4583517"/>
              <a:ext cx="1715213" cy="1715213"/>
            </a:xfrm>
            <a:prstGeom prst="ellipse">
              <a:avLst/>
            </a:prstGeom>
            <a:noFill/>
            <a:ln w="22225">
              <a:solidFill>
                <a:schemeClr val="bg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451" y="1078280"/>
            <a:ext cx="1505045" cy="223199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083903" y="3306386"/>
            <a:ext cx="1645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/>
              <a:t>Antenna design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995700" y="1078279"/>
            <a:ext cx="3765138" cy="2231996"/>
            <a:chOff x="533400" y="4459218"/>
            <a:chExt cx="3765138" cy="223199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400" y="4459218"/>
              <a:ext cx="3765138" cy="2231996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910801" y="5568782"/>
              <a:ext cx="16451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Antenna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542148" y="3728558"/>
            <a:ext cx="40229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u="sng" dirty="0"/>
              <a:t>Interpretation of results: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Shadowing effects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Multipath (reflections)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Suffers from a very small ground plane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Larger ground plane and/or location would improve the result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96953" y="3306386"/>
            <a:ext cx="1645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/>
              <a:t>Antenna on M2020 Rover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76550" y="3306386"/>
            <a:ext cx="1645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/>
              <a:t>Coordinate system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3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69067"/>
            <a:ext cx="9144000" cy="4876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9990" y="274638"/>
            <a:ext cx="8300811" cy="652306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/>
              <a:t>Map Coverage Around M2020 Rover </a:t>
            </a:r>
            <a:r>
              <a:rPr lang="en-US" sz="2400" b="1" dirty="0">
                <a:solidFill>
                  <a:srgbClr val="1C59FF"/>
                </a:solidFill>
              </a:rPr>
              <a:t>on the </a:t>
            </a:r>
            <a:r>
              <a:rPr lang="en-US" sz="2400" b="1" dirty="0" smtClean="0">
                <a:solidFill>
                  <a:srgbClr val="1C59FF"/>
                </a:solidFill>
              </a:rPr>
              <a:t>Surface</a:t>
            </a:r>
            <a:endParaRPr lang="en-US" sz="2400" b="1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909990" y="926944"/>
            <a:ext cx="8402411" cy="0"/>
          </a:xfrm>
          <a:prstGeom prst="line">
            <a:avLst/>
          </a:prstGeom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10410" y="916035"/>
            <a:ext cx="66400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Map coverage assuming min, mean, max polarization loss with blade rotating.</a:t>
            </a:r>
          </a:p>
          <a:p>
            <a:r>
              <a:rPr lang="en-US" sz="1600" dirty="0"/>
              <a:t>The math is done for all azimuth angles around the helicopter. </a:t>
            </a:r>
          </a:p>
          <a:p>
            <a:r>
              <a:rPr lang="en-US" sz="1600" dirty="0"/>
              <a:t>These results were obtained using </a:t>
            </a:r>
            <a:r>
              <a:rPr lang="en-US" sz="1600" b="1" dirty="0" err="1"/>
              <a:t>Bullington</a:t>
            </a:r>
            <a:r>
              <a:rPr lang="en-US" sz="1600" dirty="0"/>
              <a:t> with </a:t>
            </a:r>
            <a:r>
              <a:rPr lang="en-US" sz="1600" b="1" i="1" dirty="0" err="1"/>
              <a:t>h</a:t>
            </a:r>
            <a:r>
              <a:rPr lang="en-US" sz="1600" b="1" baseline="-25000" dirty="0" err="1"/>
              <a:t>t</a:t>
            </a:r>
            <a:r>
              <a:rPr lang="en-US" sz="1600" b="1" dirty="0"/>
              <a:t>=0.48m</a:t>
            </a:r>
            <a:r>
              <a:rPr lang="en-US" sz="1600" dirty="0"/>
              <a:t> and </a:t>
            </a:r>
            <a:r>
              <a:rPr lang="en-US" sz="1600" i="1" dirty="0" err="1"/>
              <a:t>h</a:t>
            </a:r>
            <a:r>
              <a:rPr lang="en-US" sz="1600" baseline="-25000" dirty="0" err="1"/>
              <a:t>r</a:t>
            </a:r>
            <a:r>
              <a:rPr lang="en-US" sz="1600" dirty="0"/>
              <a:t>=1.23m.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30268" y="4193917"/>
            <a:ext cx="121920" cy="6321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867496" y="5351015"/>
            <a:ext cx="173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Min polarization loss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72157" y="5351015"/>
            <a:ext cx="1871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Mean polarization loss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48379" y="5351015"/>
            <a:ext cx="1765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Max polarization loss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244726" y="1972973"/>
            <a:ext cx="3499509" cy="517711"/>
            <a:chOff x="720725" y="1972972"/>
            <a:chExt cx="3499509" cy="517711"/>
          </a:xfrm>
        </p:grpSpPr>
        <p:sp>
          <p:nvSpPr>
            <p:cNvPr id="26" name="Rectangle 25"/>
            <p:cNvSpPr/>
            <p:nvPr/>
          </p:nvSpPr>
          <p:spPr>
            <a:xfrm>
              <a:off x="720725" y="2012950"/>
              <a:ext cx="463550" cy="190500"/>
            </a:xfrm>
            <a:prstGeom prst="rect">
              <a:avLst/>
            </a:prstGeom>
            <a:solidFill>
              <a:srgbClr val="C2D59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20725" y="2278869"/>
              <a:ext cx="463550" cy="190500"/>
            </a:xfrm>
            <a:prstGeom prst="rect">
              <a:avLst/>
            </a:prstGeom>
            <a:solidFill>
              <a:srgbClr val="BF504D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84275" y="1972972"/>
              <a:ext cx="27073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Received power of &gt;-94dBm </a:t>
              </a:r>
              <a:r>
                <a:rPr lang="en-US" sz="1200" dirty="0">
                  <a:sym typeface="Wingdings" panose="05000000000000000000" pitchFamily="2" charset="2"/>
                </a:rPr>
                <a:t></a:t>
              </a:r>
              <a:r>
                <a:rPr lang="en-US" sz="1200" dirty="0"/>
                <a:t> 250kbps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84275" y="2213684"/>
              <a:ext cx="30359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Received power of [-102, -94] </a:t>
              </a:r>
              <a:r>
                <a:rPr lang="en-US" sz="1200" dirty="0" err="1"/>
                <a:t>dBm</a:t>
              </a:r>
              <a:r>
                <a:rPr lang="en-US" sz="1200" dirty="0"/>
                <a:t> </a:t>
              </a:r>
              <a:r>
                <a:rPr lang="en-US" sz="1200" dirty="0">
                  <a:sym typeface="Wingdings" panose="05000000000000000000" pitchFamily="2" charset="2"/>
                </a:rPr>
                <a:t></a:t>
              </a:r>
              <a:r>
                <a:rPr lang="en-US" sz="1200" dirty="0"/>
                <a:t> 40kbps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 rot="19860000">
            <a:off x="4157579" y="4533475"/>
            <a:ext cx="133684" cy="252421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8E4E-6852-3643-8685-2500B9463579}" type="slidenum">
              <a:rPr lang="en-US" smtClean="0"/>
              <a:t>13</a:t>
            </a:fld>
            <a:endParaRPr lang="en-US"/>
          </a:p>
        </p:txBody>
      </p:sp>
      <p:sp>
        <p:nvSpPr>
          <p:cNvPr id="18" name="Rectangle 17"/>
          <p:cNvSpPr/>
          <p:nvPr/>
        </p:nvSpPr>
        <p:spPr>
          <a:xfrm rot="19860000">
            <a:off x="6697578" y="4497253"/>
            <a:ext cx="133684" cy="252421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rot="19860000">
            <a:off x="9237577" y="4461031"/>
            <a:ext cx="133684" cy="252421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180912" y="6369008"/>
            <a:ext cx="121920" cy="6321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982433" y="6401510"/>
            <a:ext cx="5196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Rover</a:t>
            </a:r>
          </a:p>
        </p:txBody>
      </p:sp>
      <p:grpSp>
        <p:nvGrpSpPr>
          <p:cNvPr id="24" name="Group 23"/>
          <p:cNvGrpSpPr/>
          <p:nvPr/>
        </p:nvGrpSpPr>
        <p:grpSpPr>
          <a:xfrm rot="5400000">
            <a:off x="6190596" y="6126251"/>
            <a:ext cx="661032" cy="694569"/>
            <a:chOff x="4199309" y="4863995"/>
            <a:chExt cx="1842922" cy="1936415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309" y="4863995"/>
              <a:ext cx="1842922" cy="1828800"/>
            </a:xfrm>
            <a:prstGeom prst="rect">
              <a:avLst/>
            </a:prstGeom>
            <a:noFill/>
            <a:ln w="19050">
              <a:noFill/>
            </a:ln>
          </p:spPr>
        </p:pic>
        <p:cxnSp>
          <p:nvCxnSpPr>
            <p:cNvPr id="31" name="Straight Arrow Connector 30"/>
            <p:cNvCxnSpPr/>
            <p:nvPr/>
          </p:nvCxnSpPr>
          <p:spPr>
            <a:xfrm>
              <a:off x="5121758" y="5787880"/>
              <a:ext cx="0" cy="76962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w="sm" len="sm"/>
              <a:tailEnd type="triangl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5114189" y="5787880"/>
              <a:ext cx="685800" cy="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w="sm" len="sm"/>
              <a:tailEnd type="triangl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 rot="16200000">
              <a:off x="5434324" y="5617712"/>
              <a:ext cx="608690" cy="514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i="1" dirty="0"/>
                <a:t>x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 rot="16200000">
              <a:off x="4661808" y="6243115"/>
              <a:ext cx="599750" cy="514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i="1" dirty="0"/>
                <a:t>z</a:t>
              </a:r>
            </a:p>
          </p:txBody>
        </p:sp>
        <p:sp>
          <p:nvSpPr>
            <p:cNvPr id="35" name="Arc 34"/>
            <p:cNvSpPr/>
            <p:nvPr/>
          </p:nvSpPr>
          <p:spPr>
            <a:xfrm rot="10800000" flipH="1">
              <a:off x="4855240" y="5835498"/>
              <a:ext cx="525957" cy="527562"/>
            </a:xfrm>
            <a:prstGeom prst="arc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6" name="TextBox 35"/>
            <p:cNvSpPr txBox="1"/>
            <p:nvPr/>
          </p:nvSpPr>
          <p:spPr>
            <a:xfrm rot="16200000">
              <a:off x="5159645" y="5932910"/>
              <a:ext cx="702538" cy="514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err="1"/>
                <a:t>θ</a:t>
              </a:r>
              <a:r>
                <a:rPr lang="en-US" sz="600" i="1" baseline="-25000" dirty="0" err="1"/>
                <a:t>h</a:t>
              </a:r>
              <a:endParaRPr lang="en-US" sz="600" i="1" baseline="-25000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6886058" y="6337740"/>
            <a:ext cx="28794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Azimuth angle </a:t>
            </a:r>
            <a:r>
              <a:rPr lang="el-GR" sz="1100" dirty="0"/>
              <a:t>θ</a:t>
            </a:r>
            <a:r>
              <a:rPr lang="en-US" sz="1100" baseline="-25000" dirty="0"/>
              <a:t>h</a:t>
            </a:r>
            <a:r>
              <a:rPr lang="en-US" sz="1100" dirty="0"/>
              <a:t> = [0°-359°]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4502128" y="6401510"/>
            <a:ext cx="1593873" cy="0"/>
          </a:xfrm>
          <a:prstGeom prst="straightConnector1">
            <a:avLst/>
          </a:prstGeom>
          <a:ln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928669" y="6143018"/>
            <a:ext cx="9989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Link geometry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717800" y="2504895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No link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244725" y="2552157"/>
            <a:ext cx="463550" cy="1905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717800" y="3244778"/>
            <a:ext cx="1949450" cy="19558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281865" y="3244778"/>
            <a:ext cx="1949450" cy="19558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845930" y="3244778"/>
            <a:ext cx="1949450" cy="19558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3424363" y="3800728"/>
            <a:ext cx="5934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0.25km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24363" y="3244778"/>
            <a:ext cx="5549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1.0 km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15680" y="2582094"/>
            <a:ext cx="4353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5%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41878" y="1340131"/>
            <a:ext cx="23704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7030A0"/>
                </a:solidFill>
              </a:rPr>
              <a:t>Note:  For best results, park the Rover in a “for </a:t>
            </a:r>
            <a:r>
              <a:rPr lang="en-US" b="1" i="1" dirty="0" err="1" smtClean="0">
                <a:solidFill>
                  <a:srgbClr val="7030A0"/>
                </a:solidFill>
              </a:rPr>
              <a:t>comm</a:t>
            </a:r>
            <a:r>
              <a:rPr lang="en-US" b="1" i="1" dirty="0" smtClean="0">
                <a:solidFill>
                  <a:srgbClr val="7030A0"/>
                </a:solidFill>
              </a:rPr>
              <a:t>” orientation.</a:t>
            </a:r>
            <a:endParaRPr lang="en-US" b="1" i="1" dirty="0">
              <a:solidFill>
                <a:srgbClr val="7030A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9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69625"/>
            <a:ext cx="9144000" cy="4876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9990" y="274638"/>
            <a:ext cx="8300811" cy="652306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/>
              <a:t>Map Coverage Around M2020 Rover </a:t>
            </a:r>
            <a:r>
              <a:rPr lang="en-US" sz="2400" b="1" dirty="0" smtClean="0">
                <a:solidFill>
                  <a:srgbClr val="1C59FF"/>
                </a:solidFill>
              </a:rPr>
              <a:t>Flying</a:t>
            </a:r>
            <a:endParaRPr lang="en-US" sz="2400" b="1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909990" y="926944"/>
            <a:ext cx="8402411" cy="0"/>
          </a:xfrm>
          <a:prstGeom prst="line">
            <a:avLst/>
          </a:prstGeom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10409" y="916035"/>
            <a:ext cx="81499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Map coverage assuming min, mean, max polarization loss with blade rotating.</a:t>
            </a:r>
          </a:p>
          <a:p>
            <a:r>
              <a:rPr lang="en-US" sz="1600" dirty="0"/>
              <a:t>The math is done for all azimuth angles around the helicopter. </a:t>
            </a:r>
          </a:p>
          <a:p>
            <a:r>
              <a:rPr lang="en-US" sz="1600" dirty="0"/>
              <a:t>These results were obtained using </a:t>
            </a:r>
            <a:r>
              <a:rPr lang="en-US" sz="1600" b="1" dirty="0" err="1"/>
              <a:t>Bullington</a:t>
            </a:r>
            <a:r>
              <a:rPr lang="en-US" sz="1600" dirty="0"/>
              <a:t> with </a:t>
            </a:r>
            <a:r>
              <a:rPr lang="en-US" sz="1600" b="1" i="1" dirty="0" err="1"/>
              <a:t>h</a:t>
            </a:r>
            <a:r>
              <a:rPr lang="en-US" sz="1600" b="1" baseline="-25000" dirty="0" err="1"/>
              <a:t>t</a:t>
            </a:r>
            <a:r>
              <a:rPr lang="en-US" sz="1600" b="1" dirty="0"/>
              <a:t>=10m</a:t>
            </a:r>
            <a:r>
              <a:rPr lang="en-US" sz="1600" dirty="0"/>
              <a:t>, </a:t>
            </a:r>
            <a:r>
              <a:rPr lang="en-US" sz="1600" i="1" dirty="0" err="1"/>
              <a:t>h</a:t>
            </a:r>
            <a:r>
              <a:rPr lang="en-US" sz="1600" baseline="-25000" dirty="0" err="1"/>
              <a:t>r</a:t>
            </a:r>
            <a:r>
              <a:rPr lang="en-US" sz="1600" dirty="0"/>
              <a:t>=1.23m, and </a:t>
            </a:r>
            <a:r>
              <a:rPr lang="en-US" sz="1600" dirty="0" err="1"/>
              <a:t>Req</a:t>
            </a:r>
            <a:r>
              <a:rPr lang="en-US" sz="1600" dirty="0"/>
              <a:t> = [0.25 - 1] km.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4363" y="3800728"/>
            <a:ext cx="5934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0.25km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4363" y="3244778"/>
            <a:ext cx="5549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1.0 km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30268" y="4193917"/>
            <a:ext cx="121920" cy="6321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717800" y="3244778"/>
            <a:ext cx="1949450" cy="19558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281865" y="3244778"/>
            <a:ext cx="1949450" cy="19558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845930" y="3244778"/>
            <a:ext cx="1949450" cy="19558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244726" y="1972973"/>
            <a:ext cx="3507973" cy="517711"/>
            <a:chOff x="720725" y="1972972"/>
            <a:chExt cx="3507973" cy="517711"/>
          </a:xfrm>
        </p:grpSpPr>
        <p:sp>
          <p:nvSpPr>
            <p:cNvPr id="8" name="Rectangle 7"/>
            <p:cNvSpPr/>
            <p:nvPr/>
          </p:nvSpPr>
          <p:spPr>
            <a:xfrm>
              <a:off x="720725" y="2012950"/>
              <a:ext cx="463550" cy="190500"/>
            </a:xfrm>
            <a:prstGeom prst="rect">
              <a:avLst/>
            </a:prstGeom>
            <a:solidFill>
              <a:srgbClr val="C2D59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20725" y="2278869"/>
              <a:ext cx="463550" cy="190500"/>
            </a:xfrm>
            <a:prstGeom prst="rect">
              <a:avLst/>
            </a:prstGeom>
            <a:solidFill>
              <a:srgbClr val="BF504D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84275" y="1972972"/>
              <a:ext cx="27109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Received power of &gt;-94dBm </a:t>
              </a:r>
              <a:r>
                <a:rPr lang="en-US" sz="1200" dirty="0">
                  <a:sym typeface="Wingdings" panose="05000000000000000000" pitchFamily="2" charset="2"/>
                </a:rPr>
                <a:t></a:t>
              </a:r>
              <a:r>
                <a:rPr lang="en-US" sz="1200" dirty="0"/>
                <a:t> 250kbps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84275" y="2213684"/>
              <a:ext cx="30444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Received power of [-102, -94] </a:t>
              </a:r>
              <a:r>
                <a:rPr lang="en-US" sz="1200" dirty="0" err="1"/>
                <a:t>dBm</a:t>
              </a:r>
              <a:r>
                <a:rPr lang="en-US" sz="1200" dirty="0"/>
                <a:t> </a:t>
              </a:r>
              <a:r>
                <a:rPr lang="en-US" sz="1200" dirty="0">
                  <a:sym typeface="Wingdings" panose="05000000000000000000" pitchFamily="2" charset="2"/>
                </a:rPr>
                <a:t></a:t>
              </a:r>
              <a:r>
                <a:rPr lang="en-US" sz="1200" dirty="0"/>
                <a:t> 40kbps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8E4E-6852-3643-8685-2500B9463579}" type="slidenum">
              <a:rPr lang="en-US" smtClean="0"/>
              <a:t>14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17800" y="2504895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No link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80912" y="6369008"/>
            <a:ext cx="121920" cy="6321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982433" y="6401510"/>
            <a:ext cx="5196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Rover</a:t>
            </a:r>
          </a:p>
        </p:txBody>
      </p:sp>
      <p:grpSp>
        <p:nvGrpSpPr>
          <p:cNvPr id="32" name="Group 31"/>
          <p:cNvGrpSpPr/>
          <p:nvPr/>
        </p:nvGrpSpPr>
        <p:grpSpPr>
          <a:xfrm rot="5400000">
            <a:off x="6190596" y="6126251"/>
            <a:ext cx="661032" cy="694569"/>
            <a:chOff x="4199309" y="4863995"/>
            <a:chExt cx="1842922" cy="1936415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309" y="4863995"/>
              <a:ext cx="1842922" cy="1828800"/>
            </a:xfrm>
            <a:prstGeom prst="rect">
              <a:avLst/>
            </a:prstGeom>
            <a:noFill/>
            <a:ln w="19050">
              <a:noFill/>
            </a:ln>
          </p:spPr>
        </p:pic>
        <p:cxnSp>
          <p:nvCxnSpPr>
            <p:cNvPr id="34" name="Straight Arrow Connector 33"/>
            <p:cNvCxnSpPr/>
            <p:nvPr/>
          </p:nvCxnSpPr>
          <p:spPr>
            <a:xfrm>
              <a:off x="5121758" y="5787880"/>
              <a:ext cx="0" cy="76962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w="sm" len="sm"/>
              <a:tailEnd type="triangl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5114189" y="5787880"/>
              <a:ext cx="685800" cy="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w="sm" len="sm"/>
              <a:tailEnd type="triangl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 rot="16200000">
              <a:off x="5434324" y="5617712"/>
              <a:ext cx="608690" cy="514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i="1" dirty="0"/>
                <a:t>x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 rot="16200000">
              <a:off x="4661808" y="6243115"/>
              <a:ext cx="599750" cy="514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i="1" dirty="0"/>
                <a:t>z</a:t>
              </a:r>
            </a:p>
          </p:txBody>
        </p:sp>
        <p:sp>
          <p:nvSpPr>
            <p:cNvPr id="38" name="Arc 37"/>
            <p:cNvSpPr/>
            <p:nvPr/>
          </p:nvSpPr>
          <p:spPr>
            <a:xfrm rot="10800000" flipH="1">
              <a:off x="4855240" y="5835498"/>
              <a:ext cx="525957" cy="527562"/>
            </a:xfrm>
            <a:prstGeom prst="arc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9" name="TextBox 38"/>
            <p:cNvSpPr txBox="1"/>
            <p:nvPr/>
          </p:nvSpPr>
          <p:spPr>
            <a:xfrm rot="16200000">
              <a:off x="5159645" y="5932910"/>
              <a:ext cx="702538" cy="514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err="1"/>
                <a:t>θ</a:t>
              </a:r>
              <a:r>
                <a:rPr lang="en-US" sz="600" i="1" baseline="-25000" dirty="0" err="1"/>
                <a:t>h</a:t>
              </a:r>
              <a:endParaRPr lang="en-US" sz="600" i="1" baseline="-25000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6886058" y="6337740"/>
            <a:ext cx="28794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Azimuth angle </a:t>
            </a:r>
            <a:r>
              <a:rPr lang="el-GR" sz="1100" dirty="0"/>
              <a:t>θ</a:t>
            </a:r>
            <a:r>
              <a:rPr lang="en-US" sz="1100" baseline="-25000" dirty="0"/>
              <a:t>h</a:t>
            </a:r>
            <a:r>
              <a:rPr lang="en-US" sz="1100" dirty="0"/>
              <a:t> = [0°-359°]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4502128" y="6401510"/>
            <a:ext cx="1593873" cy="0"/>
          </a:xfrm>
          <a:prstGeom prst="straightConnector1">
            <a:avLst/>
          </a:prstGeom>
          <a:ln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928669" y="6143018"/>
            <a:ext cx="9989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Link geometry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244725" y="2552157"/>
            <a:ext cx="463550" cy="1905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2867496" y="5351015"/>
            <a:ext cx="173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Min polarization loss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72157" y="5351015"/>
            <a:ext cx="1871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Mean polarization loss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948379" y="5351015"/>
            <a:ext cx="1765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Max polarization loss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615680" y="2582094"/>
            <a:ext cx="4353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5%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5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Modes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A9C7D-C026-46FD-9D97-ABEFD9D8BCA1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838200" y="1970397"/>
              <a:ext cx="9560202" cy="2931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2474">
                      <a:extLst>
                        <a:ext uri="{9D8B030D-6E8A-4147-A177-3AD203B41FA5}">
                          <a16:colId xmlns:a16="http://schemas.microsoft.com/office/drawing/2014/main" val="4100653082"/>
                        </a:ext>
                      </a:extLst>
                    </a:gridCol>
                    <a:gridCol w="882474">
                      <a:extLst>
                        <a:ext uri="{9D8B030D-6E8A-4147-A177-3AD203B41FA5}">
                          <a16:colId xmlns:a16="http://schemas.microsoft.com/office/drawing/2014/main" val="3127957280"/>
                        </a:ext>
                      </a:extLst>
                    </a:gridCol>
                    <a:gridCol w="1317211">
                      <a:extLst>
                        <a:ext uri="{9D8B030D-6E8A-4147-A177-3AD203B41FA5}">
                          <a16:colId xmlns:a16="http://schemas.microsoft.com/office/drawing/2014/main" val="4234480"/>
                        </a:ext>
                      </a:extLst>
                    </a:gridCol>
                    <a:gridCol w="830317">
                      <a:extLst>
                        <a:ext uri="{9D8B030D-6E8A-4147-A177-3AD203B41FA5}">
                          <a16:colId xmlns:a16="http://schemas.microsoft.com/office/drawing/2014/main" val="4073718164"/>
                        </a:ext>
                      </a:extLst>
                    </a:gridCol>
                    <a:gridCol w="848458">
                      <a:extLst>
                        <a:ext uri="{9D8B030D-6E8A-4147-A177-3AD203B41FA5}">
                          <a16:colId xmlns:a16="http://schemas.microsoft.com/office/drawing/2014/main" val="3401624293"/>
                        </a:ext>
                      </a:extLst>
                    </a:gridCol>
                    <a:gridCol w="757825">
                      <a:extLst>
                        <a:ext uri="{9D8B030D-6E8A-4147-A177-3AD203B41FA5}">
                          <a16:colId xmlns:a16="http://schemas.microsoft.com/office/drawing/2014/main" val="799504971"/>
                        </a:ext>
                      </a:extLst>
                    </a:gridCol>
                    <a:gridCol w="939452">
                      <a:extLst>
                        <a:ext uri="{9D8B030D-6E8A-4147-A177-3AD203B41FA5}">
                          <a16:colId xmlns:a16="http://schemas.microsoft.com/office/drawing/2014/main" val="1977527542"/>
                        </a:ext>
                      </a:extLst>
                    </a:gridCol>
                    <a:gridCol w="798121">
                      <a:extLst>
                        <a:ext uri="{9D8B030D-6E8A-4147-A177-3AD203B41FA5}">
                          <a16:colId xmlns:a16="http://schemas.microsoft.com/office/drawing/2014/main" val="2503456276"/>
                        </a:ext>
                      </a:extLst>
                    </a:gridCol>
                    <a:gridCol w="1151935">
                      <a:extLst>
                        <a:ext uri="{9D8B030D-6E8A-4147-A177-3AD203B41FA5}">
                          <a16:colId xmlns:a16="http://schemas.microsoft.com/office/drawing/2014/main" val="1950266519"/>
                        </a:ext>
                      </a:extLst>
                    </a:gridCol>
                    <a:gridCol w="1151935">
                      <a:extLst>
                        <a:ext uri="{9D8B030D-6E8A-4147-A177-3AD203B41FA5}">
                          <a16:colId xmlns:a16="http://schemas.microsoft.com/office/drawing/2014/main" val="137301851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Name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OTA* Rate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Throughput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Modulation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Bandwidth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Direction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Default H/B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Bit Size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Packet Size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Note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09002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accent4"/>
                              </a:solidFill>
                            </a:rPr>
                            <a:t>Silent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No TX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41076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accent2"/>
                              </a:solidFill>
                            </a:rPr>
                            <a:t>Default</a:t>
                          </a:r>
                          <a:endParaRPr lang="en-US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20 kbps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9 kbps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BPSK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600</a:t>
                          </a:r>
                          <a:r>
                            <a:rPr lang="en-US" baseline="0" dirty="0" smtClean="0"/>
                            <a:t> KHz**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Both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50/50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50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oMath>
                          </a14:m>
                          <a:r>
                            <a:rPr lang="en-US" dirty="0" err="1" smtClean="0"/>
                            <a:t>sec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50 </a:t>
                          </a:r>
                          <a:r>
                            <a:rPr lang="en-US" dirty="0" err="1" smtClean="0"/>
                            <a:t>msec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Boot Up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15661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accent6"/>
                              </a:solidFill>
                            </a:rPr>
                            <a:t>Data</a:t>
                          </a:r>
                          <a:endParaRPr lang="en-US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250 kbps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80 kbps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OQPSK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aseline="0" dirty="0" smtClean="0"/>
                            <a:t>2 MHz ***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Both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90/10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4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oMath>
                          </a14:m>
                          <a:r>
                            <a:rPr lang="en-US" dirty="0" err="1" smtClean="0"/>
                            <a:t>sec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4 </a:t>
                          </a:r>
                          <a:r>
                            <a:rPr lang="en-US" dirty="0" err="1" smtClean="0"/>
                            <a:t>msec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With OTA</a:t>
                          </a:r>
                          <a:r>
                            <a:rPr lang="en-US" baseline="0" dirty="0" smtClean="0"/>
                            <a:t> </a:t>
                          </a:r>
                          <a:r>
                            <a:rPr lang="en-US" baseline="0" dirty="0" err="1" smtClean="0"/>
                            <a:t>acks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21495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accent1"/>
                              </a:solidFill>
                            </a:rPr>
                            <a:t>TCOW</a:t>
                          </a:r>
                          <a:r>
                            <a:rPr lang="en-US" dirty="0" smtClean="0"/>
                            <a:t> ****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250 kbps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204</a:t>
                          </a:r>
                          <a:r>
                            <a:rPr lang="en-US" baseline="0" dirty="0" smtClean="0"/>
                            <a:t> kbps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OQPSK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 MHz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Heli</a:t>
                          </a:r>
                          <a:r>
                            <a:rPr lang="en-US" dirty="0" smtClean="0"/>
                            <a:t>-&gt;HBS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100/0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4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oMath>
                          </a14:m>
                          <a:r>
                            <a:rPr lang="en-US" dirty="0" err="1" smtClean="0"/>
                            <a:t>sec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4 </a:t>
                          </a:r>
                          <a:r>
                            <a:rPr lang="en-US" dirty="0" err="1" smtClean="0"/>
                            <a:t>msec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Without OTA </a:t>
                          </a:r>
                          <a:r>
                            <a:rPr lang="en-US" dirty="0" err="1" smtClean="0"/>
                            <a:t>acks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20071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1440661"/>
                  </p:ext>
                </p:extLst>
              </p:nvPr>
            </p:nvGraphicFramePr>
            <p:xfrm>
              <a:off x="838200" y="1970397"/>
              <a:ext cx="9560202" cy="2931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2474">
                      <a:extLst>
                        <a:ext uri="{9D8B030D-6E8A-4147-A177-3AD203B41FA5}">
                          <a16:colId xmlns:a16="http://schemas.microsoft.com/office/drawing/2014/main" val="4100653082"/>
                        </a:ext>
                      </a:extLst>
                    </a:gridCol>
                    <a:gridCol w="882474">
                      <a:extLst>
                        <a:ext uri="{9D8B030D-6E8A-4147-A177-3AD203B41FA5}">
                          <a16:colId xmlns:a16="http://schemas.microsoft.com/office/drawing/2014/main" val="3127957280"/>
                        </a:ext>
                      </a:extLst>
                    </a:gridCol>
                    <a:gridCol w="1317211">
                      <a:extLst>
                        <a:ext uri="{9D8B030D-6E8A-4147-A177-3AD203B41FA5}">
                          <a16:colId xmlns:a16="http://schemas.microsoft.com/office/drawing/2014/main" val="4234480"/>
                        </a:ext>
                      </a:extLst>
                    </a:gridCol>
                    <a:gridCol w="830317">
                      <a:extLst>
                        <a:ext uri="{9D8B030D-6E8A-4147-A177-3AD203B41FA5}">
                          <a16:colId xmlns:a16="http://schemas.microsoft.com/office/drawing/2014/main" val="4073718164"/>
                        </a:ext>
                      </a:extLst>
                    </a:gridCol>
                    <a:gridCol w="848458">
                      <a:extLst>
                        <a:ext uri="{9D8B030D-6E8A-4147-A177-3AD203B41FA5}">
                          <a16:colId xmlns:a16="http://schemas.microsoft.com/office/drawing/2014/main" val="3401624293"/>
                        </a:ext>
                      </a:extLst>
                    </a:gridCol>
                    <a:gridCol w="757825">
                      <a:extLst>
                        <a:ext uri="{9D8B030D-6E8A-4147-A177-3AD203B41FA5}">
                          <a16:colId xmlns:a16="http://schemas.microsoft.com/office/drawing/2014/main" val="799504971"/>
                        </a:ext>
                      </a:extLst>
                    </a:gridCol>
                    <a:gridCol w="939452">
                      <a:extLst>
                        <a:ext uri="{9D8B030D-6E8A-4147-A177-3AD203B41FA5}">
                          <a16:colId xmlns:a16="http://schemas.microsoft.com/office/drawing/2014/main" val="1977527542"/>
                        </a:ext>
                      </a:extLst>
                    </a:gridCol>
                    <a:gridCol w="798121">
                      <a:extLst>
                        <a:ext uri="{9D8B030D-6E8A-4147-A177-3AD203B41FA5}">
                          <a16:colId xmlns:a16="http://schemas.microsoft.com/office/drawing/2014/main" val="2503456276"/>
                        </a:ext>
                      </a:extLst>
                    </a:gridCol>
                    <a:gridCol w="1151935">
                      <a:extLst>
                        <a:ext uri="{9D8B030D-6E8A-4147-A177-3AD203B41FA5}">
                          <a16:colId xmlns:a16="http://schemas.microsoft.com/office/drawing/2014/main" val="1950266519"/>
                        </a:ext>
                      </a:extLst>
                    </a:gridCol>
                    <a:gridCol w="1151935">
                      <a:extLst>
                        <a:ext uri="{9D8B030D-6E8A-4147-A177-3AD203B41FA5}">
                          <a16:colId xmlns:a16="http://schemas.microsoft.com/office/drawing/2014/main" val="1373018516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Name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OTA* Rate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Throughput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Modulation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Bandwidth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Direction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Default H/B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Bit Size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Packet Size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Note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09002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accent4"/>
                              </a:solidFill>
                            </a:rPr>
                            <a:t>Silent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No TX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410760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accent2"/>
                              </a:solidFill>
                            </a:rPr>
                            <a:t>Default</a:t>
                          </a:r>
                          <a:endParaRPr lang="en-US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20 kbps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9 kbps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BPSK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600</a:t>
                          </a:r>
                          <a:r>
                            <a:rPr lang="en-US" baseline="0" dirty="0" smtClean="0"/>
                            <a:t> KHz**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Both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50/50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09924" t="-162857" r="-291603" b="-2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50 </a:t>
                          </a:r>
                          <a:r>
                            <a:rPr lang="en-US" dirty="0" err="1" smtClean="0"/>
                            <a:t>msec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Boot Up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1566100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accent6"/>
                              </a:solidFill>
                            </a:rPr>
                            <a:t>Data</a:t>
                          </a:r>
                          <a:endParaRPr lang="en-US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250 kbps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80 kbps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OQPSK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aseline="0" dirty="0" smtClean="0"/>
                            <a:t>2 MHz ***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Both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90/10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09924" t="-260377" r="-291603" b="-1132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4 </a:t>
                          </a:r>
                          <a:r>
                            <a:rPr lang="en-US" dirty="0" err="1" smtClean="0"/>
                            <a:t>msec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With OTA</a:t>
                          </a:r>
                          <a:r>
                            <a:rPr lang="en-US" baseline="0" dirty="0" smtClean="0"/>
                            <a:t> </a:t>
                          </a:r>
                          <a:r>
                            <a:rPr lang="en-US" baseline="0" dirty="0" err="1" smtClean="0"/>
                            <a:t>acks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214955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accent1"/>
                              </a:solidFill>
                            </a:rPr>
                            <a:t>TCOW</a:t>
                          </a:r>
                          <a:r>
                            <a:rPr lang="en-US" dirty="0" smtClean="0"/>
                            <a:t> ****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250 kbps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204</a:t>
                          </a:r>
                          <a:r>
                            <a:rPr lang="en-US" baseline="0" dirty="0" smtClean="0"/>
                            <a:t> kbps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OQPSK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 MHz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Heli</a:t>
                          </a:r>
                          <a:r>
                            <a:rPr lang="en-US" dirty="0" smtClean="0"/>
                            <a:t>-&gt;HBS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100/0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09924" t="-363810" r="-291603" b="-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4 </a:t>
                          </a:r>
                          <a:r>
                            <a:rPr lang="en-US" dirty="0" err="1" smtClean="0"/>
                            <a:t>msec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Without OTA </a:t>
                          </a:r>
                          <a:r>
                            <a:rPr lang="en-US" dirty="0" err="1" smtClean="0"/>
                            <a:t>acks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200716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/>
          <p:cNvSpPr txBox="1"/>
          <p:nvPr/>
        </p:nvSpPr>
        <p:spPr>
          <a:xfrm>
            <a:off x="914400" y="5097517"/>
            <a:ext cx="91300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“Silent” under HBS ‘beacon’ control (two node “Mesh” under modified 802.15.4)</a:t>
            </a:r>
          </a:p>
          <a:p>
            <a:r>
              <a:rPr lang="en-US" dirty="0" smtClean="0"/>
              <a:t>* OTA:  Over the Air</a:t>
            </a:r>
          </a:p>
          <a:p>
            <a:r>
              <a:rPr lang="en-US" dirty="0" smtClean="0"/>
              <a:t>** Due to 15 chip spreading code</a:t>
            </a:r>
          </a:p>
          <a:p>
            <a:r>
              <a:rPr lang="en-US" dirty="0" smtClean="0"/>
              <a:t>*** Due to </a:t>
            </a:r>
            <a:r>
              <a:rPr lang="en-US" dirty="0" err="1" smtClean="0"/>
              <a:t>Mcps</a:t>
            </a:r>
            <a:r>
              <a:rPr lang="en-US" dirty="0" smtClean="0"/>
              <a:t> signaling scheme</a:t>
            </a:r>
          </a:p>
          <a:p>
            <a:r>
              <a:rPr lang="en-US" dirty="0" smtClean="0"/>
              <a:t>**** </a:t>
            </a:r>
            <a:r>
              <a:rPr lang="en-US" dirty="0" smtClean="0">
                <a:solidFill>
                  <a:schemeClr val="accent1"/>
                </a:solidFill>
              </a:rPr>
              <a:t>TCOW (Time Critical One Way); VOMIT (Vulnerable, One-way, MHS Information Transfer)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9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30176"/>
            <a:ext cx="8001000" cy="643309"/>
          </a:xfrm>
        </p:spPr>
        <p:txBody>
          <a:bodyPr>
            <a:normAutofit/>
          </a:bodyPr>
          <a:lstStyle/>
          <a:p>
            <a:r>
              <a:rPr lang="en-US" sz="3200" b="1" i="1" dirty="0" smtClean="0">
                <a:solidFill>
                  <a:srgbClr val="00B050"/>
                </a:solidFill>
              </a:rPr>
              <a:t>Field Test (JPL Arroyo)</a:t>
            </a:r>
            <a:endParaRPr lang="en-US" sz="3200" b="1" i="1" dirty="0">
              <a:solidFill>
                <a:srgbClr val="00B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77512" y="1318952"/>
            <a:ext cx="4881451" cy="36610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56" y="764429"/>
            <a:ext cx="3326002" cy="24945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482" y="3390495"/>
            <a:ext cx="4215174" cy="31613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96139" y="1342665"/>
            <a:ext cx="1566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Helicopter Mockup with Antenna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53047" y="4406347"/>
            <a:ext cx="1566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Rover Mockup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266766" y="5590222"/>
            <a:ext cx="3278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View from Rover Mockup antenna to Helicopter Mockup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16</a:t>
            </a:fld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6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E1F5-BC00-4ACA-A97C-82F4A397D523}" type="slidenum">
              <a:rPr lang="en-US" smtClean="0"/>
              <a:t>17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37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(c) California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521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5634</TotalTime>
  <Words>1649</Words>
  <Application>Microsoft Office PowerPoint</Application>
  <PresentationFormat>Widescreen</PresentationFormat>
  <Paragraphs>319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Cambria Math</vt:lpstr>
      <vt:lpstr>Tahoma</vt:lpstr>
      <vt:lpstr>Wingdings</vt:lpstr>
      <vt:lpstr>Office Theme</vt:lpstr>
      <vt:lpstr>PowerPoint Presentation</vt:lpstr>
      <vt:lpstr>Ingenuity Mars Helicopter Technology Demonstration</vt:lpstr>
      <vt:lpstr>PowerPoint Presentation</vt:lpstr>
      <vt:lpstr>PowerPoint Presentation</vt:lpstr>
      <vt:lpstr>AeroVironment – Major Industrial Partner</vt:lpstr>
      <vt:lpstr>PowerPoint Presentation</vt:lpstr>
      <vt:lpstr>PowerPoint Presentation</vt:lpstr>
      <vt:lpstr>Potential Images From Rover</vt:lpstr>
      <vt:lpstr>Deployment….</vt:lpstr>
      <vt:lpstr>Ingenuity Telecom Specifications</vt:lpstr>
      <vt:lpstr>Helicopter FlatSet Electronics Core Module (ECM)</vt:lpstr>
      <vt:lpstr>HBS Antenna performance on Mars2020 rover</vt:lpstr>
      <vt:lpstr>Map Coverage Around M2020 Rover on the Surface</vt:lpstr>
      <vt:lpstr>Map Coverage Around M2020 Rover Flying</vt:lpstr>
      <vt:lpstr>Operating Modes</vt:lpstr>
      <vt:lpstr>Field Test (JPL Arroyo)</vt:lpstr>
      <vt:lpstr>Questions?</vt:lpstr>
      <vt:lpstr>PowerPoint Presentation</vt:lpstr>
    </vt:vector>
  </TitlesOfParts>
  <Company>JPL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Mars Helicopter Telecom</dc:title>
  <dc:creator>Duncan, Courtney B (337G)</dc:creator>
  <cp:lastModifiedBy>Duncan, Courtney B (337G)</cp:lastModifiedBy>
  <cp:revision>177</cp:revision>
  <dcterms:created xsi:type="dcterms:W3CDTF">2018-02-03T03:08:23Z</dcterms:created>
  <dcterms:modified xsi:type="dcterms:W3CDTF">2020-05-05T19:22:23Z</dcterms:modified>
</cp:coreProperties>
</file>