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5" r:id="rId3"/>
    <p:sldId id="265" r:id="rId4"/>
    <p:sldId id="268" r:id="rId5"/>
    <p:sldId id="277" r:id="rId6"/>
    <p:sldId id="278" r:id="rId7"/>
    <p:sldId id="272" r:id="rId8"/>
    <p:sldId id="273" r:id="rId9"/>
    <p:sldId id="274" r:id="rId10"/>
    <p:sldId id="262" r:id="rId11"/>
    <p:sldId id="258" r:id="rId12"/>
    <p:sldId id="27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0" autoAdjust="0"/>
    <p:restoredTop sz="86416" autoAdjust="0"/>
  </p:normalViewPr>
  <p:slideViewPr>
    <p:cSldViewPr snapToGrid="0">
      <p:cViewPr>
        <p:scale>
          <a:sx n="78" d="100"/>
          <a:sy n="78" d="100"/>
        </p:scale>
        <p:origin x="124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4468B-969A-413E-BFCE-DE400B302807}" type="datetimeFigureOut">
              <a:rPr lang="en-US" smtClean="0"/>
              <a:t>5/7/2020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11DCA-CCA8-4435-8BD7-8C13D171A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11DCA-CCA8-4435-8BD7-8C13D171AB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19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graphic for lunar flashlight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11DCA-CCA8-4435-8BD7-8C13D171AB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8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C987B-945B-465B-8352-015B45D4C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59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  <a:p>
            <a:r>
              <a:rPr lang="en-US" dirty="0"/>
              <a:t>Mention that </a:t>
            </a:r>
            <a:r>
              <a:rPr lang="en-US" dirty="0" err="1"/>
              <a:t>tbnd</a:t>
            </a:r>
            <a:r>
              <a:rPr lang="en-US" dirty="0"/>
              <a:t> is 24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C987B-945B-465B-8352-015B45D4C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54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ops?</a:t>
            </a:r>
          </a:p>
          <a:p>
            <a:r>
              <a:rPr lang="en-US" dirty="0"/>
              <a:t>Include graphic</a:t>
            </a:r>
          </a:p>
          <a:p>
            <a:r>
              <a:rPr lang="en-US" dirty="0"/>
              <a:t>Is TCM-1 based 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11DCA-CCA8-4435-8BD7-8C13D171AB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09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11DCA-CCA8-4435-8BD7-8C13D171AB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79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points 10-day prop to filter out lunar crashes</a:t>
            </a:r>
          </a:p>
          <a:p>
            <a:r>
              <a:rPr lang="en-US" dirty="0"/>
              <a:t>50,000 points and remove crashing points</a:t>
            </a:r>
          </a:p>
          <a:p>
            <a:r>
              <a:rPr lang="en-US" dirty="0"/>
              <a:t>20 points of dv 1-20 m/s</a:t>
            </a:r>
          </a:p>
          <a:p>
            <a:r>
              <a:rPr lang="en-US" dirty="0"/>
              <a:t>Couple of hours on 20 cores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5CD96-33A2-4281-A1E1-C763460032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41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States and times are close 100,000 km </a:t>
            </a:r>
          </a:p>
          <a:p>
            <a:r>
              <a:rPr lang="en-US" dirty="0"/>
              <a:t>12 hours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5CD96-33A2-4281-A1E1-C763460032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43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11DCA-CCA8-4435-8BD7-8C13D171AB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20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Combine this with other slide (shadow graphic)?  Make new slide for this?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11DCA-CCA8-4435-8BD7-8C13D171AB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5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3FD03-C2AA-4A5F-AE7E-6FD6A45AB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A6140F-FE60-4664-9FFA-C19454390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65926-7C34-4E98-A27E-AA55C4BC5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08E2-8A84-41F6-B266-B749D1AA3BA9}" type="datetime1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482ED-8D8F-47CA-B722-174DD1E12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11954-F75E-4E1D-84AB-125F1BBC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663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D301A-2B26-44AC-BD56-5D6D0D4AC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A8FF6-806A-4E50-A77F-7C3AA8D38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A0C75-A4F0-40B6-BB0F-9E5D63AEA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547E-2951-41E5-A16A-B216CEB67044}" type="datetime1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86C9B-0B15-43E6-9B12-CA2CA9215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9D643-5228-4CDC-B9D6-76A6087FE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50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CB42-54C4-4386-96EE-F8DF33C1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CE168-DDDE-4407-A7CE-D42426066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3B8E7-0321-4BDE-879E-DA25CBCDD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9A5D6-E49C-4F4B-AF79-46CE235181F0}" type="datetime1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AADF4-2F91-43E2-B493-12728A64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4187F-87C8-4363-B045-60213CE0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5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E6BA-D8C1-48B8-BA81-E9AD4B290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DEFC6-EB5E-4F66-AD25-97528653D0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42944-98DD-4455-9AEC-E30A9A977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D34EE-1FA9-4454-82F8-F41B16F7B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0334-6C04-4890-BD21-71262D9DA814}" type="datetime1">
              <a:rPr lang="en-US" smtClean="0"/>
              <a:t>5/7/2020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BE040-8306-4CFA-8CB9-89B6E2B6E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2151A-8627-4BA3-BA4C-997B2272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A7964-4A40-4AC3-AEEC-EA9C23D0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4BAE7-1A8C-4A1A-AD9D-D406D83AD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096B3-A054-4F7B-BF1C-C036C5577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70FA4B-DF66-44E9-9F44-ED32B9B3D3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FE3FDE-BD43-4E08-B90D-63FC6BEE21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0D367B-1020-4F0B-AC67-BE33D0AD2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C18D-C4A2-46D3-8CC2-F9ED013E149F}" type="datetime1">
              <a:rPr lang="en-US" smtClean="0"/>
              <a:t>5/7/2020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0CD439-2955-4532-A2B5-48867757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E9F58C-0F19-47F7-987D-B15688EA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6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68E6B-A473-4C1C-AA0E-F10DB574B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2529C3-E8DE-4E78-9E70-03687135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BFE5-E117-487E-BD2A-9AD9DAAABFD7}" type="datetime1">
              <a:rPr lang="en-US" smtClean="0"/>
              <a:t>5/7/2020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4925F-0E90-4F63-9A52-EE99C298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13AF7-9F48-4F13-99F2-79279A298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75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0D65D9-7FDF-43AF-8DAF-B6CC92AA0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AEF7-DA71-4676-8D0D-5D306281B7DE}" type="datetime1">
              <a:rPr lang="en-US" smtClean="0"/>
              <a:t>5/7/2020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A73FA7-F051-40D1-B745-F97E2C2E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7E76A-F550-4B40-A937-B5D6F4E92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06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29BE9-E65D-4C22-A351-F117FE9F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E63FF-C72A-4159-A29F-EEB78D353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69CF5-C2C3-42E7-A897-594812F1E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BBEA4-2048-4DE3-A954-CD8ED1E29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F6EA-B118-4AE8-93DC-61768F2A3AB3}" type="datetime1">
              <a:rPr lang="en-US" smtClean="0"/>
              <a:t>5/7/2020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CA9BB-D35F-4ACB-B28F-131F6C3EF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A8040-BC04-43E8-B5D2-F1EE3E4B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2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9B790-DE09-488F-A5C0-226A19F43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5BFC8E-5021-4CA1-A363-4F65E80574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3DA72-FF06-46FD-93F2-A84BF3D98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A2DA7-6A97-4895-BC89-C493A69D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37FF-BF37-4E4D-A956-1F00A059ADD7}" type="datetime1">
              <a:rPr lang="en-US" smtClean="0"/>
              <a:t>5/7/2020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3ED47-87B1-4F01-8FAC-10695E07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58668-C018-4E80-9454-406FFB00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10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7E65B-F674-4B13-933F-944DF3B0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1B8C9B-31D2-4F34-BF8A-F5B2A76F1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22E6B-60FE-414B-BD45-DDD6CCB5E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4DE96-9EFA-483C-8B55-C8F05192BE2D}" type="datetime1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DA797-3777-4495-BD77-071219B1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1553E-2273-4856-ADE7-4D3BBB545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3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F87005-CDE8-499D-8C4E-E814ED9C5D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FB745D-7073-4C16-9DBB-30671AF57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49301-6778-4D66-8882-EE89E59BA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601B1-18DA-41DF-B263-14D6D5CEC7B9}" type="datetime1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3A0B9-0C86-47D3-8A7B-3DA61F36B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C27C3-180F-46A5-AB3B-1BE246064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E2E311-1556-430F-935C-DA5208FB9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9F949-081F-4155-BC44-8F1964D57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8E439-3976-4A2D-B3D6-2006B69F9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4295C-02A2-4AA9-9E16-6CE65303965B}" type="datetime1">
              <a:rPr lang="en-US" smtClean="0"/>
              <a:t>5/7/2020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961FB-62E9-47E8-9CA3-702C6922E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83BC8-3515-4644-AAE8-C2C5A9FA3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CE0A7-A832-48BA-9E3D-BAB022AAD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4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2B192022-6F73-C14F-B487-518900B46F44}"/>
              </a:ext>
            </a:extLst>
          </p:cNvPr>
          <p:cNvSpPr/>
          <p:nvPr/>
        </p:nvSpPr>
        <p:spPr>
          <a:xfrm>
            <a:off x="0" y="0"/>
            <a:ext cx="12192000" cy="6869817"/>
          </a:xfrm>
          <a:prstGeom prst="fram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7E0A18-FCDE-48D8-A25A-790A9E0DCD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 rot="10800000">
            <a:off x="770955" y="17929"/>
            <a:ext cx="11421035" cy="6424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6B99F5-2997-4E7B-A6D7-CF1CCC1C4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825" y="1864441"/>
            <a:ext cx="4823011" cy="1721435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rmAutofit/>
          </a:bodyPr>
          <a:lstStyle/>
          <a:p>
            <a:r>
              <a:rPr lang="en-US" sz="5000" dirty="0">
                <a:solidFill>
                  <a:srgbClr val="FFFF0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+mn-lt"/>
              </a:rPr>
              <a:t>Lunar Flashlight Mission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336AD7-F120-4951-BE78-B706A8F3D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7664" y="5050628"/>
            <a:ext cx="5325036" cy="77642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</a:rPr>
              <a:t>Daniel Grebow, Stefano </a:t>
            </a:r>
            <a:r>
              <a:rPr lang="en-US" dirty="0" err="1">
                <a:solidFill>
                  <a:srgbClr val="FFFF0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</a:rPr>
              <a:t>Campagnola</a:t>
            </a:r>
            <a:r>
              <a:rPr lang="en-US" dirty="0">
                <a:solidFill>
                  <a:srgbClr val="FFFF0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</a:rPr>
              <a:t>, Robert Haw, Theodore Sweetser</a:t>
            </a:r>
          </a:p>
        </p:txBody>
      </p:sp>
      <p:pic>
        <p:nvPicPr>
          <p:cNvPr id="9" name="Picture 8" descr="NASA_Trio_DarkBkg_CMYK_082814.eps">
            <a:extLst>
              <a:ext uri="{FF2B5EF4-FFF2-40B4-BE49-F238E27FC236}">
                <a16:creationId xmlns:a16="http://schemas.microsoft.com/office/drawing/2014/main" id="{B3BB291B-E493-443C-9571-B94C74186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2" y="101681"/>
            <a:ext cx="3001669" cy="563420"/>
          </a:xfrm>
          <a:prstGeom prst="rect">
            <a:avLst/>
          </a:prstGeom>
          <a:solidFill>
            <a:srgbClr val="000000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DEEF48-B302-414F-B296-096C9101E790}"/>
              </a:ext>
            </a:extLst>
          </p:cNvPr>
          <p:cNvSpPr/>
          <p:nvPr/>
        </p:nvSpPr>
        <p:spPr>
          <a:xfrm>
            <a:off x="3849001" y="6587738"/>
            <a:ext cx="65760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11" charset="0"/>
                <a:ea typeface="ＭＳ Ｐゴシック" pitchFamily="-111" charset="-128"/>
              </a:rPr>
              <a:t>© 2019 California Institute of Technology. Government sponsorship acknowledged.</a:t>
            </a:r>
          </a:p>
        </p:txBody>
      </p:sp>
    </p:spTree>
    <p:extLst>
      <p:ext uri="{BB962C8B-B14F-4D97-AF65-F5344CB8AC3E}">
        <p14:creationId xmlns:p14="http://schemas.microsoft.com/office/powerpoint/2010/main" val="2181906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B6230-EECF-4863-B09A-1B676F84C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Lunar Flashlight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AEE07-8596-45D9-B83E-1EE23AEEE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892301"/>
            <a:ext cx="4275667" cy="4411662"/>
          </a:xfrm>
        </p:spPr>
        <p:txBody>
          <a:bodyPr>
            <a:normAutofit/>
          </a:bodyPr>
          <a:lstStyle/>
          <a:p>
            <a:r>
              <a:rPr lang="en-US" sz="2500" dirty="0"/>
              <a:t>One of several CubeSats launching with Artemis I </a:t>
            </a:r>
          </a:p>
          <a:p>
            <a:r>
              <a:rPr lang="en-US" sz="2500" dirty="0"/>
              <a:t>Objective: determine the presence and abundance of water ice in cold traps at the south pole by shining lasers into shaded regions and measuring surface reflection</a:t>
            </a:r>
          </a:p>
          <a:p>
            <a:r>
              <a:rPr lang="en-US" sz="2500" dirty="0"/>
              <a:t>Science orbit is a northern Near-Rectilinear Halo Orbit (NRHO)</a:t>
            </a:r>
          </a:p>
          <a:p>
            <a:endParaRPr lang="en-US" sz="2400" dirty="0"/>
          </a:p>
        </p:txBody>
      </p:sp>
      <p:pic>
        <p:nvPicPr>
          <p:cNvPr id="4" name="shot1_off_360p30">
            <a:hlinkClick r:id="" action="ppaction://media"/>
            <a:extLst>
              <a:ext uri="{FF2B5EF4-FFF2-40B4-BE49-F238E27FC236}">
                <a16:creationId xmlns:a16="http://schemas.microsoft.com/office/drawing/2014/main" id="{789019CD-ED97-414A-9DC0-A6C2277019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99567" y="1905000"/>
            <a:ext cx="6908800" cy="3886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E8ECC9-36C6-4AD6-A606-8471263C21B8}"/>
              </a:ext>
            </a:extLst>
          </p:cNvPr>
          <p:cNvSpPr txBox="1"/>
          <p:nvPr/>
        </p:nvSpPr>
        <p:spPr>
          <a:xfrm>
            <a:off x="6362701" y="5753100"/>
            <a:ext cx="560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Video credit: NASA/Goddard Space Flight Center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2A453-2893-496A-B99E-879DCA55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6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F5634D3-2BA7-4828-8C45-5A3A0101BF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" r="4290"/>
          <a:stretch/>
        </p:blipFill>
        <p:spPr>
          <a:xfrm>
            <a:off x="7726679" y="1918166"/>
            <a:ext cx="4331211" cy="37663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367E92-1906-40AE-836A-CCB707649F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9" t="4889" r="20409"/>
          <a:stretch/>
        </p:blipFill>
        <p:spPr>
          <a:xfrm>
            <a:off x="99820" y="1843135"/>
            <a:ext cx="3870819" cy="39290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AF28F2-9AFD-49FF-9E66-6A09CC2F14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5" r="18427"/>
          <a:stretch/>
        </p:blipFill>
        <p:spPr>
          <a:xfrm>
            <a:off x="3831172" y="1872067"/>
            <a:ext cx="3909904" cy="389231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F4E21AA-43B2-47FC-8E4B-57CE39C26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51" y="555625"/>
            <a:ext cx="11577436" cy="8949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Earth-Moon L</a:t>
            </a:r>
            <a:r>
              <a:rPr lang="en-US" sz="3600" b="1" baseline="-25000" dirty="0"/>
              <a:t>2</a:t>
            </a:r>
            <a:r>
              <a:rPr lang="en-US" sz="3600" b="1" dirty="0"/>
              <a:t> Northern Halo Orbit Family </a:t>
            </a:r>
            <a:br>
              <a:rPr lang="en-US" sz="3400" dirty="0"/>
            </a:br>
            <a:r>
              <a:rPr lang="en-US" sz="3400" dirty="0"/>
              <a:t>CR3BP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13E1DB-3CF0-4103-9D26-A0A1A7FB01D3}"/>
              </a:ext>
            </a:extLst>
          </p:cNvPr>
          <p:cNvSpPr txBox="1"/>
          <p:nvPr/>
        </p:nvSpPr>
        <p:spPr>
          <a:xfrm>
            <a:off x="6026718" y="2267593"/>
            <a:ext cx="155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5:2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9DB432-11FA-42D6-9263-F53BAF64F790}"/>
              </a:ext>
            </a:extLst>
          </p:cNvPr>
          <p:cNvSpPr txBox="1"/>
          <p:nvPr/>
        </p:nvSpPr>
        <p:spPr>
          <a:xfrm>
            <a:off x="5838601" y="2697815"/>
            <a:ext cx="155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9900"/>
                </a:solidFill>
              </a:rPr>
              <a:t>4:1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653EE0-3A75-4A7C-B65D-1904A7C73B9A}"/>
              </a:ext>
            </a:extLst>
          </p:cNvPr>
          <p:cNvSpPr txBox="1"/>
          <p:nvPr/>
        </p:nvSpPr>
        <p:spPr>
          <a:xfrm>
            <a:off x="5711511" y="3318121"/>
            <a:ext cx="155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C00CC"/>
                </a:solidFill>
              </a:rPr>
              <a:t>9:2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94C6E6-1712-4C1F-B5D4-86C203AE3651}"/>
              </a:ext>
            </a:extLst>
          </p:cNvPr>
          <p:cNvSpPr txBox="1"/>
          <p:nvPr/>
        </p:nvSpPr>
        <p:spPr>
          <a:xfrm>
            <a:off x="5023018" y="4069055"/>
            <a:ext cx="155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3333FF"/>
                </a:solidFill>
              </a:rPr>
              <a:t>LF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8106EE-6A7E-445C-8356-1113D10854C3}"/>
              </a:ext>
            </a:extLst>
          </p:cNvPr>
          <p:cNvSpPr txBox="1"/>
          <p:nvPr/>
        </p:nvSpPr>
        <p:spPr>
          <a:xfrm>
            <a:off x="4564226" y="1749590"/>
            <a:ext cx="2810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View from Earth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ADDE8FA0-870E-4506-A571-FB0B0C8092EB}"/>
              </a:ext>
            </a:extLst>
          </p:cNvPr>
          <p:cNvSpPr/>
          <p:nvPr/>
        </p:nvSpPr>
        <p:spPr>
          <a:xfrm rot="16200000">
            <a:off x="4893009" y="3113727"/>
            <a:ext cx="2198669" cy="663514"/>
          </a:xfrm>
          <a:prstGeom prst="arc">
            <a:avLst>
              <a:gd name="adj1" fmla="val 12175274"/>
              <a:gd name="adj2" fmla="val 19198643"/>
            </a:avLst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F125F9-97DD-4901-B7E2-7902B2E21EC4}"/>
              </a:ext>
            </a:extLst>
          </p:cNvPr>
          <p:cNvSpPr txBox="1"/>
          <p:nvPr/>
        </p:nvSpPr>
        <p:spPr>
          <a:xfrm>
            <a:off x="649458" y="1749590"/>
            <a:ext cx="2859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3D View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661103B-E748-47C4-B022-FBDCECCC08BA}"/>
              </a:ext>
            </a:extLst>
          </p:cNvPr>
          <p:cNvCxnSpPr>
            <a:cxnSpLocks/>
          </p:cNvCxnSpPr>
          <p:nvPr/>
        </p:nvCxnSpPr>
        <p:spPr>
          <a:xfrm flipV="1">
            <a:off x="2534554" y="3936709"/>
            <a:ext cx="0" cy="716727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E0D9663-086D-4CF5-98D9-DF934ACF0C82}"/>
              </a:ext>
            </a:extLst>
          </p:cNvPr>
          <p:cNvSpPr txBox="1"/>
          <p:nvPr/>
        </p:nvSpPr>
        <p:spPr>
          <a:xfrm>
            <a:off x="2308443" y="4591851"/>
            <a:ext cx="478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</a:t>
            </a:r>
            <a:r>
              <a:rPr lang="en-US" sz="1400" baseline="-250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D7601F9-5377-4680-80A1-38E43CDA5575}"/>
              </a:ext>
            </a:extLst>
          </p:cNvPr>
          <p:cNvSpPr txBox="1"/>
          <p:nvPr/>
        </p:nvSpPr>
        <p:spPr>
          <a:xfrm>
            <a:off x="105248" y="4024393"/>
            <a:ext cx="155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Moon</a:t>
            </a:r>
            <a:endParaRPr lang="en-US" sz="1400" baseline="-250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0EF1715-F0B4-4A08-AE96-B3F2000FBC2B}"/>
              </a:ext>
            </a:extLst>
          </p:cNvPr>
          <p:cNvCxnSpPr>
            <a:cxnSpLocks/>
          </p:cNvCxnSpPr>
          <p:nvPr/>
        </p:nvCxnSpPr>
        <p:spPr>
          <a:xfrm flipH="1">
            <a:off x="2371938" y="4934678"/>
            <a:ext cx="957444" cy="243633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1234ADE-0D5B-4F54-8180-8321BF9AA97D}"/>
              </a:ext>
            </a:extLst>
          </p:cNvPr>
          <p:cNvSpPr txBox="1"/>
          <p:nvPr/>
        </p:nvSpPr>
        <p:spPr>
          <a:xfrm rot="20779007">
            <a:off x="2322463" y="4692038"/>
            <a:ext cx="155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to Earth</a:t>
            </a:r>
            <a:endParaRPr lang="en-US" sz="1400" baseline="-25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071357B-5E58-4657-AB00-AF5C7342BB50}"/>
              </a:ext>
            </a:extLst>
          </p:cNvPr>
          <p:cNvSpPr txBox="1"/>
          <p:nvPr/>
        </p:nvSpPr>
        <p:spPr>
          <a:xfrm>
            <a:off x="474242" y="5775817"/>
            <a:ext cx="11215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Spacecraft always has direct line-of-sight with Earth, orbital direction of motion is clockwise as viewed from Earth, views above are in Moon-centered Earth-Moon-rotating coordinates. 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6F28F59-A2BB-4BF7-BBF7-99433896325F}"/>
              </a:ext>
            </a:extLst>
          </p:cNvPr>
          <p:cNvCxnSpPr>
            <a:cxnSpLocks/>
          </p:cNvCxnSpPr>
          <p:nvPr/>
        </p:nvCxnSpPr>
        <p:spPr>
          <a:xfrm>
            <a:off x="1105134" y="4195831"/>
            <a:ext cx="33012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29FDE64-43AE-43EB-8B7E-742D7182899E}"/>
              </a:ext>
            </a:extLst>
          </p:cNvPr>
          <p:cNvSpPr txBox="1"/>
          <p:nvPr/>
        </p:nvSpPr>
        <p:spPr>
          <a:xfrm>
            <a:off x="9122615" y="2298566"/>
            <a:ext cx="1553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5:2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</a:rPr>
              <a:t>|</a:t>
            </a:r>
            <a:r>
              <a:rPr lang="el-GR" sz="1200" i="1" dirty="0">
                <a:solidFill>
                  <a:srgbClr val="FF0000"/>
                </a:solidFill>
              </a:rPr>
              <a:t>ν</a:t>
            </a:r>
            <a:r>
              <a:rPr lang="en-US" sz="1200" dirty="0">
                <a:solidFill>
                  <a:srgbClr val="FF0000"/>
                </a:solidFill>
              </a:rPr>
              <a:t>|</a:t>
            </a:r>
            <a:r>
              <a:rPr lang="en-US" sz="1200" baseline="-25000" dirty="0">
                <a:solidFill>
                  <a:srgbClr val="FF0000"/>
                </a:solidFill>
              </a:rPr>
              <a:t>max</a:t>
            </a:r>
            <a:r>
              <a:rPr lang="en-US" sz="1200" dirty="0">
                <a:solidFill>
                  <a:srgbClr val="FF0000"/>
                </a:solidFill>
              </a:rPr>
              <a:t> = 18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5F34949-8A54-4FFE-86B2-124D1D076EDC}"/>
              </a:ext>
            </a:extLst>
          </p:cNvPr>
          <p:cNvCxnSpPr>
            <a:cxnSpLocks/>
          </p:cNvCxnSpPr>
          <p:nvPr/>
        </p:nvCxnSpPr>
        <p:spPr>
          <a:xfrm flipV="1">
            <a:off x="10253980" y="2268220"/>
            <a:ext cx="396240" cy="149862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0FE4A02-93C2-4482-A8C6-0D78DD9E37E3}"/>
              </a:ext>
            </a:extLst>
          </p:cNvPr>
          <p:cNvCxnSpPr>
            <a:cxnSpLocks/>
          </p:cNvCxnSpPr>
          <p:nvPr/>
        </p:nvCxnSpPr>
        <p:spPr>
          <a:xfrm>
            <a:off x="10269220" y="2603500"/>
            <a:ext cx="378460" cy="7620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F8530BE-4FE3-4902-87C7-83EBD285973F}"/>
              </a:ext>
            </a:extLst>
          </p:cNvPr>
          <p:cNvSpPr txBox="1"/>
          <p:nvPr/>
        </p:nvSpPr>
        <p:spPr>
          <a:xfrm>
            <a:off x="8385400" y="2503017"/>
            <a:ext cx="1553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9900"/>
                </a:solidFill>
              </a:rPr>
              <a:t>4:1</a:t>
            </a:r>
          </a:p>
          <a:p>
            <a:pPr algn="ctr"/>
            <a:r>
              <a:rPr lang="en-US" sz="1200" dirty="0">
                <a:solidFill>
                  <a:srgbClr val="FF9900"/>
                </a:solidFill>
              </a:rPr>
              <a:t>|</a:t>
            </a:r>
            <a:r>
              <a:rPr lang="el-GR" sz="1200" i="1" dirty="0">
                <a:solidFill>
                  <a:srgbClr val="FF9900"/>
                </a:solidFill>
              </a:rPr>
              <a:t>ν</a:t>
            </a:r>
            <a:r>
              <a:rPr lang="en-US" sz="1200" dirty="0">
                <a:solidFill>
                  <a:srgbClr val="FF9900"/>
                </a:solidFill>
              </a:rPr>
              <a:t>|</a:t>
            </a:r>
            <a:r>
              <a:rPr lang="en-US" sz="1200" baseline="-25000" dirty="0">
                <a:solidFill>
                  <a:srgbClr val="FF9900"/>
                </a:solidFill>
              </a:rPr>
              <a:t>max</a:t>
            </a:r>
            <a:r>
              <a:rPr lang="en-US" sz="1200" dirty="0">
                <a:solidFill>
                  <a:srgbClr val="FF9900"/>
                </a:solidFill>
              </a:rPr>
              <a:t> = 3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0B7C28D-A838-4357-A35A-FBD437C86755}"/>
              </a:ext>
            </a:extLst>
          </p:cNvPr>
          <p:cNvCxnSpPr>
            <a:cxnSpLocks/>
            <a:stCxn id="39" idx="0"/>
          </p:cNvCxnSpPr>
          <p:nvPr/>
        </p:nvCxnSpPr>
        <p:spPr>
          <a:xfrm flipH="1" flipV="1">
            <a:off x="9123528" y="2339454"/>
            <a:ext cx="38740" cy="163563"/>
          </a:xfrm>
          <a:prstGeom prst="straightConnector1">
            <a:avLst/>
          </a:prstGeom>
          <a:ln w="12700">
            <a:solidFill>
              <a:srgbClr val="FF99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4EC30A4-92A9-422F-90B9-3DA625F6432B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9123528" y="2964682"/>
            <a:ext cx="38740" cy="265288"/>
          </a:xfrm>
          <a:prstGeom prst="straightConnector1">
            <a:avLst/>
          </a:prstGeom>
          <a:ln w="12700">
            <a:solidFill>
              <a:srgbClr val="FF99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176375AD-F69B-48E7-B570-E97B98B48797}"/>
              </a:ext>
            </a:extLst>
          </p:cNvPr>
          <p:cNvSpPr txBox="1"/>
          <p:nvPr/>
        </p:nvSpPr>
        <p:spPr>
          <a:xfrm>
            <a:off x="7756704" y="2812806"/>
            <a:ext cx="1553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C00CC"/>
                </a:solidFill>
              </a:rPr>
              <a:t>9:2</a:t>
            </a:r>
          </a:p>
          <a:p>
            <a:pPr algn="ctr"/>
            <a:r>
              <a:rPr lang="en-US" sz="1200" dirty="0">
                <a:solidFill>
                  <a:srgbClr val="CC00CC"/>
                </a:solidFill>
              </a:rPr>
              <a:t>|</a:t>
            </a:r>
            <a:r>
              <a:rPr lang="el-GR" sz="1200" i="1" dirty="0">
                <a:solidFill>
                  <a:srgbClr val="CC00CC"/>
                </a:solidFill>
              </a:rPr>
              <a:t>ν</a:t>
            </a:r>
            <a:r>
              <a:rPr lang="en-US" sz="1200" dirty="0">
                <a:solidFill>
                  <a:srgbClr val="CC00CC"/>
                </a:solidFill>
              </a:rPr>
              <a:t>|</a:t>
            </a:r>
            <a:r>
              <a:rPr lang="en-US" sz="1200" baseline="-25000" dirty="0">
                <a:solidFill>
                  <a:srgbClr val="CC00CC"/>
                </a:solidFill>
              </a:rPr>
              <a:t>max</a:t>
            </a:r>
            <a:r>
              <a:rPr lang="en-US" sz="1200" dirty="0">
                <a:solidFill>
                  <a:srgbClr val="CC00CC"/>
                </a:solidFill>
              </a:rPr>
              <a:t> = 2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A83FF00-2494-4A48-AE16-5E10D55F4C73}"/>
              </a:ext>
            </a:extLst>
          </p:cNvPr>
          <p:cNvCxnSpPr>
            <a:cxnSpLocks/>
            <a:stCxn id="44" idx="0"/>
          </p:cNvCxnSpPr>
          <p:nvPr/>
        </p:nvCxnSpPr>
        <p:spPr>
          <a:xfrm flipV="1">
            <a:off x="8533572" y="2352316"/>
            <a:ext cx="266783" cy="460490"/>
          </a:xfrm>
          <a:prstGeom prst="straightConnector1">
            <a:avLst/>
          </a:prstGeom>
          <a:ln w="12700">
            <a:solidFill>
              <a:srgbClr val="CC00CC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5D682B0-E42B-4395-A1E8-FED424F1D98E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8533572" y="3274471"/>
            <a:ext cx="261703" cy="314825"/>
          </a:xfrm>
          <a:prstGeom prst="straightConnector1">
            <a:avLst/>
          </a:prstGeom>
          <a:ln w="12700">
            <a:solidFill>
              <a:srgbClr val="CC00CC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B472010-2C1C-4456-AFC8-A49F00FF2DBE}"/>
              </a:ext>
            </a:extLst>
          </p:cNvPr>
          <p:cNvCxnSpPr>
            <a:cxnSpLocks/>
          </p:cNvCxnSpPr>
          <p:nvPr/>
        </p:nvCxnSpPr>
        <p:spPr>
          <a:xfrm flipH="1">
            <a:off x="8674011" y="3911600"/>
            <a:ext cx="876389" cy="601785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CE9BA41-3A64-4ACA-8D3C-56BE68D35CF4}"/>
              </a:ext>
            </a:extLst>
          </p:cNvPr>
          <p:cNvSpPr txBox="1"/>
          <p:nvPr/>
        </p:nvSpPr>
        <p:spPr>
          <a:xfrm>
            <a:off x="9530629" y="3711183"/>
            <a:ext cx="181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Stability change (bifurcation with period doubling family)</a:t>
            </a:r>
            <a:endParaRPr lang="en-US" sz="1000" baseline="-25000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AFAAA4B-4D8E-481D-A643-E8DB0FE87390}"/>
              </a:ext>
            </a:extLst>
          </p:cNvPr>
          <p:cNvCxnSpPr>
            <a:cxnSpLocks/>
          </p:cNvCxnSpPr>
          <p:nvPr/>
        </p:nvCxnSpPr>
        <p:spPr>
          <a:xfrm flipH="1">
            <a:off x="8648435" y="4914900"/>
            <a:ext cx="495565" cy="205953"/>
          </a:xfrm>
          <a:prstGeom prst="straightConnector1">
            <a:avLst/>
          </a:prstGeom>
          <a:ln w="12700">
            <a:solidFill>
              <a:srgbClr val="3333FF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B2DFC8C-14E0-4F60-BE0E-8C0394429169}"/>
              </a:ext>
            </a:extLst>
          </p:cNvPr>
          <p:cNvSpPr txBox="1"/>
          <p:nvPr/>
        </p:nvSpPr>
        <p:spPr>
          <a:xfrm>
            <a:off x="8839431" y="4615047"/>
            <a:ext cx="1749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3333FF"/>
                </a:solidFill>
              </a:rPr>
              <a:t>Lunar Flashlight</a:t>
            </a:r>
          </a:p>
          <a:p>
            <a:pPr algn="ctr"/>
            <a:r>
              <a:rPr lang="en-US" sz="1200" dirty="0">
                <a:solidFill>
                  <a:srgbClr val="3333FF"/>
                </a:solidFill>
              </a:rPr>
              <a:t>|</a:t>
            </a:r>
            <a:r>
              <a:rPr lang="el-GR" sz="1200" i="1" dirty="0">
                <a:solidFill>
                  <a:srgbClr val="3333FF"/>
                </a:solidFill>
              </a:rPr>
              <a:t>ν</a:t>
            </a:r>
            <a:r>
              <a:rPr lang="en-US" sz="1200" dirty="0">
                <a:solidFill>
                  <a:srgbClr val="3333FF"/>
                </a:solidFill>
              </a:rPr>
              <a:t>|</a:t>
            </a:r>
            <a:r>
              <a:rPr lang="en-US" sz="1200" baseline="-25000" dirty="0">
                <a:solidFill>
                  <a:srgbClr val="3333FF"/>
                </a:solidFill>
              </a:rPr>
              <a:t>max</a:t>
            </a:r>
            <a:r>
              <a:rPr lang="en-US" sz="1200" dirty="0">
                <a:solidFill>
                  <a:srgbClr val="3333FF"/>
                </a:solidFill>
              </a:rPr>
              <a:t> = 1</a:t>
            </a:r>
          </a:p>
          <a:p>
            <a:pPr algn="ctr"/>
            <a:endParaRPr lang="en-US" sz="1200" baseline="-25000" dirty="0">
              <a:solidFill>
                <a:srgbClr val="3333FF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FAB887C-738B-4412-9CC0-24BE9A4DE5C3}"/>
              </a:ext>
            </a:extLst>
          </p:cNvPr>
          <p:cNvSpPr txBox="1"/>
          <p:nvPr/>
        </p:nvSpPr>
        <p:spPr>
          <a:xfrm>
            <a:off x="8214585" y="1749507"/>
            <a:ext cx="3632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Apse Altitude vs. Orbital Period</a:t>
            </a:r>
          </a:p>
        </p:txBody>
      </p:sp>
      <p:sp>
        <p:nvSpPr>
          <p:cNvPr id="75" name="Slide Number Placeholder 74">
            <a:extLst>
              <a:ext uri="{FF2B5EF4-FFF2-40B4-BE49-F238E27FC236}">
                <a16:creationId xmlns:a16="http://schemas.microsoft.com/office/drawing/2014/main" id="{C65A3364-16A5-4B91-8F44-7E7466775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6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3EFBF7E5-0772-4FC5-B03F-59957548EA60}"/>
              </a:ext>
            </a:extLst>
          </p:cNvPr>
          <p:cNvSpPr txBox="1"/>
          <p:nvPr/>
        </p:nvSpPr>
        <p:spPr>
          <a:xfrm>
            <a:off x="4071657" y="5272399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/>
              <a:t>t</a:t>
            </a:r>
            <a:r>
              <a:rPr lang="en-US" i="1" baseline="-25000" dirty="0" err="1"/>
              <a:t>bnd</a:t>
            </a:r>
            <a:endParaRPr lang="en-US" i="1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9F6CEA-C61C-45D4-9988-A8051E0E9CA0}"/>
              </a:ext>
            </a:extLst>
          </p:cNvPr>
          <p:cNvSpPr txBox="1"/>
          <p:nvPr/>
        </p:nvSpPr>
        <p:spPr>
          <a:xfrm>
            <a:off x="3446264" y="2870830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Δ</a:t>
            </a:r>
            <a:r>
              <a:rPr lang="en-US" b="1" dirty="0"/>
              <a:t>v</a:t>
            </a:r>
            <a:r>
              <a:rPr lang="en-US" i="1" baseline="-25000" dirty="0"/>
              <a:t>f</a:t>
            </a:r>
            <a:r>
              <a:rPr lang="en-US" baseline="-25000" dirty="0"/>
              <a:t>,1</a:t>
            </a:r>
            <a:r>
              <a:rPr lang="en-US" dirty="0"/>
              <a:t>,</a:t>
            </a:r>
            <a:r>
              <a:rPr lang="en-US" i="1" dirty="0"/>
              <a:t>t</a:t>
            </a:r>
            <a:r>
              <a:rPr lang="en-US" i="1" baseline="-25000" dirty="0"/>
              <a:t>f</a:t>
            </a:r>
            <a:r>
              <a:rPr lang="en-US" baseline="-25000" dirty="0"/>
              <a:t>,1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23CA56-E38E-47D8-89AD-DFE15F344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418" y="334669"/>
            <a:ext cx="11219079" cy="8949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Transitioning NRHO to Full Ephemeris Model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68B2919-4BF3-4F25-A33C-AC379BAA09EF}"/>
              </a:ext>
            </a:extLst>
          </p:cNvPr>
          <p:cNvSpPr/>
          <p:nvPr/>
        </p:nvSpPr>
        <p:spPr>
          <a:xfrm>
            <a:off x="4054242" y="1721660"/>
            <a:ext cx="1371601" cy="3696511"/>
          </a:xfrm>
          <a:custGeom>
            <a:avLst/>
            <a:gdLst>
              <a:gd name="connsiteX0" fmla="*/ 0 w 1138136"/>
              <a:gd name="connsiteY0" fmla="*/ 4250987 h 4285574"/>
              <a:gd name="connsiteX1" fmla="*/ 505838 w 1138136"/>
              <a:gd name="connsiteY1" fmla="*/ 3939702 h 4285574"/>
              <a:gd name="connsiteX2" fmla="*/ 505838 w 1138136"/>
              <a:gd name="connsiteY2" fmla="*/ 1760706 h 4285574"/>
              <a:gd name="connsiteX3" fmla="*/ 739302 w 1138136"/>
              <a:gd name="connsiteY3" fmla="*/ 252919 h 4285574"/>
              <a:gd name="connsiteX4" fmla="*/ 1138136 w 1138136"/>
              <a:gd name="connsiteY4" fmla="*/ 0 h 4285574"/>
              <a:gd name="connsiteX0" fmla="*/ 0 w 1138136"/>
              <a:gd name="connsiteY0" fmla="*/ 4250987 h 4283141"/>
              <a:gd name="connsiteX1" fmla="*/ 544749 w 1138136"/>
              <a:gd name="connsiteY1" fmla="*/ 3929975 h 4283141"/>
              <a:gd name="connsiteX2" fmla="*/ 505838 w 1138136"/>
              <a:gd name="connsiteY2" fmla="*/ 1760706 h 4283141"/>
              <a:gd name="connsiteX3" fmla="*/ 739302 w 1138136"/>
              <a:gd name="connsiteY3" fmla="*/ 252919 h 4283141"/>
              <a:gd name="connsiteX4" fmla="*/ 1138136 w 1138136"/>
              <a:gd name="connsiteY4" fmla="*/ 0 h 4283141"/>
              <a:gd name="connsiteX0" fmla="*/ 0 w 1099225"/>
              <a:gd name="connsiteY0" fmla="*/ 4348263 h 4366144"/>
              <a:gd name="connsiteX1" fmla="*/ 505838 w 1099225"/>
              <a:gd name="connsiteY1" fmla="*/ 3929975 h 4366144"/>
              <a:gd name="connsiteX2" fmla="*/ 466927 w 1099225"/>
              <a:gd name="connsiteY2" fmla="*/ 1760706 h 4366144"/>
              <a:gd name="connsiteX3" fmla="*/ 700391 w 1099225"/>
              <a:gd name="connsiteY3" fmla="*/ 252919 h 4366144"/>
              <a:gd name="connsiteX4" fmla="*/ 1099225 w 1099225"/>
              <a:gd name="connsiteY4" fmla="*/ 0 h 4366144"/>
              <a:gd name="connsiteX0" fmla="*/ 0 w 1099225"/>
              <a:gd name="connsiteY0" fmla="*/ 4348263 h 4348263"/>
              <a:gd name="connsiteX1" fmla="*/ 505838 w 1099225"/>
              <a:gd name="connsiteY1" fmla="*/ 3929975 h 4348263"/>
              <a:gd name="connsiteX2" fmla="*/ 466927 w 1099225"/>
              <a:gd name="connsiteY2" fmla="*/ 1760706 h 4348263"/>
              <a:gd name="connsiteX3" fmla="*/ 700391 w 1099225"/>
              <a:gd name="connsiteY3" fmla="*/ 252919 h 4348263"/>
              <a:gd name="connsiteX4" fmla="*/ 1099225 w 1099225"/>
              <a:gd name="connsiteY4" fmla="*/ 0 h 4348263"/>
              <a:gd name="connsiteX0" fmla="*/ 0 w 1099225"/>
              <a:gd name="connsiteY0" fmla="*/ 4366140 h 4366140"/>
              <a:gd name="connsiteX1" fmla="*/ 505838 w 1099225"/>
              <a:gd name="connsiteY1" fmla="*/ 3947852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66140 h 4366140"/>
              <a:gd name="connsiteX1" fmla="*/ 505838 w 1099225"/>
              <a:gd name="connsiteY1" fmla="*/ 3947852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66140 h 4366140"/>
              <a:gd name="connsiteX1" fmla="*/ 466927 w 1099225"/>
              <a:gd name="connsiteY1" fmla="*/ 3977035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48263 h 4348263"/>
              <a:gd name="connsiteX1" fmla="*/ 466927 w 1099225"/>
              <a:gd name="connsiteY1" fmla="*/ 3959158 h 4348263"/>
              <a:gd name="connsiteX2" fmla="*/ 466927 w 1099225"/>
              <a:gd name="connsiteY2" fmla="*/ 2393004 h 4348263"/>
              <a:gd name="connsiteX3" fmla="*/ 544748 w 1099225"/>
              <a:gd name="connsiteY3" fmla="*/ 359923 h 4348263"/>
              <a:gd name="connsiteX4" fmla="*/ 1099225 w 1099225"/>
              <a:gd name="connsiteY4" fmla="*/ 0 h 434826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254867"/>
              <a:gd name="connsiteY0" fmla="*/ 4464995 h 4464995"/>
              <a:gd name="connsiteX1" fmla="*/ 466927 w 1254867"/>
              <a:gd name="connsiteY1" fmla="*/ 4075890 h 4464995"/>
              <a:gd name="connsiteX2" fmla="*/ 466927 w 1254867"/>
              <a:gd name="connsiteY2" fmla="*/ 2509736 h 4464995"/>
              <a:gd name="connsiteX3" fmla="*/ 544748 w 1254867"/>
              <a:gd name="connsiteY3" fmla="*/ 476655 h 4464995"/>
              <a:gd name="connsiteX4" fmla="*/ 1254867 w 1254867"/>
              <a:gd name="connsiteY4" fmla="*/ 0 h 4464995"/>
              <a:gd name="connsiteX0" fmla="*/ 0 w 1254867"/>
              <a:gd name="connsiteY0" fmla="*/ 4464995 h 4464995"/>
              <a:gd name="connsiteX1" fmla="*/ 466927 w 1254867"/>
              <a:gd name="connsiteY1" fmla="*/ 4075890 h 4464995"/>
              <a:gd name="connsiteX2" fmla="*/ 466927 w 1254867"/>
              <a:gd name="connsiteY2" fmla="*/ 2509736 h 4464995"/>
              <a:gd name="connsiteX3" fmla="*/ 544748 w 1254867"/>
              <a:gd name="connsiteY3" fmla="*/ 476655 h 4464995"/>
              <a:gd name="connsiteX4" fmla="*/ 1254867 w 1254867"/>
              <a:gd name="connsiteY4" fmla="*/ 0 h 446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867" h="4464995">
                <a:moveTo>
                  <a:pt x="0" y="4464995"/>
                </a:moveTo>
                <a:cubicBezTo>
                  <a:pt x="210766" y="4448782"/>
                  <a:pt x="389106" y="4401767"/>
                  <a:pt x="466927" y="4075890"/>
                </a:cubicBezTo>
                <a:cubicBezTo>
                  <a:pt x="544748" y="3750013"/>
                  <a:pt x="453957" y="3109608"/>
                  <a:pt x="466927" y="2509736"/>
                </a:cubicBezTo>
                <a:cubicBezTo>
                  <a:pt x="479897" y="1909864"/>
                  <a:pt x="413425" y="894944"/>
                  <a:pt x="544748" y="476655"/>
                </a:cubicBezTo>
                <a:cubicBezTo>
                  <a:pt x="676071" y="58366"/>
                  <a:pt x="941960" y="29183"/>
                  <a:pt x="1254867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`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1BF5A28-87C0-421B-BBAB-93A24B528F10}"/>
              </a:ext>
            </a:extLst>
          </p:cNvPr>
          <p:cNvSpPr/>
          <p:nvPr/>
        </p:nvSpPr>
        <p:spPr>
          <a:xfrm flipH="1">
            <a:off x="5795494" y="1721660"/>
            <a:ext cx="1462391" cy="3696511"/>
          </a:xfrm>
          <a:custGeom>
            <a:avLst/>
            <a:gdLst>
              <a:gd name="connsiteX0" fmla="*/ 0 w 1138136"/>
              <a:gd name="connsiteY0" fmla="*/ 4250987 h 4285574"/>
              <a:gd name="connsiteX1" fmla="*/ 505838 w 1138136"/>
              <a:gd name="connsiteY1" fmla="*/ 3939702 h 4285574"/>
              <a:gd name="connsiteX2" fmla="*/ 505838 w 1138136"/>
              <a:gd name="connsiteY2" fmla="*/ 1760706 h 4285574"/>
              <a:gd name="connsiteX3" fmla="*/ 739302 w 1138136"/>
              <a:gd name="connsiteY3" fmla="*/ 252919 h 4285574"/>
              <a:gd name="connsiteX4" fmla="*/ 1138136 w 1138136"/>
              <a:gd name="connsiteY4" fmla="*/ 0 h 4285574"/>
              <a:gd name="connsiteX0" fmla="*/ 0 w 1138136"/>
              <a:gd name="connsiteY0" fmla="*/ 4250987 h 4283141"/>
              <a:gd name="connsiteX1" fmla="*/ 544749 w 1138136"/>
              <a:gd name="connsiteY1" fmla="*/ 3929975 h 4283141"/>
              <a:gd name="connsiteX2" fmla="*/ 505838 w 1138136"/>
              <a:gd name="connsiteY2" fmla="*/ 1760706 h 4283141"/>
              <a:gd name="connsiteX3" fmla="*/ 739302 w 1138136"/>
              <a:gd name="connsiteY3" fmla="*/ 252919 h 4283141"/>
              <a:gd name="connsiteX4" fmla="*/ 1138136 w 1138136"/>
              <a:gd name="connsiteY4" fmla="*/ 0 h 4283141"/>
              <a:gd name="connsiteX0" fmla="*/ 0 w 1099225"/>
              <a:gd name="connsiteY0" fmla="*/ 4348263 h 4366144"/>
              <a:gd name="connsiteX1" fmla="*/ 505838 w 1099225"/>
              <a:gd name="connsiteY1" fmla="*/ 3929975 h 4366144"/>
              <a:gd name="connsiteX2" fmla="*/ 466927 w 1099225"/>
              <a:gd name="connsiteY2" fmla="*/ 1760706 h 4366144"/>
              <a:gd name="connsiteX3" fmla="*/ 700391 w 1099225"/>
              <a:gd name="connsiteY3" fmla="*/ 252919 h 4366144"/>
              <a:gd name="connsiteX4" fmla="*/ 1099225 w 1099225"/>
              <a:gd name="connsiteY4" fmla="*/ 0 h 4366144"/>
              <a:gd name="connsiteX0" fmla="*/ 0 w 1099225"/>
              <a:gd name="connsiteY0" fmla="*/ 4348263 h 4348263"/>
              <a:gd name="connsiteX1" fmla="*/ 505838 w 1099225"/>
              <a:gd name="connsiteY1" fmla="*/ 3929975 h 4348263"/>
              <a:gd name="connsiteX2" fmla="*/ 466927 w 1099225"/>
              <a:gd name="connsiteY2" fmla="*/ 1760706 h 4348263"/>
              <a:gd name="connsiteX3" fmla="*/ 700391 w 1099225"/>
              <a:gd name="connsiteY3" fmla="*/ 252919 h 4348263"/>
              <a:gd name="connsiteX4" fmla="*/ 1099225 w 1099225"/>
              <a:gd name="connsiteY4" fmla="*/ 0 h 4348263"/>
              <a:gd name="connsiteX0" fmla="*/ 0 w 1099225"/>
              <a:gd name="connsiteY0" fmla="*/ 4366140 h 4366140"/>
              <a:gd name="connsiteX1" fmla="*/ 505838 w 1099225"/>
              <a:gd name="connsiteY1" fmla="*/ 3947852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66140 h 4366140"/>
              <a:gd name="connsiteX1" fmla="*/ 505838 w 1099225"/>
              <a:gd name="connsiteY1" fmla="*/ 3947852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66140 h 4366140"/>
              <a:gd name="connsiteX1" fmla="*/ 466927 w 1099225"/>
              <a:gd name="connsiteY1" fmla="*/ 3977035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48263 h 4348263"/>
              <a:gd name="connsiteX1" fmla="*/ 466927 w 1099225"/>
              <a:gd name="connsiteY1" fmla="*/ 3959158 h 4348263"/>
              <a:gd name="connsiteX2" fmla="*/ 466927 w 1099225"/>
              <a:gd name="connsiteY2" fmla="*/ 2393004 h 4348263"/>
              <a:gd name="connsiteX3" fmla="*/ 544748 w 1099225"/>
              <a:gd name="connsiteY3" fmla="*/ 359923 h 4348263"/>
              <a:gd name="connsiteX4" fmla="*/ 1099225 w 1099225"/>
              <a:gd name="connsiteY4" fmla="*/ 0 h 434826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254867"/>
              <a:gd name="connsiteY0" fmla="*/ 4464995 h 4464995"/>
              <a:gd name="connsiteX1" fmla="*/ 466927 w 1254867"/>
              <a:gd name="connsiteY1" fmla="*/ 4075890 h 4464995"/>
              <a:gd name="connsiteX2" fmla="*/ 466927 w 1254867"/>
              <a:gd name="connsiteY2" fmla="*/ 2509736 h 4464995"/>
              <a:gd name="connsiteX3" fmla="*/ 544748 w 1254867"/>
              <a:gd name="connsiteY3" fmla="*/ 476655 h 4464995"/>
              <a:gd name="connsiteX4" fmla="*/ 1254867 w 1254867"/>
              <a:gd name="connsiteY4" fmla="*/ 0 h 4464995"/>
              <a:gd name="connsiteX0" fmla="*/ 0 w 1254867"/>
              <a:gd name="connsiteY0" fmla="*/ 4464995 h 4464995"/>
              <a:gd name="connsiteX1" fmla="*/ 466927 w 1254867"/>
              <a:gd name="connsiteY1" fmla="*/ 4075890 h 4464995"/>
              <a:gd name="connsiteX2" fmla="*/ 466927 w 1254867"/>
              <a:gd name="connsiteY2" fmla="*/ 2509736 h 4464995"/>
              <a:gd name="connsiteX3" fmla="*/ 544748 w 1254867"/>
              <a:gd name="connsiteY3" fmla="*/ 476655 h 4464995"/>
              <a:gd name="connsiteX4" fmla="*/ 1254867 w 1254867"/>
              <a:gd name="connsiteY4" fmla="*/ 0 h 446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867" h="4464995">
                <a:moveTo>
                  <a:pt x="0" y="4464995"/>
                </a:moveTo>
                <a:cubicBezTo>
                  <a:pt x="210766" y="4448782"/>
                  <a:pt x="389106" y="4401767"/>
                  <a:pt x="466927" y="4075890"/>
                </a:cubicBezTo>
                <a:cubicBezTo>
                  <a:pt x="544748" y="3750013"/>
                  <a:pt x="453957" y="3109608"/>
                  <a:pt x="466927" y="2509736"/>
                </a:cubicBezTo>
                <a:cubicBezTo>
                  <a:pt x="479897" y="1909864"/>
                  <a:pt x="413425" y="894944"/>
                  <a:pt x="544748" y="476655"/>
                </a:cubicBezTo>
                <a:cubicBezTo>
                  <a:pt x="676071" y="58366"/>
                  <a:pt x="941960" y="29183"/>
                  <a:pt x="1254867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`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7C4EBDA-BC0B-43E5-A1C3-2A710BA6233E}"/>
              </a:ext>
            </a:extLst>
          </p:cNvPr>
          <p:cNvSpPr/>
          <p:nvPr/>
        </p:nvSpPr>
        <p:spPr>
          <a:xfrm>
            <a:off x="7257885" y="1721659"/>
            <a:ext cx="1371601" cy="3696511"/>
          </a:xfrm>
          <a:custGeom>
            <a:avLst/>
            <a:gdLst>
              <a:gd name="connsiteX0" fmla="*/ 0 w 1138136"/>
              <a:gd name="connsiteY0" fmla="*/ 4250987 h 4285574"/>
              <a:gd name="connsiteX1" fmla="*/ 505838 w 1138136"/>
              <a:gd name="connsiteY1" fmla="*/ 3939702 h 4285574"/>
              <a:gd name="connsiteX2" fmla="*/ 505838 w 1138136"/>
              <a:gd name="connsiteY2" fmla="*/ 1760706 h 4285574"/>
              <a:gd name="connsiteX3" fmla="*/ 739302 w 1138136"/>
              <a:gd name="connsiteY3" fmla="*/ 252919 h 4285574"/>
              <a:gd name="connsiteX4" fmla="*/ 1138136 w 1138136"/>
              <a:gd name="connsiteY4" fmla="*/ 0 h 4285574"/>
              <a:gd name="connsiteX0" fmla="*/ 0 w 1138136"/>
              <a:gd name="connsiteY0" fmla="*/ 4250987 h 4283141"/>
              <a:gd name="connsiteX1" fmla="*/ 544749 w 1138136"/>
              <a:gd name="connsiteY1" fmla="*/ 3929975 h 4283141"/>
              <a:gd name="connsiteX2" fmla="*/ 505838 w 1138136"/>
              <a:gd name="connsiteY2" fmla="*/ 1760706 h 4283141"/>
              <a:gd name="connsiteX3" fmla="*/ 739302 w 1138136"/>
              <a:gd name="connsiteY3" fmla="*/ 252919 h 4283141"/>
              <a:gd name="connsiteX4" fmla="*/ 1138136 w 1138136"/>
              <a:gd name="connsiteY4" fmla="*/ 0 h 4283141"/>
              <a:gd name="connsiteX0" fmla="*/ 0 w 1099225"/>
              <a:gd name="connsiteY0" fmla="*/ 4348263 h 4366144"/>
              <a:gd name="connsiteX1" fmla="*/ 505838 w 1099225"/>
              <a:gd name="connsiteY1" fmla="*/ 3929975 h 4366144"/>
              <a:gd name="connsiteX2" fmla="*/ 466927 w 1099225"/>
              <a:gd name="connsiteY2" fmla="*/ 1760706 h 4366144"/>
              <a:gd name="connsiteX3" fmla="*/ 700391 w 1099225"/>
              <a:gd name="connsiteY3" fmla="*/ 252919 h 4366144"/>
              <a:gd name="connsiteX4" fmla="*/ 1099225 w 1099225"/>
              <a:gd name="connsiteY4" fmla="*/ 0 h 4366144"/>
              <a:gd name="connsiteX0" fmla="*/ 0 w 1099225"/>
              <a:gd name="connsiteY0" fmla="*/ 4348263 h 4348263"/>
              <a:gd name="connsiteX1" fmla="*/ 505838 w 1099225"/>
              <a:gd name="connsiteY1" fmla="*/ 3929975 h 4348263"/>
              <a:gd name="connsiteX2" fmla="*/ 466927 w 1099225"/>
              <a:gd name="connsiteY2" fmla="*/ 1760706 h 4348263"/>
              <a:gd name="connsiteX3" fmla="*/ 700391 w 1099225"/>
              <a:gd name="connsiteY3" fmla="*/ 252919 h 4348263"/>
              <a:gd name="connsiteX4" fmla="*/ 1099225 w 1099225"/>
              <a:gd name="connsiteY4" fmla="*/ 0 h 4348263"/>
              <a:gd name="connsiteX0" fmla="*/ 0 w 1099225"/>
              <a:gd name="connsiteY0" fmla="*/ 4366140 h 4366140"/>
              <a:gd name="connsiteX1" fmla="*/ 505838 w 1099225"/>
              <a:gd name="connsiteY1" fmla="*/ 3947852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66140 h 4366140"/>
              <a:gd name="connsiteX1" fmla="*/ 505838 w 1099225"/>
              <a:gd name="connsiteY1" fmla="*/ 3947852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66140 h 4366140"/>
              <a:gd name="connsiteX1" fmla="*/ 466927 w 1099225"/>
              <a:gd name="connsiteY1" fmla="*/ 3977035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48263 h 4348263"/>
              <a:gd name="connsiteX1" fmla="*/ 466927 w 1099225"/>
              <a:gd name="connsiteY1" fmla="*/ 3959158 h 4348263"/>
              <a:gd name="connsiteX2" fmla="*/ 466927 w 1099225"/>
              <a:gd name="connsiteY2" fmla="*/ 2393004 h 4348263"/>
              <a:gd name="connsiteX3" fmla="*/ 544748 w 1099225"/>
              <a:gd name="connsiteY3" fmla="*/ 359923 h 4348263"/>
              <a:gd name="connsiteX4" fmla="*/ 1099225 w 1099225"/>
              <a:gd name="connsiteY4" fmla="*/ 0 h 434826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254867"/>
              <a:gd name="connsiteY0" fmla="*/ 4464995 h 4464995"/>
              <a:gd name="connsiteX1" fmla="*/ 466927 w 1254867"/>
              <a:gd name="connsiteY1" fmla="*/ 4075890 h 4464995"/>
              <a:gd name="connsiteX2" fmla="*/ 466927 w 1254867"/>
              <a:gd name="connsiteY2" fmla="*/ 2509736 h 4464995"/>
              <a:gd name="connsiteX3" fmla="*/ 544748 w 1254867"/>
              <a:gd name="connsiteY3" fmla="*/ 476655 h 4464995"/>
              <a:gd name="connsiteX4" fmla="*/ 1254867 w 1254867"/>
              <a:gd name="connsiteY4" fmla="*/ 0 h 4464995"/>
              <a:gd name="connsiteX0" fmla="*/ 0 w 1254867"/>
              <a:gd name="connsiteY0" fmla="*/ 4464995 h 4464995"/>
              <a:gd name="connsiteX1" fmla="*/ 466927 w 1254867"/>
              <a:gd name="connsiteY1" fmla="*/ 4075890 h 4464995"/>
              <a:gd name="connsiteX2" fmla="*/ 466927 w 1254867"/>
              <a:gd name="connsiteY2" fmla="*/ 2509736 h 4464995"/>
              <a:gd name="connsiteX3" fmla="*/ 544748 w 1254867"/>
              <a:gd name="connsiteY3" fmla="*/ 476655 h 4464995"/>
              <a:gd name="connsiteX4" fmla="*/ 1254867 w 1254867"/>
              <a:gd name="connsiteY4" fmla="*/ 0 h 446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867" h="4464995">
                <a:moveTo>
                  <a:pt x="0" y="4464995"/>
                </a:moveTo>
                <a:cubicBezTo>
                  <a:pt x="210766" y="4448782"/>
                  <a:pt x="389106" y="4401767"/>
                  <a:pt x="466927" y="4075890"/>
                </a:cubicBezTo>
                <a:cubicBezTo>
                  <a:pt x="544748" y="3750013"/>
                  <a:pt x="453957" y="3109608"/>
                  <a:pt x="466927" y="2509736"/>
                </a:cubicBezTo>
                <a:cubicBezTo>
                  <a:pt x="479897" y="1909864"/>
                  <a:pt x="413425" y="894944"/>
                  <a:pt x="544748" y="476655"/>
                </a:cubicBezTo>
                <a:cubicBezTo>
                  <a:pt x="676071" y="58366"/>
                  <a:pt x="941960" y="29183"/>
                  <a:pt x="1254867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`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3060BD4-089D-4A89-8E64-6F2B79184B01}"/>
              </a:ext>
            </a:extLst>
          </p:cNvPr>
          <p:cNvSpPr/>
          <p:nvPr/>
        </p:nvSpPr>
        <p:spPr>
          <a:xfrm flipH="1">
            <a:off x="9911914" y="1721659"/>
            <a:ext cx="1462391" cy="3696511"/>
          </a:xfrm>
          <a:custGeom>
            <a:avLst/>
            <a:gdLst>
              <a:gd name="connsiteX0" fmla="*/ 0 w 1138136"/>
              <a:gd name="connsiteY0" fmla="*/ 4250987 h 4285574"/>
              <a:gd name="connsiteX1" fmla="*/ 505838 w 1138136"/>
              <a:gd name="connsiteY1" fmla="*/ 3939702 h 4285574"/>
              <a:gd name="connsiteX2" fmla="*/ 505838 w 1138136"/>
              <a:gd name="connsiteY2" fmla="*/ 1760706 h 4285574"/>
              <a:gd name="connsiteX3" fmla="*/ 739302 w 1138136"/>
              <a:gd name="connsiteY3" fmla="*/ 252919 h 4285574"/>
              <a:gd name="connsiteX4" fmla="*/ 1138136 w 1138136"/>
              <a:gd name="connsiteY4" fmla="*/ 0 h 4285574"/>
              <a:gd name="connsiteX0" fmla="*/ 0 w 1138136"/>
              <a:gd name="connsiteY0" fmla="*/ 4250987 h 4283141"/>
              <a:gd name="connsiteX1" fmla="*/ 544749 w 1138136"/>
              <a:gd name="connsiteY1" fmla="*/ 3929975 h 4283141"/>
              <a:gd name="connsiteX2" fmla="*/ 505838 w 1138136"/>
              <a:gd name="connsiteY2" fmla="*/ 1760706 h 4283141"/>
              <a:gd name="connsiteX3" fmla="*/ 739302 w 1138136"/>
              <a:gd name="connsiteY3" fmla="*/ 252919 h 4283141"/>
              <a:gd name="connsiteX4" fmla="*/ 1138136 w 1138136"/>
              <a:gd name="connsiteY4" fmla="*/ 0 h 4283141"/>
              <a:gd name="connsiteX0" fmla="*/ 0 w 1099225"/>
              <a:gd name="connsiteY0" fmla="*/ 4348263 h 4366144"/>
              <a:gd name="connsiteX1" fmla="*/ 505838 w 1099225"/>
              <a:gd name="connsiteY1" fmla="*/ 3929975 h 4366144"/>
              <a:gd name="connsiteX2" fmla="*/ 466927 w 1099225"/>
              <a:gd name="connsiteY2" fmla="*/ 1760706 h 4366144"/>
              <a:gd name="connsiteX3" fmla="*/ 700391 w 1099225"/>
              <a:gd name="connsiteY3" fmla="*/ 252919 h 4366144"/>
              <a:gd name="connsiteX4" fmla="*/ 1099225 w 1099225"/>
              <a:gd name="connsiteY4" fmla="*/ 0 h 4366144"/>
              <a:gd name="connsiteX0" fmla="*/ 0 w 1099225"/>
              <a:gd name="connsiteY0" fmla="*/ 4348263 h 4348263"/>
              <a:gd name="connsiteX1" fmla="*/ 505838 w 1099225"/>
              <a:gd name="connsiteY1" fmla="*/ 3929975 h 4348263"/>
              <a:gd name="connsiteX2" fmla="*/ 466927 w 1099225"/>
              <a:gd name="connsiteY2" fmla="*/ 1760706 h 4348263"/>
              <a:gd name="connsiteX3" fmla="*/ 700391 w 1099225"/>
              <a:gd name="connsiteY3" fmla="*/ 252919 h 4348263"/>
              <a:gd name="connsiteX4" fmla="*/ 1099225 w 1099225"/>
              <a:gd name="connsiteY4" fmla="*/ 0 h 4348263"/>
              <a:gd name="connsiteX0" fmla="*/ 0 w 1099225"/>
              <a:gd name="connsiteY0" fmla="*/ 4366140 h 4366140"/>
              <a:gd name="connsiteX1" fmla="*/ 505838 w 1099225"/>
              <a:gd name="connsiteY1" fmla="*/ 3947852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66140 h 4366140"/>
              <a:gd name="connsiteX1" fmla="*/ 505838 w 1099225"/>
              <a:gd name="connsiteY1" fmla="*/ 3947852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66140 h 4366140"/>
              <a:gd name="connsiteX1" fmla="*/ 466927 w 1099225"/>
              <a:gd name="connsiteY1" fmla="*/ 3977035 h 4366140"/>
              <a:gd name="connsiteX2" fmla="*/ 466927 w 1099225"/>
              <a:gd name="connsiteY2" fmla="*/ 2410881 h 4366140"/>
              <a:gd name="connsiteX3" fmla="*/ 700391 w 1099225"/>
              <a:gd name="connsiteY3" fmla="*/ 270796 h 4366140"/>
              <a:gd name="connsiteX4" fmla="*/ 1099225 w 1099225"/>
              <a:gd name="connsiteY4" fmla="*/ 17877 h 4366140"/>
              <a:gd name="connsiteX0" fmla="*/ 0 w 1099225"/>
              <a:gd name="connsiteY0" fmla="*/ 4348263 h 4348263"/>
              <a:gd name="connsiteX1" fmla="*/ 466927 w 1099225"/>
              <a:gd name="connsiteY1" fmla="*/ 3959158 h 4348263"/>
              <a:gd name="connsiteX2" fmla="*/ 466927 w 1099225"/>
              <a:gd name="connsiteY2" fmla="*/ 2393004 h 4348263"/>
              <a:gd name="connsiteX3" fmla="*/ 544748 w 1099225"/>
              <a:gd name="connsiteY3" fmla="*/ 359923 h 4348263"/>
              <a:gd name="connsiteX4" fmla="*/ 1099225 w 1099225"/>
              <a:gd name="connsiteY4" fmla="*/ 0 h 434826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118680"/>
              <a:gd name="connsiteY0" fmla="*/ 4474723 h 4474723"/>
              <a:gd name="connsiteX1" fmla="*/ 466927 w 1118680"/>
              <a:gd name="connsiteY1" fmla="*/ 4085618 h 4474723"/>
              <a:gd name="connsiteX2" fmla="*/ 466927 w 1118680"/>
              <a:gd name="connsiteY2" fmla="*/ 2519464 h 4474723"/>
              <a:gd name="connsiteX3" fmla="*/ 544748 w 1118680"/>
              <a:gd name="connsiteY3" fmla="*/ 486383 h 4474723"/>
              <a:gd name="connsiteX4" fmla="*/ 1118680 w 1118680"/>
              <a:gd name="connsiteY4" fmla="*/ 0 h 4474723"/>
              <a:gd name="connsiteX0" fmla="*/ 0 w 1254867"/>
              <a:gd name="connsiteY0" fmla="*/ 4464995 h 4464995"/>
              <a:gd name="connsiteX1" fmla="*/ 466927 w 1254867"/>
              <a:gd name="connsiteY1" fmla="*/ 4075890 h 4464995"/>
              <a:gd name="connsiteX2" fmla="*/ 466927 w 1254867"/>
              <a:gd name="connsiteY2" fmla="*/ 2509736 h 4464995"/>
              <a:gd name="connsiteX3" fmla="*/ 544748 w 1254867"/>
              <a:gd name="connsiteY3" fmla="*/ 476655 h 4464995"/>
              <a:gd name="connsiteX4" fmla="*/ 1254867 w 1254867"/>
              <a:gd name="connsiteY4" fmla="*/ 0 h 4464995"/>
              <a:gd name="connsiteX0" fmla="*/ 0 w 1254867"/>
              <a:gd name="connsiteY0" fmla="*/ 4464995 h 4464995"/>
              <a:gd name="connsiteX1" fmla="*/ 466927 w 1254867"/>
              <a:gd name="connsiteY1" fmla="*/ 4075890 h 4464995"/>
              <a:gd name="connsiteX2" fmla="*/ 466927 w 1254867"/>
              <a:gd name="connsiteY2" fmla="*/ 2509736 h 4464995"/>
              <a:gd name="connsiteX3" fmla="*/ 544748 w 1254867"/>
              <a:gd name="connsiteY3" fmla="*/ 476655 h 4464995"/>
              <a:gd name="connsiteX4" fmla="*/ 1254867 w 1254867"/>
              <a:gd name="connsiteY4" fmla="*/ 0 h 446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867" h="4464995">
                <a:moveTo>
                  <a:pt x="0" y="4464995"/>
                </a:moveTo>
                <a:cubicBezTo>
                  <a:pt x="210766" y="4448782"/>
                  <a:pt x="389106" y="4401767"/>
                  <a:pt x="466927" y="4075890"/>
                </a:cubicBezTo>
                <a:cubicBezTo>
                  <a:pt x="544748" y="3750013"/>
                  <a:pt x="453957" y="3109608"/>
                  <a:pt x="466927" y="2509736"/>
                </a:cubicBezTo>
                <a:cubicBezTo>
                  <a:pt x="479897" y="1909864"/>
                  <a:pt x="413425" y="894944"/>
                  <a:pt x="544748" y="476655"/>
                </a:cubicBezTo>
                <a:cubicBezTo>
                  <a:pt x="676071" y="58366"/>
                  <a:pt x="941960" y="29183"/>
                  <a:pt x="1254867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`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CCF8BF-3B7F-48C6-9E9A-5FED5B1DD35B}"/>
              </a:ext>
            </a:extLst>
          </p:cNvPr>
          <p:cNvSpPr/>
          <p:nvPr/>
        </p:nvSpPr>
        <p:spPr>
          <a:xfrm>
            <a:off x="3903464" y="4844239"/>
            <a:ext cx="301557" cy="30155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1A0AB7F-ECD8-4BB7-8B35-01E2CE7870A9}"/>
              </a:ext>
            </a:extLst>
          </p:cNvPr>
          <p:cNvSpPr/>
          <p:nvPr/>
        </p:nvSpPr>
        <p:spPr>
          <a:xfrm>
            <a:off x="7107106" y="4844239"/>
            <a:ext cx="301557" cy="30155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516623B-A583-401B-8BDB-9C13F6A03DB8}"/>
              </a:ext>
            </a:extLst>
          </p:cNvPr>
          <p:cNvSpPr/>
          <p:nvPr/>
        </p:nvSpPr>
        <p:spPr>
          <a:xfrm>
            <a:off x="11223526" y="4844239"/>
            <a:ext cx="301557" cy="30155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39E8D7-0653-450D-912C-3677120F14E6}"/>
              </a:ext>
            </a:extLst>
          </p:cNvPr>
          <p:cNvSpPr txBox="1"/>
          <p:nvPr/>
        </p:nvSpPr>
        <p:spPr>
          <a:xfrm>
            <a:off x="3446264" y="5481204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</a:t>
            </a:r>
            <a:r>
              <a:rPr lang="en-US" baseline="-25000" dirty="0"/>
              <a:t>1</a:t>
            </a:r>
            <a:r>
              <a:rPr lang="en-US" dirty="0"/>
              <a:t>,</a:t>
            </a:r>
            <a:r>
              <a:rPr lang="en-US" b="1" dirty="0"/>
              <a:t>v</a:t>
            </a:r>
            <a:r>
              <a:rPr lang="en-US" baseline="-25000" dirty="0"/>
              <a:t>1</a:t>
            </a:r>
            <a:r>
              <a:rPr lang="en-US" dirty="0"/>
              <a:t>,</a:t>
            </a:r>
            <a:r>
              <a:rPr lang="en-US" i="1" dirty="0"/>
              <a:t>t</a:t>
            </a:r>
            <a:r>
              <a:rPr lang="en-US" baseline="-25000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27E243-8DEB-4338-ABBD-65D04E912D46}"/>
              </a:ext>
            </a:extLst>
          </p:cNvPr>
          <p:cNvSpPr txBox="1"/>
          <p:nvPr/>
        </p:nvSpPr>
        <p:spPr>
          <a:xfrm>
            <a:off x="6649907" y="5481204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</a:t>
            </a:r>
            <a:r>
              <a:rPr lang="en-US" baseline="-25000" dirty="0"/>
              <a:t>2</a:t>
            </a:r>
            <a:r>
              <a:rPr lang="en-US" dirty="0"/>
              <a:t>,</a:t>
            </a:r>
            <a:r>
              <a:rPr lang="en-US" b="1" dirty="0"/>
              <a:t>v</a:t>
            </a:r>
            <a:r>
              <a:rPr lang="en-US" baseline="-25000" dirty="0"/>
              <a:t>2</a:t>
            </a:r>
            <a:r>
              <a:rPr lang="en-US" dirty="0"/>
              <a:t>,</a:t>
            </a:r>
            <a:r>
              <a:rPr lang="en-US" i="1" dirty="0"/>
              <a:t>t</a:t>
            </a:r>
            <a:r>
              <a:rPr lang="en-US" baseline="-25000" dirty="0"/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30CD12-6AD6-47EF-B9EF-E143115D1437}"/>
              </a:ext>
            </a:extLst>
          </p:cNvPr>
          <p:cNvSpPr txBox="1"/>
          <p:nvPr/>
        </p:nvSpPr>
        <p:spPr>
          <a:xfrm>
            <a:off x="10727415" y="5481204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r</a:t>
            </a:r>
            <a:r>
              <a:rPr lang="en-US" baseline="-25000" dirty="0" err="1"/>
              <a:t>n</a:t>
            </a:r>
            <a:r>
              <a:rPr lang="en-US" dirty="0" err="1"/>
              <a:t>,</a:t>
            </a:r>
            <a:r>
              <a:rPr lang="en-US" b="1" dirty="0" err="1"/>
              <a:t>v</a:t>
            </a:r>
            <a:r>
              <a:rPr lang="en-US" baseline="-25000" dirty="0" err="1"/>
              <a:t>n</a:t>
            </a:r>
            <a:r>
              <a:rPr lang="en-US" dirty="0" err="1"/>
              <a:t>,</a:t>
            </a:r>
            <a:r>
              <a:rPr lang="en-US" i="1" dirty="0" err="1"/>
              <a:t>t</a:t>
            </a:r>
            <a:r>
              <a:rPr lang="en-US" i="1" baseline="-25000" dirty="0" err="1"/>
              <a:t>n</a:t>
            </a:r>
            <a:endParaRPr lang="en-US" i="1" baseline="-25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505799-A832-47F2-BE2E-7226B19DEAF2}"/>
              </a:ext>
            </a:extLst>
          </p:cNvPr>
          <p:cNvSpPr/>
          <p:nvPr/>
        </p:nvSpPr>
        <p:spPr>
          <a:xfrm>
            <a:off x="4497680" y="2988589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9D084B7-E2EE-43C9-944F-B3B7A57D3731}"/>
              </a:ext>
            </a:extLst>
          </p:cNvPr>
          <p:cNvSpPr/>
          <p:nvPr/>
        </p:nvSpPr>
        <p:spPr>
          <a:xfrm>
            <a:off x="6649210" y="2988589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83A7DA8-4DA1-4F64-8E82-0E4623396596}"/>
              </a:ext>
            </a:extLst>
          </p:cNvPr>
          <p:cNvSpPr/>
          <p:nvPr/>
        </p:nvSpPr>
        <p:spPr>
          <a:xfrm>
            <a:off x="7698080" y="2988589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8E4655E-D13A-41DE-923E-B5169238F47F}"/>
              </a:ext>
            </a:extLst>
          </p:cNvPr>
          <p:cNvSpPr/>
          <p:nvPr/>
        </p:nvSpPr>
        <p:spPr>
          <a:xfrm>
            <a:off x="10774912" y="2988589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AD79F8-D14F-4A65-9E92-D6EA180E09BC}"/>
              </a:ext>
            </a:extLst>
          </p:cNvPr>
          <p:cNvSpPr txBox="1"/>
          <p:nvPr/>
        </p:nvSpPr>
        <p:spPr>
          <a:xfrm>
            <a:off x="5598256" y="2870830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Δ</a:t>
            </a:r>
            <a:r>
              <a:rPr lang="en-US" b="1" dirty="0"/>
              <a:t>v</a:t>
            </a:r>
            <a:r>
              <a:rPr lang="en-US" i="1" baseline="-25000" dirty="0"/>
              <a:t>b</a:t>
            </a:r>
            <a:r>
              <a:rPr lang="en-US" baseline="-25000" dirty="0"/>
              <a:t>,2</a:t>
            </a:r>
            <a:r>
              <a:rPr lang="en-US" dirty="0"/>
              <a:t>,</a:t>
            </a:r>
            <a:r>
              <a:rPr lang="en-US" i="1" dirty="0"/>
              <a:t>t</a:t>
            </a:r>
            <a:r>
              <a:rPr lang="en-US" i="1" baseline="-25000" dirty="0"/>
              <a:t>b</a:t>
            </a:r>
            <a:r>
              <a:rPr lang="en-US" baseline="-25000" dirty="0"/>
              <a:t>,2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7A6C69C-A1B1-4F2C-8EA9-ED55ACC0B3EA}"/>
              </a:ext>
            </a:extLst>
          </p:cNvPr>
          <p:cNvSpPr/>
          <p:nvPr/>
        </p:nvSpPr>
        <p:spPr>
          <a:xfrm>
            <a:off x="11315878" y="5347389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E4400BD-D0DC-4981-A18D-87608E43DD82}"/>
              </a:ext>
            </a:extLst>
          </p:cNvPr>
          <p:cNvSpPr/>
          <p:nvPr/>
        </p:nvSpPr>
        <p:spPr>
          <a:xfrm>
            <a:off x="7181868" y="5347389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B98E880-FE7B-41FD-BC7C-57E0ADC3EEFE}"/>
              </a:ext>
            </a:extLst>
          </p:cNvPr>
          <p:cNvSpPr/>
          <p:nvPr/>
        </p:nvSpPr>
        <p:spPr>
          <a:xfrm>
            <a:off x="3992994" y="5347389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AEEC04-29B2-4B16-B6DC-47C03B35DA00}"/>
              </a:ext>
            </a:extLst>
          </p:cNvPr>
          <p:cNvSpPr txBox="1"/>
          <p:nvPr/>
        </p:nvSpPr>
        <p:spPr>
          <a:xfrm>
            <a:off x="4953033" y="1252892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Δ</a:t>
            </a:r>
            <a:r>
              <a:rPr lang="en-US" i="1" dirty="0"/>
              <a:t>t</a:t>
            </a:r>
            <a:r>
              <a:rPr lang="en-US" baseline="-25000" dirty="0"/>
              <a:t>1</a:t>
            </a:r>
            <a:r>
              <a:rPr lang="en-US" dirty="0"/>
              <a:t>/2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99BD873-877F-4132-AD85-BF18CCC71F17}"/>
              </a:ext>
            </a:extLst>
          </p:cNvPr>
          <p:cNvSpPr/>
          <p:nvPr/>
        </p:nvSpPr>
        <p:spPr>
          <a:xfrm>
            <a:off x="5343655" y="1644981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21080EA-22EA-4927-B3F4-32400F059BC6}"/>
              </a:ext>
            </a:extLst>
          </p:cNvPr>
          <p:cNvSpPr/>
          <p:nvPr/>
        </p:nvSpPr>
        <p:spPr>
          <a:xfrm>
            <a:off x="5735540" y="1644981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B171F2-C6EC-41AB-962D-FF1ECC5C1853}"/>
              </a:ext>
            </a:extLst>
          </p:cNvPr>
          <p:cNvSpPr/>
          <p:nvPr/>
        </p:nvSpPr>
        <p:spPr>
          <a:xfrm>
            <a:off x="8559605" y="1644981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6A8FC00-0889-45B7-B12D-1E0B5B41CAC9}"/>
              </a:ext>
            </a:extLst>
          </p:cNvPr>
          <p:cNvSpPr/>
          <p:nvPr/>
        </p:nvSpPr>
        <p:spPr>
          <a:xfrm>
            <a:off x="9854251" y="1644981"/>
            <a:ext cx="133815" cy="1338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6527785-98CF-4F0E-B559-6672298D609B}"/>
              </a:ext>
            </a:extLst>
          </p:cNvPr>
          <p:cNvCxnSpPr/>
          <p:nvPr/>
        </p:nvCxnSpPr>
        <p:spPr>
          <a:xfrm>
            <a:off x="4376122" y="5145796"/>
            <a:ext cx="255373" cy="11991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c 38">
            <a:extLst>
              <a:ext uri="{FF2B5EF4-FFF2-40B4-BE49-F238E27FC236}">
                <a16:creationId xmlns:a16="http://schemas.microsoft.com/office/drawing/2014/main" id="{E24052A5-724C-4E89-A2AE-0BB6FC758124}"/>
              </a:ext>
            </a:extLst>
          </p:cNvPr>
          <p:cNvSpPr/>
          <p:nvPr/>
        </p:nvSpPr>
        <p:spPr>
          <a:xfrm rot="507027" flipV="1">
            <a:off x="3593555" y="4787370"/>
            <a:ext cx="999197" cy="678827"/>
          </a:xfrm>
          <a:prstGeom prst="arc">
            <a:avLst>
              <a:gd name="adj1" fmla="val 17309001"/>
              <a:gd name="adj2" fmla="val 21221416"/>
            </a:avLst>
          </a:prstGeom>
          <a:ln w="9525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E4543A4-37AB-46A3-9C9F-603F6468CCA8}"/>
              </a:ext>
            </a:extLst>
          </p:cNvPr>
          <p:cNvCxnSpPr>
            <a:cxnSpLocks/>
          </p:cNvCxnSpPr>
          <p:nvPr/>
        </p:nvCxnSpPr>
        <p:spPr>
          <a:xfrm flipH="1">
            <a:off x="6645718" y="5150534"/>
            <a:ext cx="255080" cy="12186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rc 41">
            <a:extLst>
              <a:ext uri="{FF2B5EF4-FFF2-40B4-BE49-F238E27FC236}">
                <a16:creationId xmlns:a16="http://schemas.microsoft.com/office/drawing/2014/main" id="{9C1F4354-69E3-49DE-BC6B-8643C67593D4}"/>
              </a:ext>
            </a:extLst>
          </p:cNvPr>
          <p:cNvSpPr/>
          <p:nvPr/>
        </p:nvSpPr>
        <p:spPr>
          <a:xfrm rot="10355373">
            <a:off x="6695860" y="4774414"/>
            <a:ext cx="999197" cy="716450"/>
          </a:xfrm>
          <a:prstGeom prst="arc">
            <a:avLst>
              <a:gd name="adj1" fmla="val 17309001"/>
              <a:gd name="adj2" fmla="val 21221416"/>
            </a:avLst>
          </a:prstGeom>
          <a:ln w="9525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667EC5-1F2D-45EB-BA48-D32F905680E2}"/>
              </a:ext>
            </a:extLst>
          </p:cNvPr>
          <p:cNvSpPr txBox="1"/>
          <p:nvPr/>
        </p:nvSpPr>
        <p:spPr>
          <a:xfrm>
            <a:off x="6051236" y="5272399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/>
              <a:t>t</a:t>
            </a:r>
            <a:r>
              <a:rPr lang="en-US" i="1" baseline="-25000" dirty="0" err="1"/>
              <a:t>bnd</a:t>
            </a:r>
            <a:endParaRPr lang="en-US" i="1" baseline="-25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886935-719F-4089-BC62-2DA2A9D6DB58}"/>
              </a:ext>
            </a:extLst>
          </p:cNvPr>
          <p:cNvSpPr txBox="1"/>
          <p:nvPr/>
        </p:nvSpPr>
        <p:spPr>
          <a:xfrm>
            <a:off x="264349" y="3387241"/>
            <a:ext cx="32189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x</a:t>
            </a:r>
            <a:r>
              <a:rPr lang="en-US" sz="2000" i="1" baseline="-25000" dirty="0"/>
              <a:t>b</a:t>
            </a:r>
            <a:r>
              <a:rPr lang="en-US" sz="2000" baseline="-25000" dirty="0"/>
              <a:t>,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  <a:r>
              <a:rPr lang="en-US" sz="2000" b="1" i="1" dirty="0"/>
              <a:t> </a:t>
            </a:r>
            <a:r>
              <a:rPr lang="en-US" sz="2000" dirty="0"/>
              <a:t>-</a:t>
            </a:r>
            <a:r>
              <a:rPr lang="en-US" sz="2000" b="1" i="1" dirty="0"/>
              <a:t> </a:t>
            </a:r>
            <a:r>
              <a:rPr lang="en-US" sz="2000" b="1" dirty="0" err="1"/>
              <a:t>x</a:t>
            </a:r>
            <a:r>
              <a:rPr lang="en-US" sz="2000" i="1" baseline="-25000" dirty="0" err="1"/>
              <a:t>f</a:t>
            </a:r>
            <a:r>
              <a:rPr lang="en-US" sz="2000" baseline="-25000" dirty="0" err="1"/>
              <a:t>,</a:t>
            </a:r>
            <a:r>
              <a:rPr lang="en-US" sz="2000" i="1" baseline="-25000" dirty="0" err="1"/>
              <a:t>i</a:t>
            </a:r>
            <a:r>
              <a:rPr lang="en-US" sz="2000" b="1" i="1" dirty="0"/>
              <a:t>  </a:t>
            </a:r>
            <a:r>
              <a:rPr lang="en-US" sz="2000" dirty="0"/>
              <a:t>= 0</a:t>
            </a:r>
          </a:p>
          <a:p>
            <a:pPr algn="ctr"/>
            <a:r>
              <a:rPr lang="en-US" sz="2000" b="1" dirty="0" err="1"/>
              <a:t>r</a:t>
            </a:r>
            <a:r>
              <a:rPr lang="en-US" sz="2000" i="1" baseline="-25000" dirty="0" err="1"/>
              <a:t>i</a:t>
            </a:r>
            <a:r>
              <a:rPr lang="en-US" sz="2000" dirty="0"/>
              <a:t> · </a:t>
            </a:r>
            <a:r>
              <a:rPr lang="en-US" sz="2000" b="1" dirty="0"/>
              <a:t>v</a:t>
            </a:r>
            <a:r>
              <a:rPr lang="en-US" sz="2000" i="1" baseline="-25000" dirty="0"/>
              <a:t>i</a:t>
            </a:r>
            <a:r>
              <a:rPr lang="en-US" sz="2000" dirty="0"/>
              <a:t> = 0</a:t>
            </a:r>
          </a:p>
          <a:p>
            <a:pPr algn="ctr"/>
            <a:r>
              <a:rPr lang="en-US" sz="2000" i="1" dirty="0" err="1"/>
              <a:t>r</a:t>
            </a:r>
            <a:r>
              <a:rPr lang="en-US" sz="2000" i="1" baseline="-25000" dirty="0" err="1"/>
              <a:t>low</a:t>
            </a:r>
            <a:r>
              <a:rPr lang="en-US" sz="2000" dirty="0"/>
              <a:t> ≤ </a:t>
            </a:r>
            <a:r>
              <a:rPr lang="en-US" sz="2000" dirty="0" err="1"/>
              <a:t>ǁ</a:t>
            </a:r>
            <a:r>
              <a:rPr lang="en-US" sz="2000" b="1" dirty="0" err="1"/>
              <a:t>r</a:t>
            </a:r>
            <a:r>
              <a:rPr lang="en-US" sz="2000" i="1" baseline="-25000" dirty="0" err="1"/>
              <a:t>i</a:t>
            </a:r>
            <a:r>
              <a:rPr lang="en-US" sz="2000" dirty="0" err="1"/>
              <a:t>ǁ</a:t>
            </a:r>
            <a:r>
              <a:rPr lang="en-US" sz="2000" dirty="0"/>
              <a:t> ≤ </a:t>
            </a:r>
            <a:r>
              <a:rPr lang="en-US" sz="2000" i="1" dirty="0" err="1"/>
              <a:t>r</a:t>
            </a:r>
            <a:r>
              <a:rPr lang="en-US" sz="2000" i="1" baseline="-25000" dirty="0" err="1"/>
              <a:t>upp</a:t>
            </a:r>
            <a:endParaRPr lang="en-US" sz="2000" i="1" baseline="-25000" dirty="0"/>
          </a:p>
          <a:p>
            <a:pPr algn="ctr"/>
            <a:r>
              <a:rPr lang="en-US" sz="2000" i="1" dirty="0" err="1"/>
              <a:t>t</a:t>
            </a:r>
            <a:r>
              <a:rPr lang="en-US" sz="2000" i="1" baseline="-25000" dirty="0" err="1"/>
              <a:t>i</a:t>
            </a:r>
            <a:r>
              <a:rPr lang="en-US" sz="2000" dirty="0"/>
              <a:t> +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bnd</a:t>
            </a:r>
            <a:r>
              <a:rPr lang="en-US" sz="2000" dirty="0"/>
              <a:t> ≤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f</a:t>
            </a:r>
            <a:r>
              <a:rPr lang="en-US" sz="2000" baseline="-25000" dirty="0" err="1"/>
              <a:t>,</a:t>
            </a:r>
            <a:r>
              <a:rPr lang="en-US" sz="2000" i="1" baseline="-25000" dirty="0" err="1"/>
              <a:t>i</a:t>
            </a:r>
            <a:r>
              <a:rPr lang="en-US" sz="2000" dirty="0"/>
              <a:t> ≤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i</a:t>
            </a:r>
            <a:r>
              <a:rPr lang="en-US" sz="2000" dirty="0"/>
              <a:t> + </a:t>
            </a:r>
            <a:r>
              <a:rPr lang="el-GR" sz="2000" dirty="0"/>
              <a:t>Δ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i</a:t>
            </a:r>
            <a:r>
              <a:rPr lang="en-US" sz="2000" dirty="0"/>
              <a:t>/2</a:t>
            </a:r>
          </a:p>
          <a:p>
            <a:pPr algn="ctr"/>
            <a:r>
              <a:rPr lang="en-US" sz="2000" i="1" dirty="0"/>
              <a:t>t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  <a:r>
              <a:rPr lang="en-US" sz="2000" dirty="0"/>
              <a:t> - </a:t>
            </a:r>
            <a:r>
              <a:rPr lang="el-GR" sz="2000" dirty="0"/>
              <a:t>Δ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i</a:t>
            </a:r>
            <a:r>
              <a:rPr lang="en-US" sz="2000" dirty="0"/>
              <a:t>/2 ≤ </a:t>
            </a:r>
            <a:r>
              <a:rPr lang="en-US" sz="2000" i="1" dirty="0"/>
              <a:t>t</a:t>
            </a:r>
            <a:r>
              <a:rPr lang="en-US" sz="2000" i="1" baseline="-25000" dirty="0"/>
              <a:t>b</a:t>
            </a:r>
            <a:r>
              <a:rPr lang="en-US" sz="2000" baseline="-25000" dirty="0"/>
              <a:t>,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  <a:r>
              <a:rPr lang="en-US" sz="2000" dirty="0"/>
              <a:t> ≤ </a:t>
            </a:r>
            <a:r>
              <a:rPr lang="en-US" sz="2000" i="1" dirty="0"/>
              <a:t>t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  <a:r>
              <a:rPr lang="en-US" sz="2000" dirty="0"/>
              <a:t> -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bnd</a:t>
            </a:r>
            <a:endParaRPr lang="en-US" sz="2000" i="1" baseline="-25000" dirty="0"/>
          </a:p>
          <a:p>
            <a:pPr algn="ctr"/>
            <a:r>
              <a:rPr lang="en-US" sz="2000" dirty="0"/>
              <a:t>  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8F69E5-3805-4BE6-8B16-B33126FBA3B6}"/>
              </a:ext>
            </a:extLst>
          </p:cNvPr>
          <p:cNvSpPr txBox="1"/>
          <p:nvPr/>
        </p:nvSpPr>
        <p:spPr>
          <a:xfrm>
            <a:off x="4763673" y="1774139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x</a:t>
            </a:r>
            <a:r>
              <a:rPr lang="en-US" i="1" baseline="-25000" dirty="0"/>
              <a:t>f</a:t>
            </a:r>
            <a:r>
              <a:rPr lang="en-US" baseline="-25000" dirty="0"/>
              <a:t>,1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763976-2AE8-4D97-A9A6-9F5BE7501F67}"/>
              </a:ext>
            </a:extLst>
          </p:cNvPr>
          <p:cNvSpPr txBox="1"/>
          <p:nvPr/>
        </p:nvSpPr>
        <p:spPr>
          <a:xfrm>
            <a:off x="8539505" y="1658625"/>
            <a:ext cx="146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. . 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95B33AD-1499-4507-939D-81BB563D81F0}"/>
              </a:ext>
            </a:extLst>
          </p:cNvPr>
          <p:cNvSpPr txBox="1"/>
          <p:nvPr/>
        </p:nvSpPr>
        <p:spPr>
          <a:xfrm>
            <a:off x="393767" y="2962999"/>
            <a:ext cx="17663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Constraints: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ADDE377-CBE5-4CA8-BB36-0D36F3537A0F}"/>
              </a:ext>
            </a:extLst>
          </p:cNvPr>
          <p:cNvSpPr txBox="1"/>
          <p:nvPr/>
        </p:nvSpPr>
        <p:spPr>
          <a:xfrm>
            <a:off x="393767" y="1316323"/>
            <a:ext cx="17663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3333FF"/>
                </a:solidFill>
              </a:rPr>
              <a:t>Variables: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3F6D32E-DC7E-4E2A-A90A-472825AB26D1}"/>
              </a:ext>
            </a:extLst>
          </p:cNvPr>
          <p:cNvSpPr txBox="1"/>
          <p:nvPr/>
        </p:nvSpPr>
        <p:spPr>
          <a:xfrm>
            <a:off x="304873" y="1785169"/>
            <a:ext cx="3218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r</a:t>
            </a:r>
            <a:r>
              <a:rPr lang="en-US" sz="2000" i="1" baseline="-25000" dirty="0" err="1"/>
              <a:t>i</a:t>
            </a:r>
            <a:r>
              <a:rPr lang="en-US" sz="2000" dirty="0"/>
              <a:t> , </a:t>
            </a:r>
            <a:r>
              <a:rPr lang="en-US" sz="2000" b="1" dirty="0"/>
              <a:t>v</a:t>
            </a:r>
            <a:r>
              <a:rPr lang="en-US" sz="2000" i="1" baseline="-25000" dirty="0"/>
              <a:t>i</a:t>
            </a:r>
            <a:r>
              <a:rPr lang="en-US" sz="2000" dirty="0"/>
              <a:t> , </a:t>
            </a:r>
            <a:r>
              <a:rPr lang="en-US" sz="2000" dirty="0" err="1"/>
              <a:t>t</a:t>
            </a:r>
            <a:r>
              <a:rPr lang="en-US" sz="2000" i="1" baseline="-25000" dirty="0" err="1"/>
              <a:t>i</a:t>
            </a:r>
            <a:r>
              <a:rPr lang="en-US" sz="2000" dirty="0"/>
              <a:t> </a:t>
            </a:r>
          </a:p>
          <a:p>
            <a:pPr algn="ctr"/>
            <a:r>
              <a:rPr lang="el-GR" sz="2000" dirty="0"/>
              <a:t>Δ</a:t>
            </a:r>
            <a:r>
              <a:rPr lang="en-US" sz="2000" b="1" dirty="0" err="1"/>
              <a:t>v</a:t>
            </a:r>
            <a:r>
              <a:rPr lang="en-US" sz="2000" i="1" baseline="-25000" dirty="0" err="1"/>
              <a:t>f</a:t>
            </a:r>
            <a:r>
              <a:rPr lang="en-US" sz="2000" baseline="-25000" dirty="0" err="1"/>
              <a:t>,</a:t>
            </a:r>
            <a:r>
              <a:rPr lang="en-US" sz="2000" i="1" baseline="-25000" dirty="0" err="1"/>
              <a:t>i</a:t>
            </a:r>
            <a:r>
              <a:rPr lang="en-US" sz="2000" dirty="0"/>
              <a:t> ,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f</a:t>
            </a:r>
            <a:r>
              <a:rPr lang="en-US" sz="2000" baseline="-25000" dirty="0" err="1"/>
              <a:t>,</a:t>
            </a:r>
            <a:r>
              <a:rPr lang="en-US" sz="2000" i="1" baseline="-25000" dirty="0" err="1"/>
              <a:t>i</a:t>
            </a:r>
            <a:r>
              <a:rPr lang="en-US" sz="2000" i="1" dirty="0"/>
              <a:t> </a:t>
            </a:r>
            <a:r>
              <a:rPr lang="en-US" sz="2000" dirty="0"/>
              <a:t> </a:t>
            </a:r>
          </a:p>
          <a:p>
            <a:pPr algn="ctr"/>
            <a:r>
              <a:rPr lang="el-GR" sz="2000" dirty="0"/>
              <a:t>Δ</a:t>
            </a:r>
            <a:r>
              <a:rPr lang="en-US" sz="2000" b="1" dirty="0"/>
              <a:t>v</a:t>
            </a:r>
            <a:r>
              <a:rPr lang="en-US" sz="2000" i="1" baseline="-25000" dirty="0"/>
              <a:t>b</a:t>
            </a:r>
            <a:r>
              <a:rPr lang="en-US" sz="2000" baseline="-25000" dirty="0"/>
              <a:t>,i+1</a:t>
            </a:r>
            <a:r>
              <a:rPr lang="en-US" sz="2000" dirty="0"/>
              <a:t> , t</a:t>
            </a:r>
            <a:r>
              <a:rPr lang="en-US" sz="2000" i="1" baseline="-25000" dirty="0"/>
              <a:t>b</a:t>
            </a:r>
            <a:r>
              <a:rPr lang="en-US" sz="2000" baseline="-25000" dirty="0"/>
              <a:t>,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B369FF6-E033-4FFC-9965-36A24B4530A4}"/>
              </a:ext>
            </a:extLst>
          </p:cNvPr>
          <p:cNvSpPr txBox="1"/>
          <p:nvPr/>
        </p:nvSpPr>
        <p:spPr>
          <a:xfrm>
            <a:off x="393767" y="5272903"/>
            <a:ext cx="17663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9900"/>
                </a:solidFill>
              </a:rPr>
              <a:t>Objective: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215B4F8-375B-44AE-B8FB-D72D488A974F}"/>
              </a:ext>
            </a:extLst>
          </p:cNvPr>
          <p:cNvSpPr txBox="1"/>
          <p:nvPr/>
        </p:nvSpPr>
        <p:spPr>
          <a:xfrm>
            <a:off x="314591" y="5705321"/>
            <a:ext cx="32189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min J </a:t>
            </a:r>
            <a:r>
              <a:rPr lang="en-US" sz="2000" b="1" dirty="0"/>
              <a:t>= </a:t>
            </a:r>
            <a:r>
              <a:rPr lang="en-US" sz="2200" dirty="0"/>
              <a:t>∑</a:t>
            </a:r>
            <a:r>
              <a:rPr lang="en-US" sz="2000" dirty="0"/>
              <a:t> ǁ</a:t>
            </a:r>
            <a:r>
              <a:rPr lang="el-GR" sz="2000" dirty="0"/>
              <a:t>Δ</a:t>
            </a:r>
            <a:r>
              <a:rPr lang="en-US" sz="2000" b="1" dirty="0"/>
              <a:t>v</a:t>
            </a:r>
            <a:r>
              <a:rPr lang="en-US" sz="2000" i="1" baseline="-25000" dirty="0"/>
              <a:t>f</a:t>
            </a:r>
            <a:r>
              <a:rPr lang="en-US" sz="2000" baseline="-25000" dirty="0"/>
              <a:t>,</a:t>
            </a:r>
            <a:r>
              <a:rPr lang="en-US" sz="2000" i="1" baseline="-25000" dirty="0"/>
              <a:t>i</a:t>
            </a:r>
            <a:r>
              <a:rPr lang="en-US" sz="2000" dirty="0"/>
              <a:t>ǁ</a:t>
            </a:r>
            <a:r>
              <a:rPr lang="en-US" sz="2000" baseline="30000" dirty="0"/>
              <a:t>2</a:t>
            </a:r>
            <a:r>
              <a:rPr lang="en-US" sz="2000" dirty="0"/>
              <a:t> + ǁ</a:t>
            </a:r>
            <a:r>
              <a:rPr lang="el-GR" sz="2000" dirty="0"/>
              <a:t>Δ</a:t>
            </a:r>
            <a:r>
              <a:rPr lang="en-US" sz="2000" b="1" dirty="0"/>
              <a:t>v</a:t>
            </a:r>
            <a:r>
              <a:rPr lang="en-US" sz="2000" i="1" baseline="-25000" dirty="0"/>
              <a:t>b</a:t>
            </a:r>
            <a:r>
              <a:rPr lang="en-US" sz="2000" baseline="-25000" dirty="0"/>
              <a:t>,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  <a:r>
              <a:rPr lang="en-US" sz="2000" dirty="0"/>
              <a:t>ǁ</a:t>
            </a:r>
            <a:r>
              <a:rPr lang="en-US" sz="2000" baseline="30000" dirty="0"/>
              <a:t>2</a:t>
            </a:r>
            <a:r>
              <a:rPr lang="en-US" sz="2000" b="1" dirty="0"/>
              <a:t> </a:t>
            </a:r>
            <a:endParaRPr lang="en-US" sz="20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FF8238D-8600-4C93-A2A0-AA2B92B05AF9}"/>
              </a:ext>
            </a:extLst>
          </p:cNvPr>
          <p:cNvSpPr txBox="1"/>
          <p:nvPr/>
        </p:nvSpPr>
        <p:spPr>
          <a:xfrm>
            <a:off x="4153154" y="6008359"/>
            <a:ext cx="65790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Initial guess for </a:t>
            </a:r>
            <a:r>
              <a:rPr lang="en-US" sz="2200" b="1" dirty="0" err="1"/>
              <a:t>r</a:t>
            </a:r>
            <a:r>
              <a:rPr lang="en-US" sz="2200" i="1" baseline="-25000" dirty="0" err="1"/>
              <a:t>i</a:t>
            </a:r>
            <a:r>
              <a:rPr lang="en-US" sz="2200" dirty="0"/>
              <a:t>, </a:t>
            </a:r>
            <a:r>
              <a:rPr lang="en-US" sz="2200" b="1" dirty="0"/>
              <a:t>v</a:t>
            </a:r>
            <a:r>
              <a:rPr lang="en-US" sz="2200" i="1" baseline="-25000" dirty="0"/>
              <a:t>i</a:t>
            </a:r>
            <a:r>
              <a:rPr lang="en-US" sz="2200" dirty="0"/>
              <a:t>, </a:t>
            </a:r>
            <a:r>
              <a:rPr lang="en-US" sz="2200" dirty="0" err="1"/>
              <a:t>t</a:t>
            </a:r>
            <a:r>
              <a:rPr lang="en-US" sz="2200" i="1" baseline="-25000" dirty="0" err="1"/>
              <a:t>i</a:t>
            </a:r>
            <a:r>
              <a:rPr lang="en-US" sz="2200" i="1" dirty="0"/>
              <a:t> </a:t>
            </a:r>
            <a:r>
              <a:rPr lang="en-US" sz="2200" dirty="0"/>
              <a:t>from CR3BP periodic orbit </a:t>
            </a:r>
          </a:p>
          <a:p>
            <a:pPr algn="ctr"/>
            <a:endParaRPr lang="en-US" sz="2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2CA6796-6839-4780-A53D-5A1E9B75ECDC}"/>
              </a:ext>
            </a:extLst>
          </p:cNvPr>
          <p:cNvSpPr txBox="1"/>
          <p:nvPr/>
        </p:nvSpPr>
        <p:spPr>
          <a:xfrm>
            <a:off x="5197044" y="1773143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x</a:t>
            </a:r>
            <a:r>
              <a:rPr lang="en-US" i="1" baseline="-25000" dirty="0"/>
              <a:t>b</a:t>
            </a:r>
            <a:r>
              <a:rPr lang="en-US" baseline="-25000" dirty="0"/>
              <a:t>,2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328DB-7463-44C8-B118-47E2B7929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85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4DDB76-E2E5-4BD6-BCBF-6EBAB83A4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AD9806-8275-49E8-8F3B-B6EBEA363911}"/>
              </a:ext>
            </a:extLst>
          </p:cNvPr>
          <p:cNvSpPr txBox="1"/>
          <p:nvPr/>
        </p:nvSpPr>
        <p:spPr>
          <a:xfrm>
            <a:off x="1105318" y="6227011"/>
            <a:ext cx="1442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Image credit: NASA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D4777200-2B20-41B9-AC95-E000356BC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0CE0A7-A832-48BA-9E3D-BAB022AADCA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088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>
            <a:extLst>
              <a:ext uri="{FF2B5EF4-FFF2-40B4-BE49-F238E27FC236}">
                <a16:creationId xmlns:a16="http://schemas.microsoft.com/office/drawing/2014/main" id="{7D218D49-FE6F-4AB3-86DA-0173B0552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32" y="955036"/>
            <a:ext cx="11582253" cy="1325563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/>
              <a:t>Post-Launch Notional </a:t>
            </a:r>
            <a:r>
              <a:rPr lang="en-US" sz="3800" b="1" dirty="0" err="1"/>
              <a:t>ConOps</a:t>
            </a:r>
            <a:endParaRPr lang="en-US" sz="3800" b="1" dirty="0"/>
          </a:p>
        </p:txBody>
      </p:sp>
      <p:sp>
        <p:nvSpPr>
          <p:cNvPr id="43" name="Slide Number Placeholder 3">
            <a:extLst>
              <a:ext uri="{FF2B5EF4-FFF2-40B4-BE49-F238E27FC236}">
                <a16:creationId xmlns:a16="http://schemas.microsoft.com/office/drawing/2014/main" id="{4286C727-FB0A-4A08-B74B-A896CD59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0CE0A7-A832-48BA-9E3D-BAB022AADCAE}" type="slidenum">
              <a:rPr lang="en-US" smtClean="0"/>
              <a:t>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0C7900-A230-4F6F-A8A8-3AAD093482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2" t="53874" r="8471" b="3243"/>
          <a:stretch/>
        </p:blipFill>
        <p:spPr>
          <a:xfrm>
            <a:off x="78710" y="2286001"/>
            <a:ext cx="12030912" cy="357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63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03FE9-97DF-9A48-8525-757F268A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16"/>
            <a:ext cx="10515600" cy="895160"/>
          </a:xfrm>
        </p:spPr>
        <p:txBody>
          <a:bodyPr>
            <a:normAutofit/>
          </a:bodyPr>
          <a:lstStyle/>
          <a:p>
            <a:r>
              <a:rPr lang="en-US" sz="4000" b="1" dirty="0"/>
              <a:t>Transfer trajectory – design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973CE-C840-DA40-8C64-826D6DC67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610"/>
            <a:ext cx="10515600" cy="4599610"/>
          </a:xfrm>
        </p:spPr>
        <p:txBody>
          <a:bodyPr>
            <a:normAutofit/>
          </a:bodyPr>
          <a:lstStyle/>
          <a:p>
            <a:r>
              <a:rPr lang="en-US" sz="2200" dirty="0"/>
              <a:t>Create database of trajectories, propagated forward from interim cryogenic propulsion stage (ICPS) separation and backward from Lunar Orbit Insertion (LOI)</a:t>
            </a:r>
          </a:p>
          <a:p>
            <a:pPr lvl="1">
              <a:buFont typeface="Calibri" panose="020F0502020204030204" pitchFamily="34" charset="0"/>
              <a:buChar char="—"/>
            </a:pPr>
            <a:r>
              <a:rPr lang="en-US" sz="1800" dirty="0"/>
              <a:t>NASA’s Advanced Concepts Organization delivered Oct 2019 ICPS post-disposal states ranging 11/6/2020 – 10/14/2021</a:t>
            </a:r>
          </a:p>
          <a:p>
            <a:pPr lvl="1">
              <a:buFont typeface="Calibri" panose="020F0502020204030204" pitchFamily="34" charset="0"/>
              <a:buChar char="—"/>
            </a:pPr>
            <a:r>
              <a:rPr lang="en-US" sz="1800" dirty="0"/>
              <a:t>From data selected Aug 14, 2021 as </a:t>
            </a:r>
            <a:r>
              <a:rPr lang="en-US" sz="1800"/>
              <a:t>‘notional’ </a:t>
            </a:r>
            <a:r>
              <a:rPr lang="en-US" sz="1800" dirty="0"/>
              <a:t>launch for study</a:t>
            </a:r>
          </a:p>
          <a:p>
            <a:r>
              <a:rPr lang="en-US" sz="2200" dirty="0"/>
              <a:t>Patch trajectories with similar states at apogees, optimize</a:t>
            </a:r>
          </a:p>
          <a:p>
            <a:r>
              <a:rPr lang="en-US" sz="2200" dirty="0"/>
              <a:t>This robust approach is adaptable for automation, which is critical for LF due to the need to compute one or more different solutions per launch day</a:t>
            </a:r>
          </a:p>
          <a:p>
            <a:r>
              <a:rPr lang="en-US" sz="2200" dirty="0"/>
              <a:t>Heritage from EQUULEUS</a:t>
            </a:r>
          </a:p>
        </p:txBody>
      </p:sp>
      <p:pic>
        <p:nvPicPr>
          <p:cNvPr id="1032" name="Picture 8" descr="Planet earth png, Picture #591560 planet earth png">
            <a:extLst>
              <a:ext uri="{FF2B5EF4-FFF2-40B4-BE49-F238E27FC236}">
                <a16:creationId xmlns:a16="http://schemas.microsoft.com/office/drawing/2014/main" id="{499B115E-4552-CA43-BF1A-3029BD98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436" y="4737208"/>
            <a:ext cx="1340796" cy="134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oon png images, Moon png images Transparent FREE for download on ...">
            <a:extLst>
              <a:ext uri="{FF2B5EF4-FFF2-40B4-BE49-F238E27FC236}">
                <a16:creationId xmlns:a16="http://schemas.microsoft.com/office/drawing/2014/main" id="{8640A6D9-4FB1-DB4E-A74B-156E5AFF1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83" y="5285505"/>
            <a:ext cx="608484" cy="60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EEB5C4C8-8D06-6940-89C6-18253C425864}"/>
              </a:ext>
            </a:extLst>
          </p:cNvPr>
          <p:cNvSpPr/>
          <p:nvPr/>
        </p:nvSpPr>
        <p:spPr>
          <a:xfrm>
            <a:off x="2556372" y="5417334"/>
            <a:ext cx="2286000" cy="333172"/>
          </a:xfrm>
          <a:custGeom>
            <a:avLst/>
            <a:gdLst>
              <a:gd name="connsiteX0" fmla="*/ 0 w 2286000"/>
              <a:gd name="connsiteY0" fmla="*/ 126460 h 333172"/>
              <a:gd name="connsiteX1" fmla="*/ 311286 w 2286000"/>
              <a:gd name="connsiteY1" fmla="*/ 311285 h 333172"/>
              <a:gd name="connsiteX2" fmla="*/ 797669 w 2286000"/>
              <a:gd name="connsiteY2" fmla="*/ 321013 h 333172"/>
              <a:gd name="connsiteX3" fmla="*/ 1342417 w 2286000"/>
              <a:gd name="connsiteY3" fmla="*/ 233464 h 333172"/>
              <a:gd name="connsiteX4" fmla="*/ 2286000 w 2286000"/>
              <a:gd name="connsiteY4" fmla="*/ 0 h 333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333172">
                <a:moveTo>
                  <a:pt x="0" y="126460"/>
                </a:moveTo>
                <a:cubicBezTo>
                  <a:pt x="89170" y="202660"/>
                  <a:pt x="178341" y="278860"/>
                  <a:pt x="311286" y="311285"/>
                </a:cubicBezTo>
                <a:cubicBezTo>
                  <a:pt x="444231" y="343710"/>
                  <a:pt x="625814" y="333983"/>
                  <a:pt x="797669" y="321013"/>
                </a:cubicBezTo>
                <a:cubicBezTo>
                  <a:pt x="969524" y="308043"/>
                  <a:pt x="1094362" y="286966"/>
                  <a:pt x="1342417" y="233464"/>
                </a:cubicBezTo>
                <a:cubicBezTo>
                  <a:pt x="1590472" y="179962"/>
                  <a:pt x="1938236" y="89981"/>
                  <a:pt x="2286000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04182DF5-6B8F-9A4B-840A-C6F5FB6A11F8}"/>
              </a:ext>
            </a:extLst>
          </p:cNvPr>
          <p:cNvSpPr/>
          <p:nvPr/>
        </p:nvSpPr>
        <p:spPr>
          <a:xfrm rot="1927600">
            <a:off x="9069496" y="4299535"/>
            <a:ext cx="1069942" cy="1701530"/>
          </a:xfrm>
          <a:prstGeom prst="arc">
            <a:avLst>
              <a:gd name="adj1" fmla="val 5564472"/>
              <a:gd name="adj2" fmla="val 547922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7E49254-4036-0A49-B7C8-84B860380D17}"/>
              </a:ext>
            </a:extLst>
          </p:cNvPr>
          <p:cNvSpPr/>
          <p:nvPr/>
        </p:nvSpPr>
        <p:spPr>
          <a:xfrm>
            <a:off x="4842372" y="4988610"/>
            <a:ext cx="1974715" cy="428724"/>
          </a:xfrm>
          <a:custGeom>
            <a:avLst/>
            <a:gdLst>
              <a:gd name="connsiteX0" fmla="*/ 0 w 1974715"/>
              <a:gd name="connsiteY0" fmla="*/ 428724 h 428724"/>
              <a:gd name="connsiteX1" fmla="*/ 797669 w 1974715"/>
              <a:gd name="connsiteY1" fmla="*/ 195260 h 428724"/>
              <a:gd name="connsiteX2" fmla="*/ 1634247 w 1974715"/>
              <a:gd name="connsiteY2" fmla="*/ 29890 h 428724"/>
              <a:gd name="connsiteX3" fmla="*/ 1974715 w 1974715"/>
              <a:gd name="connsiteY3" fmla="*/ 707 h 42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4715" h="428724">
                <a:moveTo>
                  <a:pt x="0" y="428724"/>
                </a:moveTo>
                <a:cubicBezTo>
                  <a:pt x="262647" y="345228"/>
                  <a:pt x="525295" y="261732"/>
                  <a:pt x="797669" y="195260"/>
                </a:cubicBezTo>
                <a:cubicBezTo>
                  <a:pt x="1070044" y="128788"/>
                  <a:pt x="1438073" y="62315"/>
                  <a:pt x="1634247" y="29890"/>
                </a:cubicBezTo>
                <a:cubicBezTo>
                  <a:pt x="1830421" y="-2536"/>
                  <a:pt x="1902568" y="-915"/>
                  <a:pt x="1974715" y="70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0D0D80D-9126-C64C-934C-0A9F04153832}"/>
              </a:ext>
            </a:extLst>
          </p:cNvPr>
          <p:cNvSpPr/>
          <p:nvPr/>
        </p:nvSpPr>
        <p:spPr>
          <a:xfrm>
            <a:off x="6836543" y="4473751"/>
            <a:ext cx="2276272" cy="1391055"/>
          </a:xfrm>
          <a:custGeom>
            <a:avLst/>
            <a:gdLst>
              <a:gd name="connsiteX0" fmla="*/ 2276272 w 2276272"/>
              <a:gd name="connsiteY0" fmla="*/ 1391055 h 1391055"/>
              <a:gd name="connsiteX1" fmla="*/ 1974715 w 2276272"/>
              <a:gd name="connsiteY1" fmla="*/ 1040860 h 1391055"/>
              <a:gd name="connsiteX2" fmla="*/ 1692612 w 2276272"/>
              <a:gd name="connsiteY2" fmla="*/ 593387 h 1391055"/>
              <a:gd name="connsiteX3" fmla="*/ 1332689 w 2276272"/>
              <a:gd name="connsiteY3" fmla="*/ 291830 h 1391055"/>
              <a:gd name="connsiteX4" fmla="*/ 797668 w 2276272"/>
              <a:gd name="connsiteY4" fmla="*/ 87549 h 1391055"/>
              <a:gd name="connsiteX5" fmla="*/ 0 w 2276272"/>
              <a:gd name="connsiteY5" fmla="*/ 0 h 139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6272" h="1391055">
                <a:moveTo>
                  <a:pt x="2276272" y="1391055"/>
                </a:moveTo>
                <a:cubicBezTo>
                  <a:pt x="2174132" y="1282430"/>
                  <a:pt x="2071992" y="1173805"/>
                  <a:pt x="1974715" y="1040860"/>
                </a:cubicBezTo>
                <a:cubicBezTo>
                  <a:pt x="1877438" y="907915"/>
                  <a:pt x="1799616" y="718225"/>
                  <a:pt x="1692612" y="593387"/>
                </a:cubicBezTo>
                <a:cubicBezTo>
                  <a:pt x="1585608" y="468549"/>
                  <a:pt x="1481846" y="376136"/>
                  <a:pt x="1332689" y="291830"/>
                </a:cubicBezTo>
                <a:cubicBezTo>
                  <a:pt x="1183532" y="207524"/>
                  <a:pt x="1019783" y="136187"/>
                  <a:pt x="797668" y="87549"/>
                </a:cubicBezTo>
                <a:cubicBezTo>
                  <a:pt x="575553" y="38911"/>
                  <a:pt x="287776" y="19455"/>
                  <a:pt x="0" y="0"/>
                </a:cubicBez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67F70A-564D-A043-B511-A566244637EA}"/>
              </a:ext>
            </a:extLst>
          </p:cNvPr>
          <p:cNvCxnSpPr>
            <a:cxnSpLocks/>
            <a:stCxn id="6" idx="3"/>
            <a:endCxn id="7" idx="5"/>
          </p:cNvCxnSpPr>
          <p:nvPr/>
        </p:nvCxnSpPr>
        <p:spPr>
          <a:xfrm flipV="1">
            <a:off x="6817087" y="4473751"/>
            <a:ext cx="19456" cy="51556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riangle 11">
            <a:extLst>
              <a:ext uri="{FF2B5EF4-FFF2-40B4-BE49-F238E27FC236}">
                <a16:creationId xmlns:a16="http://schemas.microsoft.com/office/drawing/2014/main" id="{54C69438-8512-8244-AAE8-E371116EFD4E}"/>
              </a:ext>
            </a:extLst>
          </p:cNvPr>
          <p:cNvSpPr/>
          <p:nvPr/>
        </p:nvSpPr>
        <p:spPr>
          <a:xfrm>
            <a:off x="4740232" y="5224031"/>
            <a:ext cx="243192" cy="298431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A7A2D4DF-A4CA-CA41-832D-2782283B7F1C}"/>
              </a:ext>
            </a:extLst>
          </p:cNvPr>
          <p:cNvSpPr/>
          <p:nvPr/>
        </p:nvSpPr>
        <p:spPr>
          <a:xfrm>
            <a:off x="5642675" y="4979061"/>
            <a:ext cx="243192" cy="298431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9CD5676F-1805-4344-8B5B-03E368E57375}"/>
              </a:ext>
            </a:extLst>
          </p:cNvPr>
          <p:cNvSpPr/>
          <p:nvPr/>
        </p:nvSpPr>
        <p:spPr>
          <a:xfrm>
            <a:off x="8995983" y="5696448"/>
            <a:ext cx="243192" cy="298431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AC6ACB-CA42-1B49-8355-4BA0C2F27AF6}"/>
              </a:ext>
            </a:extLst>
          </p:cNvPr>
          <p:cNvSpPr txBox="1"/>
          <p:nvPr/>
        </p:nvSpPr>
        <p:spPr>
          <a:xfrm>
            <a:off x="5557051" y="5314415"/>
            <a:ext cx="5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ΔV1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B714FE-C5B2-814D-86A6-080BCC20E634}"/>
              </a:ext>
            </a:extLst>
          </p:cNvPr>
          <p:cNvSpPr txBox="1"/>
          <p:nvPr/>
        </p:nvSpPr>
        <p:spPr>
          <a:xfrm>
            <a:off x="8506152" y="5751796"/>
            <a:ext cx="5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B2D06D-5ED5-CB44-A593-5E23129494E4}"/>
              </a:ext>
            </a:extLst>
          </p:cNvPr>
          <p:cNvSpPr txBox="1"/>
          <p:nvPr/>
        </p:nvSpPr>
        <p:spPr>
          <a:xfrm>
            <a:off x="6799555" y="4476666"/>
            <a:ext cx="1004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Patching Apogee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C23CC2-497C-984C-B33F-E05EDB564BBA}"/>
              </a:ext>
            </a:extLst>
          </p:cNvPr>
          <p:cNvSpPr txBox="1"/>
          <p:nvPr/>
        </p:nvSpPr>
        <p:spPr>
          <a:xfrm>
            <a:off x="4118065" y="5548657"/>
            <a:ext cx="147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separation from ICPS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A914DE-49AA-B248-ACEA-A54458FF7D92}"/>
              </a:ext>
            </a:extLst>
          </p:cNvPr>
          <p:cNvSpPr txBox="1"/>
          <p:nvPr/>
        </p:nvSpPr>
        <p:spPr>
          <a:xfrm rot="20685792">
            <a:off x="4994423" y="4923729"/>
            <a:ext cx="754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 h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EB88D114-5190-6542-B7F0-2D982BC720A5}"/>
              </a:ext>
            </a:extLst>
          </p:cNvPr>
          <p:cNvSpPr/>
          <p:nvPr/>
        </p:nvSpPr>
        <p:spPr>
          <a:xfrm>
            <a:off x="2425048" y="5314415"/>
            <a:ext cx="243192" cy="298431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E05B71-7016-B14E-90D6-846D60593E55}"/>
              </a:ext>
            </a:extLst>
          </p:cNvPr>
          <p:cNvSpPr txBox="1"/>
          <p:nvPr/>
        </p:nvSpPr>
        <p:spPr>
          <a:xfrm>
            <a:off x="1488757" y="5359112"/>
            <a:ext cx="147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Launch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265F839-35C2-4A51-9B7F-6882DBF7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540EB1-10D8-454F-B4A6-AEDDA629699B}"/>
              </a:ext>
            </a:extLst>
          </p:cNvPr>
          <p:cNvSpPr txBox="1"/>
          <p:nvPr/>
        </p:nvSpPr>
        <p:spPr>
          <a:xfrm>
            <a:off x="6427440" y="5332635"/>
            <a:ext cx="1539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Optionally:</a:t>
            </a:r>
          </a:p>
          <a:p>
            <a:r>
              <a:rPr lang="en-US" dirty="0"/>
              <a:t>Multiple revs,</a:t>
            </a:r>
          </a:p>
          <a:p>
            <a:r>
              <a:rPr lang="en-US" dirty="0"/>
              <a:t>Multiple lunar flybys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960D486-E123-C64D-A6FB-0986168200F7}"/>
              </a:ext>
            </a:extLst>
          </p:cNvPr>
          <p:cNvCxnSpPr/>
          <p:nvPr/>
        </p:nvCxnSpPr>
        <p:spPr>
          <a:xfrm flipH="1" flipV="1">
            <a:off x="6285393" y="5211268"/>
            <a:ext cx="146894" cy="4609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1AE15B1-8CA0-4442-9305-B05EE3752848}"/>
              </a:ext>
            </a:extLst>
          </p:cNvPr>
          <p:cNvCxnSpPr>
            <a:cxnSpLocks/>
          </p:cNvCxnSpPr>
          <p:nvPr/>
        </p:nvCxnSpPr>
        <p:spPr>
          <a:xfrm flipV="1">
            <a:off x="7938147" y="5075101"/>
            <a:ext cx="363168" cy="7590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24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36928F-19A3-1445-A83E-1E38693DAF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56" r="7000"/>
          <a:stretch/>
        </p:blipFill>
        <p:spPr>
          <a:xfrm>
            <a:off x="368299" y="1506220"/>
            <a:ext cx="11268379" cy="5075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C3E563-7A5B-E449-B87B-2F52E4A61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Patching databases </a:t>
            </a:r>
            <a:br>
              <a:rPr lang="en-US" sz="4000" b="1" dirty="0"/>
            </a:br>
            <a:r>
              <a:rPr lang="en-US" sz="4000" b="1" dirty="0"/>
              <a:t>for notional launch on Aug 14, 8 pm UTC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69659-5755-4BF8-A601-A623FF34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83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890159-C40B-9640-8A87-9E4502AD0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1462"/>
            <a:ext cx="6104329" cy="54965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C980DD-D77D-5F42-977C-AA1128C1D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671" y="1361462"/>
            <a:ext cx="6104329" cy="54965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784105-7439-DF4B-9E21-48498C4E7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800" b="1" dirty="0"/>
              <a:t>Notional Lunar Flashlight Transfer</a:t>
            </a:r>
            <a:br>
              <a:rPr lang="en-US" dirty="0"/>
            </a:br>
            <a:r>
              <a:rPr lang="en-US" sz="2600" dirty="0"/>
              <a:t>Flight time: 173 days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FEF41-5550-4511-935E-F0ACFC1F749D}"/>
              </a:ext>
            </a:extLst>
          </p:cNvPr>
          <p:cNvSpPr txBox="1"/>
          <p:nvPr/>
        </p:nvSpPr>
        <p:spPr>
          <a:xfrm>
            <a:off x="1910080" y="4389120"/>
            <a:ext cx="166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Launch </a:t>
            </a:r>
          </a:p>
          <a:p>
            <a:r>
              <a:rPr lang="en-US" sz="1200" dirty="0"/>
              <a:t>Aug. 14,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870287-AE5D-4540-A000-710BB6EA3D65}"/>
              </a:ext>
            </a:extLst>
          </p:cNvPr>
          <p:cNvSpPr txBox="1"/>
          <p:nvPr/>
        </p:nvSpPr>
        <p:spPr>
          <a:xfrm>
            <a:off x="2986816" y="4238673"/>
            <a:ext cx="166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LOI</a:t>
            </a:r>
          </a:p>
          <a:p>
            <a:r>
              <a:rPr lang="en-US" sz="1200" dirty="0"/>
              <a:t>Feb. 4,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6E0816-1459-4E73-A27E-DF2259D09CAB}"/>
              </a:ext>
            </a:extLst>
          </p:cNvPr>
          <p:cNvSpPr txBox="1"/>
          <p:nvPr/>
        </p:nvSpPr>
        <p:spPr>
          <a:xfrm>
            <a:off x="7895944" y="3098800"/>
            <a:ext cx="166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Launch </a:t>
            </a:r>
          </a:p>
          <a:p>
            <a:r>
              <a:rPr lang="en-US" sz="1200" dirty="0"/>
              <a:t>Aug. 14, 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949E1B-E8BE-4AC1-A6B4-62989A3899CF}"/>
              </a:ext>
            </a:extLst>
          </p:cNvPr>
          <p:cNvSpPr txBox="1"/>
          <p:nvPr/>
        </p:nvSpPr>
        <p:spPr>
          <a:xfrm>
            <a:off x="6878320" y="4158287"/>
            <a:ext cx="166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LOI</a:t>
            </a:r>
          </a:p>
          <a:p>
            <a:r>
              <a:rPr lang="en-US" sz="1200" dirty="0"/>
              <a:t>Feb. 4,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1A0308C-E244-4C42-9FC7-0486A708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1997D-C94C-41EB-BEA4-2ADCD5E45CD5}"/>
              </a:ext>
            </a:extLst>
          </p:cNvPr>
          <p:cNvSpPr txBox="1"/>
          <p:nvPr/>
        </p:nvSpPr>
        <p:spPr>
          <a:xfrm>
            <a:off x="5524874" y="4049441"/>
            <a:ext cx="1666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Sep. 27,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412A83-53D2-4680-8751-E76FBFB01F8F}"/>
              </a:ext>
            </a:extLst>
          </p:cNvPr>
          <p:cNvSpPr txBox="1"/>
          <p:nvPr/>
        </p:nvSpPr>
        <p:spPr>
          <a:xfrm>
            <a:off x="4023360" y="4250619"/>
            <a:ext cx="1666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Dec. 3, 2021</a:t>
            </a:r>
          </a:p>
        </p:txBody>
      </p:sp>
    </p:spTree>
    <p:extLst>
      <p:ext uri="{BB962C8B-B14F-4D97-AF65-F5344CB8AC3E}">
        <p14:creationId xmlns:p14="http://schemas.microsoft.com/office/powerpoint/2010/main" val="1123205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41453-E9DA-4EFE-96D7-85AD6EA4C9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9" r="22261"/>
          <a:stretch/>
        </p:blipFill>
        <p:spPr>
          <a:xfrm>
            <a:off x="2960041" y="1641556"/>
            <a:ext cx="3065025" cy="4947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345970-1AD4-4DC0-84EF-80596BB0A0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4" r="29738"/>
          <a:stretch/>
        </p:blipFill>
        <p:spPr>
          <a:xfrm>
            <a:off x="412480" y="1666353"/>
            <a:ext cx="2283002" cy="46841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AF2039-5D9D-4698-A5D1-86C2D22BCE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8" r="34776"/>
          <a:stretch/>
        </p:blipFill>
        <p:spPr>
          <a:xfrm>
            <a:off x="6288741" y="1894126"/>
            <a:ext cx="1724959" cy="45394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7EDE2C-C9F6-482D-BE28-9B66E1CBCFEB}"/>
              </a:ext>
            </a:extLst>
          </p:cNvPr>
          <p:cNvSpPr txBox="1"/>
          <p:nvPr/>
        </p:nvSpPr>
        <p:spPr>
          <a:xfrm>
            <a:off x="892993" y="1486410"/>
            <a:ext cx="1577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Inertial frame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2D1872-0C3C-4D51-8FB1-C6771BA9B997}"/>
              </a:ext>
            </a:extLst>
          </p:cNvPr>
          <p:cNvSpPr txBox="1"/>
          <p:nvPr/>
        </p:nvSpPr>
        <p:spPr>
          <a:xfrm>
            <a:off x="3515770" y="1343188"/>
            <a:ext cx="1909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Earth-Moon</a:t>
            </a:r>
          </a:p>
          <a:p>
            <a:pPr algn="ctr"/>
            <a:r>
              <a:rPr lang="en-US" i="1" dirty="0"/>
              <a:t>Rotating frame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CFE54ED-962B-445D-9571-CE200348B2D7}"/>
              </a:ext>
            </a:extLst>
          </p:cNvPr>
          <p:cNvCxnSpPr>
            <a:cxnSpLocks/>
          </p:cNvCxnSpPr>
          <p:nvPr/>
        </p:nvCxnSpPr>
        <p:spPr>
          <a:xfrm flipH="1">
            <a:off x="3642431" y="5542751"/>
            <a:ext cx="1073200" cy="461765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F32BD40-6DC2-44B5-9F92-F7753F24B576}"/>
              </a:ext>
            </a:extLst>
          </p:cNvPr>
          <p:cNvSpPr txBox="1"/>
          <p:nvPr/>
        </p:nvSpPr>
        <p:spPr>
          <a:xfrm>
            <a:off x="4081171" y="5238771"/>
            <a:ext cx="1909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to Earth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22C999-AB8E-4CDC-A65F-839F3B4344BC}"/>
              </a:ext>
            </a:extLst>
          </p:cNvPr>
          <p:cNvSpPr txBox="1"/>
          <p:nvPr/>
        </p:nvSpPr>
        <p:spPr>
          <a:xfrm>
            <a:off x="6589173" y="1385523"/>
            <a:ext cx="1909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Rotating frame</a:t>
            </a:r>
          </a:p>
          <a:p>
            <a:pPr algn="ctr"/>
            <a:r>
              <a:rPr lang="en-US" i="1" dirty="0"/>
              <a:t>Side view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31FD7E3-C141-48C5-BC91-CB1CE8FFD9D1}"/>
              </a:ext>
            </a:extLst>
          </p:cNvPr>
          <p:cNvCxnSpPr>
            <a:cxnSpLocks/>
          </p:cNvCxnSpPr>
          <p:nvPr/>
        </p:nvCxnSpPr>
        <p:spPr>
          <a:xfrm flipH="1">
            <a:off x="6421075" y="5830281"/>
            <a:ext cx="1308616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0DD3D24-0460-498E-817F-2C1BA8A2AC0B}"/>
              </a:ext>
            </a:extLst>
          </p:cNvPr>
          <p:cNvSpPr txBox="1"/>
          <p:nvPr/>
        </p:nvSpPr>
        <p:spPr>
          <a:xfrm>
            <a:off x="6893746" y="5507125"/>
            <a:ext cx="1909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to Earth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EA12D9F0-36E9-4AE7-B064-E69EAE4ACB70}"/>
              </a:ext>
            </a:extLst>
          </p:cNvPr>
          <p:cNvSpPr/>
          <p:nvPr/>
        </p:nvSpPr>
        <p:spPr>
          <a:xfrm rot="16403040">
            <a:off x="2526889" y="3714197"/>
            <a:ext cx="3960229" cy="871044"/>
          </a:xfrm>
          <a:prstGeom prst="arc">
            <a:avLst>
              <a:gd name="adj1" fmla="val 12175274"/>
              <a:gd name="adj2" fmla="val 19198643"/>
            </a:avLst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4DC892-0403-4A0D-8C43-B1BB965A48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1" t="4521" r="14715" b="7181"/>
          <a:stretch/>
        </p:blipFill>
        <p:spPr>
          <a:xfrm>
            <a:off x="8506047" y="374586"/>
            <a:ext cx="3280762" cy="31359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E05E53-AD68-4A98-A6B2-7CC179C833E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3" t="4521" r="14183" b="7181"/>
          <a:stretch/>
        </p:blipFill>
        <p:spPr>
          <a:xfrm>
            <a:off x="8545225" y="3679470"/>
            <a:ext cx="3280762" cy="3135929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0AFAFF1-1D3D-4F70-9AC3-EDC7C8AB4DB0}"/>
              </a:ext>
            </a:extLst>
          </p:cNvPr>
          <p:cNvSpPr/>
          <p:nvPr/>
        </p:nvSpPr>
        <p:spPr>
          <a:xfrm>
            <a:off x="8642263" y="172637"/>
            <a:ext cx="3103016" cy="369332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 passes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AADC55F-7000-47A7-B3DC-4DAABB012C3B}"/>
              </a:ext>
            </a:extLst>
          </p:cNvPr>
          <p:cNvSpPr/>
          <p:nvPr/>
        </p:nvSpPr>
        <p:spPr>
          <a:xfrm>
            <a:off x="8642263" y="3443290"/>
            <a:ext cx="3103016" cy="369332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20 passes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0FC4A4-FC29-4BE9-A74B-E81D66D4564B}"/>
              </a:ext>
            </a:extLst>
          </p:cNvPr>
          <p:cNvSpPr/>
          <p:nvPr/>
        </p:nvSpPr>
        <p:spPr>
          <a:xfrm>
            <a:off x="1093038" y="5996569"/>
            <a:ext cx="13434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Orbital Period</a:t>
            </a:r>
          </a:p>
          <a:p>
            <a:pPr algn="ctr"/>
            <a:r>
              <a:rPr lang="en-US" sz="1600" dirty="0"/>
              <a:t>5.7-6.1 days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B6FFDC-5B47-49B1-BBDF-0DBDBBF8CF45}"/>
              </a:ext>
            </a:extLst>
          </p:cNvPr>
          <p:cNvSpPr txBox="1"/>
          <p:nvPr/>
        </p:nvSpPr>
        <p:spPr>
          <a:xfrm>
            <a:off x="6196283" y="5996568"/>
            <a:ext cx="1909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/>
              <a:t>Perilune</a:t>
            </a:r>
            <a:r>
              <a:rPr lang="en-US" sz="1600" dirty="0"/>
              <a:t> altitude</a:t>
            </a:r>
          </a:p>
          <a:p>
            <a:pPr algn="ctr"/>
            <a:r>
              <a:rPr lang="en-US" sz="1600" dirty="0"/>
              <a:t>15 km ± 0.5 km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BC0388-76D8-4FCC-89BE-CB78F4BE70BD}"/>
              </a:ext>
            </a:extLst>
          </p:cNvPr>
          <p:cNvSpPr txBox="1"/>
          <p:nvPr/>
        </p:nvSpPr>
        <p:spPr>
          <a:xfrm>
            <a:off x="892994" y="314413"/>
            <a:ext cx="7571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Notional Lunar Flashlight Science Orbit</a:t>
            </a:r>
          </a:p>
          <a:p>
            <a:pPr algn="ctr"/>
            <a:r>
              <a:rPr lang="en-US" dirty="0"/>
              <a:t>60-day nominal science orbit duration, or 10 close approaches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EEAC0AE-D480-4767-8347-E33FB99395DF}"/>
              </a:ext>
            </a:extLst>
          </p:cNvPr>
          <p:cNvSpPr txBox="1"/>
          <p:nvPr/>
        </p:nvSpPr>
        <p:spPr>
          <a:xfrm>
            <a:off x="5599441" y="2552181"/>
            <a:ext cx="1909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/>
              <a:t>Δ</a:t>
            </a:r>
            <a:r>
              <a:rPr lang="en-US" sz="1600" dirty="0"/>
              <a:t>v</a:t>
            </a:r>
          </a:p>
          <a:p>
            <a:pPr algn="ctr"/>
            <a:r>
              <a:rPr lang="en-US" sz="1600" dirty="0"/>
              <a:t>0.7 m/s/rev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361DF8F4-6E22-4C15-AB7B-3C533A15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8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E1D0B0B-3213-44AE-A6F7-52596F75E3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6" r="7635"/>
          <a:stretch/>
        </p:blipFill>
        <p:spPr>
          <a:xfrm>
            <a:off x="614082" y="766169"/>
            <a:ext cx="10963836" cy="59909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159233-A0FE-44C0-AB90-9A2D3BB6CB49}"/>
              </a:ext>
            </a:extLst>
          </p:cNvPr>
          <p:cNvSpPr txBox="1"/>
          <p:nvPr/>
        </p:nvSpPr>
        <p:spPr>
          <a:xfrm>
            <a:off x="974164" y="380741"/>
            <a:ext cx="1013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Shadow Times for Notional Science Orbit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22B6A529-91E3-47CF-A6F9-8B37053CB060}"/>
              </a:ext>
            </a:extLst>
          </p:cNvPr>
          <p:cNvSpPr/>
          <p:nvPr/>
        </p:nvSpPr>
        <p:spPr>
          <a:xfrm rot="5400000">
            <a:off x="2648778" y="2432344"/>
            <a:ext cx="288234" cy="2564295"/>
          </a:xfrm>
          <a:prstGeom prst="leftBrace">
            <a:avLst>
              <a:gd name="adj1" fmla="val 4089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37B675-D9AB-41ED-9EB2-011957D145B3}"/>
              </a:ext>
            </a:extLst>
          </p:cNvPr>
          <p:cNvSpPr txBox="1"/>
          <p:nvPr/>
        </p:nvSpPr>
        <p:spPr>
          <a:xfrm>
            <a:off x="1510747" y="2889113"/>
            <a:ext cx="25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Max shadow time for nominal mission ≤50 min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F0D9C53-857C-4022-A46D-CCDB5F5676FD}"/>
              </a:ext>
            </a:extLst>
          </p:cNvPr>
          <p:cNvCxnSpPr>
            <a:cxnSpLocks/>
          </p:cNvCxnSpPr>
          <p:nvPr/>
        </p:nvCxnSpPr>
        <p:spPr>
          <a:xfrm>
            <a:off x="6370983" y="1967948"/>
            <a:ext cx="445604" cy="173574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0B99C4C-B360-4EB0-90F0-456E0D17793B}"/>
              </a:ext>
            </a:extLst>
          </p:cNvPr>
          <p:cNvSpPr txBox="1"/>
          <p:nvPr/>
        </p:nvSpPr>
        <p:spPr>
          <a:xfrm>
            <a:off x="4337602" y="1495191"/>
            <a:ext cx="2256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June 14 </a:t>
            </a:r>
          </a:p>
          <a:p>
            <a:pPr algn="ctr"/>
            <a:r>
              <a:rPr lang="en-US" dirty="0"/>
              <a:t>Earth penumbra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759830A-56ED-4509-BC25-3DB50F223824}"/>
              </a:ext>
            </a:extLst>
          </p:cNvPr>
          <p:cNvCxnSpPr>
            <a:cxnSpLocks/>
          </p:cNvCxnSpPr>
          <p:nvPr/>
        </p:nvCxnSpPr>
        <p:spPr>
          <a:xfrm>
            <a:off x="1361661" y="4897974"/>
            <a:ext cx="119269" cy="639475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DEB4F79-5662-447B-BF63-45F19A63FE0C}"/>
              </a:ext>
            </a:extLst>
          </p:cNvPr>
          <p:cNvSpPr txBox="1"/>
          <p:nvPr/>
        </p:nvSpPr>
        <p:spPr>
          <a:xfrm>
            <a:off x="824947" y="4251643"/>
            <a:ext cx="765313" cy="64633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Feb 4</a:t>
            </a:r>
          </a:p>
          <a:p>
            <a:pPr algn="ctr"/>
            <a:r>
              <a:rPr lang="en-US" dirty="0"/>
              <a:t>LOI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A7E32D7-54FC-40A3-B3EB-6DCB8AC73244}"/>
              </a:ext>
            </a:extLst>
          </p:cNvPr>
          <p:cNvCxnSpPr>
            <a:cxnSpLocks/>
          </p:cNvCxnSpPr>
          <p:nvPr/>
        </p:nvCxnSpPr>
        <p:spPr>
          <a:xfrm flipH="1">
            <a:off x="8519492" y="2333584"/>
            <a:ext cx="594691" cy="239187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A2746B1-E704-4C7E-8B78-CC45C16098DA}"/>
              </a:ext>
            </a:extLst>
          </p:cNvPr>
          <p:cNvSpPr txBox="1"/>
          <p:nvPr/>
        </p:nvSpPr>
        <p:spPr>
          <a:xfrm>
            <a:off x="8425070" y="2083845"/>
            <a:ext cx="2256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July 13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B77DEE-3ED7-4CFE-B8C1-CF9DA64141FE}"/>
              </a:ext>
            </a:extLst>
          </p:cNvPr>
          <p:cNvSpPr/>
          <p:nvPr/>
        </p:nvSpPr>
        <p:spPr>
          <a:xfrm>
            <a:off x="3609783" y="6328356"/>
            <a:ext cx="481894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science orbit elapsed time (days) since LOI on 2022-02-04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A5E345-421C-4344-8177-E06A30FF89E7}"/>
              </a:ext>
            </a:extLst>
          </p:cNvPr>
          <p:cNvCxnSpPr>
            <a:cxnSpLocks/>
          </p:cNvCxnSpPr>
          <p:nvPr/>
        </p:nvCxnSpPr>
        <p:spPr>
          <a:xfrm>
            <a:off x="5773479" y="2817627"/>
            <a:ext cx="5752214" cy="0"/>
          </a:xfrm>
          <a:prstGeom prst="line">
            <a:avLst/>
          </a:prstGeom>
          <a:ln w="1651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18ED92F-BF28-4AC7-B12C-2B55E0177921}"/>
              </a:ext>
            </a:extLst>
          </p:cNvPr>
          <p:cNvSpPr txBox="1"/>
          <p:nvPr/>
        </p:nvSpPr>
        <p:spPr>
          <a:xfrm>
            <a:off x="8399745" y="2807441"/>
            <a:ext cx="384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rgbClr val="7030A0"/>
                </a:solidFill>
              </a:rPr>
              <a:t>Earth Eclipse Season May 16 – Nov 8</a:t>
            </a:r>
          </a:p>
          <a:p>
            <a:r>
              <a:rPr lang="en-US" sz="1400" dirty="0">
                <a:solidFill>
                  <a:srgbClr val="7030A0"/>
                </a:solidFill>
              </a:rPr>
              <a:t>&lt;10-hr windows every month potential eclipse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7E29F2-AE6C-4CFF-A8D0-857807BAFA25}"/>
              </a:ext>
            </a:extLst>
          </p:cNvPr>
          <p:cNvCxnSpPr>
            <a:cxnSpLocks/>
          </p:cNvCxnSpPr>
          <p:nvPr/>
        </p:nvCxnSpPr>
        <p:spPr>
          <a:xfrm flipV="1">
            <a:off x="5772666" y="2620780"/>
            <a:ext cx="0" cy="402236"/>
          </a:xfrm>
          <a:prstGeom prst="line">
            <a:avLst/>
          </a:prstGeom>
          <a:ln w="1651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0A0E629-AAFB-4A64-BB63-E888E35C9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11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23CCB6-9A68-7740-A821-34AAD402BA82}"/>
              </a:ext>
            </a:extLst>
          </p:cNvPr>
          <p:cNvSpPr txBox="1"/>
          <p:nvPr/>
        </p:nvSpPr>
        <p:spPr>
          <a:xfrm>
            <a:off x="1590260" y="1673816"/>
            <a:ext cx="24847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Earth shadows never overlap Moon shadows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660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C256349-E209-4E4B-92A5-3AA99E6CA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0827"/>
            <a:ext cx="10515600" cy="4928461"/>
          </a:xfrm>
        </p:spPr>
        <p:txBody>
          <a:bodyPr/>
          <a:lstStyle/>
          <a:p>
            <a:r>
              <a:rPr lang="en-US" dirty="0"/>
              <a:t>Total mission duration (&lt; 8-month requirement): </a:t>
            </a:r>
            <a:r>
              <a:rPr lang="en-US" b="1" dirty="0"/>
              <a:t>7.8 months</a:t>
            </a:r>
            <a:endParaRPr lang="en-US" dirty="0"/>
          </a:p>
          <a:p>
            <a:r>
              <a:rPr lang="en-US" dirty="0"/>
              <a:t>Total notional </a:t>
            </a:r>
            <a:r>
              <a:rPr lang="el-GR" dirty="0"/>
              <a:t>Δ</a:t>
            </a:r>
            <a:r>
              <a:rPr lang="en-US" dirty="0"/>
              <a:t>V: </a:t>
            </a:r>
            <a:r>
              <a:rPr lang="en-US" b="1" dirty="0"/>
              <a:t>87 m/s</a:t>
            </a:r>
          </a:p>
          <a:p>
            <a:r>
              <a:rPr lang="en-US" dirty="0"/>
              <a:t>∆V uncertainty 1-sigma assumed at 25% of each maneuver allocation 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37BF4E-54F1-4D60-833E-57FFE0494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Mission Duration &amp; ΔV Budget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33471A-E5AC-4771-8D24-7446C64E2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69637"/>
              </p:ext>
            </p:extLst>
          </p:nvPr>
        </p:nvGraphicFramePr>
        <p:xfrm>
          <a:off x="1302266" y="3170238"/>
          <a:ext cx="9611018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4125716442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8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Notional Reference</a:t>
                      </a:r>
                    </a:p>
                    <a:p>
                      <a:pPr algn="ctr"/>
                      <a:r>
                        <a:rPr lang="en-US" dirty="0">
                          <a:latin typeface="+mn-lt"/>
                        </a:rPr>
                        <a:t>ΔV (m/s)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</a:rPr>
                        <a:t>Mission Design Allocation</a:t>
                      </a:r>
                    </a:p>
                    <a:p>
                      <a:pPr algn="ctr"/>
                      <a:r>
                        <a:rPr lang="en-US" dirty="0">
                          <a:latin typeface="Calibri"/>
                        </a:rPr>
                        <a:t>ΔV (m/s)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1-sigma</a:t>
                      </a:r>
                    </a:p>
                    <a:p>
                      <a:pPr algn="ctr"/>
                      <a:r>
                        <a:rPr lang="en-US" dirty="0"/>
                        <a:t>(m/s)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TCMs lunar 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DSMs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Science</a:t>
                      </a:r>
                      <a:r>
                        <a:rPr lang="en-US" baseline="0" dirty="0"/>
                        <a:t> maintenance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Total (uncertainty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RSSed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Total</a:t>
                      </a:r>
                      <a:r>
                        <a:rPr lang="en-US" baseline="0" dirty="0"/>
                        <a:t> + 3-sigma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07378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26FC2CE-305C-41BD-97B5-DECBBD28D23F}"/>
              </a:ext>
            </a:extLst>
          </p:cNvPr>
          <p:cNvSpPr txBox="1"/>
          <p:nvPr/>
        </p:nvSpPr>
        <p:spPr>
          <a:xfrm>
            <a:off x="2225040" y="6124258"/>
            <a:ext cx="768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spacecraft </a:t>
            </a:r>
            <a:r>
              <a:rPr lang="el-GR" dirty="0"/>
              <a:t>Δ</a:t>
            </a:r>
            <a:r>
              <a:rPr lang="en-US" dirty="0"/>
              <a:t>V capability: ~300 m/s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82B6C-3B28-4FA7-8588-82EED7C6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E0A7-A832-48BA-9E3D-BAB022AADC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24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3900</TotalTime>
  <Words>831</Words>
  <Application>Microsoft Office PowerPoint</Application>
  <PresentationFormat>Widescreen</PresentationFormat>
  <Paragraphs>187</Paragraphs>
  <Slides>12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Arial</vt:lpstr>
      <vt:lpstr>Calibri</vt:lpstr>
      <vt:lpstr>Calibri Light</vt:lpstr>
      <vt:lpstr>Times New Roman</vt:lpstr>
      <vt:lpstr>Office Theme</vt:lpstr>
      <vt:lpstr>Lunar Flashlight Mission Overview</vt:lpstr>
      <vt:lpstr>Lunar Flashlight</vt:lpstr>
      <vt:lpstr>Earth-Moon L2 Northern Halo Orbit Family  CR3BP</vt:lpstr>
      <vt:lpstr>Transitioning NRHO to Full Ephemeris Model</vt:lpstr>
      <vt:lpstr>PowerPoint Presentation</vt:lpstr>
      <vt:lpstr>Post-Launch Notional ConOps</vt:lpstr>
      <vt:lpstr>Transfer trajectory – design approach</vt:lpstr>
      <vt:lpstr>Patching databases  for notional launch on Aug 14, 8 pm UTC</vt:lpstr>
      <vt:lpstr>Notional Lunar Flashlight Transfer Flight time: 173 days </vt:lpstr>
      <vt:lpstr>PowerPoint Presentation</vt:lpstr>
      <vt:lpstr>PowerPoint Presentation</vt:lpstr>
      <vt:lpstr>Mission Duration &amp; ΔV Budget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Grebow, Daniel (392M)</dc:creator>
  <cp:lastModifiedBy>Grebow, Daniel (392M)</cp:lastModifiedBy>
  <cp:revision>65</cp:revision>
  <dcterms:created xsi:type="dcterms:W3CDTF">2020-04-30T13:00:32Z</dcterms:created>
  <dcterms:modified xsi:type="dcterms:W3CDTF">2020-05-09T17:05:08Z</dcterms:modified>
</cp:coreProperties>
</file>