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1" r:id="rId1"/>
    <p:sldMasterId id="2147483673" r:id="rId2"/>
  </p:sldMasterIdLst>
  <p:notesMasterIdLst>
    <p:notesMasterId r:id="rId26"/>
  </p:notesMasterIdLst>
  <p:handoutMasterIdLst>
    <p:handoutMasterId r:id="rId27"/>
  </p:handoutMasterIdLst>
  <p:sldIdLst>
    <p:sldId id="280" r:id="rId3"/>
    <p:sldId id="282" r:id="rId4"/>
    <p:sldId id="283" r:id="rId5"/>
    <p:sldId id="481" r:id="rId6"/>
    <p:sldId id="284" r:id="rId7"/>
    <p:sldId id="469" r:id="rId8"/>
    <p:sldId id="463" r:id="rId9"/>
    <p:sldId id="478" r:id="rId10"/>
    <p:sldId id="470" r:id="rId11"/>
    <p:sldId id="482" r:id="rId12"/>
    <p:sldId id="285" r:id="rId13"/>
    <p:sldId id="286" r:id="rId14"/>
    <p:sldId id="479" r:id="rId15"/>
    <p:sldId id="471" r:id="rId16"/>
    <p:sldId id="477" r:id="rId17"/>
    <p:sldId id="474" r:id="rId18"/>
    <p:sldId id="475" r:id="rId19"/>
    <p:sldId id="476" r:id="rId20"/>
    <p:sldId id="483" r:id="rId21"/>
    <p:sldId id="484" r:id="rId22"/>
    <p:sldId id="485" r:id="rId23"/>
    <p:sldId id="480" r:id="rId24"/>
    <p:sldId id="281" r:id="rId25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30"/>
    <p:restoredTop sz="96619" autoAdjust="0"/>
  </p:normalViewPr>
  <p:slideViewPr>
    <p:cSldViewPr snapToGrid="0" snapToObjects="1">
      <p:cViewPr varScale="1">
        <p:scale>
          <a:sx n="187" d="100"/>
          <a:sy n="187" d="100"/>
        </p:scale>
        <p:origin x="800" y="1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Arial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767AB6-DDEA-CF4E-A74B-19A554508643}" type="datetimeFigureOut">
              <a:rPr lang="en-US" smtClean="0">
                <a:latin typeface="Arial"/>
              </a:rPr>
              <a:t>5/5/20</a:t>
            </a:fld>
            <a:endParaRPr lang="en-US" dirty="0">
              <a:latin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300F83-E232-AF4B-BEC0-F9D716239A3F}" type="slidenum">
              <a:rPr lang="en-US" smtClean="0">
                <a:latin typeface="Arial"/>
              </a:rPr>
              <a:t>‹#›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0523010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/>
              </a:defRPr>
            </a:lvl1pPr>
          </a:lstStyle>
          <a:p>
            <a:fld id="{72DD8AEC-B96B-2C4C-86B3-8483D80B216B}" type="datetimeFigureOut">
              <a:rPr lang="en-US" smtClean="0"/>
              <a:pPr/>
              <a:t>5/5/20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/>
              </a:defRPr>
            </a:lvl1pPr>
          </a:lstStyle>
          <a:p>
            <a:fld id="{4180AB40-CF9C-CB44-AF47-E5E5B00AC33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257177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independentaustralia.net</a:t>
            </a:r>
            <a:r>
              <a:rPr lang="en-US" dirty="0"/>
              <a:t>/environment/environment-display/the-mystery-of-earth-companion-1991-vg,7702</a:t>
            </a:r>
          </a:p>
          <a:p>
            <a:endParaRPr lang="en-US" dirty="0"/>
          </a:p>
          <a:p>
            <a:r>
              <a:rPr lang="en-US" dirty="0"/>
              <a:t>Image via: http://</a:t>
            </a:r>
            <a:r>
              <a:rPr lang="en-US" dirty="0" err="1"/>
              <a:t>www.cosmosup.com</a:t>
            </a:r>
            <a:r>
              <a:rPr lang="en-US" dirty="0"/>
              <a:t>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9288A-BD78-EC48-81B6-C08E556E1607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85630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9288A-BD78-EC48-81B6-C08E556E1607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5509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independentaustralia.net</a:t>
            </a:r>
            <a:r>
              <a:rPr lang="en-US" dirty="0"/>
              <a:t>/environment/environment-display/the-mystery-of-earth-companion-1991-vg,7702</a:t>
            </a:r>
          </a:p>
          <a:p>
            <a:endParaRPr lang="en-US" dirty="0"/>
          </a:p>
          <a:p>
            <a:r>
              <a:rPr lang="en-US" dirty="0"/>
              <a:t>Image via: http://</a:t>
            </a:r>
            <a:r>
              <a:rPr lang="en-US" dirty="0" err="1"/>
              <a:t>www.cosmosup.com</a:t>
            </a:r>
            <a:r>
              <a:rPr lang="en-US" dirty="0"/>
              <a:t>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9288A-BD78-EC48-81B6-C08E556E1607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24925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9288A-BD78-EC48-81B6-C08E556E1607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37579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9288A-BD78-EC48-81B6-C08E556E1607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91347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independentaustralia.net</a:t>
            </a:r>
            <a:r>
              <a:rPr lang="en-US" dirty="0"/>
              <a:t>/environment/environment-display/the-mystery-of-earth-companion-1991-vg,7702</a:t>
            </a:r>
          </a:p>
          <a:p>
            <a:endParaRPr lang="en-US" dirty="0"/>
          </a:p>
          <a:p>
            <a:r>
              <a:rPr lang="en-US" dirty="0"/>
              <a:t>Image via: http://</a:t>
            </a:r>
            <a:r>
              <a:rPr lang="en-US" dirty="0" err="1"/>
              <a:t>www.cosmosup.com</a:t>
            </a:r>
            <a:r>
              <a:rPr lang="en-US" dirty="0"/>
              <a:t>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9288A-BD78-EC48-81B6-C08E556E1607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67523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JPL_RedBlack_rgb_stacked_5in_160601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720" y="854098"/>
            <a:ext cx="2001680" cy="1167645"/>
          </a:xfrm>
          <a:prstGeom prst="rect">
            <a:avLst/>
          </a:prstGeom>
        </p:spPr>
      </p:pic>
      <p:sp>
        <p:nvSpPr>
          <p:cNvPr id="22" name="Text Placeholder 21"/>
          <p:cNvSpPr>
            <a:spLocks noGrp="1"/>
          </p:cNvSpPr>
          <p:nvPr>
            <p:ph type="body" sz="quarter" idx="15" hasCustomPrompt="1"/>
          </p:nvPr>
        </p:nvSpPr>
        <p:spPr>
          <a:xfrm>
            <a:off x="925513" y="1956377"/>
            <a:ext cx="7483464" cy="294801"/>
          </a:xfrm>
        </p:spPr>
        <p:txBody>
          <a:bodyPr>
            <a:noAutofit/>
          </a:bodyPr>
          <a:lstStyle>
            <a:lvl1pPr marL="0" indent="0">
              <a:buNone/>
              <a:defRPr sz="1400" baseline="0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a Theme, Project or Mission Name (optional)</a:t>
            </a:r>
          </a:p>
        </p:txBody>
      </p:sp>
      <p:sp>
        <p:nvSpPr>
          <p:cNvPr id="24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915352" y="2251179"/>
            <a:ext cx="7493625" cy="419202"/>
          </a:xfrm>
        </p:spPr>
        <p:txBody>
          <a:bodyPr>
            <a:noAutofit/>
          </a:bodyPr>
          <a:lstStyle>
            <a:lvl1pPr marL="0" indent="0">
              <a:buNone/>
              <a:defRPr sz="2400" b="1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25" name="Text Placeholder 21"/>
          <p:cNvSpPr>
            <a:spLocks noGrp="1"/>
          </p:cNvSpPr>
          <p:nvPr>
            <p:ph type="body" sz="quarter" idx="17" hasCustomPrompt="1"/>
          </p:nvPr>
        </p:nvSpPr>
        <p:spPr>
          <a:xfrm>
            <a:off x="925512" y="2668678"/>
            <a:ext cx="7483465" cy="826362"/>
          </a:xfrm>
        </p:spPr>
        <p:txBody>
          <a:bodyPr>
            <a:no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a Presentation Subtitle</a:t>
            </a:r>
          </a:p>
        </p:txBody>
      </p:sp>
      <p:sp>
        <p:nvSpPr>
          <p:cNvPr id="26" name="Text Placeholder 21"/>
          <p:cNvSpPr>
            <a:spLocks noGrp="1"/>
          </p:cNvSpPr>
          <p:nvPr>
            <p:ph type="body" sz="quarter" idx="18" hasCustomPrompt="1"/>
          </p:nvPr>
        </p:nvSpPr>
        <p:spPr>
          <a:xfrm>
            <a:off x="915352" y="4246880"/>
            <a:ext cx="7493625" cy="497840"/>
          </a:xfrm>
        </p:spPr>
        <p:txBody>
          <a:bodyPr anchor="b">
            <a:noAutofit/>
          </a:bodyPr>
          <a:lstStyle>
            <a:lvl1pPr marL="0" indent="0">
              <a:buNone/>
              <a:defRPr sz="1000" b="0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# | Directorate, Division, Section or Group Name, Presented by, Job Title, Date, etc.</a:t>
            </a:r>
          </a:p>
        </p:txBody>
      </p:sp>
      <p:sp>
        <p:nvSpPr>
          <p:cNvPr id="27" name="Text Placeholder 21"/>
          <p:cNvSpPr>
            <a:spLocks noGrp="1"/>
          </p:cNvSpPr>
          <p:nvPr>
            <p:ph type="body" sz="quarter" idx="19" hasCustomPrompt="1"/>
          </p:nvPr>
        </p:nvSpPr>
        <p:spPr>
          <a:xfrm>
            <a:off x="915352" y="4745648"/>
            <a:ext cx="7493625" cy="397852"/>
          </a:xfrm>
        </p:spPr>
        <p:txBody>
          <a:bodyPr anchor="t">
            <a:noAutofit/>
          </a:bodyPr>
          <a:lstStyle>
            <a:lvl1pPr marL="0" indent="0">
              <a:buNone/>
              <a:defRPr sz="800" b="0" baseline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Proprietary information or required markings can go here.</a:t>
            </a:r>
          </a:p>
        </p:txBody>
      </p:sp>
    </p:spTree>
    <p:extLst>
      <p:ext uri="{BB962C8B-B14F-4D97-AF65-F5344CB8AC3E}">
        <p14:creationId xmlns:p14="http://schemas.microsoft.com/office/powerpoint/2010/main" val="25655513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Sq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JPL_RedBlack_rgb_stacked_5in_160601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6933" y="3586873"/>
            <a:ext cx="2001680" cy="1167645"/>
          </a:xfrm>
          <a:prstGeom prst="rect">
            <a:avLst/>
          </a:prstGeom>
        </p:spPr>
      </p:pic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5687785" y="508000"/>
            <a:ext cx="3347357" cy="826391"/>
          </a:xfrm>
        </p:spPr>
        <p:txBody>
          <a:bodyPr anchor="b">
            <a:noAutofit/>
          </a:bodyPr>
          <a:lstStyle>
            <a:lvl1pPr marL="0" indent="0" algn="ctr">
              <a:buNone/>
              <a:defRPr sz="140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1400">
                <a:solidFill>
                  <a:schemeClr val="accent1"/>
                </a:solidFill>
              </a:defRPr>
            </a:lvl2pPr>
            <a:lvl3pPr marL="914400" indent="0" algn="ctr">
              <a:buNone/>
              <a:defRPr sz="1400">
                <a:solidFill>
                  <a:schemeClr val="accent1"/>
                </a:solidFill>
              </a:defRPr>
            </a:lvl3pPr>
            <a:lvl4pPr marL="1371600" indent="0" algn="ctr">
              <a:buNone/>
              <a:defRPr sz="1400">
                <a:solidFill>
                  <a:schemeClr val="accent1"/>
                </a:solidFill>
              </a:defRPr>
            </a:lvl4pPr>
            <a:lvl5pPr marL="1828800" indent="0" algn="ctr"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Add a Theme, Project or Mission Name (optional)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5687785" y="1354711"/>
            <a:ext cx="3347357" cy="728089"/>
          </a:xfrm>
        </p:spPr>
        <p:txBody>
          <a:bodyPr anchor="t">
            <a:noAutofit/>
          </a:bodyPr>
          <a:lstStyle>
            <a:lvl1pPr marL="0" indent="0" algn="ctr">
              <a:buNone/>
              <a:defRPr sz="2200" b="1" baseline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1400">
                <a:solidFill>
                  <a:schemeClr val="accent1"/>
                </a:solidFill>
              </a:defRPr>
            </a:lvl2pPr>
            <a:lvl3pPr marL="914400" indent="0" algn="ctr">
              <a:buNone/>
              <a:defRPr sz="1400">
                <a:solidFill>
                  <a:schemeClr val="accent1"/>
                </a:solidFill>
              </a:defRPr>
            </a:lvl3pPr>
            <a:lvl4pPr marL="1371600" indent="0" algn="ctr">
              <a:buNone/>
              <a:defRPr sz="1400">
                <a:solidFill>
                  <a:schemeClr val="accent1"/>
                </a:solidFill>
              </a:defRPr>
            </a:lvl4pPr>
            <a:lvl5pPr marL="1828800" indent="0" algn="ctr"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5546725" cy="5143500"/>
          </a:xfrm>
        </p:spPr>
        <p:txBody>
          <a:bodyPr anchor="ctr">
            <a:no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/>
              <a:buNone/>
              <a:tabLst/>
              <a:defRPr sz="1400"/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26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5687785" y="2164080"/>
            <a:ext cx="3347357" cy="833120"/>
          </a:xfrm>
        </p:spPr>
        <p:txBody>
          <a:bodyPr anchor="t">
            <a:noAutofit/>
          </a:bodyPr>
          <a:lstStyle>
            <a:lvl1pPr marL="0" indent="0" algn="ctr">
              <a:buNone/>
              <a:defRPr sz="1000" baseline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1400">
                <a:solidFill>
                  <a:schemeClr val="accent1"/>
                </a:solidFill>
              </a:defRPr>
            </a:lvl2pPr>
            <a:lvl3pPr marL="914400" indent="0" algn="ctr">
              <a:buNone/>
              <a:defRPr sz="1400">
                <a:solidFill>
                  <a:schemeClr val="accent1"/>
                </a:solidFill>
              </a:defRPr>
            </a:lvl3pPr>
            <a:lvl4pPr marL="1371600" indent="0" algn="ctr">
              <a:buNone/>
              <a:defRPr sz="1400">
                <a:solidFill>
                  <a:schemeClr val="accent1"/>
                </a:solidFill>
              </a:defRPr>
            </a:lvl4pPr>
            <a:lvl5pPr marL="1828800" indent="0" algn="ctr"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# | Directorate, Division, Section or Group Name</a:t>
            </a:r>
            <a:br>
              <a:rPr lang="en-US" dirty="0"/>
            </a:br>
            <a:r>
              <a:rPr lang="en-US" dirty="0"/>
              <a:t>Presented by, Job Title, Date, etc.</a:t>
            </a:r>
          </a:p>
        </p:txBody>
      </p:sp>
      <p:sp>
        <p:nvSpPr>
          <p:cNvPr id="28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5687785" y="4592320"/>
            <a:ext cx="3347357" cy="551180"/>
          </a:xfrm>
        </p:spPr>
        <p:txBody>
          <a:bodyPr anchor="b">
            <a:noAutofit/>
          </a:bodyPr>
          <a:lstStyle>
            <a:lvl1pPr marL="0" indent="0" algn="ctr">
              <a:buNone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57200" indent="0" algn="ctr">
              <a:buNone/>
              <a:defRPr sz="1400">
                <a:solidFill>
                  <a:schemeClr val="accent1"/>
                </a:solidFill>
              </a:defRPr>
            </a:lvl2pPr>
            <a:lvl3pPr marL="914400" indent="0" algn="ctr">
              <a:buNone/>
              <a:defRPr sz="1400">
                <a:solidFill>
                  <a:schemeClr val="accent1"/>
                </a:solidFill>
              </a:defRPr>
            </a:lvl3pPr>
            <a:lvl4pPr marL="1371600" indent="0" algn="ctr">
              <a:buNone/>
              <a:defRPr sz="1400">
                <a:solidFill>
                  <a:schemeClr val="accent1"/>
                </a:solidFill>
              </a:defRPr>
            </a:lvl4pPr>
            <a:lvl5pPr marL="1828800" indent="0" algn="ctr"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Proprietary information or required markings can go here.</a:t>
            </a:r>
          </a:p>
        </p:txBody>
      </p:sp>
    </p:spTree>
    <p:extLst>
      <p:ext uri="{BB962C8B-B14F-4D97-AF65-F5344CB8AC3E}">
        <p14:creationId xmlns:p14="http://schemas.microsoft.com/office/powerpoint/2010/main" val="3207911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Horz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JPL_RedBlack_rgb_stacked_5in_160601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3053" y="3804453"/>
            <a:ext cx="2001680" cy="1167645"/>
          </a:xfrm>
          <a:prstGeom prst="rect">
            <a:avLst/>
          </a:prstGeom>
        </p:spPr>
      </p:pic>
      <p:sp>
        <p:nvSpPr>
          <p:cNvPr id="8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3417503"/>
          </a:xfrm>
        </p:spPr>
        <p:txBody>
          <a:bodyPr anchor="ctr">
            <a:no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/>
              <a:buNone/>
              <a:tabLst/>
              <a:defRPr sz="1400"/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369198" y="3773210"/>
            <a:ext cx="6503855" cy="430183"/>
          </a:xfrm>
        </p:spPr>
        <p:txBody>
          <a:bodyPr>
            <a:noAutofit/>
          </a:bodyPr>
          <a:lstStyle>
            <a:lvl1pPr marL="0" indent="0">
              <a:buNone/>
              <a:defRPr sz="2200" b="1">
                <a:latin typeface="+mj-lt"/>
              </a:defRPr>
            </a:lvl1pPr>
            <a:lvl2pPr marL="457200" indent="0">
              <a:buNone/>
              <a:defRPr sz="2200" b="1">
                <a:latin typeface="+mj-lt"/>
              </a:defRPr>
            </a:lvl2pPr>
            <a:lvl3pPr marL="914400" indent="0">
              <a:buNone/>
              <a:defRPr sz="2200" b="1">
                <a:latin typeface="+mj-lt"/>
              </a:defRPr>
            </a:lvl3pPr>
            <a:lvl4pPr marL="1371600" indent="0">
              <a:buNone/>
              <a:defRPr sz="2200" b="1">
                <a:latin typeface="+mj-lt"/>
              </a:defRPr>
            </a:lvl4pPr>
            <a:lvl5pPr marL="1828800" indent="0">
              <a:buNone/>
              <a:defRPr sz="2200" b="1">
                <a:latin typeface="+mj-lt"/>
              </a:defRPr>
            </a:lvl5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7" hasCustomPrompt="1"/>
          </p:nvPr>
        </p:nvSpPr>
        <p:spPr>
          <a:xfrm>
            <a:off x="369198" y="4479716"/>
            <a:ext cx="6503856" cy="355600"/>
          </a:xfrm>
        </p:spPr>
        <p:txBody>
          <a:bodyPr anchor="b">
            <a:noAutofit/>
          </a:bodyPr>
          <a:lstStyle>
            <a:lvl1pPr marL="0" indent="0">
              <a:buNone/>
              <a:defRPr sz="1000" baseline="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# | Directorate, Division, Section or Group Name, Presented by, Job Title, Date, etc.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8" hasCustomPrompt="1"/>
          </p:nvPr>
        </p:nvSpPr>
        <p:spPr>
          <a:xfrm>
            <a:off x="369199" y="4784663"/>
            <a:ext cx="6503854" cy="358837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Proprietary information or required markings can go here.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9" hasCustomPrompt="1"/>
          </p:nvPr>
        </p:nvSpPr>
        <p:spPr>
          <a:xfrm>
            <a:off x="369197" y="3488175"/>
            <a:ext cx="6503856" cy="285035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400">
                <a:solidFill>
                  <a:schemeClr val="accent1"/>
                </a:solidFill>
              </a:defRPr>
            </a:lvl2pPr>
            <a:lvl3pPr marL="914400" indent="0">
              <a:buNone/>
              <a:defRPr sz="1400">
                <a:solidFill>
                  <a:schemeClr val="accent1"/>
                </a:solidFill>
              </a:defRPr>
            </a:lvl3pPr>
            <a:lvl4pPr marL="1371600" indent="0">
              <a:buNone/>
              <a:defRPr sz="1400">
                <a:solidFill>
                  <a:schemeClr val="accent1"/>
                </a:solidFill>
              </a:defRPr>
            </a:lvl4pPr>
            <a:lvl5pPr marL="1828800" indent="0"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Add a Theme, Project or Mission Name (optional)</a:t>
            </a:r>
          </a:p>
        </p:txBody>
      </p:sp>
    </p:spTree>
    <p:extLst>
      <p:ext uri="{BB962C8B-B14F-4D97-AF65-F5344CB8AC3E}">
        <p14:creationId xmlns:p14="http://schemas.microsoft.com/office/powerpoint/2010/main" val="3207911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project, mission or org ID (optional)</a:t>
            </a:r>
          </a:p>
        </p:txBody>
      </p:sp>
      <p:pic>
        <p:nvPicPr>
          <p:cNvPr id="7" name="Picture 6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607084" y="4840606"/>
            <a:ext cx="363421" cy="210661"/>
          </a:xfrm>
          <a:prstGeom prst="rect">
            <a:avLst/>
          </a:prstGeom>
        </p:spPr>
      </p:pic>
      <p:sp>
        <p:nvSpPr>
          <p:cNvPr id="10" name="Content Placeholder 2"/>
          <p:cNvSpPr>
            <a:spLocks noGrp="1"/>
          </p:cNvSpPr>
          <p:nvPr>
            <p:ph sz="quarter" idx="19"/>
          </p:nvPr>
        </p:nvSpPr>
        <p:spPr>
          <a:xfrm>
            <a:off x="1412240" y="1602106"/>
            <a:ext cx="6319520" cy="271938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2924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project, mission or org ID (optional)</a:t>
            </a:r>
          </a:p>
        </p:txBody>
      </p:sp>
      <p:pic>
        <p:nvPicPr>
          <p:cNvPr id="7" name="Picture 6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607084" y="4840606"/>
            <a:ext cx="363421" cy="210661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3170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project, mission or org ID (optional)</a:t>
            </a:r>
          </a:p>
        </p:txBody>
      </p:sp>
      <p:pic>
        <p:nvPicPr>
          <p:cNvPr id="7" name="Picture 6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607084" y="4840606"/>
            <a:ext cx="363421" cy="210661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1412240" y="1602106"/>
            <a:ext cx="6319520" cy="271938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3170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project, mission or org ID (optional)</a:t>
            </a:r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pic>
        <p:nvPicPr>
          <p:cNvPr id="7" name="Picture 6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607084" y="4840606"/>
            <a:ext cx="363421" cy="210661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8767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project, mission or org ID (optional)</a:t>
            </a:r>
          </a:p>
        </p:txBody>
      </p:sp>
      <p:pic>
        <p:nvPicPr>
          <p:cNvPr id="7" name="Picture 6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607084" y="4840606"/>
            <a:ext cx="363421" cy="210661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1412240" y="1602106"/>
            <a:ext cx="6319520" cy="271938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395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project, mission or org ID (optional)</a:t>
            </a:r>
          </a:p>
        </p:txBody>
      </p:sp>
      <p:pic>
        <p:nvPicPr>
          <p:cNvPr id="7" name="Picture 6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607084" y="4840606"/>
            <a:ext cx="363421" cy="210661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254000" y="1598613"/>
            <a:ext cx="4216400" cy="27193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11"/>
          <p:cNvSpPr>
            <a:spLocks noGrp="1"/>
          </p:cNvSpPr>
          <p:nvPr>
            <p:ph sz="quarter" idx="20"/>
          </p:nvPr>
        </p:nvSpPr>
        <p:spPr>
          <a:xfrm>
            <a:off x="4675164" y="1598612"/>
            <a:ext cx="4216400" cy="27193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2275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project, mission or org ID (optional)</a:t>
            </a:r>
          </a:p>
        </p:txBody>
      </p:sp>
      <p:pic>
        <p:nvPicPr>
          <p:cNvPr id="7" name="Picture 6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607084" y="4840606"/>
            <a:ext cx="363421" cy="210661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254000" y="2137092"/>
            <a:ext cx="4216400" cy="238410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11"/>
          <p:cNvSpPr>
            <a:spLocks noGrp="1"/>
          </p:cNvSpPr>
          <p:nvPr>
            <p:ph sz="quarter" idx="20"/>
          </p:nvPr>
        </p:nvSpPr>
        <p:spPr>
          <a:xfrm>
            <a:off x="4675164" y="2137092"/>
            <a:ext cx="4216400" cy="23841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254000" y="1497330"/>
            <a:ext cx="4216400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75164" y="1497330"/>
            <a:ext cx="4216400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5700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project, mission or org ID (optional)</a:t>
            </a:r>
          </a:p>
        </p:txBody>
      </p:sp>
      <p:pic>
        <p:nvPicPr>
          <p:cNvPr id="7" name="Picture 6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607084" y="4840606"/>
            <a:ext cx="363421" cy="210661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sz="quarter" idx="19"/>
          </p:nvPr>
        </p:nvSpPr>
        <p:spPr>
          <a:xfrm>
            <a:off x="254000" y="2137092"/>
            <a:ext cx="3211513" cy="23841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254000" y="1497330"/>
            <a:ext cx="3211513" cy="639762"/>
          </a:xfrm>
        </p:spPr>
        <p:txBody>
          <a:bodyPr anchor="b">
            <a:noAutofit/>
          </a:bodyPr>
          <a:lstStyle>
            <a:lvl1pPr marL="0" indent="0">
              <a:buFont typeface="Arial"/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3" name="Content Placeholder 11"/>
          <p:cNvSpPr>
            <a:spLocks noGrp="1"/>
          </p:cNvSpPr>
          <p:nvPr>
            <p:ph sz="quarter" idx="20"/>
          </p:nvPr>
        </p:nvSpPr>
        <p:spPr>
          <a:xfrm>
            <a:off x="3638844" y="1497329"/>
            <a:ext cx="5129236" cy="302386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58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project, mission or org ID (optional)</a:t>
            </a:r>
          </a:p>
        </p:txBody>
      </p:sp>
      <p:pic>
        <p:nvPicPr>
          <p:cNvPr id="7" name="Picture 6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607084" y="4840606"/>
            <a:ext cx="363421" cy="210661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idx="1"/>
          </p:nvPr>
        </p:nvSpPr>
        <p:spPr>
          <a:xfrm>
            <a:off x="254000" y="1497330"/>
            <a:ext cx="5129236" cy="302386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sz="quarter" idx="19"/>
          </p:nvPr>
        </p:nvSpPr>
        <p:spPr>
          <a:xfrm>
            <a:off x="5556567" y="2137092"/>
            <a:ext cx="3211513" cy="23841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5556567" y="1497330"/>
            <a:ext cx="3211513" cy="639762"/>
          </a:xfrm>
        </p:spPr>
        <p:txBody>
          <a:bodyPr anchor="b">
            <a:noAutofit/>
          </a:bodyPr>
          <a:lstStyle>
            <a:lvl1pPr marL="0" indent="0">
              <a:buFont typeface="Arial"/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3111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Black Str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1161143"/>
            <a:ext cx="9144000" cy="355849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project, mission or org ID (optional)</a:t>
            </a:r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pic>
        <p:nvPicPr>
          <p:cNvPr id="7" name="Picture 6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607084" y="4840606"/>
            <a:ext cx="363421" cy="210661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4554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Gray Str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1161143"/>
            <a:ext cx="9144000" cy="355849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project, mission or org ID (optional)</a:t>
            </a:r>
          </a:p>
        </p:txBody>
      </p:sp>
      <p:pic>
        <p:nvPicPr>
          <p:cNvPr id="7" name="Picture 6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607084" y="4840606"/>
            <a:ext cx="363421" cy="210661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8324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607084" y="4840606"/>
            <a:ext cx="363421" cy="210661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71939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607084" y="4840606"/>
            <a:ext cx="363421" cy="210661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467360" y="1839278"/>
            <a:ext cx="8229600" cy="1462722"/>
          </a:xfrm>
        </p:spPr>
        <p:txBody>
          <a:bodyPr anchor="ctr">
            <a:noAutofit/>
          </a:bodyPr>
          <a:lstStyle>
            <a:lvl1pPr marL="0" indent="0" algn="ctr">
              <a:buNone/>
              <a:defRPr sz="3600" baseline="0"/>
            </a:lvl1pPr>
          </a:lstStyle>
          <a:p>
            <a:pPr lvl="0"/>
            <a:r>
              <a:rPr lang="en-US" dirty="0"/>
              <a:t>Click to add section header</a:t>
            </a:r>
          </a:p>
        </p:txBody>
      </p:sp>
    </p:spTree>
    <p:extLst>
      <p:ext uri="{BB962C8B-B14F-4D97-AF65-F5344CB8AC3E}">
        <p14:creationId xmlns:p14="http://schemas.microsoft.com/office/powerpoint/2010/main" val="37121171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Gray"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607084" y="4840606"/>
            <a:ext cx="363421" cy="210661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467360" y="1839278"/>
            <a:ext cx="8229600" cy="1462722"/>
          </a:xfrm>
        </p:spPr>
        <p:txBody>
          <a:bodyPr anchor="ctr">
            <a:noAutofit/>
          </a:bodyPr>
          <a:lstStyle>
            <a:lvl1pPr marL="0" indent="0" algn="ctr">
              <a:buNone/>
              <a:defRPr sz="36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section header</a:t>
            </a:r>
          </a:p>
        </p:txBody>
      </p:sp>
    </p:spTree>
    <p:extLst>
      <p:ext uri="{BB962C8B-B14F-4D97-AF65-F5344CB8AC3E}">
        <p14:creationId xmlns:p14="http://schemas.microsoft.com/office/powerpoint/2010/main" val="16336902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87249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JPL_RedBlack_rgb_stacked_5in_160601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1642110"/>
            <a:ext cx="3200400" cy="186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0531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1"/>
          <p:cNvSpPr>
            <a:spLocks noGrp="1"/>
          </p:cNvSpPr>
          <p:nvPr>
            <p:ph type="body" sz="quarter" idx="15" hasCustomPrompt="1"/>
          </p:nvPr>
        </p:nvSpPr>
        <p:spPr>
          <a:xfrm>
            <a:off x="925513" y="1956377"/>
            <a:ext cx="7483464" cy="294801"/>
          </a:xfrm>
        </p:spPr>
        <p:txBody>
          <a:bodyPr>
            <a:noAutofit/>
          </a:bodyPr>
          <a:lstStyle>
            <a:lvl1pPr marL="0" indent="0">
              <a:buNone/>
              <a:defRPr sz="1400" baseline="0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a Theme, Project or Mission Name (optional)</a:t>
            </a:r>
          </a:p>
        </p:txBody>
      </p:sp>
      <p:sp>
        <p:nvSpPr>
          <p:cNvPr id="24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915352" y="2251179"/>
            <a:ext cx="7493625" cy="419202"/>
          </a:xfrm>
        </p:spPr>
        <p:txBody>
          <a:bodyPr>
            <a:noAutofit/>
          </a:bodyPr>
          <a:lstStyle>
            <a:lvl1pPr marL="0" indent="0">
              <a:buNone/>
              <a:defRPr sz="2400" b="1" baseline="0">
                <a:solidFill>
                  <a:srgbClr val="FFFFF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25" name="Text Placeholder 21"/>
          <p:cNvSpPr>
            <a:spLocks noGrp="1"/>
          </p:cNvSpPr>
          <p:nvPr>
            <p:ph type="body" sz="quarter" idx="17" hasCustomPrompt="1"/>
          </p:nvPr>
        </p:nvSpPr>
        <p:spPr>
          <a:xfrm>
            <a:off x="925512" y="2668678"/>
            <a:ext cx="7483465" cy="826362"/>
          </a:xfrm>
        </p:spPr>
        <p:txBody>
          <a:bodyPr>
            <a:noAutofit/>
          </a:bodyPr>
          <a:lstStyle>
            <a:lvl1pPr marL="0" indent="0">
              <a:buNone/>
              <a:defRPr sz="2000" b="0" baseline="0">
                <a:solidFill>
                  <a:srgbClr val="FFFFF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a Presentation Subtitle</a:t>
            </a:r>
          </a:p>
        </p:txBody>
      </p:sp>
      <p:sp>
        <p:nvSpPr>
          <p:cNvPr id="26" name="Text Placeholder 21"/>
          <p:cNvSpPr>
            <a:spLocks noGrp="1"/>
          </p:cNvSpPr>
          <p:nvPr>
            <p:ph type="body" sz="quarter" idx="18" hasCustomPrompt="1"/>
          </p:nvPr>
        </p:nvSpPr>
        <p:spPr>
          <a:xfrm>
            <a:off x="915352" y="4246880"/>
            <a:ext cx="7493625" cy="497840"/>
          </a:xfrm>
        </p:spPr>
        <p:txBody>
          <a:bodyPr anchor="b">
            <a:noAutofit/>
          </a:bodyPr>
          <a:lstStyle>
            <a:lvl1pPr marL="0" indent="0">
              <a:buNone/>
              <a:defRPr sz="1000" b="0" baseline="0">
                <a:solidFill>
                  <a:srgbClr val="FFFFF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# | Directorate, Division, Section or Group Name, Presented by, Job Title, Date, etc.</a:t>
            </a:r>
          </a:p>
        </p:txBody>
      </p:sp>
      <p:sp>
        <p:nvSpPr>
          <p:cNvPr id="27" name="Text Placeholder 21"/>
          <p:cNvSpPr>
            <a:spLocks noGrp="1"/>
          </p:cNvSpPr>
          <p:nvPr>
            <p:ph type="body" sz="quarter" idx="19" hasCustomPrompt="1"/>
          </p:nvPr>
        </p:nvSpPr>
        <p:spPr>
          <a:xfrm>
            <a:off x="915352" y="4745648"/>
            <a:ext cx="7493625" cy="397852"/>
          </a:xfrm>
        </p:spPr>
        <p:txBody>
          <a:bodyPr anchor="t">
            <a:noAutofit/>
          </a:bodyPr>
          <a:lstStyle>
            <a:lvl1pPr marL="0" indent="0">
              <a:buNone/>
              <a:defRPr sz="800" b="0" baseline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Proprietary information or required markings can go here.</a:t>
            </a:r>
          </a:p>
        </p:txBody>
      </p:sp>
      <p:pic>
        <p:nvPicPr>
          <p:cNvPr id="9" name="Picture 8" descr="JPL_RedWhite_rgb_stacked_5in_160601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720" y="854098"/>
            <a:ext cx="2001680" cy="1167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9551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Sq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5687785" y="508000"/>
            <a:ext cx="3347357" cy="826391"/>
          </a:xfrm>
        </p:spPr>
        <p:txBody>
          <a:bodyPr anchor="b">
            <a:noAutofit/>
          </a:bodyPr>
          <a:lstStyle>
            <a:lvl1pPr marL="0" indent="0" algn="ctr">
              <a:buNone/>
              <a:defRPr sz="140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1400">
                <a:solidFill>
                  <a:schemeClr val="accent1"/>
                </a:solidFill>
              </a:defRPr>
            </a:lvl2pPr>
            <a:lvl3pPr marL="914400" indent="0" algn="ctr">
              <a:buNone/>
              <a:defRPr sz="1400">
                <a:solidFill>
                  <a:schemeClr val="accent1"/>
                </a:solidFill>
              </a:defRPr>
            </a:lvl3pPr>
            <a:lvl4pPr marL="1371600" indent="0" algn="ctr">
              <a:buNone/>
              <a:defRPr sz="1400">
                <a:solidFill>
                  <a:schemeClr val="accent1"/>
                </a:solidFill>
              </a:defRPr>
            </a:lvl4pPr>
            <a:lvl5pPr marL="1828800" indent="0" algn="ctr"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Add a Theme, Project or Mission Name (optional)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5687785" y="1354711"/>
            <a:ext cx="3347357" cy="728089"/>
          </a:xfrm>
        </p:spPr>
        <p:txBody>
          <a:bodyPr anchor="t">
            <a:noAutofit/>
          </a:bodyPr>
          <a:lstStyle>
            <a:lvl1pPr marL="0" indent="0" algn="ctr">
              <a:buNone/>
              <a:defRPr sz="2200" b="1" baseline="0">
                <a:solidFill>
                  <a:srgbClr val="FFFFFF"/>
                </a:solidFill>
                <a:latin typeface="+mj-lt"/>
              </a:defRPr>
            </a:lvl1pPr>
            <a:lvl2pPr marL="457200" indent="0" algn="ctr">
              <a:buNone/>
              <a:defRPr sz="1400">
                <a:solidFill>
                  <a:schemeClr val="accent1"/>
                </a:solidFill>
              </a:defRPr>
            </a:lvl2pPr>
            <a:lvl3pPr marL="914400" indent="0" algn="ctr">
              <a:buNone/>
              <a:defRPr sz="1400">
                <a:solidFill>
                  <a:schemeClr val="accent1"/>
                </a:solidFill>
              </a:defRPr>
            </a:lvl3pPr>
            <a:lvl4pPr marL="1371600" indent="0" algn="ctr">
              <a:buNone/>
              <a:defRPr sz="1400">
                <a:solidFill>
                  <a:schemeClr val="accent1"/>
                </a:solidFill>
              </a:defRPr>
            </a:lvl4pPr>
            <a:lvl5pPr marL="1828800" indent="0" algn="ctr"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5546725" cy="5143500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26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5687785" y="2164080"/>
            <a:ext cx="3347357" cy="833120"/>
          </a:xfrm>
        </p:spPr>
        <p:txBody>
          <a:bodyPr anchor="t">
            <a:noAutofit/>
          </a:bodyPr>
          <a:lstStyle>
            <a:lvl1pPr marL="0" indent="0" algn="ctr">
              <a:buNone/>
              <a:defRPr sz="1000" baseline="0">
                <a:solidFill>
                  <a:srgbClr val="FFFFFF"/>
                </a:solidFill>
                <a:latin typeface="+mj-lt"/>
              </a:defRPr>
            </a:lvl1pPr>
            <a:lvl2pPr marL="457200" indent="0" algn="ctr">
              <a:buNone/>
              <a:defRPr sz="1400">
                <a:solidFill>
                  <a:schemeClr val="accent1"/>
                </a:solidFill>
              </a:defRPr>
            </a:lvl2pPr>
            <a:lvl3pPr marL="914400" indent="0" algn="ctr">
              <a:buNone/>
              <a:defRPr sz="1400">
                <a:solidFill>
                  <a:schemeClr val="accent1"/>
                </a:solidFill>
              </a:defRPr>
            </a:lvl3pPr>
            <a:lvl4pPr marL="1371600" indent="0" algn="ctr">
              <a:buNone/>
              <a:defRPr sz="1400">
                <a:solidFill>
                  <a:schemeClr val="accent1"/>
                </a:solidFill>
              </a:defRPr>
            </a:lvl4pPr>
            <a:lvl5pPr marL="1828800" indent="0" algn="ctr"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# | Directorate, Division, Section or Group Name</a:t>
            </a:r>
            <a:br>
              <a:rPr lang="en-US" dirty="0"/>
            </a:br>
            <a:r>
              <a:rPr lang="en-US" dirty="0"/>
              <a:t>Presented by, Job Title, Date, etc.</a:t>
            </a:r>
          </a:p>
        </p:txBody>
      </p:sp>
      <p:sp>
        <p:nvSpPr>
          <p:cNvPr id="28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5687785" y="4592320"/>
            <a:ext cx="3347357" cy="551180"/>
          </a:xfrm>
        </p:spPr>
        <p:txBody>
          <a:bodyPr anchor="b">
            <a:noAutofit/>
          </a:bodyPr>
          <a:lstStyle>
            <a:lvl1pPr marL="0" indent="0" algn="ctr">
              <a:buNone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57200" indent="0" algn="ctr">
              <a:buNone/>
              <a:defRPr sz="1400">
                <a:solidFill>
                  <a:schemeClr val="accent1"/>
                </a:solidFill>
              </a:defRPr>
            </a:lvl2pPr>
            <a:lvl3pPr marL="914400" indent="0" algn="ctr">
              <a:buNone/>
              <a:defRPr sz="1400">
                <a:solidFill>
                  <a:schemeClr val="accent1"/>
                </a:solidFill>
              </a:defRPr>
            </a:lvl3pPr>
            <a:lvl4pPr marL="1371600" indent="0" algn="ctr">
              <a:buNone/>
              <a:defRPr sz="1400">
                <a:solidFill>
                  <a:schemeClr val="accent1"/>
                </a:solidFill>
              </a:defRPr>
            </a:lvl4pPr>
            <a:lvl5pPr marL="1828800" indent="0" algn="ctr"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Proprietary information or required markings can go here.</a:t>
            </a:r>
          </a:p>
        </p:txBody>
      </p:sp>
      <p:pic>
        <p:nvPicPr>
          <p:cNvPr id="9" name="Picture 8" descr="JPL_RedWhite_rgb_stacked_5in_160601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6933" y="3586873"/>
            <a:ext cx="2001680" cy="1167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7032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Horz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3417503"/>
          </a:xfrm>
        </p:spPr>
        <p:txBody>
          <a:bodyPr anchor="ctr">
            <a:no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/>
              <a:buNone/>
              <a:tabLst/>
              <a:defRPr sz="1400"/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369198" y="3773210"/>
            <a:ext cx="6503855" cy="430183"/>
          </a:xfrm>
        </p:spPr>
        <p:txBody>
          <a:bodyPr>
            <a:noAutofit/>
          </a:bodyPr>
          <a:lstStyle>
            <a:lvl1pPr marL="0" indent="0">
              <a:buNone/>
              <a:defRPr sz="2200" b="1">
                <a:latin typeface="+mj-lt"/>
              </a:defRPr>
            </a:lvl1pPr>
            <a:lvl2pPr marL="457200" indent="0">
              <a:buNone/>
              <a:defRPr sz="2200" b="1">
                <a:latin typeface="+mj-lt"/>
              </a:defRPr>
            </a:lvl2pPr>
            <a:lvl3pPr marL="914400" indent="0">
              <a:buNone/>
              <a:defRPr sz="2200" b="1">
                <a:latin typeface="+mj-lt"/>
              </a:defRPr>
            </a:lvl3pPr>
            <a:lvl4pPr marL="1371600" indent="0">
              <a:buNone/>
              <a:defRPr sz="2200" b="1">
                <a:latin typeface="+mj-lt"/>
              </a:defRPr>
            </a:lvl4pPr>
            <a:lvl5pPr marL="1828800" indent="0">
              <a:buNone/>
              <a:defRPr sz="2200" b="1">
                <a:latin typeface="+mj-lt"/>
              </a:defRPr>
            </a:lvl5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7" hasCustomPrompt="1"/>
          </p:nvPr>
        </p:nvSpPr>
        <p:spPr>
          <a:xfrm>
            <a:off x="369198" y="4479716"/>
            <a:ext cx="6503856" cy="355600"/>
          </a:xfrm>
        </p:spPr>
        <p:txBody>
          <a:bodyPr anchor="b">
            <a:noAutofit/>
          </a:bodyPr>
          <a:lstStyle>
            <a:lvl1pPr marL="0" indent="0">
              <a:buNone/>
              <a:defRPr sz="1000" baseline="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# | Directorate, Division, Section or Group Name, Presented by, Job Title, Date, etc.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8" hasCustomPrompt="1"/>
          </p:nvPr>
        </p:nvSpPr>
        <p:spPr>
          <a:xfrm>
            <a:off x="369199" y="4784663"/>
            <a:ext cx="6503854" cy="358837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Proprietary information or required markings can go here.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9" hasCustomPrompt="1"/>
          </p:nvPr>
        </p:nvSpPr>
        <p:spPr>
          <a:xfrm>
            <a:off x="369197" y="3488175"/>
            <a:ext cx="6503856" cy="285035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400">
                <a:solidFill>
                  <a:schemeClr val="accent1"/>
                </a:solidFill>
              </a:defRPr>
            </a:lvl2pPr>
            <a:lvl3pPr marL="914400" indent="0">
              <a:buNone/>
              <a:defRPr sz="1400">
                <a:solidFill>
                  <a:schemeClr val="accent1"/>
                </a:solidFill>
              </a:defRPr>
            </a:lvl3pPr>
            <a:lvl4pPr marL="1371600" indent="0">
              <a:buNone/>
              <a:defRPr sz="1400">
                <a:solidFill>
                  <a:schemeClr val="accent1"/>
                </a:solidFill>
              </a:defRPr>
            </a:lvl4pPr>
            <a:lvl5pPr marL="1828800" indent="0"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Add a Theme, Project or Mission Name (optional)</a:t>
            </a:r>
          </a:p>
        </p:txBody>
      </p:sp>
      <p:pic>
        <p:nvPicPr>
          <p:cNvPr id="10" name="Picture 9" descr="JPL_RedWhite_rgb_stacked_5in_160601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3053" y="3804453"/>
            <a:ext cx="2001680" cy="1167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2921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project, mission or org ID (optional)</a:t>
            </a:r>
          </a:p>
        </p:txBody>
      </p:sp>
      <p:pic>
        <p:nvPicPr>
          <p:cNvPr id="7" name="Picture 6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607084" y="4840606"/>
            <a:ext cx="363421" cy="210661"/>
          </a:xfrm>
          <a:prstGeom prst="rect">
            <a:avLst/>
          </a:prstGeom>
        </p:spPr>
      </p:pic>
      <p:sp>
        <p:nvSpPr>
          <p:cNvPr id="10" name="Content Placeholder 2"/>
          <p:cNvSpPr>
            <a:spLocks noGrp="1"/>
          </p:cNvSpPr>
          <p:nvPr>
            <p:ph sz="quarter" idx="19"/>
          </p:nvPr>
        </p:nvSpPr>
        <p:spPr>
          <a:xfrm>
            <a:off x="1412240" y="1602106"/>
            <a:ext cx="6319520" cy="271938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323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project, mission or org ID (optional)</a:t>
            </a:r>
          </a:p>
        </p:txBody>
      </p:sp>
      <p:pic>
        <p:nvPicPr>
          <p:cNvPr id="7" name="Picture 6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607084" y="4840606"/>
            <a:ext cx="363421" cy="210661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7874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project, mission or org ID (optional)</a:t>
            </a:r>
          </a:p>
        </p:txBody>
      </p:sp>
      <p:pic>
        <p:nvPicPr>
          <p:cNvPr id="7" name="Picture 6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607084" y="4840606"/>
            <a:ext cx="363421" cy="210661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1412240" y="1602106"/>
            <a:ext cx="6319520" cy="271938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16584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project, mission or org ID (optional)</a:t>
            </a:r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pic>
        <p:nvPicPr>
          <p:cNvPr id="7" name="Picture 6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607084" y="4840606"/>
            <a:ext cx="363421" cy="210661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9573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project, mission or org ID (optional)</a:t>
            </a:r>
          </a:p>
        </p:txBody>
      </p:sp>
      <p:pic>
        <p:nvPicPr>
          <p:cNvPr id="7" name="Picture 6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607084" y="4840606"/>
            <a:ext cx="363421" cy="210661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1412240" y="1602106"/>
            <a:ext cx="6319520" cy="271938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5813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project, mission or org ID (optional)</a:t>
            </a:r>
          </a:p>
        </p:txBody>
      </p:sp>
      <p:pic>
        <p:nvPicPr>
          <p:cNvPr id="7" name="Picture 6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607084" y="4840606"/>
            <a:ext cx="363421" cy="210661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254000" y="1598613"/>
            <a:ext cx="4216400" cy="27193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11"/>
          <p:cNvSpPr>
            <a:spLocks noGrp="1"/>
          </p:cNvSpPr>
          <p:nvPr>
            <p:ph sz="quarter" idx="20"/>
          </p:nvPr>
        </p:nvSpPr>
        <p:spPr>
          <a:xfrm>
            <a:off x="4675164" y="1598612"/>
            <a:ext cx="4216400" cy="27193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019948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project, mission or org ID (optional)</a:t>
            </a:r>
          </a:p>
        </p:txBody>
      </p:sp>
      <p:pic>
        <p:nvPicPr>
          <p:cNvPr id="7" name="Picture 6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607084" y="4840606"/>
            <a:ext cx="363421" cy="210661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254000" y="2137092"/>
            <a:ext cx="4216400" cy="238410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11"/>
          <p:cNvSpPr>
            <a:spLocks noGrp="1"/>
          </p:cNvSpPr>
          <p:nvPr>
            <p:ph sz="quarter" idx="20"/>
          </p:nvPr>
        </p:nvSpPr>
        <p:spPr>
          <a:xfrm>
            <a:off x="4675164" y="2137092"/>
            <a:ext cx="4216400" cy="23841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254000" y="1497330"/>
            <a:ext cx="4216400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75164" y="1497330"/>
            <a:ext cx="4216400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82145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project, mission or org ID (optional)</a:t>
            </a:r>
          </a:p>
        </p:txBody>
      </p:sp>
      <p:pic>
        <p:nvPicPr>
          <p:cNvPr id="7" name="Picture 6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607084" y="4840606"/>
            <a:ext cx="363421" cy="210661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sz="quarter" idx="19"/>
          </p:nvPr>
        </p:nvSpPr>
        <p:spPr>
          <a:xfrm>
            <a:off x="254000" y="2137092"/>
            <a:ext cx="3211513" cy="23841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254000" y="1497330"/>
            <a:ext cx="3211513" cy="639762"/>
          </a:xfrm>
        </p:spPr>
        <p:txBody>
          <a:bodyPr anchor="b">
            <a:noAutofit/>
          </a:bodyPr>
          <a:lstStyle>
            <a:lvl1pPr marL="0" indent="0">
              <a:buFont typeface="Arial"/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3" name="Content Placeholder 11"/>
          <p:cNvSpPr>
            <a:spLocks noGrp="1"/>
          </p:cNvSpPr>
          <p:nvPr>
            <p:ph sz="quarter" idx="20"/>
          </p:nvPr>
        </p:nvSpPr>
        <p:spPr>
          <a:xfrm>
            <a:off x="3638844" y="1497329"/>
            <a:ext cx="5129236" cy="302386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1241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project, mission or org ID (optional)</a:t>
            </a:r>
          </a:p>
        </p:txBody>
      </p:sp>
      <p:pic>
        <p:nvPicPr>
          <p:cNvPr id="7" name="Picture 6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607084" y="4840606"/>
            <a:ext cx="363421" cy="210661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idx="1"/>
          </p:nvPr>
        </p:nvSpPr>
        <p:spPr>
          <a:xfrm>
            <a:off x="254000" y="1497330"/>
            <a:ext cx="5129236" cy="302386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sz="quarter" idx="19"/>
          </p:nvPr>
        </p:nvSpPr>
        <p:spPr>
          <a:xfrm>
            <a:off x="5556567" y="2137092"/>
            <a:ext cx="3211513" cy="23841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5556567" y="1497330"/>
            <a:ext cx="3211513" cy="639762"/>
          </a:xfrm>
        </p:spPr>
        <p:txBody>
          <a:bodyPr anchor="b">
            <a:noAutofit/>
          </a:bodyPr>
          <a:lstStyle>
            <a:lvl1pPr marL="0" indent="0">
              <a:buFont typeface="Arial"/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21129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White Str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1161143"/>
            <a:ext cx="9144000" cy="355849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project, mission or org ID (optional)</a:t>
            </a:r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pic>
        <p:nvPicPr>
          <p:cNvPr id="7" name="Picture 6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607084" y="4840606"/>
            <a:ext cx="363421" cy="210661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34064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Dark Str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1161143"/>
            <a:ext cx="9144000" cy="3558493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project, mission or org ID (optional)</a:t>
            </a:r>
          </a:p>
        </p:txBody>
      </p:sp>
      <p:pic>
        <p:nvPicPr>
          <p:cNvPr id="7" name="Picture 6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607084" y="4840606"/>
            <a:ext cx="363421" cy="210661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80537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607084" y="4840606"/>
            <a:ext cx="363421" cy="210661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27828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607084" y="4840606"/>
            <a:ext cx="363421" cy="210661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467360" y="1839278"/>
            <a:ext cx="8229600" cy="1462722"/>
          </a:xfrm>
        </p:spPr>
        <p:txBody>
          <a:bodyPr anchor="ctr">
            <a:noAutofit/>
          </a:bodyPr>
          <a:lstStyle>
            <a:lvl1pPr marL="0" indent="0" algn="ctr">
              <a:buNone/>
              <a:defRPr sz="3600" baseline="0"/>
            </a:lvl1pPr>
          </a:lstStyle>
          <a:p>
            <a:pPr lvl="0"/>
            <a:r>
              <a:rPr lang="en-US" dirty="0"/>
              <a:t>Click to add section header</a:t>
            </a:r>
          </a:p>
        </p:txBody>
      </p:sp>
    </p:spTree>
    <p:extLst>
      <p:ext uri="{BB962C8B-B14F-4D97-AF65-F5344CB8AC3E}">
        <p14:creationId xmlns:p14="http://schemas.microsoft.com/office/powerpoint/2010/main" val="380258285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Dark Gray"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JPL_RedBlack_rgb_horz_5in_160601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607084" y="4840606"/>
            <a:ext cx="363421" cy="210661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467360" y="1839278"/>
            <a:ext cx="8229600" cy="1462722"/>
          </a:xfrm>
        </p:spPr>
        <p:txBody>
          <a:bodyPr anchor="ctr">
            <a:noAutofit/>
          </a:bodyPr>
          <a:lstStyle>
            <a:lvl1pPr marL="0" indent="0" algn="ctr">
              <a:buNone/>
              <a:defRPr sz="36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section header</a:t>
            </a:r>
          </a:p>
        </p:txBody>
      </p:sp>
    </p:spTree>
    <p:extLst>
      <p:ext uri="{BB962C8B-B14F-4D97-AF65-F5344CB8AC3E}">
        <p14:creationId xmlns:p14="http://schemas.microsoft.com/office/powerpoint/2010/main" val="255675117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141417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JPL_RedWhite_rgb_stacked_5in_160601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1642110"/>
            <a:ext cx="3200400" cy="186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73131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8F10F3-024C-D745-9A21-85F917D7D9D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35570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/Subhead/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74135" y="687918"/>
            <a:ext cx="8231188" cy="245929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500" baseline="0">
                <a:solidFill>
                  <a:srgbClr val="FFFFFF"/>
                </a:solidFill>
              </a:defRPr>
            </a:lvl1pPr>
            <a:lvl2pPr marL="342900" indent="0">
              <a:buFontTx/>
              <a:buNone/>
              <a:defRPr sz="1500"/>
            </a:lvl2pPr>
            <a:lvl3pPr marL="685800" indent="0">
              <a:buFontTx/>
              <a:buNone/>
              <a:defRPr sz="1500"/>
            </a:lvl3pPr>
            <a:lvl4pPr marL="1028700" indent="0">
              <a:buFontTx/>
              <a:buNone/>
              <a:defRPr sz="1500"/>
            </a:lvl4pPr>
            <a:lvl5pPr marL="1371600" indent="0">
              <a:buFontTx/>
              <a:buNone/>
              <a:defRPr sz="15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454026" y="340520"/>
            <a:ext cx="8232774" cy="327023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100" b="1" i="0" cap="none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059658"/>
            <a:ext cx="8248650" cy="3659981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pic>
        <p:nvPicPr>
          <p:cNvPr id="17" name="Picture 16" descr="JPL-logo_Stacked_RedBlack-RGB_small_040615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678"/>
          <a:stretch/>
        </p:blipFill>
        <p:spPr>
          <a:xfrm>
            <a:off x="8435767" y="4950293"/>
            <a:ext cx="421826" cy="109271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F1E51A9F-9D40-144B-9666-6B30B75E8C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74364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pter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1" y="2246312"/>
            <a:ext cx="9144000" cy="65087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3600" b="0" i="0" baseline="0">
                <a:solidFill>
                  <a:schemeClr val="bg1"/>
                </a:solidFill>
                <a:latin typeface="Arial"/>
                <a:cs typeface="Arial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Chapter Divider</a:t>
            </a:r>
          </a:p>
        </p:txBody>
      </p:sp>
    </p:spTree>
    <p:extLst>
      <p:ext uri="{BB962C8B-B14F-4D97-AF65-F5344CB8AC3E}">
        <p14:creationId xmlns:p14="http://schemas.microsoft.com/office/powerpoint/2010/main" val="431723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1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40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20" Type="http://schemas.openxmlformats.org/officeDocument/2006/relationships/slideLayout" Target="../slideLayouts/slideLayout39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9.xml"/><Relationship Id="rId19" Type="http://schemas.openxmlformats.org/officeDocument/2006/relationships/slideLayout" Target="../slideLayouts/slideLayout38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Relationship Id="rId22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4000" y="327899"/>
            <a:ext cx="8514080" cy="43410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4000" y="1200150"/>
            <a:ext cx="8432800" cy="33940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4000" y="4802823"/>
            <a:ext cx="1137920" cy="2746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91640" y="4802823"/>
            <a:ext cx="5760720" cy="2746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11440" y="4800283"/>
            <a:ext cx="895644" cy="2746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911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1" r:id="rId5"/>
    <p:sldLayoutId id="2147483662" r:id="rId6"/>
    <p:sldLayoutId id="2147483664" r:id="rId7"/>
    <p:sldLayoutId id="2147483663" r:id="rId8"/>
    <p:sldLayoutId id="2147483669" r:id="rId9"/>
    <p:sldLayoutId id="2147483670" r:id="rId10"/>
    <p:sldLayoutId id="2147483671" r:id="rId11"/>
    <p:sldLayoutId id="2147483672" r:id="rId12"/>
    <p:sldLayoutId id="2147483653" r:id="rId13"/>
    <p:sldLayoutId id="2147483654" r:id="rId14"/>
    <p:sldLayoutId id="2147483656" r:id="rId15"/>
    <p:sldLayoutId id="2147483657" r:id="rId16"/>
    <p:sldLayoutId id="2147483658" r:id="rId17"/>
    <p:sldLayoutId id="2147483659" r:id="rId18"/>
    <p:sldLayoutId id="2147483660" r:id="rId19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3363" indent="-233363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90563" indent="-233363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7763" indent="-233363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233363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62163" indent="-233363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4000" y="327899"/>
            <a:ext cx="8514080" cy="43410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4000" y="1200150"/>
            <a:ext cx="8432800" cy="33940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4000" y="4802823"/>
            <a:ext cx="1137920" cy="2746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91640" y="4802823"/>
            <a:ext cx="5760720" cy="2746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11440" y="4800283"/>
            <a:ext cx="895644" cy="2746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072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90" r:id="rId17"/>
    <p:sldLayoutId id="2147483691" r:id="rId18"/>
    <p:sldLayoutId id="2147483692" r:id="rId19"/>
    <p:sldLayoutId id="2147483693" r:id="rId20"/>
    <p:sldLayoutId id="2147483694" r:id="rId21"/>
    <p:sldLayoutId id="2147483695" r:id="rId22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33363" indent="-233363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tabLst/>
        <a:defRPr sz="2000" kern="1200">
          <a:solidFill>
            <a:schemeClr val="bg1"/>
          </a:solidFill>
          <a:latin typeface="+mn-lt"/>
          <a:ea typeface="+mn-ea"/>
          <a:cs typeface="+mn-cs"/>
        </a:defRPr>
      </a:lvl1pPr>
      <a:lvl2pPr marL="690563" indent="-233363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7763" indent="-233363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3pPr>
      <a:lvl4pPr marL="1604963" indent="-233363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4pPr>
      <a:lvl5pPr marL="2062163" indent="-233363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2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jpe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0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0.xml"/><Relationship Id="rId6" Type="http://schemas.microsoft.com/office/2007/relationships/hdphoto" Target="../media/hdphoto3.wdp"/><Relationship Id="rId5" Type="http://schemas.openxmlformats.org/officeDocument/2006/relationships/image" Target="../media/image21.png"/><Relationship Id="rId10" Type="http://schemas.openxmlformats.org/officeDocument/2006/relationships/image" Target="../media/image10.png"/><Relationship Id="rId4" Type="http://schemas.microsoft.com/office/2007/relationships/hdphoto" Target="../media/hdphoto2.wdp"/><Relationship Id="rId9" Type="http://schemas.microsoft.com/office/2007/relationships/hdphoto" Target="../media/hdphoto4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4.emf"/><Relationship Id="rId7" Type="http://schemas.openxmlformats.org/officeDocument/2006/relationships/image" Target="../media/image2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4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4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tiff"/><Relationship Id="rId3" Type="http://schemas.openxmlformats.org/officeDocument/2006/relationships/image" Target="../media/image35.tiff"/><Relationship Id="rId7" Type="http://schemas.openxmlformats.org/officeDocument/2006/relationships/image" Target="../media/image39.tif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8.tiff"/><Relationship Id="rId5" Type="http://schemas.openxmlformats.org/officeDocument/2006/relationships/image" Target="../media/image37.tiff"/><Relationship Id="rId4" Type="http://schemas.openxmlformats.org/officeDocument/2006/relationships/image" Target="../media/image36.tif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42.tif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tiff"/><Relationship Id="rId1" Type="http://schemas.openxmlformats.org/officeDocument/2006/relationships/slideLayout" Target="../slideLayouts/slideLayout4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7848F82-8836-4549-8A14-B9A2D011EC0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87784" y="222469"/>
            <a:ext cx="3347357" cy="826391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­­Near Earth Asteroid Scout </a:t>
            </a:r>
          </a:p>
          <a:p>
            <a:r>
              <a:rPr lang="en-US" b="1" dirty="0">
                <a:solidFill>
                  <a:schemeClr val="bg1"/>
                </a:solidFill>
              </a:rPr>
              <a:t>(NEA Scout) Science Concept of Operations Utilizing Onboard Data Analysis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DDB6E7-6F5D-AD4F-9E80-4E9049551F5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687785" y="1320564"/>
            <a:ext cx="3347357" cy="833120"/>
          </a:xfrm>
        </p:spPr>
        <p:txBody>
          <a:bodyPr/>
          <a:lstStyle/>
          <a:p>
            <a:r>
              <a:rPr lang="en-US" b="1" dirty="0"/>
              <a:t>Jack </a:t>
            </a:r>
            <a:r>
              <a:rPr lang="en-US" b="1" dirty="0" err="1"/>
              <a:t>Lightholder</a:t>
            </a:r>
            <a:endParaRPr lang="en-US" b="1" dirty="0"/>
          </a:p>
          <a:p>
            <a:r>
              <a:rPr lang="en-US" b="1" dirty="0"/>
              <a:t>David R. Thompson</a:t>
            </a:r>
          </a:p>
          <a:p>
            <a:r>
              <a:rPr lang="en-US" b="1" dirty="0"/>
              <a:t>Julie Castillo-</a:t>
            </a:r>
            <a:r>
              <a:rPr lang="en-US" b="1" dirty="0" err="1"/>
              <a:t>Rogez</a:t>
            </a:r>
            <a:endParaRPr lang="en-US" b="1" dirty="0"/>
          </a:p>
          <a:p>
            <a:r>
              <a:rPr lang="en-US" b="1" dirty="0"/>
              <a:t>Christophe Basset</a:t>
            </a:r>
          </a:p>
          <a:p>
            <a:endParaRPr lang="en-US" dirty="0"/>
          </a:p>
          <a:p>
            <a:r>
              <a:rPr lang="en-US" dirty="0"/>
              <a:t>Jet Propulsion Laboratory,</a:t>
            </a:r>
          </a:p>
          <a:p>
            <a:r>
              <a:rPr lang="en-US" dirty="0"/>
              <a:t>California Institute of Technology</a:t>
            </a:r>
          </a:p>
          <a:p>
            <a:r>
              <a:rPr lang="en-US" dirty="0"/>
              <a:t>4800 Oak Grove Dr.</a:t>
            </a:r>
          </a:p>
          <a:p>
            <a:r>
              <a:rPr lang="en-US" dirty="0"/>
              <a:t>Pasadena, CA 91109</a:t>
            </a:r>
          </a:p>
          <a:p>
            <a:r>
              <a:rPr lang="en-US" dirty="0"/>
              <a:t>626-710-3246</a:t>
            </a:r>
          </a:p>
          <a:p>
            <a:r>
              <a:rPr lang="en-US" dirty="0" err="1"/>
              <a:t>Jack.a.lightholder@jpl.nasa.gov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45326E0-DADA-3743-8961-32B4BA5377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124" r="18031"/>
          <a:stretch/>
        </p:blipFill>
        <p:spPr>
          <a:xfrm>
            <a:off x="0" y="0"/>
            <a:ext cx="5655645" cy="4828787"/>
          </a:xfrm>
          <a:prstGeom prst="rect">
            <a:avLst/>
          </a:prstGeom>
        </p:spPr>
      </p:pic>
      <p:sp>
        <p:nvSpPr>
          <p:cNvPr id="8" name="Text Box 1038">
            <a:extLst>
              <a:ext uri="{FF2B5EF4-FFF2-40B4-BE49-F238E27FC236}">
                <a16:creationId xmlns:a16="http://schemas.microsoft.com/office/drawing/2014/main" id="{4771108A-5416-234E-B8AA-69D4C860BDFE}"/>
              </a:ext>
            </a:extLst>
          </p:cNvPr>
          <p:cNvSpPr txBox="1">
            <a:spLocks noGrp="1" noChangeArrowheads="1"/>
          </p:cNvSpPr>
          <p:nvPr>
            <p:ph type="body" sz="quarter" idx="16"/>
          </p:nvPr>
        </p:nvSpPr>
        <p:spPr bwMode="auto">
          <a:xfrm>
            <a:off x="5609472" y="4828787"/>
            <a:ext cx="3503982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x-none" sz="675" dirty="0">
                <a:solidFill>
                  <a:schemeClr val="bg1"/>
                </a:solidFill>
              </a:rPr>
              <a:t>This research was carried out by the Jet Propulsion Laboratory, California Institute of Technology, under a contract with the National Aeronautics and Space Administration.</a:t>
            </a:r>
          </a:p>
        </p:txBody>
      </p:sp>
    </p:spTree>
    <p:extLst>
      <p:ext uri="{BB962C8B-B14F-4D97-AF65-F5344CB8AC3E}">
        <p14:creationId xmlns:p14="http://schemas.microsoft.com/office/powerpoint/2010/main" val="17691144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51E38D6-7982-E440-B1EA-63C9AC46CD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96" y="1540749"/>
            <a:ext cx="2852503" cy="2852503"/>
          </a:xfrm>
          <a:prstGeom prst="rect">
            <a:avLst/>
          </a:prstGeom>
        </p:spPr>
      </p:pic>
      <p:sp>
        <p:nvSpPr>
          <p:cNvPr id="10" name="Title 2">
            <a:extLst>
              <a:ext uri="{FF2B5EF4-FFF2-40B4-BE49-F238E27FC236}">
                <a16:creationId xmlns:a16="http://schemas.microsoft.com/office/drawing/2014/main" id="{B68A6F47-1BC1-CE48-84A9-C0A1EA4F8EB8}"/>
              </a:ext>
            </a:extLst>
          </p:cNvPr>
          <p:cNvSpPr txBox="1">
            <a:spLocks/>
          </p:cNvSpPr>
          <p:nvPr/>
        </p:nvSpPr>
        <p:spPr>
          <a:xfrm>
            <a:off x="0" y="145357"/>
            <a:ext cx="4857084" cy="327023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i="0" kern="1200" cap="none">
                <a:solidFill>
                  <a:srgbClr val="FFFFFF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2100" dirty="0"/>
              <a:t>The Agile Science Paradigm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4A4D7B9-852B-8B4A-A768-AD8DEA972CE2}"/>
              </a:ext>
            </a:extLst>
          </p:cNvPr>
          <p:cNvCxnSpPr/>
          <p:nvPr/>
        </p:nvCxnSpPr>
        <p:spPr>
          <a:xfrm flipV="1">
            <a:off x="0" y="562356"/>
            <a:ext cx="9144000" cy="6858"/>
          </a:xfrm>
          <a:prstGeom prst="line">
            <a:avLst/>
          </a:prstGeom>
          <a:ln w="127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3D4A71A-4754-7440-B42C-472FD29F59F5}"/>
              </a:ext>
            </a:extLst>
          </p:cNvPr>
          <p:cNvGrpSpPr/>
          <p:nvPr/>
        </p:nvGrpSpPr>
        <p:grpSpPr>
          <a:xfrm>
            <a:off x="4571996" y="1490469"/>
            <a:ext cx="4318004" cy="3097701"/>
            <a:chOff x="1200028" y="1092122"/>
            <a:chExt cx="6089604" cy="3544399"/>
          </a:xfrm>
        </p:grpSpPr>
        <p:sp>
          <p:nvSpPr>
            <p:cNvPr id="14" name="Rounded Rectangle 13">
              <a:extLst>
                <a:ext uri="{FF2B5EF4-FFF2-40B4-BE49-F238E27FC236}">
                  <a16:creationId xmlns:a16="http://schemas.microsoft.com/office/drawing/2014/main" id="{B15409E4-E2AC-3542-8A82-A48AA29871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57831" y="1878445"/>
              <a:ext cx="1831801" cy="1013222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9BC1FF"/>
                </a:gs>
                <a:gs pos="100000">
                  <a:srgbClr val="3F80CD"/>
                </a:gs>
              </a:gsLst>
              <a:lin ang="5400000"/>
            </a:gradFill>
            <a:ln w="9525">
              <a:solidFill>
                <a:srgbClr val="4A7EBB"/>
              </a:solidFill>
              <a:round/>
              <a:headEnd/>
              <a:tailEnd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US" sz="1600" dirty="0">
                  <a:solidFill>
                    <a:schemeClr val="lt1"/>
                  </a:solidFill>
                </a:rPr>
                <a:t>Data Acquisition</a:t>
              </a:r>
            </a:p>
          </p:txBody>
        </p:sp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31228912-1E57-D54A-8224-F8F519EF88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02124" y="3623299"/>
              <a:ext cx="1678548" cy="1013222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9BC1FF"/>
                </a:gs>
                <a:gs pos="100000">
                  <a:srgbClr val="3F80CD"/>
                </a:gs>
              </a:gsLst>
              <a:lin ang="5400000"/>
            </a:gradFill>
            <a:ln w="9525">
              <a:solidFill>
                <a:srgbClr val="4A7EBB"/>
              </a:solidFill>
              <a:round/>
              <a:headEnd/>
              <a:tailEnd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lt1"/>
                  </a:solidFill>
                </a:rPr>
                <a:t>Data Analysis</a:t>
              </a:r>
            </a:p>
          </p:txBody>
        </p:sp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9549C30B-16CA-0F43-98C3-66D9E54424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32985" y="1092122"/>
              <a:ext cx="1875483" cy="101322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9BC1FF"/>
                </a:gs>
                <a:gs pos="100000">
                  <a:srgbClr val="3F80CD"/>
                </a:gs>
              </a:gsLst>
              <a:lin ang="5400000"/>
            </a:gradFill>
            <a:ln w="9525">
              <a:solidFill>
                <a:srgbClr val="4A7EBB"/>
              </a:solidFill>
              <a:round/>
              <a:headEnd/>
              <a:tailEnd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US" sz="1600" dirty="0">
                  <a:solidFill>
                    <a:schemeClr val="lt1"/>
                  </a:solidFill>
                </a:rPr>
                <a:t>Spacecraft Points/</a:t>
              </a:r>
              <a:br>
                <a:rPr lang="en-US" sz="1600" dirty="0">
                  <a:solidFill>
                    <a:schemeClr val="lt1"/>
                  </a:solidFill>
                </a:rPr>
              </a:br>
              <a:r>
                <a:rPr lang="en-US" sz="1600" dirty="0">
                  <a:solidFill>
                    <a:schemeClr val="lt1"/>
                  </a:solidFill>
                </a:rPr>
                <a:t>Slews</a:t>
              </a:r>
            </a:p>
          </p:txBody>
        </p:sp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906A5504-8D6C-3E40-8F3C-1ED261F3FE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7054" y="3623300"/>
              <a:ext cx="1615490" cy="101322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9BC1FF"/>
                </a:gs>
                <a:gs pos="100000">
                  <a:srgbClr val="3F80CD"/>
                </a:gs>
              </a:gsLst>
              <a:lin ang="5400000"/>
            </a:gradFill>
            <a:ln w="9525">
              <a:solidFill>
                <a:srgbClr val="4A7EBB"/>
              </a:solidFill>
              <a:round/>
              <a:headEnd/>
              <a:tailEnd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lt1"/>
                  </a:solidFill>
                </a:rPr>
                <a:t>Re-Plan</a:t>
              </a:r>
            </a:p>
          </p:txBody>
        </p:sp>
        <p:cxnSp>
          <p:nvCxnSpPr>
            <p:cNvPr id="18" name="Elbow Connector 17">
              <a:extLst>
                <a:ext uri="{FF2B5EF4-FFF2-40B4-BE49-F238E27FC236}">
                  <a16:creationId xmlns:a16="http://schemas.microsoft.com/office/drawing/2014/main" id="{3C2D2452-EA28-D042-BCFC-DA874F4CCFE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2824463" y="1567090"/>
              <a:ext cx="408522" cy="817964"/>
            </a:xfrm>
            <a:prstGeom prst="bentConnector3">
              <a:avLst>
                <a:gd name="adj1" fmla="val 50000"/>
              </a:avLst>
            </a:prstGeom>
            <a:noFill/>
            <a:ln w="25400">
              <a:solidFill>
                <a:schemeClr val="bg1"/>
              </a:solidFill>
              <a:prstDash val="dash"/>
              <a:miter lim="800000"/>
              <a:headEnd/>
              <a:tailEnd type="arrow" w="med" len="med"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" name="Elbow Connector 18">
              <a:extLst>
                <a:ext uri="{FF2B5EF4-FFF2-40B4-BE49-F238E27FC236}">
                  <a16:creationId xmlns:a16="http://schemas.microsoft.com/office/drawing/2014/main" id="{7798B324-E59A-4447-A264-A4529F0F24F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101445" y="1598732"/>
              <a:ext cx="349362" cy="786323"/>
            </a:xfrm>
            <a:prstGeom prst="bentConnector3">
              <a:avLst>
                <a:gd name="adj1" fmla="val 50000"/>
              </a:avLst>
            </a:prstGeom>
            <a:noFill/>
            <a:ln w="25400">
              <a:solidFill>
                <a:schemeClr val="bg1"/>
              </a:solidFill>
              <a:prstDash val="dash"/>
              <a:miter lim="800000"/>
              <a:headEnd/>
              <a:tailEnd type="arrow" w="med" len="med"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" name="Elbow Connector 19">
              <a:extLst>
                <a:ext uri="{FF2B5EF4-FFF2-40B4-BE49-F238E27FC236}">
                  <a16:creationId xmlns:a16="http://schemas.microsoft.com/office/drawing/2014/main" id="{76A8040A-2A75-7744-96B2-9D265B8A1C7E}"/>
                </a:ext>
              </a:extLst>
            </p:cNvPr>
            <p:cNvCxnSpPr>
              <a:cxnSpLocks noChangeShapeType="1"/>
              <a:stCxn id="15" idx="1"/>
              <a:endCxn id="17" idx="3"/>
            </p:cNvCxnSpPr>
            <p:nvPr/>
          </p:nvCxnSpPr>
          <p:spPr bwMode="auto">
            <a:xfrm rot="10800000" flipV="1">
              <a:off x="3412545" y="4129909"/>
              <a:ext cx="1589579" cy="1"/>
            </a:xfrm>
            <a:prstGeom prst="bentConnector3">
              <a:avLst>
                <a:gd name="adj1" fmla="val 50000"/>
              </a:avLst>
            </a:prstGeom>
            <a:noFill/>
            <a:ln w="25400">
              <a:solidFill>
                <a:schemeClr val="bg1"/>
              </a:solidFill>
              <a:miter lim="800000"/>
              <a:headEnd/>
              <a:tailEnd type="arrow" w="med" len="med"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1" name="TextBox 24">
              <a:extLst>
                <a:ext uri="{FF2B5EF4-FFF2-40B4-BE49-F238E27FC236}">
                  <a16:creationId xmlns:a16="http://schemas.microsoft.com/office/drawing/2014/main" id="{B8D84C8C-89B0-B04D-9D9F-53E06B9649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1577" y="3110665"/>
              <a:ext cx="1796050" cy="739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x-none" sz="1200" dirty="0">
                  <a:solidFill>
                    <a:schemeClr val="bg1"/>
                  </a:solidFill>
                </a:rPr>
                <a:t>Analysis results in new imaging goal(s)</a:t>
              </a:r>
            </a:p>
          </p:txBody>
        </p:sp>
        <p:sp>
          <p:nvSpPr>
            <p:cNvPr id="22" name="Rounded Rectangle 21">
              <a:extLst>
                <a:ext uri="{FF2B5EF4-FFF2-40B4-BE49-F238E27FC236}">
                  <a16:creationId xmlns:a16="http://schemas.microsoft.com/office/drawing/2014/main" id="{A53354F4-8D90-3249-808F-DBBDA4C03C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028" y="1878443"/>
              <a:ext cx="1683595" cy="101322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9BC1FF"/>
                </a:gs>
                <a:gs pos="100000">
                  <a:srgbClr val="3F80CD"/>
                </a:gs>
              </a:gsLst>
              <a:lin ang="5400000"/>
            </a:gradFill>
            <a:ln w="9525">
              <a:solidFill>
                <a:srgbClr val="4A7EBB"/>
              </a:solidFill>
              <a:round/>
              <a:headEnd/>
              <a:tailEnd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US" sz="1600" dirty="0">
                  <a:solidFill>
                    <a:schemeClr val="lt1"/>
                  </a:solidFill>
                </a:rPr>
                <a:t>Plan Execution</a:t>
              </a:r>
            </a:p>
          </p:txBody>
        </p:sp>
      </p:grp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415C4D05-30F2-5A4B-938E-9128938FF6AF}"/>
              </a:ext>
            </a:extLst>
          </p:cNvPr>
          <p:cNvCxnSpPr>
            <a:stCxn id="14" idx="2"/>
            <a:endCxn id="15" idx="0"/>
          </p:cNvCxnSpPr>
          <p:nvPr/>
        </p:nvCxnSpPr>
        <p:spPr>
          <a:xfrm flipH="1">
            <a:off x="7863089" y="3063218"/>
            <a:ext cx="377466" cy="639426"/>
          </a:xfrm>
          <a:prstGeom prst="straightConnector1">
            <a:avLst/>
          </a:prstGeom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3EC53FD-CD71-9840-8627-E1C9EB101F08}"/>
              </a:ext>
            </a:extLst>
          </p:cNvPr>
          <p:cNvCxnSpPr>
            <a:stCxn id="17" idx="0"/>
            <a:endCxn id="22" idx="2"/>
          </p:cNvCxnSpPr>
          <p:nvPr/>
        </p:nvCxnSpPr>
        <p:spPr>
          <a:xfrm flipH="1" flipV="1">
            <a:off x="5168896" y="3063216"/>
            <a:ext cx="399192" cy="639429"/>
          </a:xfrm>
          <a:prstGeom prst="straightConnector1">
            <a:avLst/>
          </a:prstGeom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FC59DB5C-9757-2C4B-BCB1-29750B6960D6}"/>
              </a:ext>
            </a:extLst>
          </p:cNvPr>
          <p:cNvCxnSpPr>
            <a:stCxn id="22" idx="3"/>
            <a:endCxn id="14" idx="1"/>
          </p:cNvCxnSpPr>
          <p:nvPr/>
        </p:nvCxnSpPr>
        <p:spPr>
          <a:xfrm>
            <a:off x="5765796" y="2620454"/>
            <a:ext cx="1825314" cy="1"/>
          </a:xfrm>
          <a:prstGeom prst="straightConnector1">
            <a:avLst/>
          </a:prstGeom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C568050F-7C59-F541-AEBC-7EC16D40039E}"/>
              </a:ext>
            </a:extLst>
          </p:cNvPr>
          <p:cNvSpPr txBox="1">
            <a:spLocks/>
          </p:cNvSpPr>
          <p:nvPr/>
        </p:nvSpPr>
        <p:spPr>
          <a:xfrm>
            <a:off x="584796" y="626349"/>
            <a:ext cx="7244080" cy="914400"/>
          </a:xfrm>
          <a:prstGeom prst="rect">
            <a:avLst/>
          </a:prstGeom>
        </p:spPr>
        <p:txBody>
          <a:bodyPr/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ctr">
              <a:buFont typeface="Arial"/>
              <a:buNone/>
            </a:pPr>
            <a:r>
              <a:rPr lang="en-US" altLang="x-none" sz="2400" dirty="0">
                <a:solidFill>
                  <a:schemeClr val="bg1"/>
                </a:solidFill>
              </a:rPr>
              <a:t>Analyze data acquired onboard spacecraft and respond based on analysis</a:t>
            </a:r>
          </a:p>
        </p:txBody>
      </p:sp>
      <p:sp>
        <p:nvSpPr>
          <p:cNvPr id="27" name="TextBox 24">
            <a:extLst>
              <a:ext uri="{FF2B5EF4-FFF2-40B4-BE49-F238E27FC236}">
                <a16:creationId xmlns:a16="http://schemas.microsoft.com/office/drawing/2014/main" id="{BADBE28A-41CC-CF4D-9750-08A7B23C7F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2330" y="3575803"/>
            <a:ext cx="118607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x-none" sz="1200" dirty="0">
                <a:solidFill>
                  <a:schemeClr val="bg1"/>
                </a:solidFill>
              </a:rPr>
              <a:t>Potential volatiles on Ceres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F813E5F4-6612-D744-A142-12F7E404899F}"/>
              </a:ext>
            </a:extLst>
          </p:cNvPr>
          <p:cNvCxnSpPr/>
          <p:nvPr/>
        </p:nvCxnSpPr>
        <p:spPr>
          <a:xfrm flipH="1" flipV="1">
            <a:off x="1964267" y="3063218"/>
            <a:ext cx="863600" cy="450449"/>
          </a:xfrm>
          <a:prstGeom prst="straightConnector1">
            <a:avLst/>
          </a:prstGeom>
          <a:ln w="12700" cap="flat" cmpd="sng" algn="ctr">
            <a:solidFill>
              <a:srgbClr val="FFFFFF"/>
            </a:solidFill>
            <a:prstDash val="solid"/>
            <a:round/>
            <a:headEnd type="none" w="med" len="med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94427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46E61B-F3AF-2647-91CB-95D37CBDC8AC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6D1EF-DBDC-514A-95EC-F00D7C99D10D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0D6508-786F-3A45-ABAE-64680AF6F4B2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877018D-225A-CE4A-A521-92B0A3FE3D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626"/>
            <a:ext cx="9144000" cy="51406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1894FBD-CDFC-4E4A-AC57-41EA7379E68D}"/>
              </a:ext>
            </a:extLst>
          </p:cNvPr>
          <p:cNvSpPr txBox="1"/>
          <p:nvPr/>
        </p:nvSpPr>
        <p:spPr>
          <a:xfrm>
            <a:off x="125108" y="225302"/>
            <a:ext cx="3812271" cy="415498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100" dirty="0">
                <a:ln>
                  <a:solidFill>
                    <a:srgbClr val="FFFFFF">
                      <a:alpha val="49000"/>
                    </a:srgbClr>
                  </a:solidFill>
                </a:ln>
                <a:gradFill>
                  <a:gsLst>
                    <a:gs pos="0">
                      <a:srgbClr val="75787B"/>
                    </a:gs>
                    <a:gs pos="74000">
                      <a:srgbClr val="32373B">
                        <a:lumMod val="45000"/>
                        <a:lumOff val="55000"/>
                      </a:srgbClr>
                    </a:gs>
                    <a:gs pos="83000">
                      <a:srgbClr val="32373B">
                        <a:lumMod val="45000"/>
                        <a:lumOff val="55000"/>
                      </a:srgbClr>
                    </a:gs>
                    <a:gs pos="100000">
                      <a:srgbClr val="32373B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effectLst>
                  <a:glow rad="127000">
                    <a:srgbClr val="32373B">
                      <a:alpha val="81000"/>
                    </a:srgbClr>
                  </a:glow>
                </a:effectLst>
                <a:cs typeface="Impact"/>
              </a:rPr>
              <a:t>Near Earth Asteroid Scout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2150AD4-09C6-7941-AEAF-E32AD19AA51A}"/>
              </a:ext>
            </a:extLst>
          </p:cNvPr>
          <p:cNvSpPr txBox="1"/>
          <p:nvPr/>
        </p:nvSpPr>
        <p:spPr>
          <a:xfrm>
            <a:off x="-165452" y="1430541"/>
            <a:ext cx="3371849" cy="2285241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>
                <a:lumMod val="95000"/>
              </a:schemeClr>
            </a:outerShdw>
          </a:effectLst>
        </p:spPr>
        <p:txBody>
          <a:bodyPr wrap="square" rtlCol="0">
            <a:spAutoFit/>
          </a:bodyPr>
          <a:lstStyle/>
          <a:p>
            <a:pPr marL="428625" lvl="1" indent="-171450" defTabSz="685800"/>
            <a:r>
              <a:rPr lang="en-US" sz="2100" b="1" kern="0" dirty="0">
                <a:solidFill>
                  <a:srgbClr val="FFFFFF">
                    <a:alpha val="57000"/>
                  </a:srgbClr>
                </a:solidFill>
                <a:effectLst/>
              </a:rPr>
              <a:t>GOALS</a:t>
            </a:r>
            <a:endParaRPr lang="en-US" sz="1350" b="1" kern="0" dirty="0">
              <a:solidFill>
                <a:schemeClr val="bg1">
                  <a:lumMod val="85000"/>
                </a:schemeClr>
              </a:solidFill>
              <a:effectLst/>
            </a:endParaRPr>
          </a:p>
          <a:p>
            <a:pPr marL="428625" lvl="1" indent="-171450" defTabSz="685800"/>
            <a:endParaRPr lang="en-US" sz="1350" b="1" kern="0" dirty="0">
              <a:solidFill>
                <a:schemeClr val="bg1">
                  <a:lumMod val="85000"/>
                </a:schemeClr>
              </a:solidFill>
              <a:effectLst/>
            </a:endParaRPr>
          </a:p>
          <a:p>
            <a:pPr marL="428625" lvl="1" indent="-171450" defTabSz="685800"/>
            <a:r>
              <a:rPr lang="en-US" sz="1350" kern="0" dirty="0">
                <a:solidFill>
                  <a:schemeClr val="bg1">
                    <a:lumMod val="85000"/>
                  </a:schemeClr>
                </a:solidFill>
                <a:effectLst/>
              </a:rPr>
              <a:t>Characterize one candidate NEA with an imager to address key Strategic Knowledge Gaps</a:t>
            </a:r>
          </a:p>
          <a:p>
            <a:pPr marL="428625" lvl="1" indent="-171450" defTabSz="685800"/>
            <a:endParaRPr lang="en-US" sz="1350" kern="0" dirty="0">
              <a:solidFill>
                <a:schemeClr val="bg1">
                  <a:lumMod val="85000"/>
                </a:schemeClr>
              </a:solidFill>
              <a:effectLst/>
            </a:endParaRPr>
          </a:p>
          <a:p>
            <a:pPr marL="428625" lvl="1" indent="-171450" defTabSz="685800"/>
            <a:endParaRPr lang="en-US" sz="1350" kern="0" dirty="0">
              <a:solidFill>
                <a:schemeClr val="bg1">
                  <a:lumMod val="85000"/>
                </a:schemeClr>
              </a:solidFill>
              <a:effectLst/>
            </a:endParaRPr>
          </a:p>
          <a:p>
            <a:pPr marL="428625" lvl="1" indent="-171450" defTabSz="685800"/>
            <a:r>
              <a:rPr lang="en-US" sz="1350" kern="0" dirty="0">
                <a:solidFill>
                  <a:schemeClr val="bg1">
                    <a:lumMod val="85000"/>
                  </a:schemeClr>
                </a:solidFill>
                <a:effectLst/>
              </a:rPr>
              <a:t>Demonstrates low cost capability for HEOMD for NEA detection and reconnaissance</a:t>
            </a:r>
            <a:endParaRPr lang="en-US" dirty="0">
              <a:solidFill>
                <a:schemeClr val="bg1">
                  <a:lumMod val="85000"/>
                </a:schemeClr>
              </a:solidFill>
              <a:effectLst/>
            </a:endParaRPr>
          </a:p>
        </p:txBody>
      </p:sp>
      <p:pic>
        <p:nvPicPr>
          <p:cNvPr id="13" name="Picture 12" descr="gal_11.jpg">
            <a:extLst>
              <a:ext uri="{FF2B5EF4-FFF2-40B4-BE49-F238E27FC236}">
                <a16:creationId xmlns:a16="http://schemas.microsoft.com/office/drawing/2014/main" id="{556CCDCD-49DF-924F-97EE-052230E0710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735"/>
          <a:stretch/>
        </p:blipFill>
        <p:spPr>
          <a:xfrm>
            <a:off x="7485290" y="1957034"/>
            <a:ext cx="1450275" cy="1232256"/>
          </a:xfrm>
          <a:prstGeom prst="rect">
            <a:avLst/>
          </a:prstGeom>
        </p:spPr>
      </p:pic>
      <p:pic>
        <p:nvPicPr>
          <p:cNvPr id="14" name="Picture 7" descr="Itokawa_10cmpx.jpeg">
            <a:extLst>
              <a:ext uri="{FF2B5EF4-FFF2-40B4-BE49-F238E27FC236}">
                <a16:creationId xmlns:a16="http://schemas.microsoft.com/office/drawing/2014/main" id="{0A15CFFD-0437-0C4B-9020-E2DA1AC144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6569" y="885031"/>
            <a:ext cx="1448996" cy="111931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53B6ABDB-E8CE-8D40-9F55-EF9ADC13AE94}"/>
              </a:ext>
            </a:extLst>
          </p:cNvPr>
          <p:cNvSpPr txBox="1">
            <a:spLocks/>
          </p:cNvSpPr>
          <p:nvPr/>
        </p:nvSpPr>
        <p:spPr>
          <a:xfrm>
            <a:off x="6819583" y="4879457"/>
            <a:ext cx="802325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75" b="1" dirty="0">
                <a:solidFill>
                  <a:srgbClr val="FFFFFF"/>
                </a:solidFill>
              </a:rPr>
              <a:t>6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AD60AA1-187C-3046-B561-88ECF22962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256" y="4891083"/>
            <a:ext cx="480419" cy="23173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2CBEF84-18D0-464E-9803-A2447E6332F3}"/>
              </a:ext>
            </a:extLst>
          </p:cNvPr>
          <p:cNvSpPr txBox="1"/>
          <p:nvPr/>
        </p:nvSpPr>
        <p:spPr>
          <a:xfrm>
            <a:off x="3563145" y="4891532"/>
            <a:ext cx="201850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rgbClr val="FFFFFF"/>
                </a:solidFill>
              </a:rPr>
              <a:t>MSFC/JPL/</a:t>
            </a:r>
            <a:r>
              <a:rPr lang="en-US" sz="900" dirty="0" err="1">
                <a:solidFill>
                  <a:srgbClr val="FFFFFF"/>
                </a:solidFill>
              </a:rPr>
              <a:t>LaRC</a:t>
            </a:r>
            <a:r>
              <a:rPr lang="en-US" sz="900" dirty="0">
                <a:solidFill>
                  <a:srgbClr val="FFFFFF"/>
                </a:solidFill>
              </a:rPr>
              <a:t>/JSC/GSFC/NASA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A563B867-19B6-B94E-BB95-4253F7CF2E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3410" y="4874699"/>
            <a:ext cx="862186" cy="207939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8349F11-9E74-BC4A-BC46-04E19A47D495}"/>
              </a:ext>
            </a:extLst>
          </p:cNvPr>
          <p:cNvSpPr/>
          <p:nvPr/>
        </p:nvSpPr>
        <p:spPr>
          <a:xfrm>
            <a:off x="6710674" y="4891143"/>
            <a:ext cx="1134921" cy="19705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399002-697A-C84D-BC5B-FD5389603B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85139" y="3027552"/>
            <a:ext cx="1803400" cy="11176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ACFB1DD-6774-814A-8E6F-6B954BC45FD9}"/>
              </a:ext>
            </a:extLst>
          </p:cNvPr>
          <p:cNvSpPr/>
          <p:nvPr/>
        </p:nvSpPr>
        <p:spPr>
          <a:xfrm>
            <a:off x="8560498" y="4903088"/>
            <a:ext cx="558406" cy="20965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ysClr val="windowText" lastClr="00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D61902C-E873-844F-960B-9A900A132E18}"/>
              </a:ext>
            </a:extLst>
          </p:cNvPr>
          <p:cNvSpPr txBox="1"/>
          <p:nvPr/>
        </p:nvSpPr>
        <p:spPr>
          <a:xfrm>
            <a:off x="7471884" y="4221786"/>
            <a:ext cx="1971836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685800">
              <a:buClr>
                <a:srgbClr val="000000"/>
              </a:buClr>
              <a:defRPr/>
            </a:pPr>
            <a:r>
              <a:rPr lang="en-US" sz="1050" b="1" kern="0" dirty="0">
                <a:solidFill>
                  <a:srgbClr val="FFFFFF">
                    <a:lumMod val="95000"/>
                    <a:alpha val="77000"/>
                  </a:srgbClr>
                </a:solidFill>
              </a:rPr>
              <a:t>Measurements: </a:t>
            </a:r>
            <a:r>
              <a:rPr lang="en-US" sz="1050" i="1" kern="0" dirty="0">
                <a:solidFill>
                  <a:srgbClr val="FFFFFF">
                    <a:lumMod val="95000"/>
                    <a:alpha val="77000"/>
                  </a:srgbClr>
                </a:solidFill>
              </a:rPr>
              <a:t>NEA volume, spin and orbital properties, address </a:t>
            </a:r>
            <a:r>
              <a:rPr lang="en-US" sz="1050" i="1" kern="0" dirty="0">
                <a:solidFill>
                  <a:srgbClr val="FFFFFF">
                    <a:lumMod val="95000"/>
                    <a:alpha val="77000"/>
                  </a:srgbClr>
                </a:solidFill>
                <a:sym typeface="Wingdings"/>
              </a:rPr>
              <a:t>key physical and regolith mechanical SKGs.</a:t>
            </a:r>
          </a:p>
        </p:txBody>
      </p:sp>
    </p:spTree>
    <p:extLst>
      <p:ext uri="{BB962C8B-B14F-4D97-AF65-F5344CB8AC3E}">
        <p14:creationId xmlns:p14="http://schemas.microsoft.com/office/powerpoint/2010/main" val="1753081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E5BCD7C-AE8A-0542-B61B-905627F2EA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904" y="0"/>
            <a:ext cx="8106770" cy="51435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A37722E-0D5C-9547-A89C-ED833C7A072A}"/>
              </a:ext>
            </a:extLst>
          </p:cNvPr>
          <p:cNvSpPr txBox="1"/>
          <p:nvPr/>
        </p:nvSpPr>
        <p:spPr>
          <a:xfrm>
            <a:off x="701957" y="226712"/>
            <a:ext cx="23964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 err="1"/>
              <a:t>NEAScout</a:t>
            </a:r>
            <a:r>
              <a:rPr lang="en-US" b="1" i="1" dirty="0"/>
              <a:t> Concept of Operations</a:t>
            </a:r>
          </a:p>
        </p:txBody>
      </p:sp>
    </p:spTree>
    <p:extLst>
      <p:ext uri="{BB962C8B-B14F-4D97-AF65-F5344CB8AC3E}">
        <p14:creationId xmlns:p14="http://schemas.microsoft.com/office/powerpoint/2010/main" val="1984466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437412EC-96B0-5D45-973E-DE171939E83E}"/>
              </a:ext>
            </a:extLst>
          </p:cNvPr>
          <p:cNvGrpSpPr/>
          <p:nvPr/>
        </p:nvGrpSpPr>
        <p:grpSpPr>
          <a:xfrm>
            <a:off x="781905" y="875640"/>
            <a:ext cx="1707898" cy="1616420"/>
            <a:chOff x="452272" y="522475"/>
            <a:chExt cx="2873196" cy="2575716"/>
          </a:xfrm>
          <a:solidFill>
            <a:schemeClr val="bg1">
              <a:alpha val="0"/>
            </a:schemeClr>
          </a:solidFill>
        </p:grpSpPr>
        <p:pic>
          <p:nvPicPr>
            <p:cNvPr id="38" name="Picture 37" descr="starfield-background.png">
              <a:extLst>
                <a:ext uri="{FF2B5EF4-FFF2-40B4-BE49-F238E27FC236}">
                  <a16:creationId xmlns:a16="http://schemas.microsoft.com/office/drawing/2014/main" id="{A0CFD492-E82A-C74B-BAC7-3283730FBC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alphaModFix amt="5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899" t="23523" r="22999" b="35766"/>
            <a:stretch/>
          </p:blipFill>
          <p:spPr>
            <a:xfrm>
              <a:off x="452272" y="753391"/>
              <a:ext cx="2655301" cy="2344800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</p:pic>
        <p:pic>
          <p:nvPicPr>
            <p:cNvPr id="39" name="Picture 38" descr="starfield-background.png">
              <a:extLst>
                <a:ext uri="{FF2B5EF4-FFF2-40B4-BE49-F238E27FC236}">
                  <a16:creationId xmlns:a16="http://schemas.microsoft.com/office/drawing/2014/main" id="{1F437977-C805-6247-8A91-2D4265EA76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alphaModFix amt="5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202" t="18931" r="23865" b="39622"/>
            <a:stretch/>
          </p:blipFill>
          <p:spPr>
            <a:xfrm>
              <a:off x="599203" y="522475"/>
              <a:ext cx="2631152" cy="2387173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53FB60C-EEDE-AD48-B63D-403958E43DB4}"/>
                </a:ext>
              </a:extLst>
            </p:cNvPr>
            <p:cNvSpPr txBox="1"/>
            <p:nvPr/>
          </p:nvSpPr>
          <p:spPr>
            <a:xfrm>
              <a:off x="2241305" y="1436424"/>
              <a:ext cx="1084163" cy="514954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750" dirty="0">
                  <a:solidFill>
                    <a:srgbClr val="FFFFFF"/>
                  </a:solidFill>
                  <a:latin typeface="Helvetica"/>
                  <a:cs typeface="Helvetica"/>
                </a:rPr>
                <a:t>Reference stars</a:t>
              </a:r>
            </a:p>
          </p:txBody>
        </p: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32CCCDA4-DF66-0649-8176-D22552F3D383}"/>
                </a:ext>
              </a:extLst>
            </p:cNvPr>
            <p:cNvCxnSpPr>
              <a:cxnSpLocks/>
              <a:stCxn id="40" idx="1"/>
            </p:cNvCxnSpPr>
            <p:nvPr/>
          </p:nvCxnSpPr>
          <p:spPr>
            <a:xfrm flipV="1">
              <a:off x="2241305" y="1000914"/>
              <a:ext cx="185677" cy="692987"/>
            </a:xfrm>
            <a:prstGeom prst="straightConnector1">
              <a:avLst/>
            </a:prstGeom>
            <a:grpFill/>
            <a:ln>
              <a:solidFill>
                <a:schemeClr val="bg1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74929F36-E2E1-B243-8520-967D462A4728}"/>
                </a:ext>
              </a:extLst>
            </p:cNvPr>
            <p:cNvCxnSpPr>
              <a:cxnSpLocks/>
              <a:stCxn id="40" idx="1"/>
            </p:cNvCxnSpPr>
            <p:nvPr/>
          </p:nvCxnSpPr>
          <p:spPr>
            <a:xfrm flipH="1">
              <a:off x="1827729" y="1693901"/>
              <a:ext cx="413577" cy="204187"/>
            </a:xfrm>
            <a:prstGeom prst="straightConnector1">
              <a:avLst/>
            </a:prstGeom>
            <a:grpFill/>
            <a:ln>
              <a:solidFill>
                <a:schemeClr val="bg1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D53C6D43-7102-2E40-844C-3B925490D324}"/>
                </a:ext>
              </a:extLst>
            </p:cNvPr>
            <p:cNvCxnSpPr>
              <a:cxnSpLocks/>
              <a:stCxn id="40" idx="1"/>
            </p:cNvCxnSpPr>
            <p:nvPr/>
          </p:nvCxnSpPr>
          <p:spPr>
            <a:xfrm flipH="1">
              <a:off x="1396888" y="1693901"/>
              <a:ext cx="844417" cy="787153"/>
            </a:xfrm>
            <a:prstGeom prst="straightConnector1">
              <a:avLst/>
            </a:prstGeom>
            <a:grpFill/>
            <a:ln>
              <a:solidFill>
                <a:schemeClr val="bg1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2D671ADB-907E-8743-972C-D45727F22D45}"/>
                </a:ext>
              </a:extLst>
            </p:cNvPr>
            <p:cNvSpPr/>
            <p:nvPr/>
          </p:nvSpPr>
          <p:spPr>
            <a:xfrm>
              <a:off x="1265000" y="1401189"/>
              <a:ext cx="337477" cy="367369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50">
                <a:solidFill>
                  <a:srgbClr val="FFFFFF"/>
                </a:solidFill>
                <a:latin typeface="Helvetica"/>
                <a:cs typeface="Helvetica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77BA2D44-5A54-254E-A3C6-ED60468551F8}"/>
                </a:ext>
              </a:extLst>
            </p:cNvPr>
            <p:cNvSpPr txBox="1"/>
            <p:nvPr/>
          </p:nvSpPr>
          <p:spPr>
            <a:xfrm>
              <a:off x="1023608" y="1044693"/>
              <a:ext cx="777199" cy="331042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750" dirty="0">
                  <a:solidFill>
                    <a:srgbClr val="FFFFFF"/>
                  </a:solidFill>
                  <a:latin typeface="Helvetica"/>
                  <a:cs typeface="Helvetica"/>
                </a:rPr>
                <a:t>Target</a:t>
              </a:r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8D615862-CE72-B94E-87AB-0813AB9E4B7A}"/>
              </a:ext>
            </a:extLst>
          </p:cNvPr>
          <p:cNvSpPr txBox="1"/>
          <p:nvPr/>
        </p:nvSpPr>
        <p:spPr>
          <a:xfrm>
            <a:off x="654750" y="2542930"/>
            <a:ext cx="211741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srgbClr val="FFFFFF"/>
                </a:solidFill>
                <a:latin typeface="Helvetica"/>
                <a:cs typeface="Helvetica"/>
              </a:rPr>
              <a:t>Target Detection and Approach</a:t>
            </a:r>
          </a:p>
          <a:p>
            <a:pPr algn="ctr"/>
            <a:r>
              <a:rPr lang="en-US" sz="900" dirty="0">
                <a:solidFill>
                  <a:srgbClr val="FFFFFF"/>
                </a:solidFill>
                <a:latin typeface="Helvetica"/>
                <a:cs typeface="Helvetica"/>
              </a:rPr>
              <a:t>Ephemeris determination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72E27BF-4A7C-3648-A209-E791F9F0538C}"/>
              </a:ext>
            </a:extLst>
          </p:cNvPr>
          <p:cNvSpPr txBox="1"/>
          <p:nvPr/>
        </p:nvSpPr>
        <p:spPr>
          <a:xfrm>
            <a:off x="3357734" y="2557979"/>
            <a:ext cx="1917578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srgbClr val="FFFFFF"/>
                </a:solidFill>
                <a:latin typeface="Helvetica"/>
                <a:cs typeface="Helvetica"/>
              </a:rPr>
              <a:t>Medium Field Imaging </a:t>
            </a:r>
          </a:p>
          <a:p>
            <a:pPr algn="ctr"/>
            <a:r>
              <a:rPr lang="en-US" sz="900" dirty="0">
                <a:solidFill>
                  <a:srgbClr val="FFFFFF"/>
                </a:solidFill>
                <a:latin typeface="Helvetica"/>
                <a:cs typeface="Helvetica"/>
              </a:rPr>
              <a:t>Shape, spin, and local environment</a:t>
            </a:r>
          </a:p>
        </p:txBody>
      </p:sp>
      <p:pic>
        <p:nvPicPr>
          <p:cNvPr id="48" name="Picture 7" descr="Itokawa_10cmpx.jpeg">
            <a:extLst>
              <a:ext uri="{FF2B5EF4-FFF2-40B4-BE49-F238E27FC236}">
                <a16:creationId xmlns:a16="http://schemas.microsoft.com/office/drawing/2014/main" id="{1665DD3D-F55F-3748-832E-C8846CCE9C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241" y="954600"/>
            <a:ext cx="1897124" cy="146547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150726DA-7C6A-6C40-A62A-D628B74AAA9D}"/>
              </a:ext>
            </a:extLst>
          </p:cNvPr>
          <p:cNvSpPr txBox="1"/>
          <p:nvPr/>
        </p:nvSpPr>
        <p:spPr>
          <a:xfrm>
            <a:off x="5941207" y="2552223"/>
            <a:ext cx="2301191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srgbClr val="FFFFFF"/>
                </a:solidFill>
                <a:latin typeface="Helvetica"/>
                <a:cs typeface="Helvetica"/>
              </a:rPr>
              <a:t>Close Proximity Imaging</a:t>
            </a:r>
          </a:p>
          <a:p>
            <a:pPr algn="ctr"/>
            <a:r>
              <a:rPr lang="en-US" sz="900" dirty="0">
                <a:solidFill>
                  <a:srgbClr val="FFFFFF"/>
                </a:solidFill>
                <a:latin typeface="Helvetica"/>
                <a:cs typeface="Helvetica"/>
              </a:rPr>
              <a:t>Local scale morphology, terrain properties</a:t>
            </a:r>
          </a:p>
        </p:txBody>
      </p:sp>
      <p:pic>
        <p:nvPicPr>
          <p:cNvPr id="50" name="Picture 49" descr="gal_11.jpg">
            <a:extLst>
              <a:ext uri="{FF2B5EF4-FFF2-40B4-BE49-F238E27FC236}">
                <a16:creationId xmlns:a16="http://schemas.microsoft.com/office/drawing/2014/main" id="{91AB9277-D6F9-7E4A-A8CD-E5300291BE3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735"/>
          <a:stretch/>
        </p:blipFill>
        <p:spPr>
          <a:xfrm>
            <a:off x="3448480" y="955424"/>
            <a:ext cx="1736084" cy="1475099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1552266B-1098-CB4F-8F08-E1C7EDA1D8A5}"/>
              </a:ext>
            </a:extLst>
          </p:cNvPr>
          <p:cNvSpPr txBox="1"/>
          <p:nvPr/>
        </p:nvSpPr>
        <p:spPr>
          <a:xfrm>
            <a:off x="628980" y="3281763"/>
            <a:ext cx="19618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srgbClr val="FFC000"/>
                </a:solidFill>
                <a:latin typeface="Helvetica"/>
                <a:cs typeface="Helvetica"/>
              </a:rPr>
              <a:t>Target Position Uncertainty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B1E5DF4-F3F8-7841-934F-733B5304B349}"/>
              </a:ext>
            </a:extLst>
          </p:cNvPr>
          <p:cNvSpPr txBox="1"/>
          <p:nvPr/>
        </p:nvSpPr>
        <p:spPr>
          <a:xfrm>
            <a:off x="1694423" y="4574134"/>
            <a:ext cx="51676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C000"/>
                </a:solidFill>
                <a:latin typeface="Helvetica"/>
                <a:cs typeface="Helvetica"/>
              </a:rPr>
              <a:t>Limited downlinks of 30 minutes at 1 Kbps</a:t>
            </a: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83511242-E106-7247-AD04-D6984EA6BDA7}"/>
              </a:ext>
            </a:extLst>
          </p:cNvPr>
          <p:cNvCxnSpPr/>
          <p:nvPr/>
        </p:nvCxnSpPr>
        <p:spPr>
          <a:xfrm flipH="1">
            <a:off x="3007656" y="989547"/>
            <a:ext cx="39080" cy="324861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17EF8FDB-01C3-F74B-96A9-AD67FF4F0B27}"/>
              </a:ext>
            </a:extLst>
          </p:cNvPr>
          <p:cNvCxnSpPr/>
          <p:nvPr/>
        </p:nvCxnSpPr>
        <p:spPr>
          <a:xfrm>
            <a:off x="5634384" y="989547"/>
            <a:ext cx="0" cy="325847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5" name="Title 13">
            <a:extLst>
              <a:ext uri="{FF2B5EF4-FFF2-40B4-BE49-F238E27FC236}">
                <a16:creationId xmlns:a16="http://schemas.microsoft.com/office/drawing/2014/main" id="{9D2CB5CF-DFEC-B04A-8E0C-2987FC568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8147"/>
            <a:ext cx="6172200" cy="857250"/>
          </a:xfrm>
        </p:spPr>
        <p:txBody>
          <a:bodyPr/>
          <a:lstStyle/>
          <a:p>
            <a:pPr algn="l"/>
            <a:r>
              <a:rPr lang="en-US" sz="2100" dirty="0">
                <a:solidFill>
                  <a:schemeClr val="bg1"/>
                </a:solidFill>
              </a:rPr>
              <a:t>Imaging Challenges</a:t>
            </a:r>
          </a:p>
        </p:txBody>
      </p:sp>
      <p:sp>
        <p:nvSpPr>
          <p:cNvPr id="56" name="Slide Number Placeholder 6">
            <a:extLst>
              <a:ext uri="{FF2B5EF4-FFF2-40B4-BE49-F238E27FC236}">
                <a16:creationId xmlns:a16="http://schemas.microsoft.com/office/drawing/2014/main" id="{33A1DE9E-58E2-B846-9FB6-EF1555BA4605}"/>
              </a:ext>
            </a:extLst>
          </p:cNvPr>
          <p:cNvSpPr txBox="1">
            <a:spLocks/>
          </p:cNvSpPr>
          <p:nvPr/>
        </p:nvSpPr>
        <p:spPr>
          <a:xfrm>
            <a:off x="6854039" y="4891083"/>
            <a:ext cx="802325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75" dirty="0">
                <a:solidFill>
                  <a:srgbClr val="FFFFFF"/>
                </a:solidFill>
              </a:rPr>
              <a:t>7</a:t>
            </a:r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A09E33EA-D636-504A-817C-F73C3840E4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256" y="4891083"/>
            <a:ext cx="480419" cy="231731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23D0A60F-D3E5-BE4E-8C17-A32B1FE85001}"/>
              </a:ext>
            </a:extLst>
          </p:cNvPr>
          <p:cNvSpPr txBox="1"/>
          <p:nvPr/>
        </p:nvSpPr>
        <p:spPr>
          <a:xfrm>
            <a:off x="609618" y="3817167"/>
            <a:ext cx="196183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srgbClr val="FFC000"/>
                </a:solidFill>
                <a:latin typeface="Helvetica"/>
                <a:cs typeface="Helvetica"/>
              </a:rPr>
              <a:t>Spacecraft Pointing and Camera Limitations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5E0932B-EB9E-DF46-BF8F-D404848E76BE}"/>
              </a:ext>
            </a:extLst>
          </p:cNvPr>
          <p:cNvSpPr txBox="1"/>
          <p:nvPr/>
        </p:nvSpPr>
        <p:spPr>
          <a:xfrm>
            <a:off x="3286997" y="3298302"/>
            <a:ext cx="198831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srgbClr val="FFC000"/>
                </a:solidFill>
                <a:latin typeface="Helvetica"/>
                <a:cs typeface="Helvetica"/>
              </a:rPr>
              <a:t>Short Flyby Time </a:t>
            </a:r>
          </a:p>
          <a:p>
            <a:pPr algn="ctr"/>
            <a:r>
              <a:rPr lang="en-US" sz="1050" b="1" dirty="0">
                <a:solidFill>
                  <a:srgbClr val="FFC000"/>
                </a:solidFill>
                <a:latin typeface="Helvetica"/>
                <a:cs typeface="Helvetica"/>
              </a:rPr>
              <a:t>(&lt;30 minutes)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1A0BA9FE-A122-D943-9AB3-98C5358C82DD}"/>
              </a:ext>
            </a:extLst>
          </p:cNvPr>
          <p:cNvSpPr txBox="1"/>
          <p:nvPr/>
        </p:nvSpPr>
        <p:spPr>
          <a:xfrm>
            <a:off x="3310309" y="3894606"/>
            <a:ext cx="19416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srgbClr val="FFC000"/>
                </a:solidFill>
                <a:latin typeface="Helvetica"/>
                <a:cs typeface="Helvetica"/>
              </a:rPr>
              <a:t>Uncertain Environment 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F004B236-63BA-5644-8389-439F9BD8C170}"/>
              </a:ext>
            </a:extLst>
          </p:cNvPr>
          <p:cNvSpPr txBox="1"/>
          <p:nvPr/>
        </p:nvSpPr>
        <p:spPr>
          <a:xfrm>
            <a:off x="6104927" y="3851642"/>
            <a:ext cx="221000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srgbClr val="FFC000"/>
                </a:solidFill>
                <a:latin typeface="Helvetica"/>
                <a:cs typeface="Helvetica"/>
              </a:rPr>
              <a:t>Short Time at Closest Approach (&lt;10 minutes)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4FC963EB-9227-0942-BAB8-2D58A5B500D3}"/>
              </a:ext>
            </a:extLst>
          </p:cNvPr>
          <p:cNvSpPr txBox="1"/>
          <p:nvPr/>
        </p:nvSpPr>
        <p:spPr>
          <a:xfrm>
            <a:off x="6079014" y="3361456"/>
            <a:ext cx="225923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srgbClr val="FFC000"/>
                </a:solidFill>
                <a:latin typeface="Helvetica"/>
                <a:cs typeface="Helvetica"/>
              </a:rPr>
              <a:t>Data Value Analysis and Sorting</a:t>
            </a: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190EDC6E-1FDC-BA44-B4BC-BBA82CA1BBC1}"/>
              </a:ext>
            </a:extLst>
          </p:cNvPr>
          <p:cNvCxnSpPr/>
          <p:nvPr/>
        </p:nvCxnSpPr>
        <p:spPr>
          <a:xfrm flipV="1">
            <a:off x="0" y="569229"/>
            <a:ext cx="9144000" cy="18167"/>
          </a:xfrm>
          <a:prstGeom prst="line">
            <a:avLst/>
          </a:prstGeom>
          <a:ln w="127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4" name="Picture 63">
            <a:extLst>
              <a:ext uri="{FF2B5EF4-FFF2-40B4-BE49-F238E27FC236}">
                <a16:creationId xmlns:a16="http://schemas.microsoft.com/office/drawing/2014/main" id="{6B225D7A-2DDA-A741-B964-D67CC66C64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3410" y="4874699"/>
            <a:ext cx="862186" cy="207939"/>
          </a:xfrm>
          <a:prstGeom prst="rect">
            <a:avLst/>
          </a:prstGeom>
        </p:spPr>
      </p:pic>
      <p:sp>
        <p:nvSpPr>
          <p:cNvPr id="65" name="Rectangle 64">
            <a:extLst>
              <a:ext uri="{FF2B5EF4-FFF2-40B4-BE49-F238E27FC236}">
                <a16:creationId xmlns:a16="http://schemas.microsoft.com/office/drawing/2014/main" id="{38229C1E-024F-664F-8FBE-93126295DCB1}"/>
              </a:ext>
            </a:extLst>
          </p:cNvPr>
          <p:cNvSpPr/>
          <p:nvPr/>
        </p:nvSpPr>
        <p:spPr>
          <a:xfrm>
            <a:off x="6710674" y="4891143"/>
            <a:ext cx="1134921" cy="19705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8711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ounded Rectangle 37"/>
          <p:cNvSpPr/>
          <p:nvPr/>
        </p:nvSpPr>
        <p:spPr>
          <a:xfrm>
            <a:off x="1768292" y="3692563"/>
            <a:ext cx="5607416" cy="1094279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26625" name="Title 1"/>
          <p:cNvSpPr>
            <a:spLocks noGrp="1"/>
          </p:cNvSpPr>
          <p:nvPr>
            <p:ph type="title"/>
          </p:nvPr>
        </p:nvSpPr>
        <p:spPr>
          <a:xfrm>
            <a:off x="114773" y="123055"/>
            <a:ext cx="5153660" cy="432194"/>
          </a:xfrm>
        </p:spPr>
        <p:txBody>
          <a:bodyPr/>
          <a:lstStyle/>
          <a:p>
            <a:pPr algn="l" eaLnBrk="1" hangingPunct="1"/>
            <a:r>
              <a:rPr lang="en-US" altLang="en-US" sz="2100" b="1" dirty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Mission Operations Flexibility</a:t>
            </a:r>
            <a:endParaRPr lang="en-US" altLang="en-US" sz="2100" b="1" dirty="0">
              <a:solidFill>
                <a:schemeClr val="bg1"/>
              </a:solidFill>
              <a:ea typeface="ＭＳ Ｐゴシック" charset="-128"/>
            </a:endParaRPr>
          </a:p>
        </p:txBody>
      </p:sp>
      <p:grpSp>
        <p:nvGrpSpPr>
          <p:cNvPr id="26667" name="Group 26666"/>
          <p:cNvGrpSpPr/>
          <p:nvPr/>
        </p:nvGrpSpPr>
        <p:grpSpPr>
          <a:xfrm>
            <a:off x="1706818" y="847718"/>
            <a:ext cx="5681696" cy="1094279"/>
            <a:chOff x="642594" y="1174509"/>
            <a:chExt cx="7609634" cy="1496392"/>
          </a:xfrm>
        </p:grpSpPr>
        <p:grpSp>
          <p:nvGrpSpPr>
            <p:cNvPr id="26652" name="Group 26651"/>
            <p:cNvGrpSpPr/>
            <p:nvPr/>
          </p:nvGrpSpPr>
          <p:grpSpPr>
            <a:xfrm>
              <a:off x="642594" y="1174509"/>
              <a:ext cx="7609634" cy="1496392"/>
              <a:chOff x="642594" y="1031838"/>
              <a:chExt cx="7609634" cy="1832514"/>
            </a:xfrm>
          </p:grpSpPr>
          <p:sp>
            <p:nvSpPr>
              <p:cNvPr id="50" name="Rounded Rectangle 49"/>
              <p:cNvSpPr/>
              <p:nvPr/>
            </p:nvSpPr>
            <p:spPr>
              <a:xfrm>
                <a:off x="642594" y="1031838"/>
                <a:ext cx="7609634" cy="1832514"/>
              </a:xfrm>
              <a:prstGeom prst="round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solidFill>
                    <a:srgbClr val="FFFFFF"/>
                  </a:solidFill>
                </a:endParaRPr>
              </a:p>
            </p:txBody>
          </p:sp>
          <p:pic>
            <p:nvPicPr>
              <p:cNvPr id="26629" name="Picture 3" descr="mv10110413_5004014_001_rr.jpg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502" t="31721" r="32034" b="29140"/>
              <a:stretch>
                <a:fillRect/>
              </a:stretch>
            </p:blipFill>
            <p:spPr bwMode="auto">
              <a:xfrm>
                <a:off x="1282391" y="1478811"/>
                <a:ext cx="1487289" cy="1064738"/>
              </a:xfrm>
              <a:prstGeom prst="rect">
                <a:avLst/>
              </a:prstGeom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>
                <a:innerShdw blurRad="76200">
                  <a:srgbClr val="000000"/>
                </a:inn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" name="Rectangle 6"/>
              <p:cNvSpPr/>
              <p:nvPr/>
            </p:nvSpPr>
            <p:spPr bwMode="auto">
              <a:xfrm>
                <a:off x="5922541" y="1510579"/>
                <a:ext cx="1787121" cy="1056420"/>
              </a:xfrm>
              <a:prstGeom prst="rect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 w="12700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1050" b="1" dirty="0">
                    <a:solidFill>
                      <a:srgbClr val="D0D3D4">
                        <a:lumMod val="25000"/>
                      </a:srgbClr>
                    </a:solidFill>
                    <a:latin typeface="Helvetica"/>
                    <a:cs typeface="Helvetica"/>
                  </a:rPr>
                  <a:t>Flat field / Radiometric calibration</a:t>
                </a:r>
              </a:p>
            </p:txBody>
          </p:sp>
          <p:sp>
            <p:nvSpPr>
              <p:cNvPr id="84" name="Rectangle 83"/>
              <p:cNvSpPr/>
              <p:nvPr/>
            </p:nvSpPr>
            <p:spPr bwMode="auto">
              <a:xfrm>
                <a:off x="3409477" y="1510579"/>
                <a:ext cx="1873267" cy="1056420"/>
              </a:xfrm>
              <a:prstGeom prst="rect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 w="12700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900" b="1" dirty="0">
                    <a:solidFill>
                      <a:srgbClr val="D0D3D4">
                        <a:lumMod val="25000"/>
                      </a:srgbClr>
                    </a:solidFill>
                    <a:latin typeface="Helvetica"/>
                    <a:cs typeface="Helvetica"/>
                  </a:rPr>
                  <a:t>Dark Current Subtraction</a:t>
                </a:r>
              </a:p>
            </p:txBody>
          </p:sp>
        </p:grpSp>
        <p:sp>
          <p:nvSpPr>
            <p:cNvPr id="26657" name="TextBox 26656"/>
            <p:cNvSpPr txBox="1"/>
            <p:nvPr/>
          </p:nvSpPr>
          <p:spPr>
            <a:xfrm>
              <a:off x="3794423" y="1179064"/>
              <a:ext cx="1153336" cy="3577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Calibration</a:t>
              </a:r>
            </a:p>
          </p:txBody>
        </p:sp>
      </p:grpSp>
      <p:sp>
        <p:nvSpPr>
          <p:cNvPr id="26665" name="Right Arrow 26664"/>
          <p:cNvSpPr/>
          <p:nvPr/>
        </p:nvSpPr>
        <p:spPr>
          <a:xfrm rot="5400000">
            <a:off x="4383359" y="1924356"/>
            <a:ext cx="328616" cy="363474"/>
          </a:xfrm>
          <a:prstGeom prst="rightArrow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 flipV="1">
            <a:off x="0" y="588372"/>
            <a:ext cx="9144000" cy="14266"/>
          </a:xfrm>
          <a:prstGeom prst="line">
            <a:avLst/>
          </a:prstGeom>
          <a:ln w="127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8" name="Rectangle 127"/>
          <p:cNvSpPr/>
          <p:nvPr/>
        </p:nvSpPr>
        <p:spPr bwMode="auto">
          <a:xfrm>
            <a:off x="4829322" y="3982630"/>
            <a:ext cx="2018013" cy="706829"/>
          </a:xfrm>
          <a:prstGeom prst="rect">
            <a:avLst/>
          </a:prstGeom>
          <a:solidFill>
            <a:schemeClr val="accent6">
              <a:lumMod val="65000"/>
            </a:schemeClr>
          </a:solidFill>
          <a:ln w="127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50" b="1" dirty="0">
                <a:solidFill>
                  <a:srgbClr val="D0D3D4">
                    <a:lumMod val="25000"/>
                  </a:srgbClr>
                </a:solidFill>
                <a:latin typeface="Helvetica"/>
                <a:cs typeface="Helvetica"/>
              </a:rPr>
              <a:t>Downlink </a:t>
            </a:r>
          </a:p>
          <a:p>
            <a:pPr algn="ctr">
              <a:defRPr/>
            </a:pPr>
            <a:r>
              <a:rPr lang="en-US" sz="1050" b="1" dirty="0">
                <a:solidFill>
                  <a:srgbClr val="D0D3D4">
                    <a:lumMod val="25000"/>
                  </a:srgbClr>
                </a:solidFill>
                <a:latin typeface="Helvetica"/>
                <a:cs typeface="Helvetica"/>
              </a:rPr>
              <a:t>“Quick-Look” Data Products</a:t>
            </a:r>
          </a:p>
        </p:txBody>
      </p:sp>
      <p:sp>
        <p:nvSpPr>
          <p:cNvPr id="130" name="Rectangle 129"/>
          <p:cNvSpPr/>
          <p:nvPr/>
        </p:nvSpPr>
        <p:spPr bwMode="auto">
          <a:xfrm>
            <a:off x="2322691" y="3965096"/>
            <a:ext cx="1952234" cy="715211"/>
          </a:xfrm>
          <a:prstGeom prst="rect">
            <a:avLst/>
          </a:prstGeom>
          <a:solidFill>
            <a:schemeClr val="accent6">
              <a:lumMod val="65000"/>
            </a:schemeClr>
          </a:solidFill>
          <a:ln w="127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50" b="1" dirty="0">
                <a:solidFill>
                  <a:srgbClr val="D0D3D4">
                    <a:lumMod val="25000"/>
                  </a:srgbClr>
                </a:solidFill>
                <a:latin typeface="Helvetica"/>
                <a:cs typeface="Helvetica"/>
              </a:rPr>
              <a:t>Prioritize Data for Downlink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3810205" y="3707929"/>
            <a:ext cx="13244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Follow-Up Actions</a:t>
            </a:r>
          </a:p>
        </p:txBody>
      </p:sp>
      <p:sp>
        <p:nvSpPr>
          <p:cNvPr id="39" name="Right Arrow 38"/>
          <p:cNvSpPr/>
          <p:nvPr/>
        </p:nvSpPr>
        <p:spPr>
          <a:xfrm rot="5400000">
            <a:off x="4390148" y="3335350"/>
            <a:ext cx="328616" cy="363474"/>
          </a:xfrm>
          <a:prstGeom prst="rightArrow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94" name="Rounded Rectangle 93"/>
          <p:cNvSpPr/>
          <p:nvPr/>
        </p:nvSpPr>
        <p:spPr>
          <a:xfrm>
            <a:off x="1750748" y="2270402"/>
            <a:ext cx="5607416" cy="1094279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5550377" y="2596908"/>
            <a:ext cx="1433033" cy="596465"/>
          </a:xfrm>
          <a:prstGeom prst="rect">
            <a:avLst/>
          </a:prstGeom>
          <a:solidFill>
            <a:schemeClr val="accent6">
              <a:lumMod val="65000"/>
            </a:schemeClr>
          </a:solidFill>
          <a:ln w="127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50" b="1" dirty="0">
                <a:solidFill>
                  <a:srgbClr val="D0D3D4">
                    <a:lumMod val="25000"/>
                  </a:srgbClr>
                </a:solidFill>
                <a:latin typeface="Helvetica"/>
                <a:cs typeface="Helvetica"/>
              </a:rPr>
              <a:t>Cosmic Ray Removal</a:t>
            </a:r>
          </a:p>
        </p:txBody>
      </p:sp>
      <p:sp>
        <p:nvSpPr>
          <p:cNvPr id="25" name="Rectangle 24"/>
          <p:cNvSpPr/>
          <p:nvPr/>
        </p:nvSpPr>
        <p:spPr bwMode="auto">
          <a:xfrm>
            <a:off x="3923970" y="2596907"/>
            <a:ext cx="1247393" cy="596465"/>
          </a:xfrm>
          <a:prstGeom prst="rect">
            <a:avLst/>
          </a:prstGeom>
          <a:solidFill>
            <a:schemeClr val="accent6">
              <a:lumMod val="65000"/>
            </a:schemeClr>
          </a:solidFill>
          <a:ln w="127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50" b="1" dirty="0">
                <a:solidFill>
                  <a:srgbClr val="D0D3D4">
                    <a:lumMod val="25000"/>
                  </a:srgbClr>
                </a:solidFill>
                <a:latin typeface="Helvetica"/>
                <a:cs typeface="Helvetica"/>
              </a:rPr>
              <a:t>Target Detection</a:t>
            </a:r>
          </a:p>
        </p:txBody>
      </p:sp>
      <p:sp>
        <p:nvSpPr>
          <p:cNvPr id="27" name="Rectangle 26"/>
          <p:cNvSpPr/>
          <p:nvPr/>
        </p:nvSpPr>
        <p:spPr bwMode="auto">
          <a:xfrm>
            <a:off x="2122956" y="2587117"/>
            <a:ext cx="1428809" cy="596465"/>
          </a:xfrm>
          <a:prstGeom prst="rect">
            <a:avLst/>
          </a:prstGeom>
          <a:solidFill>
            <a:schemeClr val="accent6">
              <a:lumMod val="65000"/>
            </a:schemeClr>
          </a:solidFill>
          <a:ln w="127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50" b="1" dirty="0">
                <a:solidFill>
                  <a:srgbClr val="D0D3D4">
                    <a:lumMod val="25000"/>
                  </a:srgbClr>
                </a:solidFill>
                <a:latin typeface="Helvetica"/>
                <a:cs typeface="Helvetica"/>
              </a:rPr>
              <a:t>Reference Star Detection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3601735" y="2286734"/>
            <a:ext cx="189186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Onboard Feature Detection</a:t>
            </a:r>
          </a:p>
        </p:txBody>
      </p:sp>
    </p:spTree>
    <p:extLst>
      <p:ext uri="{BB962C8B-B14F-4D97-AF65-F5344CB8AC3E}">
        <p14:creationId xmlns:p14="http://schemas.microsoft.com/office/powerpoint/2010/main" val="24936271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72" b="11358"/>
          <a:stretch/>
        </p:blipFill>
        <p:spPr>
          <a:xfrm>
            <a:off x="0" y="-9373"/>
            <a:ext cx="9144000" cy="5152873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Instrument Calibration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2167915"/>
            <a:ext cx="9144000" cy="78397"/>
          </a:xfrm>
          <a:prstGeom prst="line">
            <a:avLst/>
          </a:prstGeom>
          <a:ln w="127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0" y="2897188"/>
            <a:ext cx="9144000" cy="45848"/>
          </a:xfrm>
          <a:prstGeom prst="line">
            <a:avLst/>
          </a:prstGeom>
          <a:ln w="127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07819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CB5DCD-5B92-C149-8C1B-1CB044837602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F1E51A9F-9D40-144B-9666-6B30B75E8C1B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C6B1510-8D1D-DA45-8865-03AABC3973A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464023" y="1041939"/>
            <a:ext cx="3609833" cy="3491230"/>
          </a:xfrm>
          <a:prstGeom prst="rect">
            <a:avLst/>
          </a:prstGeom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5BAC976F-2E50-6A4D-B5DD-6C321F05E0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9413895"/>
              </p:ext>
            </p:extLst>
          </p:nvPr>
        </p:nvGraphicFramePr>
        <p:xfrm>
          <a:off x="4793444" y="1041939"/>
          <a:ext cx="3079750" cy="34912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96975">
                  <a:extLst>
                    <a:ext uri="{9D8B030D-6E8A-4147-A177-3AD203B41FA5}">
                      <a16:colId xmlns:a16="http://schemas.microsoft.com/office/drawing/2014/main" val="3033854161"/>
                    </a:ext>
                  </a:extLst>
                </a:gridCol>
                <a:gridCol w="1882775">
                  <a:extLst>
                    <a:ext uri="{9D8B030D-6E8A-4147-A177-3AD203B41FA5}">
                      <a16:colId xmlns:a16="http://schemas.microsoft.com/office/drawing/2014/main" val="1696686966"/>
                    </a:ext>
                  </a:extLst>
                </a:gridCol>
              </a:tblGrid>
              <a:tr h="199390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effectLst/>
                        </a:rPr>
                        <a:t>Sensor Capabilities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5808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Type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20M pixel CMOS image sensor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869695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Useful array size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3840 x 3840 pixels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965515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Pixel size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6.4µm</a:t>
                      </a:r>
                      <a:r>
                        <a:rPr lang="en-US" sz="900" baseline="30000">
                          <a:effectLst/>
                        </a:rPr>
                        <a:t>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291736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Full well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15,000e</a:t>
                      </a:r>
                      <a:r>
                        <a:rPr lang="en-US" sz="900" baseline="30000">
                          <a:effectLst/>
                        </a:rPr>
                        <a:t>-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97911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Dark noise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8e</a:t>
                      </a:r>
                      <a:r>
                        <a:rPr lang="en-US" sz="900" baseline="30000">
                          <a:effectLst/>
                        </a:rPr>
                        <a:t>-</a:t>
                      </a:r>
                      <a:r>
                        <a:rPr lang="en-US" sz="900">
                          <a:effectLst/>
                        </a:rPr>
                        <a:t> RMS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91973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Windowing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Y-direction only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049830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Shutter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Global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628035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Color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Monochrome (with microlenses)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193609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Quantization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12-bit per pixel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05476793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Electrical interface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685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Physical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LVDS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876029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Protocol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Spacewire RMAP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989823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Power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&lt; 3 Watts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804347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Memory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64Mbits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331920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FPGA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Microsemi Rad-tolerant ProASIC3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43636704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Camera Specifications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74159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Mass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390g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941228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Volume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63mm x 63mm x 71mm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699305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Operating temperature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-25C to +50C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341517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Survival temperature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-35C to +70C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077209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Optics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27° FOV, f/2.8, 50.2mm </a:t>
                      </a:r>
                      <a:r>
                        <a:rPr lang="en-US" sz="900" dirty="0" err="1">
                          <a:effectLst/>
                        </a:rPr>
                        <a:t>iFOV</a:t>
                      </a:r>
                      <a:r>
                        <a:rPr lang="en-US" sz="900" dirty="0">
                          <a:effectLst/>
                        </a:rPr>
                        <a:t>=0.09mrad/ pix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6015198"/>
                  </a:ext>
                </a:extLst>
              </a:tr>
            </a:tbl>
          </a:graphicData>
        </a:graphic>
      </p:graphicFrame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A0BF808-4F3E-2647-9557-DFFAE839CF71}"/>
              </a:ext>
            </a:extLst>
          </p:cNvPr>
          <p:cNvCxnSpPr/>
          <p:nvPr/>
        </p:nvCxnSpPr>
        <p:spPr>
          <a:xfrm flipV="1">
            <a:off x="0" y="574158"/>
            <a:ext cx="9144000" cy="10634"/>
          </a:xfrm>
          <a:prstGeom prst="line">
            <a:avLst/>
          </a:prstGeom>
          <a:ln w="127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le 2">
            <a:extLst>
              <a:ext uri="{FF2B5EF4-FFF2-40B4-BE49-F238E27FC236}">
                <a16:creationId xmlns:a16="http://schemas.microsoft.com/office/drawing/2014/main" id="{9E3E3CEB-9A12-384C-9BA8-4DF0D80143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434" y="144771"/>
            <a:ext cx="6174581" cy="327023"/>
          </a:xfrm>
        </p:spPr>
        <p:txBody>
          <a:bodyPr/>
          <a:lstStyle/>
          <a:p>
            <a:r>
              <a:rPr lang="en-US" dirty="0"/>
              <a:t>NEA Scout Camera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8905EC8-E7F8-BC45-AC50-2B157DCC8D90}"/>
              </a:ext>
            </a:extLst>
          </p:cNvPr>
          <p:cNvSpPr txBox="1"/>
          <p:nvPr/>
        </p:nvSpPr>
        <p:spPr>
          <a:xfrm>
            <a:off x="406331" y="4533169"/>
            <a:ext cx="37562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NEA Scout flight camera, based on Orbital Carbon Observatory 3 (OCO-3) mission context camera.</a:t>
            </a:r>
          </a:p>
        </p:txBody>
      </p:sp>
    </p:spTree>
    <p:extLst>
      <p:ext uri="{BB962C8B-B14F-4D97-AF65-F5344CB8AC3E}">
        <p14:creationId xmlns:p14="http://schemas.microsoft.com/office/powerpoint/2010/main" val="34159109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96445" y="140061"/>
            <a:ext cx="5600038" cy="327023"/>
          </a:xfrm>
        </p:spPr>
        <p:txBody>
          <a:bodyPr/>
          <a:lstStyle/>
          <a:p>
            <a:r>
              <a:rPr lang="en-US" dirty="0"/>
              <a:t>Onboard Image Calibration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0" y="574158"/>
            <a:ext cx="9144000" cy="10634"/>
          </a:xfrm>
          <a:prstGeom prst="line">
            <a:avLst/>
          </a:prstGeom>
          <a:ln w="127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1" name="Picture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3410" y="4874699"/>
            <a:ext cx="862186" cy="207939"/>
          </a:xfrm>
          <a:prstGeom prst="rect">
            <a:avLst/>
          </a:prstGeom>
        </p:spPr>
      </p:pic>
      <p:sp>
        <p:nvSpPr>
          <p:cNvPr id="33" name="Rectangle 32"/>
          <p:cNvSpPr/>
          <p:nvPr/>
        </p:nvSpPr>
        <p:spPr>
          <a:xfrm>
            <a:off x="6710674" y="4891143"/>
            <a:ext cx="1134921" cy="19705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AAB0BE07-13C7-F546-B99F-FE04B4E28ED8}"/>
              </a:ext>
            </a:extLst>
          </p:cNvPr>
          <p:cNvPicPr/>
          <p:nvPr/>
        </p:nvPicPr>
        <p:blipFill rotWithShape="1">
          <a:blip r:embed="rId4"/>
          <a:srcRect t="6475" b="1456"/>
          <a:stretch/>
        </p:blipFill>
        <p:spPr>
          <a:xfrm>
            <a:off x="6220278" y="601236"/>
            <a:ext cx="2227686" cy="2036387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E73125CA-8BD9-7C41-8547-35CD80EBD5A0}"/>
              </a:ext>
            </a:extLst>
          </p:cNvPr>
          <p:cNvSpPr txBox="1"/>
          <p:nvPr/>
        </p:nvSpPr>
        <p:spPr>
          <a:xfrm>
            <a:off x="450376" y="804220"/>
            <a:ext cx="5308979" cy="39703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Onboard L1 calibration including: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Flat field normalization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Dark current subtraction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Bad pixel mask application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Lab calibration products dynamically applied based on camera temperature at acquisition.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Linear interpolation applied between calibration products bounding the raw image temperature.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Ability to apply flat fields and dark current maps acquired in flight.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9BE5D7BE-D586-5D45-B807-53036A6B08B7}"/>
              </a:ext>
            </a:extLst>
          </p:cNvPr>
          <p:cNvPicPr/>
          <p:nvPr/>
        </p:nvPicPr>
        <p:blipFill rotWithShape="1">
          <a:blip r:embed="rId5"/>
          <a:srcRect l="12362" r="15555"/>
          <a:stretch/>
        </p:blipFill>
        <p:spPr>
          <a:xfrm rot="5400000">
            <a:off x="6412038" y="2783340"/>
            <a:ext cx="1956533" cy="234005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85F7836-DC8D-1E44-B552-390C0FA419A4}"/>
              </a:ext>
            </a:extLst>
          </p:cNvPr>
          <p:cNvSpPr txBox="1"/>
          <p:nvPr/>
        </p:nvSpPr>
        <p:spPr>
          <a:xfrm>
            <a:off x="6148905" y="2620102"/>
            <a:ext cx="25311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Laboratory calibration trends, across camera allowable flight temperatures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89A1F2D-DBEF-7445-94EF-B439197FB01F}"/>
              </a:ext>
            </a:extLst>
          </p:cNvPr>
          <p:cNvSpPr txBox="1"/>
          <p:nvPr/>
        </p:nvSpPr>
        <p:spPr>
          <a:xfrm>
            <a:off x="6220277" y="4923572"/>
            <a:ext cx="253119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Calibration laboratory setup</a:t>
            </a:r>
          </a:p>
        </p:txBody>
      </p:sp>
    </p:spTree>
    <p:extLst>
      <p:ext uri="{BB962C8B-B14F-4D97-AF65-F5344CB8AC3E}">
        <p14:creationId xmlns:p14="http://schemas.microsoft.com/office/powerpoint/2010/main" val="3348817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72" b="11358"/>
          <a:stretch/>
        </p:blipFill>
        <p:spPr>
          <a:xfrm>
            <a:off x="0" y="-9373"/>
            <a:ext cx="9144000" cy="5152873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Target Detection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2167915"/>
            <a:ext cx="9144000" cy="78397"/>
          </a:xfrm>
          <a:prstGeom prst="line">
            <a:avLst/>
          </a:prstGeom>
          <a:ln w="127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0" y="2897188"/>
            <a:ext cx="9144000" cy="45848"/>
          </a:xfrm>
          <a:prstGeom prst="line">
            <a:avLst/>
          </a:prstGeom>
          <a:ln w="127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88339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7465B1-C573-8144-97B4-82FB2243C7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E2EE44BF-07C1-E744-BF40-7B56B5BE3FFE}"/>
              </a:ext>
            </a:extLst>
          </p:cNvPr>
          <p:cNvSpPr txBox="1">
            <a:spLocks/>
          </p:cNvSpPr>
          <p:nvPr/>
        </p:nvSpPr>
        <p:spPr>
          <a:xfrm>
            <a:off x="1570039" y="4818660"/>
            <a:ext cx="6173391" cy="245929"/>
          </a:xfrm>
          <a:prstGeom prst="rect">
            <a:avLst/>
          </a:prstGeom>
        </p:spPr>
        <p:txBody>
          <a:bodyPr/>
          <a:lstStyle>
            <a:lvl1pPr marL="233363" indent="-233363" algn="l" defTabSz="4572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/>
              <a:buChar char="•"/>
              <a:tabLst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90563" indent="-233363" algn="l" defTabSz="4572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7763" indent="-233363" algn="l" defTabSz="4572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4963" indent="-233363" algn="l" defTabSz="4572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62163" indent="-233363" algn="l" defTabSz="4572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/>
              <a:t>Rosetta OSIRIS Narrow Angle Camera Detection of 2867 Steins</a:t>
            </a:r>
          </a:p>
          <a:p>
            <a:pPr algn="ctr"/>
            <a:endParaRPr lang="en-US" sz="900" dirty="0"/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4BBDC3AD-9E51-5C4E-9EE0-18B26DC110A6}"/>
              </a:ext>
            </a:extLst>
          </p:cNvPr>
          <p:cNvSpPr txBox="1">
            <a:spLocks/>
          </p:cNvSpPr>
          <p:nvPr/>
        </p:nvSpPr>
        <p:spPr>
          <a:xfrm>
            <a:off x="76398" y="131528"/>
            <a:ext cx="6174581" cy="32702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Raw Data is Messy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EEE522F-0ABF-F047-B4A2-C73F5A8588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947" y="1133820"/>
            <a:ext cx="6428106" cy="3214052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513113F-42C0-9A4D-A508-1FFF2E4612AF}"/>
              </a:ext>
            </a:extLst>
          </p:cNvPr>
          <p:cNvCxnSpPr/>
          <p:nvPr/>
        </p:nvCxnSpPr>
        <p:spPr>
          <a:xfrm>
            <a:off x="0" y="530433"/>
            <a:ext cx="9144000" cy="0"/>
          </a:xfrm>
          <a:prstGeom prst="line">
            <a:avLst/>
          </a:prstGeom>
          <a:ln w="127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26256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635CC5-302D-F846-B5AA-D3C656AF1E77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ED95A1-86D9-5B4E-8899-B8AF61F46DA2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A8FE3B-D1FD-BA43-B6D8-ECF63700854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E0CF917D-5FF3-054E-9735-07D545B4AAF7}"/>
              </a:ext>
            </a:extLst>
          </p:cNvPr>
          <p:cNvSpPr txBox="1">
            <a:spLocks/>
          </p:cNvSpPr>
          <p:nvPr/>
        </p:nvSpPr>
        <p:spPr>
          <a:xfrm>
            <a:off x="1570039" y="4818660"/>
            <a:ext cx="6173391" cy="245929"/>
          </a:xfrm>
          <a:prstGeom prst="rect">
            <a:avLst/>
          </a:prstGeom>
        </p:spPr>
        <p:txBody>
          <a:bodyPr/>
          <a:lstStyle>
            <a:lvl1pPr marL="233363" indent="-233363" algn="l" defTabSz="4572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/>
              <a:buChar char="•"/>
              <a:tabLst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90563" indent="-233363" algn="l" defTabSz="4572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7763" indent="-233363" algn="l" defTabSz="4572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4963" indent="-233363" algn="l" defTabSz="4572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62163" indent="-233363" algn="l" defTabSz="4572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/>
              <a:t>Rosetta OSIRIS Narrow Angle Camera Detection of 2867 Steins</a:t>
            </a:r>
          </a:p>
          <a:p>
            <a:pPr algn="ctr"/>
            <a:endParaRPr lang="en-US" sz="900" dirty="0"/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A7233ED4-9CB1-964D-A0CD-FC24D8328BB5}"/>
              </a:ext>
            </a:extLst>
          </p:cNvPr>
          <p:cNvSpPr txBox="1">
            <a:spLocks/>
          </p:cNvSpPr>
          <p:nvPr/>
        </p:nvSpPr>
        <p:spPr>
          <a:xfrm>
            <a:off x="76398" y="131528"/>
            <a:ext cx="6174581" cy="32702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Raw Data is Messy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003C4B4-A218-CA47-A2C1-35F9F3A2A7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947" y="1133820"/>
            <a:ext cx="6428106" cy="3214052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02F3C55-662E-0042-92F5-88DD9A0A69DA}"/>
              </a:ext>
            </a:extLst>
          </p:cNvPr>
          <p:cNvCxnSpPr/>
          <p:nvPr/>
        </p:nvCxnSpPr>
        <p:spPr>
          <a:xfrm>
            <a:off x="0" y="530433"/>
            <a:ext cx="9144000" cy="0"/>
          </a:xfrm>
          <a:prstGeom prst="line">
            <a:avLst/>
          </a:prstGeom>
          <a:ln w="127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Donut 14">
            <a:extLst>
              <a:ext uri="{FF2B5EF4-FFF2-40B4-BE49-F238E27FC236}">
                <a16:creationId xmlns:a16="http://schemas.microsoft.com/office/drawing/2014/main" id="{424CFD0A-6D20-094B-8264-807C5F2A99BA}"/>
              </a:ext>
            </a:extLst>
          </p:cNvPr>
          <p:cNvSpPr/>
          <p:nvPr/>
        </p:nvSpPr>
        <p:spPr>
          <a:xfrm>
            <a:off x="4454016" y="2666182"/>
            <a:ext cx="303836" cy="286473"/>
          </a:xfrm>
          <a:prstGeom prst="donut">
            <a:avLst>
              <a:gd name="adj" fmla="val 7260"/>
            </a:avLst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75540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96445" y="140061"/>
            <a:ext cx="5600038" cy="327023"/>
          </a:xfrm>
        </p:spPr>
        <p:txBody>
          <a:bodyPr/>
          <a:lstStyle/>
          <a:p>
            <a:r>
              <a:rPr lang="en-US" dirty="0"/>
              <a:t>Cleaning Up the Noise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402018" y="920068"/>
            <a:ext cx="6490778" cy="2936499"/>
            <a:chOff x="345356" y="1003268"/>
            <a:chExt cx="8654370" cy="3915332"/>
          </a:xfrm>
        </p:grpSpPr>
        <p:grpSp>
          <p:nvGrpSpPr>
            <p:cNvPr id="243" name="Group 242"/>
            <p:cNvGrpSpPr/>
            <p:nvPr/>
          </p:nvGrpSpPr>
          <p:grpSpPr>
            <a:xfrm>
              <a:off x="7111943" y="1766942"/>
              <a:ext cx="1887783" cy="1447940"/>
              <a:chOff x="6336271" y="164462"/>
              <a:chExt cx="1887783" cy="1447940"/>
            </a:xfrm>
          </p:grpSpPr>
          <p:pic>
            <p:nvPicPr>
              <p:cNvPr id="220" name="Picture 219"/>
              <p:cNvPicPr>
                <a:picLocks noChangeAspect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rightnessContrast contrast="-57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50731" y="471397"/>
                <a:ext cx="1498600" cy="1066800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</p:pic>
          <p:sp>
            <p:nvSpPr>
              <p:cNvPr id="221" name="Oval 220"/>
              <p:cNvSpPr/>
              <p:nvPr/>
            </p:nvSpPr>
            <p:spPr>
              <a:xfrm>
                <a:off x="7366261" y="1085121"/>
                <a:ext cx="82550" cy="534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solidFill>
                    <a:srgbClr val="FFFFFF"/>
                  </a:solidFill>
                </a:endParaRPr>
              </a:p>
            </p:txBody>
          </p:sp>
          <p:sp>
            <p:nvSpPr>
              <p:cNvPr id="222" name="Oval 221"/>
              <p:cNvSpPr/>
              <p:nvPr/>
            </p:nvSpPr>
            <p:spPr>
              <a:xfrm>
                <a:off x="6687997" y="799423"/>
                <a:ext cx="82550" cy="534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224" name="Straight Arrow Connector 223"/>
              <p:cNvCxnSpPr/>
              <p:nvPr/>
            </p:nvCxnSpPr>
            <p:spPr>
              <a:xfrm>
                <a:off x="7407536" y="828266"/>
                <a:ext cx="942" cy="258988"/>
              </a:xfrm>
              <a:prstGeom prst="straightConnector1">
                <a:avLst/>
              </a:prstGeom>
              <a:ln w="12700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6" name="Straight Arrow Connector 225"/>
              <p:cNvCxnSpPr/>
              <p:nvPr/>
            </p:nvCxnSpPr>
            <p:spPr>
              <a:xfrm>
                <a:off x="6770547" y="826132"/>
                <a:ext cx="636989" cy="0"/>
              </a:xfrm>
              <a:prstGeom prst="straightConnector1">
                <a:avLst/>
              </a:prstGeom>
              <a:ln w="12700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9" name="TextBox 228"/>
              <p:cNvSpPr txBox="1"/>
              <p:nvPr/>
            </p:nvSpPr>
            <p:spPr>
              <a:xfrm rot="5400000">
                <a:off x="7407164" y="795512"/>
                <a:ext cx="1233671" cy="4001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350" dirty="0">
                    <a:solidFill>
                      <a:srgbClr val="FFFFFF"/>
                    </a:solidFill>
                  </a:rPr>
                  <a:t>Row Shift</a:t>
                </a:r>
              </a:p>
            </p:txBody>
          </p:sp>
          <p:sp>
            <p:nvSpPr>
              <p:cNvPr id="230" name="TextBox 229"/>
              <p:cNvSpPr txBox="1"/>
              <p:nvPr/>
            </p:nvSpPr>
            <p:spPr>
              <a:xfrm>
                <a:off x="6336271" y="164462"/>
                <a:ext cx="1567096" cy="4001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350">
                    <a:solidFill>
                      <a:srgbClr val="FFFFFF"/>
                    </a:solidFill>
                  </a:rPr>
                  <a:t>Column Shift</a:t>
                </a:r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345356" y="1003268"/>
              <a:ext cx="5876027" cy="3915332"/>
              <a:chOff x="452272" y="574971"/>
              <a:chExt cx="2815509" cy="2523220"/>
            </a:xfrm>
            <a:solidFill>
              <a:schemeClr val="bg1">
                <a:alpha val="0"/>
              </a:schemeClr>
            </a:solidFill>
          </p:grpSpPr>
          <p:pic>
            <p:nvPicPr>
              <p:cNvPr id="9" name="Picture 8" descr="starfield-background.png"/>
              <p:cNvPicPr>
                <a:picLocks noChangeAspect="1"/>
              </p:cNvPicPr>
              <p:nvPr/>
            </p:nvPicPr>
            <p:blipFill rotWithShape="1">
              <a:blip r:embed="rId5">
                <a:alphaModFix amt="56000"/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harpenSoften amount="12000"/>
                        </a14:imgEffect>
                        <a14:imgEffect>
                          <a14:brightnessContrast bright="53000" contrast="-74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0899" t="23523" r="22999" b="35766"/>
              <a:stretch/>
            </p:blipFill>
            <p:spPr>
              <a:xfrm>
                <a:off x="452272" y="753391"/>
                <a:ext cx="2655301" cy="2344800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</p:pic>
          <p:pic>
            <p:nvPicPr>
              <p:cNvPr id="10" name="Picture 9" descr="starfield-background.png"/>
              <p:cNvPicPr>
                <a:picLocks noChangeAspect="1"/>
              </p:cNvPicPr>
              <p:nvPr/>
            </p:nvPicPr>
            <p:blipFill rotWithShape="1">
              <a:blip r:embed="rId7">
                <a:alphaModFix amt="56000"/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rightnessContrast contrast="-74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4202" t="18931" r="23865" b="39622"/>
              <a:stretch/>
            </p:blipFill>
            <p:spPr>
              <a:xfrm>
                <a:off x="636629" y="574971"/>
                <a:ext cx="2631152" cy="2387173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</p:pic>
          <p:sp>
            <p:nvSpPr>
              <p:cNvPr id="11" name="TextBox 10"/>
              <p:cNvSpPr txBox="1"/>
              <p:nvPr/>
            </p:nvSpPr>
            <p:spPr>
              <a:xfrm>
                <a:off x="2236881" y="1529471"/>
                <a:ext cx="1004146" cy="178511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750" dirty="0">
                    <a:solidFill>
                      <a:srgbClr val="FFFFFF"/>
                    </a:solidFill>
                    <a:latin typeface="Helvetica"/>
                    <a:cs typeface="Helvetica"/>
                  </a:rPr>
                  <a:t>Reference stars</a:t>
                </a:r>
              </a:p>
            </p:txBody>
          </p:sp>
          <p:cxnSp>
            <p:nvCxnSpPr>
              <p:cNvPr id="12" name="Straight Arrow Connector 11"/>
              <p:cNvCxnSpPr/>
              <p:nvPr/>
            </p:nvCxnSpPr>
            <p:spPr>
              <a:xfrm flipV="1">
                <a:off x="2228858" y="1030569"/>
                <a:ext cx="202578" cy="683275"/>
              </a:xfrm>
              <a:prstGeom prst="straightConnector1">
                <a:avLst/>
              </a:prstGeom>
              <a:grpFill/>
              <a:ln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5" name="Rectangle 14"/>
              <p:cNvSpPr/>
              <p:nvPr/>
            </p:nvSpPr>
            <p:spPr>
              <a:xfrm>
                <a:off x="1265000" y="1401189"/>
                <a:ext cx="337477" cy="367369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50">
                  <a:solidFill>
                    <a:srgbClr val="FFFFFF"/>
                  </a:solidFill>
                  <a:latin typeface="Helvetica"/>
                  <a:cs typeface="Helvetica"/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1259453" y="1250856"/>
                <a:ext cx="295149" cy="178511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750" dirty="0">
                    <a:solidFill>
                      <a:srgbClr val="FFFFFF"/>
                    </a:solidFill>
                    <a:latin typeface="Helvetica"/>
                    <a:cs typeface="Helvetica"/>
                  </a:rPr>
                  <a:t>Target</a:t>
                </a:r>
              </a:p>
            </p:txBody>
          </p:sp>
        </p:grpSp>
        <p:pic>
          <p:nvPicPr>
            <p:cNvPr id="206" name="Picture 205"/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contrast="-6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0870" y="2433799"/>
              <a:ext cx="393700" cy="330200"/>
            </a:xfrm>
            <a:prstGeom prst="rect">
              <a:avLst/>
            </a:prstGeom>
          </p:spPr>
        </p:pic>
        <p:cxnSp>
          <p:nvCxnSpPr>
            <p:cNvPr id="208" name="Straight Arrow Connector 207"/>
            <p:cNvCxnSpPr/>
            <p:nvPr/>
          </p:nvCxnSpPr>
          <p:spPr>
            <a:xfrm flipH="1">
              <a:off x="2407687" y="2770480"/>
              <a:ext cx="1649596" cy="1342375"/>
            </a:xfrm>
            <a:prstGeom prst="straightConnector1">
              <a:avLst/>
            </a:prstGeom>
            <a:solidFill>
              <a:schemeClr val="bg1">
                <a:alpha val="0"/>
              </a:schemeClr>
            </a:solidFill>
            <a:ln>
              <a:solidFill>
                <a:schemeClr val="bg1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1" name="Straight Arrow Connector 210"/>
            <p:cNvCxnSpPr/>
            <p:nvPr/>
          </p:nvCxnSpPr>
          <p:spPr>
            <a:xfrm flipH="1">
              <a:off x="3164489" y="2774915"/>
              <a:ext cx="883112" cy="251069"/>
            </a:xfrm>
            <a:prstGeom prst="straightConnector1">
              <a:avLst/>
            </a:prstGeom>
            <a:solidFill>
              <a:schemeClr val="bg1">
                <a:alpha val="0"/>
              </a:schemeClr>
            </a:solidFill>
            <a:ln>
              <a:solidFill>
                <a:schemeClr val="bg1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34" name="Frame 233"/>
            <p:cNvSpPr/>
            <p:nvPr/>
          </p:nvSpPr>
          <p:spPr>
            <a:xfrm>
              <a:off x="4329980" y="1414548"/>
              <a:ext cx="787730" cy="537883"/>
            </a:xfrm>
            <a:prstGeom prst="frame">
              <a:avLst/>
            </a:prstGeom>
            <a:noFill/>
            <a:ln w="0" cmpd="sng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rgbClr val="000000"/>
                </a:solidFill>
              </a:endParaRPr>
            </a:p>
          </p:txBody>
        </p:sp>
        <p:sp>
          <p:nvSpPr>
            <p:cNvPr id="236" name="Rectangle 235"/>
            <p:cNvSpPr/>
            <p:nvPr/>
          </p:nvSpPr>
          <p:spPr>
            <a:xfrm>
              <a:off x="4354885" y="1377600"/>
              <a:ext cx="704322" cy="570054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50">
                <a:solidFill>
                  <a:srgbClr val="FFFFFF"/>
                </a:solidFill>
                <a:latin typeface="Helvetica"/>
                <a:cs typeface="Helvetica"/>
              </a:endParaRPr>
            </a:p>
          </p:txBody>
        </p:sp>
        <p:cxnSp>
          <p:nvCxnSpPr>
            <p:cNvPr id="238" name="Straight Connector 237"/>
            <p:cNvCxnSpPr/>
            <p:nvPr/>
          </p:nvCxnSpPr>
          <p:spPr>
            <a:xfrm>
              <a:off x="5069546" y="1387078"/>
              <a:ext cx="2056736" cy="694998"/>
            </a:xfrm>
            <a:prstGeom prst="line">
              <a:avLst/>
            </a:prstGeom>
            <a:ln w="12700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>
              <a:off x="5068604" y="1947654"/>
              <a:ext cx="2056857" cy="1193023"/>
            </a:xfrm>
            <a:prstGeom prst="line">
              <a:avLst/>
            </a:prstGeom>
            <a:ln w="12700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TextBox 4"/>
          <p:cNvSpPr txBox="1"/>
          <p:nvPr/>
        </p:nvSpPr>
        <p:spPr>
          <a:xfrm>
            <a:off x="1644962" y="4329873"/>
            <a:ext cx="65989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FFFF"/>
                </a:solidFill>
              </a:rPr>
              <a:t>Onboard co-registration of images improves SNR and reduces downlink requirements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41723" y="2685310"/>
            <a:ext cx="196987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>
                <a:solidFill>
                  <a:srgbClr val="FFFFFF"/>
                </a:solidFill>
              </a:rPr>
              <a:t>Sub-windowing </a:t>
            </a:r>
            <a:r>
              <a:rPr lang="en-US" sz="1350" dirty="0">
                <a:solidFill>
                  <a:srgbClr val="FFFFFF"/>
                </a:solidFill>
              </a:rPr>
              <a:t>around reference stars makes the problem computationally reasonable for flight hardware.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0" y="574158"/>
            <a:ext cx="9144000" cy="10634"/>
          </a:xfrm>
          <a:prstGeom prst="line">
            <a:avLst/>
          </a:prstGeom>
          <a:ln w="127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-35257" y="4905133"/>
            <a:ext cx="4010592" cy="213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88" b="1" dirty="0">
                <a:solidFill>
                  <a:srgbClr val="FFFFFF"/>
                </a:solidFill>
              </a:rPr>
              <a:t>[Thompson et al. 2015]</a:t>
            </a: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3410" y="4874699"/>
            <a:ext cx="862186" cy="207939"/>
          </a:xfrm>
          <a:prstGeom prst="rect">
            <a:avLst/>
          </a:prstGeom>
        </p:spPr>
      </p:pic>
      <p:sp>
        <p:nvSpPr>
          <p:cNvPr id="33" name="Rectangle 32"/>
          <p:cNvSpPr/>
          <p:nvPr/>
        </p:nvSpPr>
        <p:spPr>
          <a:xfrm>
            <a:off x="6710674" y="4891143"/>
            <a:ext cx="1134921" cy="19705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5459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/>
          <p:cNvSpPr txBox="1">
            <a:spLocks/>
          </p:cNvSpPr>
          <p:nvPr/>
        </p:nvSpPr>
        <p:spPr>
          <a:xfrm>
            <a:off x="6814180" y="4873914"/>
            <a:ext cx="802325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75" dirty="0">
                <a:solidFill>
                  <a:srgbClr val="FFFFFF"/>
                </a:solidFill>
              </a:rPr>
              <a:t>13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256" y="4891083"/>
            <a:ext cx="480419" cy="231731"/>
          </a:xfrm>
          <a:prstGeom prst="rect">
            <a:avLst/>
          </a:prstGeom>
        </p:spPr>
      </p:pic>
      <p:sp>
        <p:nvSpPr>
          <p:cNvPr id="90" name="TextBox 89"/>
          <p:cNvSpPr txBox="1"/>
          <p:nvPr/>
        </p:nvSpPr>
        <p:spPr>
          <a:xfrm>
            <a:off x="1489205" y="4473412"/>
            <a:ext cx="6045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Stepwise processing keeps </a:t>
            </a:r>
            <a:r>
              <a:rPr lang="en-US">
                <a:solidFill>
                  <a:srgbClr val="FFFFFF"/>
                </a:solidFill>
              </a:rPr>
              <a:t>the necessary memory </a:t>
            </a:r>
            <a:r>
              <a:rPr lang="en-US" dirty="0">
                <a:solidFill>
                  <a:srgbClr val="FFFFFF"/>
                </a:solidFill>
              </a:rPr>
              <a:t>small.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2207902" y="60697"/>
            <a:ext cx="45887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</a:rPr>
              <a:t>Computation is additionally constrained by onboard memory limitations.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&lt; 100 MB RAM</a:t>
            </a:r>
          </a:p>
        </p:txBody>
      </p:sp>
      <p:grpSp>
        <p:nvGrpSpPr>
          <p:cNvPr id="46" name="Group 45"/>
          <p:cNvGrpSpPr/>
          <p:nvPr/>
        </p:nvGrpSpPr>
        <p:grpSpPr>
          <a:xfrm>
            <a:off x="1489206" y="924100"/>
            <a:ext cx="6343930" cy="2031614"/>
            <a:chOff x="405762" y="1928278"/>
            <a:chExt cx="8549141" cy="3047631"/>
          </a:xfrm>
        </p:grpSpPr>
        <p:sp>
          <p:nvSpPr>
            <p:cNvPr id="2" name="Rectangle 1"/>
            <p:cNvSpPr/>
            <p:nvPr/>
          </p:nvSpPr>
          <p:spPr>
            <a:xfrm>
              <a:off x="405762" y="2648919"/>
              <a:ext cx="8126916" cy="23269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rgbClr val="FFFFFF"/>
                </a:solidFill>
              </a:endParaRPr>
            </a:p>
          </p:txBody>
        </p:sp>
        <p:pic>
          <p:nvPicPr>
            <p:cNvPr id="27651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6709"/>
            <a:stretch>
              <a:fillRect/>
            </a:stretch>
          </p:blipFill>
          <p:spPr bwMode="auto">
            <a:xfrm flipV="1">
              <a:off x="470964" y="2514704"/>
              <a:ext cx="8301717" cy="23806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793688" y="1969181"/>
              <a:ext cx="1551326" cy="7617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50" dirty="0">
                  <a:solidFill>
                    <a:srgbClr val="FFC000"/>
                  </a:solidFill>
                </a:rPr>
                <a:t>Pick Data to Co-register</a:t>
              </a:r>
            </a:p>
          </p:txBody>
        </p:sp>
        <p:cxnSp>
          <p:nvCxnSpPr>
            <p:cNvPr id="6" name="Straight Connector 5"/>
            <p:cNvCxnSpPr/>
            <p:nvPr/>
          </p:nvCxnSpPr>
          <p:spPr>
            <a:xfrm flipH="1">
              <a:off x="1016949" y="3152913"/>
              <a:ext cx="279875" cy="1422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1016949" y="3152913"/>
              <a:ext cx="279875" cy="918997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1998024" y="3859185"/>
              <a:ext cx="63500" cy="212725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1296824" y="4071910"/>
              <a:ext cx="761525" cy="0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H="1" flipV="1">
              <a:off x="877012" y="3351186"/>
              <a:ext cx="193912" cy="11680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877011" y="3349763"/>
              <a:ext cx="279875" cy="918997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1866229" y="4071910"/>
              <a:ext cx="55357" cy="196850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1156886" y="4268760"/>
              <a:ext cx="761525" cy="0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H="1" flipV="1">
              <a:off x="728931" y="3546613"/>
              <a:ext cx="202293" cy="8070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728930" y="3545191"/>
              <a:ext cx="279875" cy="918997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1718148" y="4268760"/>
              <a:ext cx="55357" cy="195428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1008805" y="4464188"/>
              <a:ext cx="761525" cy="0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flipH="1" flipV="1">
              <a:off x="610903" y="3764636"/>
              <a:ext cx="192068" cy="8657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610902" y="3763214"/>
              <a:ext cx="279875" cy="918997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1591977" y="4469486"/>
              <a:ext cx="63500" cy="212725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890777" y="4682211"/>
              <a:ext cx="761525" cy="0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flipH="1" flipV="1">
              <a:off x="470965" y="3978213"/>
              <a:ext cx="207870" cy="8657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470964" y="3976791"/>
              <a:ext cx="279875" cy="918997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1452039" y="4683063"/>
              <a:ext cx="63500" cy="212725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750839" y="4895788"/>
              <a:ext cx="761525" cy="0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flipH="1">
              <a:off x="2910836" y="3982541"/>
              <a:ext cx="211070" cy="1422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2910835" y="3975133"/>
              <a:ext cx="279875" cy="918997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3904038" y="4683063"/>
              <a:ext cx="63500" cy="212725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3190710" y="4894130"/>
              <a:ext cx="761525" cy="0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flipH="1">
              <a:off x="3058723" y="3772488"/>
              <a:ext cx="194365" cy="805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>
              <a:off x="3072210" y="3772488"/>
              <a:ext cx="269756" cy="908917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4043166" y="4468680"/>
              <a:ext cx="63500" cy="212725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>
              <a:off x="3341966" y="4681405"/>
              <a:ext cx="761525" cy="0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flipH="1" flipV="1">
              <a:off x="3453645" y="3545047"/>
              <a:ext cx="9204" cy="1422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>
              <a:off x="3233585" y="3690955"/>
              <a:ext cx="229263" cy="774511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>
              <a:off x="4168781" y="4268760"/>
              <a:ext cx="58767" cy="196706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>
              <a:off x="3462848" y="4465466"/>
              <a:ext cx="761525" cy="0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flipH="1">
              <a:off x="3393118" y="3357026"/>
              <a:ext cx="140650" cy="146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>
              <a:off x="3453645" y="3690955"/>
              <a:ext cx="160246" cy="579228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>
              <a:off x="4315091" y="4080886"/>
              <a:ext cx="63500" cy="189297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>
              <a:off x="3613891" y="4270183"/>
              <a:ext cx="761525" cy="0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flipH="1">
              <a:off x="3466216" y="3161889"/>
              <a:ext cx="279875" cy="1422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>
              <a:off x="3466216" y="3161889"/>
              <a:ext cx="279875" cy="918997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>
              <a:off x="4447291" y="3868161"/>
              <a:ext cx="63500" cy="212725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>
              <a:off x="3746091" y="4080886"/>
              <a:ext cx="761525" cy="0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 flipH="1" flipV="1">
              <a:off x="6537668" y="3918633"/>
              <a:ext cx="179179" cy="8657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flipH="1" flipV="1">
              <a:off x="7127147" y="3151824"/>
              <a:ext cx="169953" cy="1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 flipH="1">
              <a:off x="7236811" y="2953230"/>
              <a:ext cx="279875" cy="1422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TextBox 90"/>
            <p:cNvSpPr txBox="1"/>
            <p:nvPr/>
          </p:nvSpPr>
          <p:spPr>
            <a:xfrm>
              <a:off x="4043167" y="1976974"/>
              <a:ext cx="1551326" cy="7617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50" dirty="0">
                  <a:solidFill>
                    <a:srgbClr val="FFC000"/>
                  </a:solidFill>
                </a:rPr>
                <a:t>Process in Batches of 3</a:t>
              </a: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6182982" y="1928278"/>
              <a:ext cx="2771921" cy="7617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50" dirty="0">
                  <a:solidFill>
                    <a:srgbClr val="FFC000"/>
                  </a:solidFill>
                </a:rPr>
                <a:t>Place Temporal Median on Output Stack</a:t>
              </a:r>
            </a:p>
          </p:txBody>
        </p:sp>
        <p:sp>
          <p:nvSpPr>
            <p:cNvPr id="4" name="Rectangle 3"/>
            <p:cNvSpPr/>
            <p:nvPr/>
          </p:nvSpPr>
          <p:spPr>
            <a:xfrm>
              <a:off x="6491990" y="3680277"/>
              <a:ext cx="1859337" cy="121385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rgbClr val="FFFFFF"/>
                </a:solidFill>
              </a:endParaRPr>
            </a:p>
          </p:txBody>
        </p:sp>
        <p:sp>
          <p:nvSpPr>
            <p:cNvPr id="5" name="Snip Single Corner Rectangle 4"/>
            <p:cNvSpPr/>
            <p:nvPr/>
          </p:nvSpPr>
          <p:spPr>
            <a:xfrm rot="9835569" flipH="1">
              <a:off x="7240028" y="2933911"/>
              <a:ext cx="263146" cy="959557"/>
            </a:xfrm>
            <a:prstGeom prst="snip1Rect">
              <a:avLst>
                <a:gd name="adj" fmla="val 50000"/>
              </a:avLst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rgbClr val="FFFFFF"/>
                </a:solidFill>
              </a:endParaRPr>
            </a:p>
          </p:txBody>
        </p:sp>
        <p:sp>
          <p:nvSpPr>
            <p:cNvPr id="7" name="Right Triangle 6"/>
            <p:cNvSpPr/>
            <p:nvPr/>
          </p:nvSpPr>
          <p:spPr>
            <a:xfrm rot="405536">
              <a:off x="7316561" y="2835655"/>
              <a:ext cx="313672" cy="803026"/>
            </a:xfrm>
            <a:prstGeom prst="rtTriangle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rgbClr val="FFFFFF"/>
                </a:solidFill>
              </a:endParaRPr>
            </a:p>
          </p:txBody>
        </p:sp>
        <p:sp>
          <p:nvSpPr>
            <p:cNvPr id="77" name="Right Triangle 76"/>
            <p:cNvSpPr/>
            <p:nvPr/>
          </p:nvSpPr>
          <p:spPr>
            <a:xfrm rot="11180881">
              <a:off x="7065746" y="3035740"/>
              <a:ext cx="313672" cy="803026"/>
            </a:xfrm>
            <a:prstGeom prst="rtTriangle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rgbClr val="FFFFFF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2264735" y="2698043"/>
              <a:ext cx="1188910" cy="106517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rgbClr val="FFFFFF"/>
                </a:solidFill>
              </a:endParaRP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2322725" y="3455060"/>
              <a:ext cx="1210532" cy="2791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rgbClr val="FFFFFF"/>
                </a:solidFill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flipH="1" flipV="1">
              <a:off x="3365572" y="3357026"/>
              <a:ext cx="248320" cy="911734"/>
            </a:xfrm>
            <a:prstGeom prst="line">
              <a:avLst/>
            </a:prstGeom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H="1">
              <a:off x="3365571" y="3357026"/>
              <a:ext cx="97277" cy="0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ctangle 18"/>
            <p:cNvSpPr/>
            <p:nvPr/>
          </p:nvSpPr>
          <p:spPr>
            <a:xfrm rot="20620441">
              <a:off x="3443496" y="3371728"/>
              <a:ext cx="125498" cy="435323"/>
            </a:xfrm>
            <a:prstGeom prst="rect">
              <a:avLst/>
            </a:prstGeom>
            <a:solidFill>
              <a:schemeClr val="accent6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rgbClr val="FFFFFF"/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 rot="20871421">
              <a:off x="2872074" y="2895648"/>
              <a:ext cx="1901952" cy="187472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rgbClr val="FFFFFF"/>
                </a:solidFill>
              </a:endParaRPr>
            </a:p>
          </p:txBody>
        </p:sp>
        <p:sp>
          <p:nvSpPr>
            <p:cNvPr id="89" name="Rectangle 88"/>
            <p:cNvSpPr/>
            <p:nvPr/>
          </p:nvSpPr>
          <p:spPr>
            <a:xfrm>
              <a:off x="2732329" y="2707498"/>
              <a:ext cx="1901952" cy="221176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rgbClr val="FFFFFF"/>
                </a:solidFill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6321669" y="3649515"/>
              <a:ext cx="2040004" cy="28527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rgbClr val="FFFFFF"/>
                </a:solidFill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7167922" y="2833757"/>
              <a:ext cx="169953" cy="18394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rgbClr val="FFFFFF"/>
                </a:solidFill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4315091" y="2698043"/>
              <a:ext cx="2982009" cy="15707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rgbClr val="FFFFFF"/>
                </a:solidFill>
              </a:endParaRPr>
            </a:p>
          </p:txBody>
        </p:sp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84108" y="2786846"/>
              <a:ext cx="3721100" cy="2133600"/>
            </a:xfrm>
            <a:prstGeom prst="rect">
              <a:avLst/>
            </a:prstGeom>
          </p:spPr>
        </p:pic>
        <p:sp>
          <p:nvSpPr>
            <p:cNvPr id="43" name="Rectangle 42"/>
            <p:cNvSpPr/>
            <p:nvPr/>
          </p:nvSpPr>
          <p:spPr>
            <a:xfrm>
              <a:off x="7127147" y="2671367"/>
              <a:ext cx="1341779" cy="112078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rgbClr val="FFFFFF"/>
                </a:solidFill>
              </a:endParaRPr>
            </a:p>
          </p:txBody>
        </p:sp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71704" y="3017132"/>
              <a:ext cx="1874384" cy="1551214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7154930" y="3517025"/>
              <a:ext cx="1033020" cy="3116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50" dirty="0">
                  <a:solidFill>
                    <a:srgbClr val="FFFFFF"/>
                  </a:solidFill>
                </a:rPr>
                <a:t>Output Image</a:t>
              </a: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5464241" y="3168824"/>
              <a:ext cx="951860" cy="6579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50">
                  <a:solidFill>
                    <a:srgbClr val="000000"/>
                  </a:solidFill>
                </a:rPr>
                <a:t>Temporal Median Values</a:t>
              </a:r>
              <a:endParaRPr lang="en-US" sz="750" dirty="0">
                <a:solidFill>
                  <a:srgbClr val="000000"/>
                </a:solidFill>
              </a:endParaRPr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3808518" y="3159372"/>
              <a:ext cx="951860" cy="6579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50" dirty="0">
                  <a:solidFill>
                    <a:srgbClr val="000000"/>
                  </a:solidFill>
                </a:rPr>
                <a:t>Images </a:t>
              </a:r>
              <a:r>
                <a:rPr lang="en-US" sz="750">
                  <a:solidFill>
                    <a:srgbClr val="000000"/>
                  </a:solidFill>
                </a:rPr>
                <a:t>Being Processed</a:t>
              </a:r>
              <a:endParaRPr lang="en-US" sz="750" dirty="0">
                <a:solidFill>
                  <a:srgbClr val="000000"/>
                </a:solidFill>
              </a:endParaRPr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1472789" y="3067387"/>
              <a:ext cx="786703" cy="6579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50">
                  <a:solidFill>
                    <a:srgbClr val="FFFFFF"/>
                  </a:solidFill>
                </a:rPr>
                <a:t>Raw Image Stack</a:t>
              </a:r>
              <a:endParaRPr lang="en-US" sz="750" dirty="0">
                <a:solidFill>
                  <a:srgbClr val="FFFFFF"/>
                </a:solidFill>
              </a:endParaRPr>
            </a:p>
          </p:txBody>
        </p:sp>
      </p:grpSp>
      <p:pic>
        <p:nvPicPr>
          <p:cNvPr id="47" name="Picture 4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6204" y="3201926"/>
            <a:ext cx="2286000" cy="1133475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9866" y="3201926"/>
            <a:ext cx="2286000" cy="1143000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49" name="TextBox 48"/>
          <p:cNvSpPr txBox="1"/>
          <p:nvPr/>
        </p:nvSpPr>
        <p:spPr>
          <a:xfrm>
            <a:off x="2169867" y="4052620"/>
            <a:ext cx="73289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rgbClr val="FF0000"/>
                </a:solidFill>
              </a:rPr>
              <a:t>Before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4806205" y="4073955"/>
            <a:ext cx="58862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rgbClr val="FF0000"/>
                </a:solidFill>
              </a:rPr>
              <a:t>After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14428" y="4900155"/>
            <a:ext cx="4010592" cy="213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88" b="1" dirty="0">
                <a:solidFill>
                  <a:srgbClr val="FFFFFF"/>
                </a:solidFill>
              </a:rPr>
              <a:t>[Thompson et al. 2015]</a:t>
            </a:r>
          </a:p>
        </p:txBody>
      </p:sp>
      <p:pic>
        <p:nvPicPr>
          <p:cNvPr id="81" name="Picture 8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3410" y="4874699"/>
            <a:ext cx="862186" cy="207939"/>
          </a:xfrm>
          <a:prstGeom prst="rect">
            <a:avLst/>
          </a:prstGeom>
        </p:spPr>
      </p:pic>
      <p:sp>
        <p:nvSpPr>
          <p:cNvPr id="82" name="Rectangle 81"/>
          <p:cNvSpPr/>
          <p:nvPr/>
        </p:nvSpPr>
        <p:spPr>
          <a:xfrm>
            <a:off x="6710674" y="4891143"/>
            <a:ext cx="1134921" cy="19705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9051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53B6ABDB-E8CE-8D40-9F55-EF9ADC13AE94}"/>
              </a:ext>
            </a:extLst>
          </p:cNvPr>
          <p:cNvSpPr txBox="1">
            <a:spLocks/>
          </p:cNvSpPr>
          <p:nvPr/>
        </p:nvSpPr>
        <p:spPr>
          <a:xfrm>
            <a:off x="6819583" y="4879457"/>
            <a:ext cx="802325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75" b="1" dirty="0">
                <a:solidFill>
                  <a:srgbClr val="FFFFFF"/>
                </a:solidFill>
              </a:rPr>
              <a:t>6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AD60AA1-187C-3046-B561-88ECF22962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256" y="4891083"/>
            <a:ext cx="480419" cy="23173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563B867-19B6-B94E-BB95-4253F7CF2E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3410" y="4874699"/>
            <a:ext cx="862186" cy="207939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8349F11-9E74-BC4A-BC46-04E19A47D495}"/>
              </a:ext>
            </a:extLst>
          </p:cNvPr>
          <p:cNvSpPr/>
          <p:nvPr/>
        </p:nvSpPr>
        <p:spPr>
          <a:xfrm>
            <a:off x="6710674" y="4891143"/>
            <a:ext cx="1134921" cy="19705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DCE029A9-B12F-D04C-9AD6-2DE9E8720277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4752031" y="964887"/>
            <a:ext cx="3784644" cy="3792104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32F38B3-80F5-8D40-9253-857B0D439991}"/>
              </a:ext>
            </a:extLst>
          </p:cNvPr>
          <p:cNvCxnSpPr/>
          <p:nvPr/>
        </p:nvCxnSpPr>
        <p:spPr>
          <a:xfrm flipV="1">
            <a:off x="0" y="574158"/>
            <a:ext cx="9144000" cy="10634"/>
          </a:xfrm>
          <a:prstGeom prst="line">
            <a:avLst/>
          </a:prstGeom>
          <a:ln w="127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itle 2">
            <a:extLst>
              <a:ext uri="{FF2B5EF4-FFF2-40B4-BE49-F238E27FC236}">
                <a16:creationId xmlns:a16="http://schemas.microsoft.com/office/drawing/2014/main" id="{07B8B36E-E11B-9E4D-B453-A2B37D459EE1}"/>
              </a:ext>
            </a:extLst>
          </p:cNvPr>
          <p:cNvSpPr txBox="1">
            <a:spLocks/>
          </p:cNvSpPr>
          <p:nvPr/>
        </p:nvSpPr>
        <p:spPr>
          <a:xfrm>
            <a:off x="96445" y="140061"/>
            <a:ext cx="5600038" cy="32702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Cleaning Up the Noise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67F56D6-0170-B240-8DFA-ADDAFD9AB839}"/>
              </a:ext>
            </a:extLst>
          </p:cNvPr>
          <p:cNvSpPr txBox="1"/>
          <p:nvPr/>
        </p:nvSpPr>
        <p:spPr>
          <a:xfrm>
            <a:off x="450377" y="1291278"/>
            <a:ext cx="3896436" cy="31393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Increase signal to noise without long exposure imaging.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Decreases spacecraft pointing requirements.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Removal of transient artifacts, such as cosmic rays.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47707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913" y="976535"/>
            <a:ext cx="7042075" cy="3521037"/>
          </a:xfrm>
          <a:prstGeom prst="rect">
            <a:avLst/>
          </a:prstGeom>
        </p:spPr>
      </p:pic>
      <p:sp>
        <p:nvSpPr>
          <p:cNvPr id="6" name="Text Placeholder 1"/>
          <p:cNvSpPr>
            <a:spLocks noGrp="1"/>
          </p:cNvSpPr>
          <p:nvPr>
            <p:ph type="body" sz="quarter" idx="16"/>
          </p:nvPr>
        </p:nvSpPr>
        <p:spPr>
          <a:xfrm>
            <a:off x="-1301376" y="4908250"/>
            <a:ext cx="6173391" cy="245929"/>
          </a:xfrm>
        </p:spPr>
        <p:txBody>
          <a:bodyPr/>
          <a:lstStyle/>
          <a:p>
            <a:pPr algn="ctr"/>
            <a:r>
              <a:rPr lang="en-US" sz="900" dirty="0"/>
              <a:t>Rosetta OSIRIS Narrow Angle </a:t>
            </a:r>
            <a:r>
              <a:rPr lang="en-US" sz="900"/>
              <a:t>Camera Detection </a:t>
            </a:r>
            <a:r>
              <a:rPr lang="en-US" sz="900" dirty="0"/>
              <a:t>of 2867 Steins</a:t>
            </a:r>
          </a:p>
          <a:p>
            <a:pPr algn="ctr"/>
            <a:endParaRPr lang="en-US" sz="900" dirty="0"/>
          </a:p>
        </p:txBody>
      </p:sp>
      <p:sp>
        <p:nvSpPr>
          <p:cNvPr id="8" name="Donut 7"/>
          <p:cNvSpPr/>
          <p:nvPr/>
        </p:nvSpPr>
        <p:spPr>
          <a:xfrm>
            <a:off x="4464590" y="2681392"/>
            <a:ext cx="303836" cy="286473"/>
          </a:xfrm>
          <a:prstGeom prst="donut">
            <a:avLst>
              <a:gd name="adj" fmla="val 7260"/>
            </a:avLst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C000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0" y="578152"/>
            <a:ext cx="9144000" cy="0"/>
          </a:xfrm>
          <a:prstGeom prst="line">
            <a:avLst/>
          </a:prstGeom>
          <a:ln w="127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itle 2"/>
          <p:cNvSpPr>
            <a:spLocks noGrp="1"/>
          </p:cNvSpPr>
          <p:nvPr>
            <p:ph type="ctrTitle"/>
          </p:nvPr>
        </p:nvSpPr>
        <p:spPr>
          <a:xfrm>
            <a:off x="53787" y="160845"/>
            <a:ext cx="6174581" cy="327023"/>
          </a:xfrm>
        </p:spPr>
        <p:txBody>
          <a:bodyPr/>
          <a:lstStyle/>
          <a:p>
            <a:r>
              <a:rPr lang="en-US" dirty="0"/>
              <a:t>Processed Data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3410" y="4874699"/>
            <a:ext cx="862186" cy="20793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8387046" y="4913400"/>
            <a:ext cx="520784" cy="19705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6710674" y="4891143"/>
            <a:ext cx="1134921" cy="19705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1817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/>
          <p:cNvSpPr txBox="1">
            <a:spLocks/>
          </p:cNvSpPr>
          <p:nvPr/>
        </p:nvSpPr>
        <p:spPr>
          <a:xfrm>
            <a:off x="6790213" y="4884209"/>
            <a:ext cx="802325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75" dirty="0">
                <a:solidFill>
                  <a:srgbClr val="FFFFFF"/>
                </a:solidFill>
              </a:rPr>
              <a:t>17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256" y="4891083"/>
            <a:ext cx="480419" cy="23173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9732" y="113356"/>
            <a:ext cx="594845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>
                <a:solidFill>
                  <a:srgbClr val="FFFFFF"/>
                </a:solidFill>
              </a:rPr>
              <a:t>Identify Targets with Onboard Image Subtraction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1242918" y="843320"/>
            <a:ext cx="6651756" cy="1414867"/>
            <a:chOff x="71674" y="2668612"/>
            <a:chExt cx="8869008" cy="1886488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674" y="2668612"/>
              <a:ext cx="2658688" cy="1329344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119989" y="2701730"/>
              <a:ext cx="2556015" cy="1278008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sp>
          <p:nvSpPr>
            <p:cNvPr id="25" name="TextBox 24"/>
            <p:cNvSpPr txBox="1"/>
            <p:nvPr/>
          </p:nvSpPr>
          <p:spPr>
            <a:xfrm>
              <a:off x="2702677" y="2698779"/>
              <a:ext cx="528349" cy="11387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950" dirty="0">
                  <a:solidFill>
                    <a:srgbClr val="FFFFFF"/>
                  </a:solidFill>
                </a:rPr>
                <a:t>-</a:t>
              </a:r>
            </a:p>
          </p:txBody>
        </p:sp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99478" y="2670471"/>
              <a:ext cx="2741204" cy="1359894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sp>
          <p:nvSpPr>
            <p:cNvPr id="27" name="TextBox 26"/>
            <p:cNvSpPr txBox="1"/>
            <p:nvPr/>
          </p:nvSpPr>
          <p:spPr>
            <a:xfrm>
              <a:off x="5599826" y="2796420"/>
              <a:ext cx="739947" cy="11387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950" dirty="0">
                  <a:solidFill>
                    <a:srgbClr val="FFFFFF"/>
                  </a:solidFill>
                </a:rPr>
                <a:t>=</a:t>
              </a:r>
            </a:p>
          </p:txBody>
        </p:sp>
        <p:sp>
          <p:nvSpPr>
            <p:cNvPr id="5" name="Oval 4"/>
            <p:cNvSpPr/>
            <p:nvPr/>
          </p:nvSpPr>
          <p:spPr>
            <a:xfrm flipV="1">
              <a:off x="7586590" y="3348444"/>
              <a:ext cx="45719" cy="45719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rgbClr val="FFFFFF"/>
                </a:solidFill>
              </a:endParaRPr>
            </a:p>
          </p:txBody>
        </p:sp>
        <p:sp>
          <p:nvSpPr>
            <p:cNvPr id="8" name="Donut 7"/>
            <p:cNvSpPr/>
            <p:nvPr/>
          </p:nvSpPr>
          <p:spPr>
            <a:xfrm>
              <a:off x="7396318" y="3089275"/>
              <a:ext cx="822960" cy="457200"/>
            </a:xfrm>
            <a:prstGeom prst="donut">
              <a:avLst>
                <a:gd name="adj" fmla="val 6457"/>
              </a:avLst>
            </a:prstGeom>
            <a:solidFill>
              <a:schemeClr val="tx2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rgbClr val="000000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035347" y="3514805"/>
              <a:ext cx="170816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50">
                  <a:solidFill>
                    <a:srgbClr val="FFC000"/>
                  </a:solidFill>
                </a:rPr>
                <a:t>Target Uncertainty </a:t>
              </a:r>
              <a:r>
                <a:rPr lang="en-US" sz="750" dirty="0">
                  <a:solidFill>
                    <a:srgbClr val="FFC000"/>
                  </a:solidFill>
                </a:rPr>
                <a:t>Ellipse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963239" y="4154991"/>
              <a:ext cx="6974645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dirty="0">
                  <a:solidFill>
                    <a:srgbClr val="FFFFFF"/>
                  </a:solidFill>
                </a:rPr>
                <a:t>Determine the shift between two images, subtract with (</a:t>
              </a:r>
              <a:r>
                <a:rPr lang="en-US" sz="1350" dirty="0" err="1">
                  <a:solidFill>
                    <a:srgbClr val="FFFFFF"/>
                  </a:solidFill>
                </a:rPr>
                <a:t>x,y</a:t>
              </a:r>
              <a:r>
                <a:rPr lang="en-US" sz="1350" dirty="0">
                  <a:solidFill>
                    <a:srgbClr val="FFFFFF"/>
                  </a:solidFill>
                </a:rPr>
                <a:t>) offset.</a:t>
              </a: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2486678" y="2828925"/>
            <a:ext cx="442621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rgbClr val="FFFFFF"/>
                </a:solidFill>
              </a:rPr>
              <a:t>This type of information has many mission applications.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724025" y="3363462"/>
            <a:ext cx="238125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>
                <a:solidFill>
                  <a:srgbClr val="FFC000"/>
                </a:solidFill>
              </a:rPr>
              <a:t>Current trajectory verification and refinement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925200" y="3800260"/>
            <a:ext cx="216597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rgbClr val="FFC000"/>
                </a:solidFill>
              </a:rPr>
              <a:t>Automated target tracking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638244" y="4256648"/>
            <a:ext cx="251241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rgbClr val="FFC000"/>
                </a:solidFill>
              </a:rPr>
              <a:t>Target of opportunity detection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871059" y="4550578"/>
            <a:ext cx="258936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rgbClr val="FFC000"/>
                </a:solidFill>
              </a:rPr>
              <a:t>Target survey and classification</a:t>
            </a:r>
          </a:p>
        </p:txBody>
      </p:sp>
      <p:cxnSp>
        <p:nvCxnSpPr>
          <p:cNvPr id="20" name="Straight Connector 19"/>
          <p:cNvCxnSpPr/>
          <p:nvPr/>
        </p:nvCxnSpPr>
        <p:spPr>
          <a:xfrm>
            <a:off x="0" y="552893"/>
            <a:ext cx="9144000" cy="21265"/>
          </a:xfrm>
          <a:prstGeom prst="line">
            <a:avLst/>
          </a:prstGeom>
          <a:ln w="127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" name="Picture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3410" y="4874699"/>
            <a:ext cx="862186" cy="207939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6710674" y="4891143"/>
            <a:ext cx="1134921" cy="19705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8567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36434" y="144771"/>
            <a:ext cx="6174581" cy="327023"/>
          </a:xfrm>
        </p:spPr>
        <p:txBody>
          <a:bodyPr/>
          <a:lstStyle/>
          <a:p>
            <a:r>
              <a:rPr lang="en-US" dirty="0"/>
              <a:t>Does Your Target Look “As Expected”?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3245" y="687155"/>
            <a:ext cx="3893940" cy="389394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0" y="574158"/>
            <a:ext cx="9144000" cy="10633"/>
          </a:xfrm>
          <a:prstGeom prst="line">
            <a:avLst/>
          </a:prstGeom>
          <a:ln w="127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3410" y="4874699"/>
            <a:ext cx="862186" cy="207939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8387046" y="4913400"/>
            <a:ext cx="520784" cy="19705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013279" y="4896910"/>
            <a:ext cx="802448" cy="19705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>
          <a:xfrm>
            <a:off x="1483519" y="4759957"/>
            <a:ext cx="6173391" cy="245929"/>
          </a:xfrm>
        </p:spPr>
        <p:txBody>
          <a:bodyPr/>
          <a:lstStyle/>
          <a:p>
            <a:pPr algn="ctr"/>
            <a:r>
              <a:rPr lang="en-US" sz="1200" dirty="0"/>
              <a:t>New Horizons Long Range Reconnaissance Imager Detection of Pluto/Charon</a:t>
            </a:r>
          </a:p>
        </p:txBody>
      </p:sp>
    </p:spTree>
    <p:extLst>
      <p:ext uri="{BB962C8B-B14F-4D97-AF65-F5344CB8AC3E}">
        <p14:creationId xmlns:p14="http://schemas.microsoft.com/office/powerpoint/2010/main" val="41837877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72" b="11358"/>
          <a:stretch/>
        </p:blipFill>
        <p:spPr>
          <a:xfrm>
            <a:off x="0" y="-9373"/>
            <a:ext cx="9144000" cy="5152873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Target Approach and Flyby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2167915"/>
            <a:ext cx="9144000" cy="78397"/>
          </a:xfrm>
          <a:prstGeom prst="line">
            <a:avLst/>
          </a:prstGeom>
          <a:ln w="127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0" y="2897188"/>
            <a:ext cx="9144000" cy="45848"/>
          </a:xfrm>
          <a:prstGeom prst="line">
            <a:avLst/>
          </a:prstGeom>
          <a:ln w="127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00763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>
            <a:off x="0" y="578152"/>
            <a:ext cx="9144000" cy="0"/>
          </a:xfrm>
          <a:prstGeom prst="line">
            <a:avLst/>
          </a:prstGeom>
          <a:ln w="127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itle 2"/>
          <p:cNvSpPr>
            <a:spLocks noGrp="1"/>
          </p:cNvSpPr>
          <p:nvPr>
            <p:ph type="ctrTitle"/>
          </p:nvPr>
        </p:nvSpPr>
        <p:spPr>
          <a:xfrm>
            <a:off x="53787" y="160845"/>
            <a:ext cx="6174581" cy="327023"/>
          </a:xfrm>
        </p:spPr>
        <p:txBody>
          <a:bodyPr/>
          <a:lstStyle/>
          <a:p>
            <a:r>
              <a:rPr lang="en-US" dirty="0"/>
              <a:t>Optical Navigation Products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3410" y="4874699"/>
            <a:ext cx="862186" cy="20793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8387046" y="4913400"/>
            <a:ext cx="520784" cy="19705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6710674" y="4891143"/>
            <a:ext cx="1134921" cy="19705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rame 1">
            <a:extLst>
              <a:ext uri="{FF2B5EF4-FFF2-40B4-BE49-F238E27FC236}">
                <a16:creationId xmlns:a16="http://schemas.microsoft.com/office/drawing/2014/main" id="{9ABED27D-9D78-2844-A2FE-DBC46C21ECB9}"/>
              </a:ext>
            </a:extLst>
          </p:cNvPr>
          <p:cNvSpPr/>
          <p:nvPr/>
        </p:nvSpPr>
        <p:spPr>
          <a:xfrm>
            <a:off x="1016758" y="921224"/>
            <a:ext cx="7103660" cy="3582537"/>
          </a:xfrm>
          <a:prstGeom prst="frame">
            <a:avLst>
              <a:gd name="adj1" fmla="val 31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45F2786-9B8A-4848-9847-A5BA82F048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8016" y="2949773"/>
            <a:ext cx="825500" cy="125730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A782E26-1BD3-594D-A274-77E84B8061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2334" y="1576724"/>
            <a:ext cx="685800" cy="67310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8C92170-EA53-AD43-B1D1-40DC1090D2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3410" y="3578423"/>
            <a:ext cx="768350" cy="67945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4458B86-9891-D44D-BBF5-27E0A61CD3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3520" y="2545176"/>
            <a:ext cx="584200" cy="69850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28166C5-CF06-3746-9197-E79E73102E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93568" y="3264178"/>
            <a:ext cx="469900" cy="43180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717D158-F6AE-1641-9EF9-4214BC6E4CC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28016" y="1130888"/>
            <a:ext cx="2133600" cy="685800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F96FC6F-3AA1-EB4E-B691-F61095711F3F}"/>
              </a:ext>
            </a:extLst>
          </p:cNvPr>
          <p:cNvSpPr txBox="1"/>
          <p:nvPr/>
        </p:nvSpPr>
        <p:spPr>
          <a:xfrm>
            <a:off x="937071" y="4503761"/>
            <a:ext cx="71833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Reconstructed optical navigation ground product resulting from window snapshots of uncertainty ellipses for target and reference star regions.</a:t>
            </a:r>
          </a:p>
        </p:txBody>
      </p:sp>
    </p:spTree>
    <p:extLst>
      <p:ext uri="{BB962C8B-B14F-4D97-AF65-F5344CB8AC3E}">
        <p14:creationId xmlns:p14="http://schemas.microsoft.com/office/powerpoint/2010/main" val="31390056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052AA06-1419-6243-B074-B3FB3B0E77B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4670095" y="823793"/>
            <a:ext cx="4050712" cy="2531762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0" y="578152"/>
            <a:ext cx="9144000" cy="0"/>
          </a:xfrm>
          <a:prstGeom prst="line">
            <a:avLst/>
          </a:prstGeom>
          <a:ln w="127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itle 2"/>
          <p:cNvSpPr>
            <a:spLocks noGrp="1"/>
          </p:cNvSpPr>
          <p:nvPr>
            <p:ph type="ctrTitle"/>
          </p:nvPr>
        </p:nvSpPr>
        <p:spPr>
          <a:xfrm>
            <a:off x="53787" y="160845"/>
            <a:ext cx="6174581" cy="327023"/>
          </a:xfrm>
        </p:spPr>
        <p:txBody>
          <a:bodyPr/>
          <a:lstStyle/>
          <a:p>
            <a:r>
              <a:rPr lang="en-US" dirty="0"/>
              <a:t>Flyby Data Curation &amp; Prioritization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3410" y="4874699"/>
            <a:ext cx="862186" cy="20793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8387046" y="4913400"/>
            <a:ext cx="520784" cy="19705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6710674" y="4891143"/>
            <a:ext cx="1134921" cy="19705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ame 2">
            <a:extLst>
              <a:ext uri="{FF2B5EF4-FFF2-40B4-BE49-F238E27FC236}">
                <a16:creationId xmlns:a16="http://schemas.microsoft.com/office/drawing/2014/main" id="{283DF043-B2EA-F641-9DB2-69773382FB00}"/>
              </a:ext>
            </a:extLst>
          </p:cNvPr>
          <p:cNvSpPr/>
          <p:nvPr/>
        </p:nvSpPr>
        <p:spPr>
          <a:xfrm>
            <a:off x="4670096" y="808602"/>
            <a:ext cx="4050711" cy="2546718"/>
          </a:xfrm>
          <a:prstGeom prst="frame">
            <a:avLst>
              <a:gd name="adj1" fmla="val 334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E4853A6-16E5-174E-BEF6-9BD1ED1E10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8938" y="1618830"/>
            <a:ext cx="1104900" cy="7874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94B9DEB-0F00-364C-A2B8-D2872B13C04B}"/>
              </a:ext>
            </a:extLst>
          </p:cNvPr>
          <p:cNvSpPr txBox="1"/>
          <p:nvPr/>
        </p:nvSpPr>
        <p:spPr>
          <a:xfrm>
            <a:off x="4572000" y="3501340"/>
            <a:ext cx="444865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Data Prioritization Strategies: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chemeClr val="bg1"/>
                </a:solidFill>
              </a:rPr>
              <a:t>Box crop around brightest pixel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chemeClr val="bg1"/>
                </a:solidFill>
              </a:rPr>
              <a:t>Box crop around specified coordinates</a:t>
            </a:r>
          </a:p>
          <a:p>
            <a:pPr marL="285750" indent="-285750">
              <a:buFontTx/>
              <a:buChar char="-"/>
            </a:pPr>
            <a:r>
              <a:rPr lang="en-US" dirty="0" err="1">
                <a:solidFill>
                  <a:schemeClr val="bg1"/>
                </a:solidFill>
              </a:rPr>
              <a:t>Downsample</a:t>
            </a: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chemeClr val="bg1"/>
                </a:solidFill>
              </a:rPr>
              <a:t>ICER Compression (Lossy &amp; Lossless)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FA2902C-E27D-9C44-BD91-40CE4229E9C7}"/>
              </a:ext>
            </a:extLst>
          </p:cNvPr>
          <p:cNvSpPr txBox="1"/>
          <p:nvPr/>
        </p:nvSpPr>
        <p:spPr>
          <a:xfrm>
            <a:off x="136172" y="793565"/>
            <a:ext cx="443582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Extremely limited bandwidth (1 </a:t>
            </a:r>
            <a:r>
              <a:rPr lang="en-US" dirty="0" err="1">
                <a:solidFill>
                  <a:schemeClr val="bg1"/>
                </a:solidFill>
              </a:rPr>
              <a:t>kpbs</a:t>
            </a:r>
            <a:r>
              <a:rPr lang="en-US" dirty="0">
                <a:solidFill>
                  <a:schemeClr val="bg1"/>
                </a:solidFill>
              </a:rPr>
              <a:t>) for future data downlink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Limited flyby time (&lt;1 hour)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Limited image acquisition rate (15/min)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No auto-exposure of camera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Utilize exposure bracketing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Onboard image statistics to assess quality with limited data volume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Contrast calculation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Pixel histogram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Header information</a:t>
            </a:r>
          </a:p>
        </p:txBody>
      </p:sp>
    </p:spTree>
    <p:extLst>
      <p:ext uri="{BB962C8B-B14F-4D97-AF65-F5344CB8AC3E}">
        <p14:creationId xmlns:p14="http://schemas.microsoft.com/office/powerpoint/2010/main" val="2713687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A0BF808-4F3E-2647-9557-DFFAE839CF71}"/>
              </a:ext>
            </a:extLst>
          </p:cNvPr>
          <p:cNvCxnSpPr/>
          <p:nvPr/>
        </p:nvCxnSpPr>
        <p:spPr>
          <a:xfrm flipV="1">
            <a:off x="0" y="574158"/>
            <a:ext cx="9144000" cy="10634"/>
          </a:xfrm>
          <a:prstGeom prst="line">
            <a:avLst/>
          </a:prstGeom>
          <a:ln w="127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le 2">
            <a:extLst>
              <a:ext uri="{FF2B5EF4-FFF2-40B4-BE49-F238E27FC236}">
                <a16:creationId xmlns:a16="http://schemas.microsoft.com/office/drawing/2014/main" id="{9E3E3CEB-9A12-384C-9BA8-4DF0D80143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434" y="144771"/>
            <a:ext cx="6174581" cy="327023"/>
          </a:xfrm>
        </p:spPr>
        <p:txBody>
          <a:bodyPr/>
          <a:lstStyle/>
          <a:p>
            <a:r>
              <a:rPr lang="en-US" dirty="0"/>
              <a:t>Conclusions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3826E2F-8936-4145-B2C0-6BDE2CE896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7544" y="1389128"/>
            <a:ext cx="4206456" cy="260681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C1EBE9E-A855-C94F-81A5-4E5DA0863A0E}"/>
              </a:ext>
            </a:extLst>
          </p:cNvPr>
          <p:cNvSpPr txBox="1"/>
          <p:nvPr/>
        </p:nvSpPr>
        <p:spPr>
          <a:xfrm>
            <a:off x="197893" y="1127505"/>
            <a:ext cx="4510584" cy="36009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Software techniques can supplement spacecraft hardware limitations to achieve comparable science objectives.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reduced pointing precision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limited bandwidth volume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Distilling science data return enables increased focus of attention by human operations, reducing turnaround time for critical decision making.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Onboard data analysis enables new mission profiles which are not possible with traditional methods for analyzing science return.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Onboarding image processing enables target location quantification and imaging using small amounts of bandwidth.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Enables new </a:t>
            </a:r>
            <a:r>
              <a:rPr lang="en-US" sz="1200" dirty="0" err="1">
                <a:solidFill>
                  <a:schemeClr val="bg1"/>
                </a:solidFill>
              </a:rPr>
              <a:t>smallsat</a:t>
            </a:r>
            <a:r>
              <a:rPr lang="en-US" sz="1200" dirty="0">
                <a:solidFill>
                  <a:schemeClr val="bg1"/>
                </a:solidFill>
              </a:rPr>
              <a:t> mission scenarios, where communications passes are short and infrequent.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14791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426137"/>
      </p:ext>
    </p:extLst>
  </p:cSld>
  <p:clrMapOvr>
    <a:masterClrMapping/>
  </p:clrMapOvr>
</p:sld>
</file>

<file path=ppt/theme/theme1.xml><?xml version="1.0" encoding="utf-8"?>
<a:theme xmlns:a="http://schemas.openxmlformats.org/drawingml/2006/main" name="JPL-WhiteTheme-16x9-vA6">
  <a:themeElements>
    <a:clrScheme name="JPL Colors - Jan 2017">
      <a:dk1>
        <a:sysClr val="windowText" lastClr="000000"/>
      </a:dk1>
      <a:lt1>
        <a:sysClr val="window" lastClr="FFFFFF"/>
      </a:lt1>
      <a:dk2>
        <a:srgbClr val="5D5D60"/>
      </a:dk2>
      <a:lt2>
        <a:srgbClr val="A5A5A5"/>
      </a:lt2>
      <a:accent1>
        <a:srgbClr val="E31937"/>
      </a:accent1>
      <a:accent2>
        <a:srgbClr val="94A8C2"/>
      </a:accent2>
      <a:accent3>
        <a:srgbClr val="617998"/>
      </a:accent3>
      <a:accent4>
        <a:srgbClr val="A4B34C"/>
      </a:accent4>
      <a:accent5>
        <a:srgbClr val="FF6E1E"/>
      </a:accent5>
      <a:accent6>
        <a:srgbClr val="F2A900"/>
      </a:accent6>
      <a:hlink>
        <a:srgbClr val="E31937"/>
      </a:hlink>
      <a:folHlink>
        <a:srgbClr val="E31937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bg2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JPL-BlackTheme-16x9-vA6">
  <a:themeElements>
    <a:clrScheme name="JPL Colors - Jan 2017">
      <a:dk1>
        <a:sysClr val="windowText" lastClr="000000"/>
      </a:dk1>
      <a:lt1>
        <a:sysClr val="window" lastClr="FFFFFF"/>
      </a:lt1>
      <a:dk2>
        <a:srgbClr val="5D5D60"/>
      </a:dk2>
      <a:lt2>
        <a:srgbClr val="A5A5A5"/>
      </a:lt2>
      <a:accent1>
        <a:srgbClr val="E31937"/>
      </a:accent1>
      <a:accent2>
        <a:srgbClr val="94A8C2"/>
      </a:accent2>
      <a:accent3>
        <a:srgbClr val="617998"/>
      </a:accent3>
      <a:accent4>
        <a:srgbClr val="A4B34C"/>
      </a:accent4>
      <a:accent5>
        <a:srgbClr val="FF6E1E"/>
      </a:accent5>
      <a:accent6>
        <a:srgbClr val="F2A900"/>
      </a:accent6>
      <a:hlink>
        <a:srgbClr val="E31937"/>
      </a:hlink>
      <a:folHlink>
        <a:srgbClr val="E31937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>
            <a:lumMod val="50000"/>
          </a:schemeClr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2"/>
          </a:solidFill>
          <a:headEnd type="arrow"/>
          <a:tailEnd type="arrow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 err="1" smtClean="0">
            <a:solidFill>
              <a:schemeClr val="bg1"/>
            </a:solidFill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8248</TotalTime>
  <Words>985</Words>
  <Application>Microsoft Macintosh PowerPoint</Application>
  <PresentationFormat>On-screen Show (16:9)</PresentationFormat>
  <Paragraphs>222</Paragraphs>
  <Slides>23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ＭＳ Ｐゴシック</vt:lpstr>
      <vt:lpstr>Arial</vt:lpstr>
      <vt:lpstr>Helvetica</vt:lpstr>
      <vt:lpstr>Impact</vt:lpstr>
      <vt:lpstr>Times New Roman</vt:lpstr>
      <vt:lpstr>Wingdings</vt:lpstr>
      <vt:lpstr>JPL-WhiteTheme-16x9-vA6</vt:lpstr>
      <vt:lpstr>JPL-BlackTheme-16x9-vA6</vt:lpstr>
      <vt:lpstr>PowerPoint Presentation</vt:lpstr>
      <vt:lpstr>PowerPoint Presentation</vt:lpstr>
      <vt:lpstr>PowerPoint Presentation</vt:lpstr>
      <vt:lpstr>PowerPoint Presentation</vt:lpstr>
      <vt:lpstr>Imaging Challenges</vt:lpstr>
      <vt:lpstr>Mission Operations Flexibility</vt:lpstr>
      <vt:lpstr>PowerPoint Presentation</vt:lpstr>
      <vt:lpstr>NEA Scout Camera</vt:lpstr>
      <vt:lpstr>Onboard Image Calibration</vt:lpstr>
      <vt:lpstr>PowerPoint Presentation</vt:lpstr>
      <vt:lpstr>PowerPoint Presentation</vt:lpstr>
      <vt:lpstr>PowerPoint Presentation</vt:lpstr>
      <vt:lpstr>Cleaning Up the Noise</vt:lpstr>
      <vt:lpstr>PowerPoint Presentation</vt:lpstr>
      <vt:lpstr>PowerPoint Presentation</vt:lpstr>
      <vt:lpstr>Processed Data</vt:lpstr>
      <vt:lpstr>PowerPoint Presentation</vt:lpstr>
      <vt:lpstr>Does Your Target Look “As Expected”?</vt:lpstr>
      <vt:lpstr>PowerPoint Presentation</vt:lpstr>
      <vt:lpstr>Optical Navigation Products</vt:lpstr>
      <vt:lpstr>Flyby Data Curation &amp; Prioritization</vt:lpstr>
      <vt:lpstr>Conclusions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Carolyn M Stolze</dc:creator>
  <cp:lastModifiedBy>Microsoft Office User</cp:lastModifiedBy>
  <cp:revision>128</cp:revision>
  <dcterms:created xsi:type="dcterms:W3CDTF">2016-09-08T21:41:17Z</dcterms:created>
  <dcterms:modified xsi:type="dcterms:W3CDTF">2020-05-05T23:48:58Z</dcterms:modified>
</cp:coreProperties>
</file>