
<file path=[Content_Types].xml><?xml version="1.0" encoding="utf-8"?>
<Types xmlns="http://schemas.openxmlformats.org/package/2006/content-types">
  <Default Extension="(null)" ContentType="image/x-emf"/>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256" r:id="rId2"/>
    <p:sldId id="333" r:id="rId3"/>
    <p:sldId id="340" r:id="rId4"/>
    <p:sldId id="368" r:id="rId5"/>
    <p:sldId id="260" r:id="rId6"/>
    <p:sldId id="342" r:id="rId7"/>
    <p:sldId id="258" r:id="rId8"/>
    <p:sldId id="363" r:id="rId9"/>
    <p:sldId id="361" r:id="rId10"/>
    <p:sldId id="367" r:id="rId11"/>
    <p:sldId id="360" r:id="rId12"/>
    <p:sldId id="328" r:id="rId13"/>
    <p:sldId id="330" r:id="rId14"/>
    <p:sldId id="266" r:id="rId15"/>
    <p:sldId id="359" r:id="rId16"/>
    <p:sldId id="314" r:id="rId17"/>
    <p:sldId id="315"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06D9"/>
    <a:srgbClr val="04CCDD"/>
    <a:srgbClr val="5209D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61" autoAdjust="0"/>
    <p:restoredTop sz="94674"/>
  </p:normalViewPr>
  <p:slideViewPr>
    <p:cSldViewPr snapToGrid="0" snapToObjects="1">
      <p:cViewPr varScale="1">
        <p:scale>
          <a:sx n="122" d="100"/>
          <a:sy n="122" d="100"/>
        </p:scale>
        <p:origin x="936" y="200"/>
      </p:cViewPr>
      <p:guideLst>
        <p:guide orient="horz" pos="2160"/>
        <p:guide pos="2880"/>
      </p:guideLst>
    </p:cSldViewPr>
  </p:slideViewPr>
  <p:notesTextViewPr>
    <p:cViewPr>
      <p:scale>
        <a:sx n="100" d="100"/>
        <a:sy n="100" d="100"/>
      </p:scale>
      <p:origin x="0" y="0"/>
    </p:cViewPr>
  </p:notesTextViewPr>
  <p:sorterViewPr>
    <p:cViewPr>
      <p:scale>
        <a:sx n="55" d="100"/>
        <a:sy n="5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AB831C8-F36C-7545-980C-301D4FB5E917}" type="datetimeFigureOut">
              <a:rPr lang="en-US" smtClean="0"/>
              <a:t>5/5/20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24CB63-84C9-1D40-B301-4FE516023C70}" type="slidenum">
              <a:rPr lang="en-US" smtClean="0"/>
              <a:t>‹#›</a:t>
            </a:fld>
            <a:endParaRPr lang="en-US"/>
          </a:p>
        </p:txBody>
      </p:sp>
    </p:spTree>
    <p:extLst>
      <p:ext uri="{BB962C8B-B14F-4D97-AF65-F5344CB8AC3E}">
        <p14:creationId xmlns:p14="http://schemas.microsoft.com/office/powerpoint/2010/main" val="16854721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9C662B-EFDD-3345-8969-AF724446049D}" type="datetimeFigureOut">
              <a:rPr lang="en-US" smtClean="0"/>
              <a:t>5/5/20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BE9F55-1463-4249-BB08-BC074BE3A623}" type="slidenum">
              <a:rPr lang="en-US" smtClean="0"/>
              <a:t>‹#›</a:t>
            </a:fld>
            <a:endParaRPr lang="en-US"/>
          </a:p>
        </p:txBody>
      </p:sp>
    </p:spTree>
    <p:extLst>
      <p:ext uri="{BB962C8B-B14F-4D97-AF65-F5344CB8AC3E}">
        <p14:creationId xmlns:p14="http://schemas.microsoft.com/office/powerpoint/2010/main" val="27951100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1</a:t>
            </a:fld>
            <a:endParaRPr lang="en-US"/>
          </a:p>
        </p:txBody>
      </p:sp>
    </p:spTree>
    <p:extLst>
      <p:ext uri="{BB962C8B-B14F-4D97-AF65-F5344CB8AC3E}">
        <p14:creationId xmlns:p14="http://schemas.microsoft.com/office/powerpoint/2010/main" val="359196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15</a:t>
            </a:fld>
            <a:endParaRPr lang="en-US"/>
          </a:p>
        </p:txBody>
      </p:sp>
    </p:spTree>
    <p:extLst>
      <p:ext uri="{BB962C8B-B14F-4D97-AF65-F5344CB8AC3E}">
        <p14:creationId xmlns:p14="http://schemas.microsoft.com/office/powerpoint/2010/main" val="1827579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16</a:t>
            </a:fld>
            <a:endParaRPr lang="en-US"/>
          </a:p>
        </p:txBody>
      </p:sp>
    </p:spTree>
    <p:extLst>
      <p:ext uri="{BB962C8B-B14F-4D97-AF65-F5344CB8AC3E}">
        <p14:creationId xmlns:p14="http://schemas.microsoft.com/office/powerpoint/2010/main" val="181548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SPIE Optics Nano 2019</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749733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SPIE Optics Nano 2019</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801423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SPIE Optics Nano 2019</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967135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SPIE Optics Nano 2019</a:t>
            </a:r>
          </a:p>
        </p:txBody>
      </p:sp>
      <p:sp>
        <p:nvSpPr>
          <p:cNvPr id="6" name="Footer Placeholder 5"/>
          <p:cNvSpPr>
            <a:spLocks noGrp="1"/>
          </p:cNvSpPr>
          <p:nvPr>
            <p:ph type="ftr" sz="quarter" idx="11"/>
          </p:nvPr>
        </p:nvSpPr>
        <p:spPr/>
        <p:txBody>
          <a:bodyPr/>
          <a:lstStyle/>
          <a:p>
            <a:r>
              <a:rPr lang="en-US"/>
              <a:t>Clarketal Lunar Ice Cube</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784218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SPIE Optics Nano 2019</a:t>
            </a:r>
          </a:p>
        </p:txBody>
      </p:sp>
      <p:sp>
        <p:nvSpPr>
          <p:cNvPr id="8" name="Footer Placeholder 7"/>
          <p:cNvSpPr>
            <a:spLocks noGrp="1"/>
          </p:cNvSpPr>
          <p:nvPr>
            <p:ph type="ftr" sz="quarter" idx="11"/>
          </p:nvPr>
        </p:nvSpPr>
        <p:spPr/>
        <p:txBody>
          <a:bodyPr/>
          <a:lstStyle/>
          <a:p>
            <a:r>
              <a:rPr lang="en-US"/>
              <a:t>Clarketal Lunar Ice Cube</a:t>
            </a:r>
          </a:p>
        </p:txBody>
      </p:sp>
      <p:sp>
        <p:nvSpPr>
          <p:cNvPr id="9" name="Slide Number Placeholder 8"/>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963493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SPIE Optics Nano 2019</a:t>
            </a:r>
          </a:p>
        </p:txBody>
      </p:sp>
      <p:sp>
        <p:nvSpPr>
          <p:cNvPr id="4" name="Footer Placeholder 3"/>
          <p:cNvSpPr>
            <a:spLocks noGrp="1"/>
          </p:cNvSpPr>
          <p:nvPr>
            <p:ph type="ftr" sz="quarter" idx="11"/>
          </p:nvPr>
        </p:nvSpPr>
        <p:spPr/>
        <p:txBody>
          <a:bodyPr/>
          <a:lstStyle/>
          <a:p>
            <a:r>
              <a:rPr lang="en-US"/>
              <a:t>Clarketal Lunar Ice Cube</a:t>
            </a:r>
          </a:p>
        </p:txBody>
      </p:sp>
      <p:sp>
        <p:nvSpPr>
          <p:cNvPr id="5" name="Slide Number Placeholder 4"/>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58162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r>
              <a:rPr lang="en-US"/>
              <a:t>SPIE Optics Nano 2019</a:t>
            </a:r>
            <a:endParaRPr lang="en-US" dirty="0"/>
          </a:p>
        </p:txBody>
      </p:sp>
      <p:sp>
        <p:nvSpPr>
          <p:cNvPr id="9" name="Footer Placeholder 8"/>
          <p:cNvSpPr>
            <a:spLocks noGrp="1"/>
          </p:cNvSpPr>
          <p:nvPr>
            <p:ph type="ftr" sz="quarter" idx="11"/>
          </p:nvPr>
        </p:nvSpPr>
        <p:spPr/>
        <p:txBody>
          <a:bodyPr/>
          <a:lstStyle/>
          <a:p>
            <a:r>
              <a:rPr lang="en-US"/>
              <a:t>Clarketal Lunar Ice Cube</a:t>
            </a:r>
            <a:endParaRPr lang="en-US" dirty="0"/>
          </a:p>
        </p:txBody>
      </p:sp>
      <p:sp>
        <p:nvSpPr>
          <p:cNvPr id="10" name="Slide Number Placeholder 9"/>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680233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SPIE Optics Nano 2019</a:t>
            </a:r>
          </a:p>
        </p:txBody>
      </p:sp>
      <p:sp>
        <p:nvSpPr>
          <p:cNvPr id="6" name="Footer Placeholder 5"/>
          <p:cNvSpPr>
            <a:spLocks noGrp="1"/>
          </p:cNvSpPr>
          <p:nvPr>
            <p:ph type="ftr" sz="quarter" idx="11"/>
          </p:nvPr>
        </p:nvSpPr>
        <p:spPr/>
        <p:txBody>
          <a:bodyPr/>
          <a:lstStyle/>
          <a:p>
            <a:r>
              <a:rPr lang="en-US"/>
              <a:t>Clarketal Lunar Ice Cube</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983434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SPIE Optics Nano 2019</a:t>
            </a:r>
          </a:p>
        </p:txBody>
      </p:sp>
      <p:sp>
        <p:nvSpPr>
          <p:cNvPr id="6" name="Footer Placeholder 5"/>
          <p:cNvSpPr>
            <a:spLocks noGrp="1"/>
          </p:cNvSpPr>
          <p:nvPr>
            <p:ph type="ftr" sz="quarter" idx="11"/>
          </p:nvPr>
        </p:nvSpPr>
        <p:spPr/>
        <p:txBody>
          <a:bodyPr/>
          <a:lstStyle/>
          <a:p>
            <a:r>
              <a:rPr lang="en-US"/>
              <a:t>Clarketal Lunar Ice Cube</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543746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SPIE Optics Nano 2019</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301912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SPIE Optics Nano 2019</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191841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alphaModFix amt="29000"/>
            <a:extLst>
              <a:ext uri="{BEBA8EAE-BF5A-486C-A8C5-ECC9F3942E4B}">
                <a14:imgProps xmlns:a14="http://schemas.microsoft.com/office/drawing/2010/main">
                  <a14:imgLayer r:embed="rId14">
                    <a14:imgEffect>
                      <a14:colorTemperature colorTemp="3457"/>
                    </a14:imgEffect>
                    <a14:imgEffect>
                      <a14:brightnessContrast bright="59000"/>
                    </a14:imgEffect>
                  </a14:imgLayer>
                </a14:imgProps>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561305"/>
            <a:ext cx="2133600" cy="250878"/>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SPIE Optics Nano 2019</a:t>
            </a:r>
            <a:endParaRPr lang="en-US" dirty="0"/>
          </a:p>
        </p:txBody>
      </p:sp>
      <p:sp>
        <p:nvSpPr>
          <p:cNvPr id="5" name="Footer Placeholder 4"/>
          <p:cNvSpPr>
            <a:spLocks noGrp="1"/>
          </p:cNvSpPr>
          <p:nvPr>
            <p:ph type="ftr" sz="quarter" idx="3"/>
          </p:nvPr>
        </p:nvSpPr>
        <p:spPr>
          <a:xfrm>
            <a:off x="2739264" y="6561305"/>
            <a:ext cx="3662848" cy="265996"/>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Clarketal Lunar Ice Cube</a:t>
            </a:r>
            <a:endParaRPr lang="en-US" dirty="0"/>
          </a:p>
        </p:txBody>
      </p:sp>
      <p:sp>
        <p:nvSpPr>
          <p:cNvPr id="6" name="Slide Number Placeholder 5"/>
          <p:cNvSpPr>
            <a:spLocks noGrp="1"/>
          </p:cNvSpPr>
          <p:nvPr>
            <p:ph type="sldNum" sz="quarter" idx="4"/>
          </p:nvPr>
        </p:nvSpPr>
        <p:spPr>
          <a:xfrm>
            <a:off x="6553200" y="6561305"/>
            <a:ext cx="2133600" cy="265996"/>
          </a:xfrm>
          <a:prstGeom prst="rect">
            <a:avLst/>
          </a:prstGeom>
        </p:spPr>
        <p:txBody>
          <a:bodyPr vert="horz" lIns="91440" tIns="45720" rIns="91440" bIns="45720" rtlCol="0" anchor="ctr"/>
          <a:lstStyle>
            <a:lvl1pPr algn="r">
              <a:defRPr sz="1200">
                <a:solidFill>
                  <a:schemeClr val="tx1">
                    <a:tint val="75000"/>
                  </a:schemeClr>
                </a:solidFill>
              </a:defRPr>
            </a:lvl1pPr>
          </a:lstStyle>
          <a:p>
            <a:fld id="{61DB02BC-888A-9449-ADDC-9153D0D66787}" type="slidenum">
              <a:rPr lang="en-US" smtClean="0"/>
              <a:t>‹#›</a:t>
            </a:fld>
            <a:endParaRPr lang="en-US"/>
          </a:p>
        </p:txBody>
      </p:sp>
    </p:spTree>
    <p:extLst>
      <p:ext uri="{BB962C8B-B14F-4D97-AF65-F5344CB8AC3E}">
        <p14:creationId xmlns:p14="http://schemas.microsoft.com/office/powerpoint/2010/main" val="3360899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http://www.nas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nul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tif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8939" y="90265"/>
            <a:ext cx="8860256" cy="2554545"/>
          </a:xfrm>
          <a:prstGeom prst="rect">
            <a:avLst/>
          </a:prstGeom>
          <a:solidFill>
            <a:schemeClr val="bg1">
              <a:alpha val="50000"/>
            </a:schemeClr>
          </a:solidFill>
        </p:spPr>
        <p:txBody>
          <a:bodyPr wrap="square" lIns="91440" tIns="45720" rIns="91440" bIns="45720" rtlCol="0">
            <a:spAutoFit/>
          </a:bodyPr>
          <a:lstStyle/>
          <a:p>
            <a:pPr algn="ctr"/>
            <a:r>
              <a:rPr lang="en-US" sz="2000" b="1" dirty="0"/>
              <a:t>Lunar Ice Cube: Ongoing Development of First Generation Deep Space CubeSat Mission with Compact broadband IR Spectrometer</a:t>
            </a:r>
            <a:endParaRPr lang="en-US" sz="2000" dirty="0">
              <a:effectLst/>
            </a:endParaRPr>
          </a:p>
          <a:p>
            <a:pPr algn="ctr"/>
            <a:endParaRPr lang="en-US" sz="2000" dirty="0"/>
          </a:p>
          <a:p>
            <a:pPr algn="ctr"/>
            <a:r>
              <a:rPr lang="en-US" sz="2000" dirty="0"/>
              <a:t>P.E. Clark (Science PI) (CalTech/JPL), </a:t>
            </a:r>
          </a:p>
          <a:p>
            <a:pPr algn="ctr"/>
            <a:r>
              <a:rPr lang="en-US" sz="2000" dirty="0" err="1"/>
              <a:t>B.Malphrus</a:t>
            </a:r>
            <a:r>
              <a:rPr lang="en-US" sz="2000" dirty="0"/>
              <a:t> (PI), K. Brown (SE), J. </a:t>
            </a:r>
            <a:r>
              <a:rPr lang="en-US" sz="2000" dirty="0" err="1"/>
              <a:t>Schabert</a:t>
            </a:r>
            <a:r>
              <a:rPr lang="en-US" sz="2000" dirty="0"/>
              <a:t>, S. McNeil, B. </a:t>
            </a:r>
            <a:r>
              <a:rPr lang="en-US" sz="2000" dirty="0" err="1"/>
              <a:t>Micula</a:t>
            </a:r>
            <a:r>
              <a:rPr lang="en-US" sz="2000" dirty="0"/>
              <a:t> (Morehead State U), </a:t>
            </a:r>
          </a:p>
          <a:p>
            <a:pPr algn="ctr"/>
            <a:r>
              <a:rPr lang="en-US" sz="2000" dirty="0"/>
              <a:t>C. </a:t>
            </a:r>
            <a:r>
              <a:rPr lang="en-US" sz="2000" dirty="0" err="1"/>
              <a:t>Brambora</a:t>
            </a:r>
            <a:r>
              <a:rPr lang="en-US" sz="2000" dirty="0"/>
              <a:t>, G. Young, N. </a:t>
            </a:r>
            <a:r>
              <a:rPr lang="en-US" sz="2000" dirty="0" err="1"/>
              <a:t>Gorius</a:t>
            </a:r>
            <a:r>
              <a:rPr lang="en-US" sz="2000" dirty="0"/>
              <a:t>, T. </a:t>
            </a:r>
            <a:r>
              <a:rPr lang="en-US" sz="2000" dirty="0" err="1"/>
              <a:t>Hewagama</a:t>
            </a:r>
            <a:r>
              <a:rPr lang="en-US" sz="2000" dirty="0"/>
              <a:t>, D. Patel, T. </a:t>
            </a:r>
            <a:r>
              <a:rPr lang="en-US" sz="2000" dirty="0" err="1"/>
              <a:t>Hurford</a:t>
            </a:r>
            <a:r>
              <a:rPr lang="en-US" sz="2000" dirty="0"/>
              <a:t>, D. </a:t>
            </a:r>
            <a:r>
              <a:rPr lang="en-US" sz="2000" dirty="0" err="1"/>
              <a:t>Folta</a:t>
            </a:r>
            <a:r>
              <a:rPr lang="en-US" sz="2000" dirty="0"/>
              <a:t>, P. Mason (NASA/GSFC) </a:t>
            </a:r>
          </a:p>
          <a:p>
            <a:pPr algn="ctr"/>
            <a:r>
              <a:rPr lang="en-US" sz="2000" dirty="0"/>
              <a:t>and members of the Lunar ICe Cube Team</a:t>
            </a:r>
          </a:p>
        </p:txBody>
      </p:sp>
      <p:sp>
        <p:nvSpPr>
          <p:cNvPr id="6" name="Footer Placeholder 5"/>
          <p:cNvSpPr>
            <a:spLocks noGrp="1"/>
          </p:cNvSpPr>
          <p:nvPr>
            <p:ph type="ftr" sz="quarter" idx="11"/>
          </p:nvPr>
        </p:nvSpPr>
        <p:spPr>
          <a:xfrm>
            <a:off x="2707778" y="6561305"/>
            <a:ext cx="3725819" cy="265996"/>
          </a:xfrm>
        </p:spPr>
        <p:txBody>
          <a:bodyPr/>
          <a:lstStyle/>
          <a:p>
            <a:r>
              <a:rPr lang="en-US"/>
              <a:t>Clarketal Lunar Ice Cube</a:t>
            </a:r>
            <a:endParaRPr lang="en-US" dirty="0"/>
          </a:p>
        </p:txBody>
      </p:sp>
      <p:sp>
        <p:nvSpPr>
          <p:cNvPr id="7" name="Slide Number Placeholder 6"/>
          <p:cNvSpPr>
            <a:spLocks noGrp="1"/>
          </p:cNvSpPr>
          <p:nvPr>
            <p:ph type="sldNum" sz="quarter" idx="12"/>
          </p:nvPr>
        </p:nvSpPr>
        <p:spPr>
          <a:xfrm>
            <a:off x="6553200" y="6561305"/>
            <a:ext cx="2133600" cy="265996"/>
          </a:xfrm>
        </p:spPr>
        <p:txBody>
          <a:bodyPr/>
          <a:lstStyle/>
          <a:p>
            <a:fld id="{61DB02BC-888A-9449-ADDC-9153D0D66787}" type="slidenum">
              <a:rPr lang="en-US" smtClean="0"/>
              <a:t>1</a:t>
            </a:fld>
            <a:endParaRPr lang="en-US"/>
          </a:p>
        </p:txBody>
      </p:sp>
      <p:sp>
        <p:nvSpPr>
          <p:cNvPr id="3" name="Date Placeholder 2"/>
          <p:cNvSpPr>
            <a:spLocks noGrp="1"/>
          </p:cNvSpPr>
          <p:nvPr>
            <p:ph type="dt" sz="half" idx="10"/>
          </p:nvPr>
        </p:nvSpPr>
        <p:spPr>
          <a:xfrm>
            <a:off x="457200" y="6561305"/>
            <a:ext cx="2133600" cy="250878"/>
          </a:xfrm>
        </p:spPr>
        <p:txBody>
          <a:bodyPr/>
          <a:lstStyle/>
          <a:p>
            <a:r>
              <a:rPr lang="en-US"/>
              <a:t>SPIE Optics Nano 2019</a:t>
            </a:r>
          </a:p>
        </p:txBody>
      </p:sp>
      <p:pic>
        <p:nvPicPr>
          <p:cNvPr id="9" name="Picture 8" descr="nasa_logo(80x66).t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648" y="5474373"/>
            <a:ext cx="1018032" cy="841248"/>
          </a:xfrm>
          <a:prstGeom prst="rect">
            <a:avLst/>
          </a:prstGeom>
        </p:spPr>
      </p:pic>
      <p:sp>
        <p:nvSpPr>
          <p:cNvPr id="10" name="Footer Placeholder 3"/>
          <p:cNvSpPr txBox="1">
            <a:spLocks/>
          </p:cNvSpPr>
          <p:nvPr/>
        </p:nvSpPr>
        <p:spPr>
          <a:xfrm>
            <a:off x="5113014" y="4180946"/>
            <a:ext cx="3889023" cy="203401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b="1" dirty="0">
                <a:solidFill>
                  <a:srgbClr val="000000"/>
                </a:solidFill>
                <a:latin typeface="Arial" charset="0"/>
              </a:rPr>
              <a:t>National Aeronautics and Space Administration</a:t>
            </a:r>
          </a:p>
          <a:p>
            <a:endParaRPr lang="en-US" sz="400" b="1" dirty="0">
              <a:solidFill>
                <a:srgbClr val="000000"/>
              </a:solidFill>
              <a:latin typeface="Arial" charset="0"/>
            </a:endParaRPr>
          </a:p>
          <a:p>
            <a:r>
              <a:rPr lang="en-US" b="1" dirty="0">
                <a:solidFill>
                  <a:srgbClr val="000000"/>
                </a:solidFill>
                <a:latin typeface="Arial" charset="0"/>
              </a:rPr>
              <a:t>Jet Propulsion Laboratory</a:t>
            </a:r>
          </a:p>
          <a:p>
            <a:r>
              <a:rPr lang="en-US" dirty="0">
                <a:solidFill>
                  <a:srgbClr val="000000"/>
                </a:solidFill>
                <a:latin typeface="Arial" charset="0"/>
              </a:rPr>
              <a:t>California Institute of Technology</a:t>
            </a:r>
          </a:p>
          <a:p>
            <a:r>
              <a:rPr lang="en-US" dirty="0">
                <a:solidFill>
                  <a:srgbClr val="000000"/>
                </a:solidFill>
                <a:latin typeface="Arial" charset="0"/>
              </a:rPr>
              <a:t>Pasadena, California</a:t>
            </a:r>
          </a:p>
          <a:p>
            <a:endParaRPr lang="en-US" b="1" dirty="0">
              <a:solidFill>
                <a:srgbClr val="000000"/>
              </a:solidFill>
              <a:latin typeface="Arial" charset="0"/>
            </a:endParaRPr>
          </a:p>
          <a:p>
            <a:r>
              <a:rPr lang="en-US" b="1" dirty="0">
                <a:solidFill>
                  <a:srgbClr val="000000"/>
                </a:solidFill>
                <a:latin typeface="Arial" charset="0"/>
                <a:hlinkClick r:id="rId4"/>
              </a:rPr>
              <a:t>www.nasa.gov</a:t>
            </a:r>
            <a:endParaRPr lang="en-US" b="1" dirty="0">
              <a:solidFill>
                <a:srgbClr val="000000"/>
              </a:solidFill>
              <a:latin typeface="Arial" charset="0"/>
            </a:endParaRPr>
          </a:p>
          <a:p>
            <a:pPr>
              <a:lnSpc>
                <a:spcPts val="2038"/>
              </a:lnSpc>
            </a:pPr>
            <a:r>
              <a:rPr lang="en-US" sz="1050" dirty="0">
                <a:solidFill>
                  <a:srgbClr val="000000"/>
                </a:solidFill>
                <a:latin typeface="Arial" charset="0"/>
              </a:rPr>
              <a:t>©  2016. All rights reserved.</a:t>
            </a:r>
          </a:p>
          <a:p>
            <a:pPr>
              <a:lnSpc>
                <a:spcPts val="2038"/>
              </a:lnSpc>
            </a:pPr>
            <a:r>
              <a:rPr lang="en-US" sz="1050" dirty="0">
                <a:solidFill>
                  <a:srgbClr val="000000"/>
                </a:solidFill>
                <a:latin typeface="Arial" charset="0"/>
              </a:rPr>
              <a:t>Government sponsorship acknowledged.</a:t>
            </a:r>
            <a:endParaRPr lang="en-US" dirty="0">
              <a:solidFill>
                <a:srgbClr val="000000"/>
              </a:solidFill>
            </a:endParaRPr>
          </a:p>
        </p:txBody>
      </p:sp>
      <p:sp>
        <p:nvSpPr>
          <p:cNvPr id="2" name="TextBox 1"/>
          <p:cNvSpPr txBox="1"/>
          <p:nvPr/>
        </p:nvSpPr>
        <p:spPr>
          <a:xfrm>
            <a:off x="1651000" y="7112000"/>
            <a:ext cx="184666" cy="369332"/>
          </a:xfrm>
          <a:prstGeom prst="rect">
            <a:avLst/>
          </a:prstGeom>
          <a:noFill/>
        </p:spPr>
        <p:txBody>
          <a:bodyPr wrap="none" rtlCol="0">
            <a:spAutoFit/>
          </a:bodyPr>
          <a:lstStyle/>
          <a:p>
            <a:endParaRPr lang="en-US" dirty="0"/>
          </a:p>
        </p:txBody>
      </p:sp>
      <p:sp>
        <p:nvSpPr>
          <p:cNvPr id="13" name="TextBox 12"/>
          <p:cNvSpPr txBox="1"/>
          <p:nvPr/>
        </p:nvSpPr>
        <p:spPr>
          <a:xfrm>
            <a:off x="1193680" y="5481725"/>
            <a:ext cx="3744240" cy="738664"/>
          </a:xfrm>
          <a:prstGeom prst="rect">
            <a:avLst/>
          </a:prstGeom>
          <a:noFill/>
        </p:spPr>
        <p:txBody>
          <a:bodyPr wrap="square" rtlCol="0">
            <a:spAutoFit/>
          </a:bodyPr>
          <a:lstStyle/>
          <a:p>
            <a:r>
              <a:rPr lang="en-US" sz="2400" b="1" dirty="0"/>
              <a:t>Jet Propulsion Laboratory</a:t>
            </a:r>
          </a:p>
          <a:p>
            <a:r>
              <a:rPr lang="en-US" dirty="0"/>
              <a:t>California Institute of Technology</a:t>
            </a:r>
          </a:p>
        </p:txBody>
      </p:sp>
      <p:pic>
        <p:nvPicPr>
          <p:cNvPr id="15" name="Picture 14">
            <a:extLst>
              <a:ext uri="{FF2B5EF4-FFF2-40B4-BE49-F238E27FC236}">
                <a16:creationId xmlns:a16="http://schemas.microsoft.com/office/drawing/2014/main" id="{CDDA5AF5-D191-4B45-AE63-D389649514E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1963" y="2636851"/>
            <a:ext cx="9144000" cy="2250015"/>
          </a:xfrm>
          <a:prstGeom prst="rect">
            <a:avLst/>
          </a:prstGeom>
        </p:spPr>
      </p:pic>
    </p:spTree>
    <p:extLst>
      <p:ext uri="{BB962C8B-B14F-4D97-AF65-F5344CB8AC3E}">
        <p14:creationId xmlns:p14="http://schemas.microsoft.com/office/powerpoint/2010/main" val="2971418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SPIE Optics Nano 2019</a:t>
            </a:r>
            <a:endParaRPr lang="en-US" dirty="0"/>
          </a:p>
        </p:txBody>
      </p:sp>
      <p:sp>
        <p:nvSpPr>
          <p:cNvPr id="3" name="Footer Placeholder 2"/>
          <p:cNvSpPr>
            <a:spLocks noGrp="1"/>
          </p:cNvSpPr>
          <p:nvPr>
            <p:ph type="ftr" sz="quarter" idx="11"/>
          </p:nvPr>
        </p:nvSpPr>
        <p:spPr/>
        <p:txBody>
          <a:bodyPr/>
          <a:lstStyle/>
          <a:p>
            <a:r>
              <a:rPr lang="en-US"/>
              <a:t>Clarketal Lunar Ice Cube</a:t>
            </a:r>
            <a:endParaRPr lang="en-US" dirty="0"/>
          </a:p>
        </p:txBody>
      </p:sp>
      <p:sp>
        <p:nvSpPr>
          <p:cNvPr id="4" name="Slide Number Placeholder 3"/>
          <p:cNvSpPr>
            <a:spLocks noGrp="1"/>
          </p:cNvSpPr>
          <p:nvPr>
            <p:ph type="sldNum" sz="quarter" idx="12"/>
          </p:nvPr>
        </p:nvSpPr>
        <p:spPr/>
        <p:txBody>
          <a:bodyPr/>
          <a:lstStyle/>
          <a:p>
            <a:fld id="{61DB02BC-888A-9449-ADDC-9153D0D66787}" type="slidenum">
              <a:rPr lang="en-US" smtClean="0"/>
              <a:t>2</a:t>
            </a:fld>
            <a:endParaRPr lang="en-US"/>
          </a:p>
        </p:txBody>
      </p:sp>
      <p:sp>
        <p:nvSpPr>
          <p:cNvPr id="5" name="TextBox 4"/>
          <p:cNvSpPr txBox="1"/>
          <p:nvPr/>
        </p:nvSpPr>
        <p:spPr>
          <a:xfrm>
            <a:off x="84614" y="45817"/>
            <a:ext cx="5256300" cy="6801862"/>
          </a:xfrm>
          <a:prstGeom prst="rect">
            <a:avLst/>
          </a:prstGeom>
          <a:solidFill>
            <a:schemeClr val="bg1">
              <a:alpha val="50000"/>
            </a:schemeClr>
          </a:solidFill>
        </p:spPr>
        <p:txBody>
          <a:bodyPr wrap="square" rtlCol="0">
            <a:spAutoFit/>
          </a:bodyPr>
          <a:lstStyle/>
          <a:p>
            <a:pPr>
              <a:defRPr/>
            </a:pPr>
            <a:r>
              <a:rPr lang="en-US" sz="2000" b="1" dirty="0">
                <a:solidFill>
                  <a:srgbClr val="000000"/>
                </a:solidFill>
                <a:latin typeface="Arial" charset="0"/>
              </a:rPr>
              <a:t>Current Status</a:t>
            </a:r>
          </a:p>
          <a:p>
            <a:pPr>
              <a:defRPr/>
            </a:pPr>
            <a:endParaRPr lang="en-US" sz="2000" b="1" dirty="0">
              <a:solidFill>
                <a:srgbClr val="000000"/>
              </a:solidFill>
              <a:latin typeface="Arial" charset="0"/>
            </a:endParaRPr>
          </a:p>
          <a:p>
            <a:pPr lvl="0" defTabSz="914400" fontAlgn="base">
              <a:spcBef>
                <a:spcPct val="0"/>
              </a:spcBef>
              <a:spcAft>
                <a:spcPct val="0"/>
              </a:spcAft>
              <a:defRPr/>
            </a:pPr>
            <a:r>
              <a:rPr lang="en-US" dirty="0"/>
              <a:t>Shutdown delay.</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EM1 Launch now late 2021.</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Publications (Source): Online Presentations, Short papers from 2015 at LPSC, LEAG, CDW, and Interplanetary SmallSat Conference. Papers, Clark et al, 2016, 2018, 2019, SPIE Optics; 2018 Small Satellite Conference.</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Performing I&amp;T for Lunar Ice Cube subsystems as delivered to Morehead. BIRCHES now undergoing optical, digital, and radiometric calibration in simulated environment </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err="1"/>
              <a:t>FlatSat</a:t>
            </a:r>
            <a:r>
              <a:rPr lang="en-US" dirty="0"/>
              <a:t> with emulators testing all subsystems</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End to End tests scheduled for fall.</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Ready for Data System testing for Level 0 data production this fall. Level 1 data analysis software under development.</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0015" y="171142"/>
            <a:ext cx="3309371" cy="4477142"/>
          </a:xfrm>
          <a:prstGeom prst="rect">
            <a:avLst/>
          </a:prstGeom>
        </p:spPr>
      </p:pic>
      <p:pic>
        <p:nvPicPr>
          <p:cNvPr id="6" name="Picture 5">
            <a:extLst>
              <a:ext uri="{FF2B5EF4-FFF2-40B4-BE49-F238E27FC236}">
                <a16:creationId xmlns:a16="http://schemas.microsoft.com/office/drawing/2014/main" id="{29D02646-8F90-B240-B592-9420380D974B}"/>
              </a:ext>
            </a:extLst>
          </p:cNvPr>
          <p:cNvPicPr>
            <a:picLocks noChangeAspect="1"/>
          </p:cNvPicPr>
          <p:nvPr/>
        </p:nvPicPr>
        <p:blipFill>
          <a:blip r:embed="rId3"/>
          <a:stretch>
            <a:fillRect/>
          </a:stretch>
        </p:blipFill>
        <p:spPr>
          <a:xfrm>
            <a:off x="5491477" y="1270128"/>
            <a:ext cx="3195323" cy="4137102"/>
          </a:xfrm>
          <a:prstGeom prst="rect">
            <a:avLst/>
          </a:prstGeom>
        </p:spPr>
      </p:pic>
      <p:pic>
        <p:nvPicPr>
          <p:cNvPr id="8" name="Picture 7">
            <a:extLst>
              <a:ext uri="{FF2B5EF4-FFF2-40B4-BE49-F238E27FC236}">
                <a16:creationId xmlns:a16="http://schemas.microsoft.com/office/drawing/2014/main" id="{2B019819-9213-A145-8C36-B44015867402}"/>
              </a:ext>
            </a:extLst>
          </p:cNvPr>
          <p:cNvPicPr>
            <a:picLocks noChangeAspect="1"/>
          </p:cNvPicPr>
          <p:nvPr/>
        </p:nvPicPr>
        <p:blipFill>
          <a:blip r:embed="rId4"/>
          <a:stretch>
            <a:fillRect/>
          </a:stretch>
        </p:blipFill>
        <p:spPr>
          <a:xfrm>
            <a:off x="5218950" y="2434844"/>
            <a:ext cx="3309070" cy="4426879"/>
          </a:xfrm>
          <a:prstGeom prst="rect">
            <a:avLst/>
          </a:prstGeom>
        </p:spPr>
      </p:pic>
    </p:spTree>
    <p:extLst>
      <p:ext uri="{BB962C8B-B14F-4D97-AF65-F5344CB8AC3E}">
        <p14:creationId xmlns:p14="http://schemas.microsoft.com/office/powerpoint/2010/main" val="3176474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E4050F-DD7D-6347-9790-2890E09394A2}"/>
              </a:ext>
            </a:extLst>
          </p:cNvPr>
          <p:cNvSpPr>
            <a:spLocks noGrp="1"/>
          </p:cNvSpPr>
          <p:nvPr>
            <p:ph type="dt" sz="half" idx="10"/>
          </p:nvPr>
        </p:nvSpPr>
        <p:spPr/>
        <p:txBody>
          <a:bodyPr/>
          <a:lstStyle/>
          <a:p>
            <a:r>
              <a:rPr lang="en-US"/>
              <a:t>SPIE Optics Nano 2019</a:t>
            </a:r>
            <a:endParaRPr lang="en-US" dirty="0"/>
          </a:p>
        </p:txBody>
      </p:sp>
      <p:sp>
        <p:nvSpPr>
          <p:cNvPr id="3" name="Footer Placeholder 2">
            <a:extLst>
              <a:ext uri="{FF2B5EF4-FFF2-40B4-BE49-F238E27FC236}">
                <a16:creationId xmlns:a16="http://schemas.microsoft.com/office/drawing/2014/main" id="{EDFB1701-383D-914A-9C72-6201B89F9702}"/>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2D86A230-9A81-5A45-B284-4227B0BE1860}"/>
              </a:ext>
            </a:extLst>
          </p:cNvPr>
          <p:cNvSpPr>
            <a:spLocks noGrp="1"/>
          </p:cNvSpPr>
          <p:nvPr>
            <p:ph type="sldNum" sz="quarter" idx="12"/>
          </p:nvPr>
        </p:nvSpPr>
        <p:spPr/>
        <p:txBody>
          <a:bodyPr/>
          <a:lstStyle/>
          <a:p>
            <a:fld id="{61DB02BC-888A-9449-ADDC-9153D0D66787}" type="slidenum">
              <a:rPr lang="en-US" smtClean="0"/>
              <a:t>3</a:t>
            </a:fld>
            <a:endParaRPr lang="en-US"/>
          </a:p>
        </p:txBody>
      </p:sp>
      <p:graphicFrame>
        <p:nvGraphicFramePr>
          <p:cNvPr id="5" name="Table 4">
            <a:extLst>
              <a:ext uri="{FF2B5EF4-FFF2-40B4-BE49-F238E27FC236}">
                <a16:creationId xmlns:a16="http://schemas.microsoft.com/office/drawing/2014/main" id="{424C6216-F874-6B4B-AB7C-B34AF46E70AF}"/>
              </a:ext>
            </a:extLst>
          </p:cNvPr>
          <p:cNvGraphicFramePr>
            <a:graphicFrameLocks noGrp="1"/>
          </p:cNvGraphicFramePr>
          <p:nvPr>
            <p:extLst>
              <p:ext uri="{D42A27DB-BD31-4B8C-83A1-F6EECF244321}">
                <p14:modId xmlns:p14="http://schemas.microsoft.com/office/powerpoint/2010/main" val="359000036"/>
              </p:ext>
            </p:extLst>
          </p:nvPr>
        </p:nvGraphicFramePr>
        <p:xfrm>
          <a:off x="365759" y="822235"/>
          <a:ext cx="8611985" cy="4126992"/>
        </p:xfrm>
        <a:graphic>
          <a:graphicData uri="http://schemas.openxmlformats.org/drawingml/2006/table">
            <a:tbl>
              <a:tblPr firstRow="1" bandRow="1">
                <a:tableStyleId>{5940675A-B579-460E-94D1-54222C63F5DA}</a:tableStyleId>
              </a:tblPr>
              <a:tblGrid>
                <a:gridCol w="6263641">
                  <a:extLst>
                    <a:ext uri="{9D8B030D-6E8A-4147-A177-3AD203B41FA5}">
                      <a16:colId xmlns:a16="http://schemas.microsoft.com/office/drawing/2014/main" val="2816465555"/>
                    </a:ext>
                  </a:extLst>
                </a:gridCol>
                <a:gridCol w="2348344">
                  <a:extLst>
                    <a:ext uri="{9D8B030D-6E8A-4147-A177-3AD203B41FA5}">
                      <a16:colId xmlns:a16="http://schemas.microsoft.com/office/drawing/2014/main" val="1306619236"/>
                    </a:ext>
                  </a:extLst>
                </a:gridCol>
              </a:tblGrid>
              <a:tr h="261982">
                <a:tc>
                  <a:txBody>
                    <a:bodyPr/>
                    <a:lstStyle/>
                    <a:p>
                      <a:r>
                        <a:rPr lang="en-US" sz="1400"/>
                        <a:t>Relevance to NASA</a:t>
                      </a:r>
                    </a:p>
                  </a:txBody>
                  <a:tcPr marL="18288" marR="18288" marT="18288" marB="18288">
                    <a:solidFill>
                      <a:schemeClr val="bg1"/>
                    </a:solidFill>
                  </a:tcPr>
                </a:tc>
                <a:tc>
                  <a:txBody>
                    <a:bodyPr/>
                    <a:lstStyle/>
                    <a:p>
                      <a:r>
                        <a:rPr lang="en-US" sz="1400"/>
                        <a:t>Growing Evidence for Global Distribution</a:t>
                      </a:r>
                    </a:p>
                  </a:txBody>
                  <a:tcPr marL="18288" marR="18288" marT="18288" marB="18288">
                    <a:solidFill>
                      <a:schemeClr val="bg1"/>
                    </a:solidFill>
                  </a:tcPr>
                </a:tc>
                <a:extLst>
                  <a:ext uri="{0D108BD9-81ED-4DB2-BD59-A6C34878D82A}">
                    <a16:rowId xmlns:a16="http://schemas.microsoft.com/office/drawing/2014/main" val="2254738050"/>
                  </a:ext>
                </a:extLst>
              </a:tr>
              <a:tr h="1112520">
                <a:tc>
                  <a:txBody>
                    <a:bodyPr/>
                    <a:lstStyle/>
                    <a:p>
                      <a:pPr marL="0" indent="0">
                        <a:defRPr/>
                      </a:pPr>
                      <a:r>
                        <a:rPr lang="en-US" sz="1400" b="1" dirty="0"/>
                        <a:t>HEOMD Strategic Knowledge Gaps: </a:t>
                      </a:r>
                    </a:p>
                    <a:p>
                      <a:pPr marL="0" indent="0">
                        <a:defRPr/>
                      </a:pPr>
                      <a:r>
                        <a:rPr lang="en-US" sz="1400" b="0" dirty="0"/>
                        <a:t>1) T</a:t>
                      </a:r>
                      <a:r>
                        <a:rPr lang="en-US" sz="1400" dirty="0"/>
                        <a:t>emporal Variability and Movement Dynamics of </a:t>
                      </a:r>
                      <a:r>
                        <a:rPr lang="en-US" sz="1400" b="1" dirty="0"/>
                        <a:t>Surface-Correlated OH and H2O </a:t>
                      </a:r>
                      <a:r>
                        <a:rPr lang="en-US" sz="1400" dirty="0"/>
                        <a:t>deposits toward permanently shadowed area retention (Lunar Ice Cube)</a:t>
                      </a:r>
                    </a:p>
                    <a:p>
                      <a:pPr marL="0" indent="0">
                        <a:defRPr/>
                      </a:pPr>
                      <a:endParaRPr lang="en-US" sz="1400" dirty="0"/>
                    </a:p>
                    <a:p>
                      <a:pPr marL="0" indent="0">
                        <a:defRPr/>
                      </a:pPr>
                      <a:r>
                        <a:rPr lang="en-US" sz="1400" dirty="0"/>
                        <a:t>2) Composition, Form and Distribution of </a:t>
                      </a:r>
                      <a:r>
                        <a:rPr lang="en-US" sz="1400" b="1" dirty="0"/>
                        <a:t>Polar Volatiles (Lunar Flashlight, LunaH Map)</a:t>
                      </a:r>
                    </a:p>
                    <a:p>
                      <a:pPr marL="0" indent="0">
                        <a:defRPr/>
                      </a:pPr>
                      <a:endParaRPr lang="en-US" sz="1400" dirty="0"/>
                    </a:p>
                    <a:p>
                      <a:pPr marL="0" indent="-1588">
                        <a:defRPr/>
                      </a:pPr>
                      <a:r>
                        <a:rPr lang="en-US" sz="1400" dirty="0"/>
                        <a:t>3)Quality/quantity/distribution/form of </a:t>
                      </a:r>
                      <a:r>
                        <a:rPr lang="en-US" sz="1400" b="1" dirty="0"/>
                        <a:t>H species and other volatiles</a:t>
                      </a:r>
                      <a:r>
                        <a:rPr lang="en-US" sz="1400" dirty="0"/>
                        <a:t> in </a:t>
                      </a:r>
                      <a:r>
                        <a:rPr lang="en-US" sz="1400" b="1" dirty="0"/>
                        <a:t>mare and highlands regolith (Lunar Ice Cube) at &gt;30 degrees latitude</a:t>
                      </a:r>
                      <a:endParaRPr lang="en-US" sz="1400" dirty="0"/>
                    </a:p>
                    <a:p>
                      <a:endParaRPr lang="en-US" sz="1400" dirty="0"/>
                    </a:p>
                    <a:p>
                      <a:pPr marL="0" marR="0" indent="0" algn="l" defTabSz="457200" rtl="0" eaLnBrk="1" fontAlgn="auto" latinLnBrk="0" hangingPunct="1">
                        <a:lnSpc>
                          <a:spcPct val="100000"/>
                        </a:lnSpc>
                        <a:spcBef>
                          <a:spcPts val="0"/>
                        </a:spcBef>
                        <a:spcAft>
                          <a:spcPts val="0"/>
                        </a:spcAft>
                        <a:buClrTx/>
                        <a:buSzTx/>
                        <a:buFontTx/>
                        <a:buNone/>
                        <a:tabLst/>
                        <a:defRPr/>
                      </a:pPr>
                      <a:r>
                        <a:rPr lang="en-US" sz="1400" b="1" dirty="0">
                          <a:effectLst/>
                          <a:latin typeface="+mj-lt"/>
                          <a:ea typeface="MS Mincho" panose="02020609040205080304" pitchFamily="49" charset="-128"/>
                        </a:rPr>
                        <a:t>SMD Decadal Survey</a:t>
                      </a:r>
                      <a:r>
                        <a:rPr lang="en-US" sz="1400" dirty="0">
                          <a:effectLst/>
                          <a:latin typeface="+mj-lt"/>
                          <a:ea typeface="MS Mincho" panose="02020609040205080304" pitchFamily="49" charset="-128"/>
                        </a:rPr>
                        <a:t>: understanding solar system formation, and evolution of the </a:t>
                      </a:r>
                      <a:r>
                        <a:rPr lang="en-US" sz="1400" b="1" dirty="0">
                          <a:effectLst/>
                          <a:latin typeface="+mj-lt"/>
                          <a:ea typeface="MS Mincho" panose="02020609040205080304" pitchFamily="49" charset="-128"/>
                        </a:rPr>
                        <a:t>lunar</a:t>
                      </a:r>
                      <a:r>
                        <a:rPr lang="en-US" sz="1400" dirty="0">
                          <a:effectLst/>
                          <a:latin typeface="+mj-lt"/>
                          <a:ea typeface="MS Mincho" panose="02020609040205080304" pitchFamily="49" charset="-128"/>
                        </a:rPr>
                        <a:t> surface and atmosphere by further establishing the </a:t>
                      </a:r>
                      <a:r>
                        <a:rPr lang="en-US" sz="1400" b="1" dirty="0">
                          <a:effectLst/>
                          <a:latin typeface="+mj-lt"/>
                          <a:ea typeface="MS Mincho" panose="02020609040205080304" pitchFamily="49" charset="-128"/>
                        </a:rPr>
                        <a:t>role of surface volatiles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400" dirty="0">
                        <a:effectLst/>
                        <a:latin typeface="+mj-lt"/>
                        <a:ea typeface="MS Mincho" panose="02020609040205080304" pitchFamily="49"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1200" dirty="0">
                          <a:solidFill>
                            <a:schemeClr val="tx1"/>
                          </a:solidFill>
                          <a:effectLst/>
                          <a:latin typeface="+mj-lt"/>
                          <a:ea typeface="+mn-ea"/>
                          <a:cs typeface="+mn-cs"/>
                        </a:rPr>
                        <a:t>SMD Scientific Context for Exploration of the Moon</a:t>
                      </a:r>
                      <a:r>
                        <a:rPr lang="en-US" sz="1400" kern="1200" dirty="0">
                          <a:solidFill>
                            <a:schemeClr val="tx1"/>
                          </a:solidFill>
                          <a:effectLst/>
                          <a:latin typeface="+mj-lt"/>
                          <a:ea typeface="+mn-ea"/>
                          <a:cs typeface="+mn-cs"/>
                        </a:rPr>
                        <a:t>: Using the Moon to study regolith, </a:t>
                      </a:r>
                      <a:r>
                        <a:rPr lang="en-US" sz="1400" b="1" kern="1200" dirty="0">
                          <a:solidFill>
                            <a:schemeClr val="tx1"/>
                          </a:solidFill>
                          <a:effectLst/>
                          <a:latin typeface="+mj-lt"/>
                          <a:ea typeface="+mn-ea"/>
                          <a:cs typeface="+mn-cs"/>
                        </a:rPr>
                        <a:t>exosphere (including water vapor)</a:t>
                      </a:r>
                      <a:r>
                        <a:rPr lang="en-US" sz="1400" kern="1200" dirty="0">
                          <a:solidFill>
                            <a:schemeClr val="tx1"/>
                          </a:solidFill>
                          <a:effectLst/>
                          <a:latin typeface="+mj-lt"/>
                          <a:ea typeface="+mn-ea"/>
                          <a:cs typeface="+mn-cs"/>
                        </a:rPr>
                        <a:t> processes on airless bodies</a:t>
                      </a:r>
                      <a:r>
                        <a:rPr lang="en-US" sz="1400" kern="1200" dirty="0">
                          <a:solidFill>
                            <a:schemeClr val="tx1"/>
                          </a:solidFill>
                          <a:effectLst/>
                          <a:latin typeface="+mn-lt"/>
                          <a:ea typeface="+mn-ea"/>
                          <a:cs typeface="+mn-cs"/>
                        </a:rPr>
                        <a:t> </a:t>
                      </a:r>
                      <a:endParaRPr lang="en-US" sz="1400" dirty="0">
                        <a:effectLst/>
                        <a:latin typeface="+mj-lt"/>
                        <a:ea typeface="MS Mincho" panose="02020609040205080304" pitchFamily="49" charset="-128"/>
                      </a:endParaRPr>
                    </a:p>
                  </a:txBody>
                  <a:tcPr marL="18288" marR="18288" marT="18288" marB="18288">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Evidence for surface ice near both poles (cold traps).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Evidence for bound water in surface volcanic deposits.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Evidence for surface hydroxyl (OH) and water varying as function of of temperature (local time of day) and illumination (slope orientation) in 100's of PPM range.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Evidence for polar region bulk water down to 1 meter depth 100 PPM range, unknown distribution</a:t>
                      </a:r>
                    </a:p>
                  </a:txBody>
                  <a:tcPr marL="18288" marR="18288" marT="18288" marB="18288">
                    <a:solidFill>
                      <a:schemeClr val="bg1"/>
                    </a:solidFill>
                  </a:tcPr>
                </a:tc>
                <a:extLst>
                  <a:ext uri="{0D108BD9-81ED-4DB2-BD59-A6C34878D82A}">
                    <a16:rowId xmlns:a16="http://schemas.microsoft.com/office/drawing/2014/main" val="2091970560"/>
                  </a:ext>
                </a:extLst>
              </a:tr>
            </a:tbl>
          </a:graphicData>
        </a:graphic>
      </p:graphicFrame>
      <p:sp>
        <p:nvSpPr>
          <p:cNvPr id="6" name="TextBox 5">
            <a:extLst>
              <a:ext uri="{FF2B5EF4-FFF2-40B4-BE49-F238E27FC236}">
                <a16:creationId xmlns:a16="http://schemas.microsoft.com/office/drawing/2014/main" id="{16411620-D1B8-E14F-BEF1-37B6239FF05B}"/>
              </a:ext>
            </a:extLst>
          </p:cNvPr>
          <p:cNvSpPr txBox="1"/>
          <p:nvPr/>
        </p:nvSpPr>
        <p:spPr>
          <a:xfrm>
            <a:off x="3535679" y="222069"/>
            <a:ext cx="2303417" cy="369332"/>
          </a:xfrm>
          <a:prstGeom prst="rect">
            <a:avLst/>
          </a:prstGeom>
          <a:noFill/>
        </p:spPr>
        <p:txBody>
          <a:bodyPr wrap="square" rtlCol="0">
            <a:spAutoFit/>
          </a:bodyPr>
          <a:lstStyle/>
          <a:p>
            <a:r>
              <a:rPr lang="en-US" b="1"/>
              <a:t>Significance of Water </a:t>
            </a:r>
          </a:p>
        </p:txBody>
      </p:sp>
    </p:spTree>
    <p:extLst>
      <p:ext uri="{BB962C8B-B14F-4D97-AF65-F5344CB8AC3E}">
        <p14:creationId xmlns:p14="http://schemas.microsoft.com/office/powerpoint/2010/main" val="2722920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AD5E76-4AC5-6047-874F-AB3A799433EF}"/>
              </a:ext>
            </a:extLst>
          </p:cNvPr>
          <p:cNvSpPr>
            <a:spLocks noGrp="1"/>
          </p:cNvSpPr>
          <p:nvPr>
            <p:ph type="dt" sz="half" idx="10"/>
          </p:nvPr>
        </p:nvSpPr>
        <p:spPr/>
        <p:txBody>
          <a:bodyPr/>
          <a:lstStyle/>
          <a:p>
            <a:r>
              <a:rPr lang="en-US"/>
              <a:t>SPIE Optics Nano 2019</a:t>
            </a:r>
            <a:endParaRPr lang="en-US" dirty="0"/>
          </a:p>
        </p:txBody>
      </p:sp>
      <p:sp>
        <p:nvSpPr>
          <p:cNvPr id="3" name="Footer Placeholder 2">
            <a:extLst>
              <a:ext uri="{FF2B5EF4-FFF2-40B4-BE49-F238E27FC236}">
                <a16:creationId xmlns:a16="http://schemas.microsoft.com/office/drawing/2014/main" id="{9BE36A4E-EF7E-EE41-86A8-B19E85FAAF98}"/>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1782147F-080A-5645-B89E-8834876DC8E3}"/>
              </a:ext>
            </a:extLst>
          </p:cNvPr>
          <p:cNvSpPr>
            <a:spLocks noGrp="1"/>
          </p:cNvSpPr>
          <p:nvPr>
            <p:ph type="sldNum" sz="quarter" idx="12"/>
          </p:nvPr>
        </p:nvSpPr>
        <p:spPr/>
        <p:txBody>
          <a:bodyPr/>
          <a:lstStyle/>
          <a:p>
            <a:fld id="{61DB02BC-888A-9449-ADDC-9153D0D66787}" type="slidenum">
              <a:rPr lang="en-US" smtClean="0"/>
              <a:t>4</a:t>
            </a:fld>
            <a:endParaRPr lang="en-US"/>
          </a:p>
        </p:txBody>
      </p:sp>
      <p:graphicFrame>
        <p:nvGraphicFramePr>
          <p:cNvPr id="5" name="Table 4">
            <a:extLst>
              <a:ext uri="{FF2B5EF4-FFF2-40B4-BE49-F238E27FC236}">
                <a16:creationId xmlns:a16="http://schemas.microsoft.com/office/drawing/2014/main" id="{93E1E25E-B0F4-2F49-B080-3AFCDEE17ABB}"/>
              </a:ext>
            </a:extLst>
          </p:cNvPr>
          <p:cNvGraphicFramePr>
            <a:graphicFrameLocks noGrp="1"/>
          </p:cNvGraphicFramePr>
          <p:nvPr>
            <p:extLst>
              <p:ext uri="{D42A27DB-BD31-4B8C-83A1-F6EECF244321}">
                <p14:modId xmlns:p14="http://schemas.microsoft.com/office/powerpoint/2010/main" val="758140982"/>
              </p:ext>
            </p:extLst>
          </p:nvPr>
        </p:nvGraphicFramePr>
        <p:xfrm>
          <a:off x="182619" y="161427"/>
          <a:ext cx="8776138" cy="6331602"/>
        </p:xfrm>
        <a:graphic>
          <a:graphicData uri="http://schemas.openxmlformats.org/drawingml/2006/table">
            <a:tbl>
              <a:tblPr>
                <a:tableStyleId>{5C22544A-7EE6-4342-B048-85BDC9FD1C3A}</a:tableStyleId>
              </a:tblPr>
              <a:tblGrid>
                <a:gridCol w="2963917">
                  <a:extLst>
                    <a:ext uri="{9D8B030D-6E8A-4147-A177-3AD203B41FA5}">
                      <a16:colId xmlns:a16="http://schemas.microsoft.com/office/drawing/2014/main" val="2260312907"/>
                    </a:ext>
                  </a:extLst>
                </a:gridCol>
                <a:gridCol w="1093076">
                  <a:extLst>
                    <a:ext uri="{9D8B030D-6E8A-4147-A177-3AD203B41FA5}">
                      <a16:colId xmlns:a16="http://schemas.microsoft.com/office/drawing/2014/main" val="2199499038"/>
                    </a:ext>
                  </a:extLst>
                </a:gridCol>
                <a:gridCol w="4719145">
                  <a:extLst>
                    <a:ext uri="{9D8B030D-6E8A-4147-A177-3AD203B41FA5}">
                      <a16:colId xmlns:a16="http://schemas.microsoft.com/office/drawing/2014/main" val="3934275342"/>
                    </a:ext>
                  </a:extLst>
                </a:gridCol>
              </a:tblGrid>
              <a:tr h="232101">
                <a:tc gridSpan="3">
                  <a:txBody>
                    <a:bodyPr/>
                    <a:lstStyle/>
                    <a:p>
                      <a:pPr marL="0" marR="0" indent="0" algn="l" eaLnBrk="0" hangingPunct="0">
                        <a:spcBef>
                          <a:spcPts val="0"/>
                        </a:spcBef>
                        <a:spcAft>
                          <a:spcPts val="0"/>
                        </a:spcAft>
                      </a:pPr>
                      <a:r>
                        <a:rPr lang="en-US" sz="1100">
                          <a:effectLst/>
                        </a:rPr>
                        <a:t>Table 1: Water-related absorption features. Yellow: features ~3 microns. Blue: Prominent water-related features near 1.5 and 2 microns.</a:t>
                      </a:r>
                      <a:endParaRPr lang="en-US" sz="1100">
                        <a:effectLst/>
                        <a:latin typeface="Times New Roman" panose="02020603050405020304" pitchFamily="18" charset="0"/>
                        <a:ea typeface="Times New Roman" panose="02020603050405020304" pitchFamily="18" charset="0"/>
                      </a:endParaRPr>
                    </a:p>
                  </a:txBody>
                  <a:tcPr marL="43519" marR="43519"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9985055"/>
                  </a:ext>
                </a:extLst>
              </a:tr>
              <a:tr h="116050">
                <a:tc>
                  <a:txBody>
                    <a:bodyPr/>
                    <a:lstStyle/>
                    <a:p>
                      <a:pPr marL="0" marR="0" indent="0" algn="l" eaLnBrk="0" hangingPunct="0">
                        <a:spcBef>
                          <a:spcPts val="0"/>
                        </a:spcBef>
                        <a:spcAft>
                          <a:spcPts val="0"/>
                        </a:spcAft>
                      </a:pPr>
                      <a:r>
                        <a:rPr lang="en-US" sz="1100">
                          <a:effectLst/>
                        </a:rPr>
                        <a:t>Species</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μm</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description</a:t>
                      </a:r>
                      <a:endParaRPr lang="en-US" sz="1100">
                        <a:effectLst/>
                        <a:latin typeface="Times New Roman" panose="02020603050405020304" pitchFamily="18" charset="0"/>
                        <a:ea typeface="Times New Roman" panose="02020603050405020304" pitchFamily="18" charset="0"/>
                      </a:endParaRPr>
                    </a:p>
                  </a:txBody>
                  <a:tcPr marL="43519" marR="43519" marT="0" marB="0"/>
                </a:tc>
                <a:extLst>
                  <a:ext uri="{0D108BD9-81ED-4DB2-BD59-A6C34878D82A}">
                    <a16:rowId xmlns:a16="http://schemas.microsoft.com/office/drawing/2014/main" val="530775846"/>
                  </a:ext>
                </a:extLst>
              </a:tr>
              <a:tr h="116050">
                <a:tc>
                  <a:txBody>
                    <a:bodyPr/>
                    <a:lstStyle/>
                    <a:p>
                      <a:pPr marL="0" marR="0" indent="0" algn="l" eaLnBrk="0" hangingPunct="0">
                        <a:spcBef>
                          <a:spcPts val="0"/>
                        </a:spcBef>
                        <a:spcAft>
                          <a:spcPts val="0"/>
                        </a:spcAft>
                      </a:pPr>
                      <a:r>
                        <a:rPr lang="en-US" sz="1100">
                          <a:effectLst/>
                        </a:rPr>
                        <a:t>Water Form, Component</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 </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 </a:t>
                      </a:r>
                      <a:endParaRPr lang="en-US" sz="1100">
                        <a:effectLst/>
                        <a:latin typeface="Times New Roman" panose="02020603050405020304" pitchFamily="18" charset="0"/>
                        <a:ea typeface="Times New Roman" panose="02020603050405020304" pitchFamily="18" charset="0"/>
                      </a:endParaRPr>
                    </a:p>
                  </a:txBody>
                  <a:tcPr marL="43519" marR="43519" marT="0" marB="0"/>
                </a:tc>
                <a:extLst>
                  <a:ext uri="{0D108BD9-81ED-4DB2-BD59-A6C34878D82A}">
                    <a16:rowId xmlns:a16="http://schemas.microsoft.com/office/drawing/2014/main" val="1698322606"/>
                  </a:ext>
                </a:extLst>
              </a:tr>
              <a:tr h="116050">
                <a:tc>
                  <a:txBody>
                    <a:bodyPr/>
                    <a:lstStyle/>
                    <a:p>
                      <a:pPr marL="0" marR="0" indent="0" algn="l" eaLnBrk="0" hangingPunct="0">
                        <a:spcBef>
                          <a:spcPts val="0"/>
                        </a:spcBef>
                        <a:spcAft>
                          <a:spcPts val="0"/>
                        </a:spcAft>
                      </a:pPr>
                      <a:r>
                        <a:rPr lang="en-US" sz="1100" dirty="0">
                          <a:effectLst/>
                        </a:rPr>
                        <a:t>water vapor</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2.738</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OH stretch</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extLst>
                  <a:ext uri="{0D108BD9-81ED-4DB2-BD59-A6C34878D82A}">
                    <a16:rowId xmlns:a16="http://schemas.microsoft.com/office/drawing/2014/main" val="3900121067"/>
                  </a:ext>
                </a:extLst>
              </a:tr>
              <a:tr h="116050">
                <a:tc>
                  <a:txBody>
                    <a:bodyPr/>
                    <a:lstStyle/>
                    <a:p>
                      <a:pPr marL="0" marR="0" indent="0" algn="l" eaLnBrk="0" hangingPunct="0">
                        <a:spcBef>
                          <a:spcPts val="0"/>
                        </a:spcBef>
                        <a:spcAft>
                          <a:spcPts val="0"/>
                        </a:spcAft>
                      </a:pPr>
                      <a:r>
                        <a:rPr lang="en-US" sz="1100" dirty="0">
                          <a:effectLst/>
                        </a:rPr>
                        <a:t> </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2.663</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OH stretch</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extLst>
                  <a:ext uri="{0D108BD9-81ED-4DB2-BD59-A6C34878D82A}">
                    <a16:rowId xmlns:a16="http://schemas.microsoft.com/office/drawing/2014/main" val="2248842675"/>
                  </a:ext>
                </a:extLst>
              </a:tr>
              <a:tr h="116050">
                <a:tc>
                  <a:txBody>
                    <a:bodyPr/>
                    <a:lstStyle/>
                    <a:p>
                      <a:pPr marL="0" marR="0" indent="0" algn="l" eaLnBrk="0" hangingPunct="0">
                        <a:spcBef>
                          <a:spcPts val="0"/>
                        </a:spcBef>
                        <a:spcAft>
                          <a:spcPts val="0"/>
                        </a:spcAft>
                      </a:pPr>
                      <a:r>
                        <a:rPr lang="en-US" sz="1100" dirty="0">
                          <a:effectLst/>
                        </a:rPr>
                        <a:t>liquid water</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dirty="0">
                          <a:effectLst/>
                        </a:rPr>
                        <a:t>3.106</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H-OH fundamental</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extLst>
                  <a:ext uri="{0D108BD9-81ED-4DB2-BD59-A6C34878D82A}">
                    <a16:rowId xmlns:a16="http://schemas.microsoft.com/office/drawing/2014/main" val="835066155"/>
                  </a:ext>
                </a:extLst>
              </a:tr>
              <a:tr h="116050">
                <a:tc>
                  <a:txBody>
                    <a:bodyPr/>
                    <a:lstStyle/>
                    <a:p>
                      <a:pPr marL="0" marR="0" indent="0" algn="l" eaLnBrk="0" hangingPunct="0">
                        <a:spcBef>
                          <a:spcPts val="0"/>
                        </a:spcBef>
                        <a:spcAft>
                          <a:spcPts val="0"/>
                        </a:spcAft>
                      </a:pPr>
                      <a:r>
                        <a:rPr lang="en-US" sz="1100" dirty="0">
                          <a:effectLst/>
                        </a:rPr>
                        <a:t> </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dirty="0">
                          <a:effectLst/>
                        </a:rPr>
                        <a:t>2.903</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H-OH fundamental</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extLst>
                  <a:ext uri="{0D108BD9-81ED-4DB2-BD59-A6C34878D82A}">
                    <a16:rowId xmlns:a16="http://schemas.microsoft.com/office/drawing/2014/main" val="695236254"/>
                  </a:ext>
                </a:extLst>
              </a:tr>
              <a:tr h="116050">
                <a:tc>
                  <a:txBody>
                    <a:bodyPr/>
                    <a:lstStyle/>
                    <a:p>
                      <a:pPr marL="0" marR="0" indent="0" algn="l" eaLnBrk="0" hangingPunct="0">
                        <a:spcBef>
                          <a:spcPts val="0"/>
                        </a:spcBef>
                        <a:spcAft>
                          <a:spcPts val="0"/>
                        </a:spcAft>
                      </a:pPr>
                      <a:r>
                        <a:rPr lang="en-US" sz="1100" dirty="0">
                          <a:effectLst/>
                        </a:rPr>
                        <a:t> </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chemeClr val="accent5"/>
                    </a:solidFill>
                  </a:tcPr>
                </a:tc>
                <a:tc>
                  <a:txBody>
                    <a:bodyPr/>
                    <a:lstStyle/>
                    <a:p>
                      <a:pPr marL="0" marR="0" indent="0" algn="l" eaLnBrk="0" hangingPunct="0">
                        <a:spcBef>
                          <a:spcPts val="0"/>
                        </a:spcBef>
                        <a:spcAft>
                          <a:spcPts val="0"/>
                        </a:spcAft>
                      </a:pPr>
                      <a:r>
                        <a:rPr lang="en-US" sz="1100" dirty="0">
                          <a:effectLst/>
                        </a:rPr>
                        <a:t>1.4</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chemeClr val="accent5"/>
                    </a:solidFill>
                  </a:tcPr>
                </a:tc>
                <a:tc>
                  <a:txBody>
                    <a:bodyPr/>
                    <a:lstStyle/>
                    <a:p>
                      <a:pPr marL="0" marR="0" indent="0" algn="l" eaLnBrk="0" hangingPunct="0">
                        <a:spcBef>
                          <a:spcPts val="0"/>
                        </a:spcBef>
                        <a:spcAft>
                          <a:spcPts val="0"/>
                        </a:spcAft>
                      </a:pPr>
                      <a:r>
                        <a:rPr lang="en-US" sz="1100" dirty="0">
                          <a:effectLst/>
                        </a:rPr>
                        <a:t>OH stretch overtone</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chemeClr val="accent5"/>
                    </a:solidFill>
                  </a:tcPr>
                </a:tc>
                <a:extLst>
                  <a:ext uri="{0D108BD9-81ED-4DB2-BD59-A6C34878D82A}">
                    <a16:rowId xmlns:a16="http://schemas.microsoft.com/office/drawing/2014/main" val="1444988275"/>
                  </a:ext>
                </a:extLst>
              </a:tr>
              <a:tr h="116050">
                <a:tc>
                  <a:txBody>
                    <a:bodyPr/>
                    <a:lstStyle/>
                    <a:p>
                      <a:pPr marL="0" marR="0" indent="0" algn="l" eaLnBrk="0" hangingPunct="0">
                        <a:spcBef>
                          <a:spcPts val="0"/>
                        </a:spcBef>
                        <a:spcAft>
                          <a:spcPts val="0"/>
                        </a:spcAft>
                      </a:pPr>
                      <a:r>
                        <a:rPr lang="en-US" sz="1100" dirty="0">
                          <a:effectLst/>
                        </a:rPr>
                        <a:t> </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chemeClr val="accent5"/>
                    </a:solidFill>
                  </a:tcPr>
                </a:tc>
                <a:tc>
                  <a:txBody>
                    <a:bodyPr/>
                    <a:lstStyle/>
                    <a:p>
                      <a:pPr marL="0" marR="0" indent="0" algn="l" eaLnBrk="0" hangingPunct="0">
                        <a:spcBef>
                          <a:spcPts val="0"/>
                        </a:spcBef>
                        <a:spcAft>
                          <a:spcPts val="0"/>
                        </a:spcAft>
                      </a:pPr>
                      <a:r>
                        <a:rPr lang="en-US" sz="1100" dirty="0">
                          <a:effectLst/>
                        </a:rPr>
                        <a:t>1.9</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chemeClr val="accent5"/>
                    </a:solidFill>
                  </a:tcPr>
                </a:tc>
                <a:tc>
                  <a:txBody>
                    <a:bodyPr/>
                    <a:lstStyle/>
                    <a:p>
                      <a:pPr marL="0" marR="0" indent="0" algn="l" eaLnBrk="0" hangingPunct="0">
                        <a:spcBef>
                          <a:spcPts val="0"/>
                        </a:spcBef>
                        <a:spcAft>
                          <a:spcPts val="0"/>
                        </a:spcAft>
                      </a:pPr>
                      <a:r>
                        <a:rPr lang="en-US" sz="1100" dirty="0">
                          <a:effectLst/>
                        </a:rPr>
                        <a:t>HOH bend overtone</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chemeClr val="accent5"/>
                    </a:solidFill>
                  </a:tcPr>
                </a:tc>
                <a:extLst>
                  <a:ext uri="{0D108BD9-81ED-4DB2-BD59-A6C34878D82A}">
                    <a16:rowId xmlns:a16="http://schemas.microsoft.com/office/drawing/2014/main" val="2703117559"/>
                  </a:ext>
                </a:extLst>
              </a:tr>
              <a:tr h="116050">
                <a:tc>
                  <a:txBody>
                    <a:bodyPr/>
                    <a:lstStyle/>
                    <a:p>
                      <a:pPr marL="0" marR="0" indent="0" algn="l" eaLnBrk="0" hangingPunct="0">
                        <a:spcBef>
                          <a:spcPts val="0"/>
                        </a:spcBef>
                        <a:spcAft>
                          <a:spcPts val="0"/>
                        </a:spcAft>
                      </a:pPr>
                      <a:r>
                        <a:rPr lang="en-US" sz="1100">
                          <a:effectLst/>
                        </a:rPr>
                        <a:t> </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2.85</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dirty="0">
                          <a:effectLst/>
                        </a:rPr>
                        <a:t>M3 Feature</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extLst>
                  <a:ext uri="{0D108BD9-81ED-4DB2-BD59-A6C34878D82A}">
                    <a16:rowId xmlns:a16="http://schemas.microsoft.com/office/drawing/2014/main" val="1066613992"/>
                  </a:ext>
                </a:extLst>
              </a:tr>
              <a:tr h="116050">
                <a:tc>
                  <a:txBody>
                    <a:bodyPr/>
                    <a:lstStyle/>
                    <a:p>
                      <a:pPr marL="0" marR="0" indent="0" algn="l" eaLnBrk="0" hangingPunct="0">
                        <a:spcBef>
                          <a:spcPts val="0"/>
                        </a:spcBef>
                        <a:spcAft>
                          <a:spcPts val="0"/>
                        </a:spcAft>
                      </a:pPr>
                      <a:r>
                        <a:rPr lang="en-US" sz="1100">
                          <a:effectLst/>
                        </a:rPr>
                        <a:t> </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2.9</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dirty="0">
                          <a:effectLst/>
                        </a:rPr>
                        <a:t>total H2O </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extLst>
                  <a:ext uri="{0D108BD9-81ED-4DB2-BD59-A6C34878D82A}">
                    <a16:rowId xmlns:a16="http://schemas.microsoft.com/office/drawing/2014/main" val="1545086707"/>
                  </a:ext>
                </a:extLst>
              </a:tr>
              <a:tr h="116050">
                <a:tc>
                  <a:txBody>
                    <a:bodyPr/>
                    <a:lstStyle/>
                    <a:p>
                      <a:pPr marL="0" marR="0" indent="0" algn="l" eaLnBrk="0" hangingPunct="0">
                        <a:spcBef>
                          <a:spcPts val="0"/>
                        </a:spcBef>
                        <a:spcAft>
                          <a:spcPts val="0"/>
                        </a:spcAft>
                      </a:pPr>
                      <a:r>
                        <a:rPr lang="en-US" sz="1100">
                          <a:effectLst/>
                        </a:rPr>
                        <a:t>hydroxyl ion </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2.7-2.8 </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dirty="0">
                          <a:effectLst/>
                        </a:rPr>
                        <a:t>OH stretch  (mineral)</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extLst>
                  <a:ext uri="{0D108BD9-81ED-4DB2-BD59-A6C34878D82A}">
                    <a16:rowId xmlns:a16="http://schemas.microsoft.com/office/drawing/2014/main" val="3145254188"/>
                  </a:ext>
                </a:extLst>
              </a:tr>
              <a:tr h="116050">
                <a:tc>
                  <a:txBody>
                    <a:bodyPr/>
                    <a:lstStyle/>
                    <a:p>
                      <a:pPr marL="0" marR="0" indent="0" algn="l" eaLnBrk="0" hangingPunct="0">
                        <a:spcBef>
                          <a:spcPts val="0"/>
                        </a:spcBef>
                        <a:spcAft>
                          <a:spcPts val="0"/>
                        </a:spcAft>
                      </a:pPr>
                      <a:r>
                        <a:rPr lang="en-US" sz="1100">
                          <a:effectLst/>
                        </a:rPr>
                        <a:t> </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2.81</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dirty="0">
                          <a:effectLst/>
                        </a:rPr>
                        <a:t>OH (surface or structural) stretches </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extLst>
                  <a:ext uri="{0D108BD9-81ED-4DB2-BD59-A6C34878D82A}">
                    <a16:rowId xmlns:a16="http://schemas.microsoft.com/office/drawing/2014/main" val="2904381699"/>
                  </a:ext>
                </a:extLst>
              </a:tr>
              <a:tr h="116050">
                <a:tc>
                  <a:txBody>
                    <a:bodyPr/>
                    <a:lstStyle/>
                    <a:p>
                      <a:pPr marL="0" marR="0" indent="0" algn="l" eaLnBrk="0" hangingPunct="0">
                        <a:spcBef>
                          <a:spcPts val="0"/>
                        </a:spcBef>
                        <a:spcAft>
                          <a:spcPts val="0"/>
                        </a:spcAft>
                      </a:pPr>
                      <a:r>
                        <a:rPr lang="en-US" sz="1100" dirty="0">
                          <a:effectLst/>
                        </a:rPr>
                        <a:t> </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chemeClr val="accent5"/>
                    </a:solidFill>
                  </a:tcPr>
                </a:tc>
                <a:tc>
                  <a:txBody>
                    <a:bodyPr/>
                    <a:lstStyle/>
                    <a:p>
                      <a:pPr marL="0" marR="0" indent="0" algn="l" eaLnBrk="0" hangingPunct="0">
                        <a:spcBef>
                          <a:spcPts val="0"/>
                        </a:spcBef>
                        <a:spcAft>
                          <a:spcPts val="0"/>
                        </a:spcAft>
                      </a:pPr>
                      <a:r>
                        <a:rPr lang="en-US" sz="1100" dirty="0">
                          <a:effectLst/>
                        </a:rPr>
                        <a:t>2.2-2.3 </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chemeClr val="accent5"/>
                    </a:solidFill>
                  </a:tcPr>
                </a:tc>
                <a:tc>
                  <a:txBody>
                    <a:bodyPr/>
                    <a:lstStyle/>
                    <a:p>
                      <a:pPr marL="0" marR="0" indent="0" algn="l" eaLnBrk="0" hangingPunct="0">
                        <a:spcBef>
                          <a:spcPts val="0"/>
                        </a:spcBef>
                        <a:spcAft>
                          <a:spcPts val="0"/>
                        </a:spcAft>
                      </a:pPr>
                      <a:r>
                        <a:rPr lang="en-US" sz="1100" dirty="0">
                          <a:effectLst/>
                        </a:rPr>
                        <a:t>cation-OH bend</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chemeClr val="accent5"/>
                    </a:solidFill>
                  </a:tcPr>
                </a:tc>
                <a:extLst>
                  <a:ext uri="{0D108BD9-81ED-4DB2-BD59-A6C34878D82A}">
                    <a16:rowId xmlns:a16="http://schemas.microsoft.com/office/drawing/2014/main" val="838266465"/>
                  </a:ext>
                </a:extLst>
              </a:tr>
              <a:tr h="116050">
                <a:tc>
                  <a:txBody>
                    <a:bodyPr/>
                    <a:lstStyle/>
                    <a:p>
                      <a:pPr marL="0" marR="0" indent="0" algn="l" eaLnBrk="0" hangingPunct="0">
                        <a:spcBef>
                          <a:spcPts val="0"/>
                        </a:spcBef>
                        <a:spcAft>
                          <a:spcPts val="0"/>
                        </a:spcAft>
                      </a:pPr>
                      <a:r>
                        <a:rPr lang="en-US" sz="1100">
                          <a:effectLst/>
                        </a:rPr>
                        <a:t> </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3.6</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structural OH</a:t>
                      </a:r>
                      <a:endParaRPr lang="en-US" sz="1100">
                        <a:effectLst/>
                        <a:latin typeface="Times New Roman" panose="02020603050405020304" pitchFamily="18" charset="0"/>
                        <a:ea typeface="Times New Roman" panose="02020603050405020304" pitchFamily="18" charset="0"/>
                      </a:endParaRPr>
                    </a:p>
                  </a:txBody>
                  <a:tcPr marL="43519" marR="43519" marT="0" marB="0"/>
                </a:tc>
                <a:extLst>
                  <a:ext uri="{0D108BD9-81ED-4DB2-BD59-A6C34878D82A}">
                    <a16:rowId xmlns:a16="http://schemas.microsoft.com/office/drawing/2014/main" val="414579069"/>
                  </a:ext>
                </a:extLst>
              </a:tr>
              <a:tr h="116050">
                <a:tc>
                  <a:txBody>
                    <a:bodyPr/>
                    <a:lstStyle/>
                    <a:p>
                      <a:pPr marL="0" marR="0" indent="0" algn="l" eaLnBrk="0" hangingPunct="0">
                        <a:spcBef>
                          <a:spcPts val="0"/>
                        </a:spcBef>
                        <a:spcAft>
                          <a:spcPts val="0"/>
                        </a:spcAft>
                      </a:pPr>
                      <a:r>
                        <a:rPr lang="en-US" sz="1100" dirty="0">
                          <a:effectLst/>
                        </a:rPr>
                        <a:t>bound H2O</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2.85</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Houck et al (Mars)</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extLst>
                  <a:ext uri="{0D108BD9-81ED-4DB2-BD59-A6C34878D82A}">
                    <a16:rowId xmlns:a16="http://schemas.microsoft.com/office/drawing/2014/main" val="1383354124"/>
                  </a:ext>
                </a:extLst>
              </a:tr>
              <a:tr h="116050">
                <a:tc>
                  <a:txBody>
                    <a:bodyPr/>
                    <a:lstStyle/>
                    <a:p>
                      <a:pPr marL="0" marR="0" indent="0" algn="l" eaLnBrk="0" hangingPunct="0">
                        <a:spcBef>
                          <a:spcPts val="0"/>
                        </a:spcBef>
                        <a:spcAft>
                          <a:spcPts val="0"/>
                        </a:spcAft>
                      </a:pPr>
                      <a:r>
                        <a:rPr lang="en-US" sz="1100" dirty="0">
                          <a:effectLst/>
                        </a:rPr>
                        <a:t> </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3</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H2O of hydration</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extLst>
                  <a:ext uri="{0D108BD9-81ED-4DB2-BD59-A6C34878D82A}">
                    <a16:rowId xmlns:a16="http://schemas.microsoft.com/office/drawing/2014/main" val="2985272606"/>
                  </a:ext>
                </a:extLst>
              </a:tr>
              <a:tr h="116050">
                <a:tc>
                  <a:txBody>
                    <a:bodyPr/>
                    <a:lstStyle/>
                    <a:p>
                      <a:pPr marL="0" marR="0" indent="0" algn="l" eaLnBrk="0" hangingPunct="0">
                        <a:spcBef>
                          <a:spcPts val="0"/>
                        </a:spcBef>
                        <a:spcAft>
                          <a:spcPts val="0"/>
                        </a:spcAft>
                      </a:pPr>
                      <a:r>
                        <a:rPr lang="en-US" sz="1100" dirty="0">
                          <a:effectLst/>
                        </a:rPr>
                        <a:t> </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2.95</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H2O stretch (Mars)</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extLst>
                  <a:ext uri="{0D108BD9-81ED-4DB2-BD59-A6C34878D82A}">
                    <a16:rowId xmlns:a16="http://schemas.microsoft.com/office/drawing/2014/main" val="1307914783"/>
                  </a:ext>
                </a:extLst>
              </a:tr>
              <a:tr h="116050">
                <a:tc>
                  <a:txBody>
                    <a:bodyPr/>
                    <a:lstStyle/>
                    <a:p>
                      <a:pPr marL="0" marR="0" indent="0" algn="l" eaLnBrk="0" hangingPunct="0">
                        <a:spcBef>
                          <a:spcPts val="0"/>
                        </a:spcBef>
                        <a:spcAft>
                          <a:spcPts val="0"/>
                        </a:spcAft>
                      </a:pPr>
                      <a:r>
                        <a:rPr lang="en-US" sz="1100" dirty="0">
                          <a:effectLst/>
                        </a:rPr>
                        <a:t> </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3.14</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feature w/2.95</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extLst>
                  <a:ext uri="{0D108BD9-81ED-4DB2-BD59-A6C34878D82A}">
                    <a16:rowId xmlns:a16="http://schemas.microsoft.com/office/drawing/2014/main" val="3781163941"/>
                  </a:ext>
                </a:extLst>
              </a:tr>
              <a:tr h="116050">
                <a:tc>
                  <a:txBody>
                    <a:bodyPr/>
                    <a:lstStyle/>
                    <a:p>
                      <a:pPr marL="0" marR="0" indent="0" algn="l" eaLnBrk="0" hangingPunct="0">
                        <a:spcBef>
                          <a:spcPts val="0"/>
                        </a:spcBef>
                        <a:spcAft>
                          <a:spcPts val="0"/>
                        </a:spcAft>
                      </a:pPr>
                      <a:r>
                        <a:rPr lang="en-US" sz="1100" dirty="0">
                          <a:effectLst/>
                        </a:rPr>
                        <a:t>adsorbed H2O</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2.9-3.0</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a:effectLst/>
                        </a:rPr>
                        <a:t>R. Clark</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extLst>
                  <a:ext uri="{0D108BD9-81ED-4DB2-BD59-A6C34878D82A}">
                    <a16:rowId xmlns:a16="http://schemas.microsoft.com/office/drawing/2014/main" val="843226353"/>
                  </a:ext>
                </a:extLst>
              </a:tr>
              <a:tr h="116050">
                <a:tc>
                  <a:txBody>
                    <a:bodyPr/>
                    <a:lstStyle/>
                    <a:p>
                      <a:pPr marL="0" marR="0" indent="0" algn="l" eaLnBrk="0" hangingPunct="0">
                        <a:spcBef>
                          <a:spcPts val="0"/>
                        </a:spcBef>
                        <a:spcAft>
                          <a:spcPts val="0"/>
                        </a:spcAft>
                      </a:pPr>
                      <a:r>
                        <a:rPr lang="en-US" sz="1100" dirty="0">
                          <a:effectLst/>
                        </a:rPr>
                        <a:t>ice</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chemeClr val="accent5"/>
                    </a:solidFill>
                  </a:tcPr>
                </a:tc>
                <a:tc>
                  <a:txBody>
                    <a:bodyPr/>
                    <a:lstStyle/>
                    <a:p>
                      <a:pPr marL="0" marR="0" indent="0" algn="l" eaLnBrk="0" hangingPunct="0">
                        <a:spcBef>
                          <a:spcPts val="0"/>
                        </a:spcBef>
                        <a:spcAft>
                          <a:spcPts val="0"/>
                        </a:spcAft>
                      </a:pPr>
                      <a:r>
                        <a:rPr lang="en-US" sz="1100" dirty="0">
                          <a:effectLst/>
                        </a:rPr>
                        <a:t>1.5</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chemeClr val="accent5"/>
                    </a:solidFill>
                  </a:tcPr>
                </a:tc>
                <a:tc>
                  <a:txBody>
                    <a:bodyPr/>
                    <a:lstStyle/>
                    <a:p>
                      <a:pPr marL="0" marR="0" indent="0" algn="l" eaLnBrk="0" hangingPunct="0">
                        <a:spcBef>
                          <a:spcPts val="0"/>
                        </a:spcBef>
                        <a:spcAft>
                          <a:spcPts val="0"/>
                        </a:spcAft>
                      </a:pPr>
                      <a:r>
                        <a:rPr lang="en-US" sz="1100" dirty="0">
                          <a:effectLst/>
                        </a:rPr>
                        <a:t>band depth-layer correlated</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chemeClr val="accent5"/>
                    </a:solidFill>
                  </a:tcPr>
                </a:tc>
                <a:extLst>
                  <a:ext uri="{0D108BD9-81ED-4DB2-BD59-A6C34878D82A}">
                    <a16:rowId xmlns:a16="http://schemas.microsoft.com/office/drawing/2014/main" val="525549179"/>
                  </a:ext>
                </a:extLst>
              </a:tr>
              <a:tr h="116050">
                <a:tc>
                  <a:txBody>
                    <a:bodyPr/>
                    <a:lstStyle/>
                    <a:p>
                      <a:pPr marL="0" marR="0" indent="0" algn="l" eaLnBrk="0" hangingPunct="0">
                        <a:spcBef>
                          <a:spcPts val="0"/>
                        </a:spcBef>
                        <a:spcAft>
                          <a:spcPts val="0"/>
                        </a:spcAft>
                      </a:pPr>
                      <a:r>
                        <a:rPr lang="en-US" sz="1100">
                          <a:effectLst/>
                        </a:rPr>
                        <a:t> </a:t>
                      </a:r>
                      <a:endParaRPr lang="en-US" sz="1100">
                        <a:effectLst/>
                        <a:latin typeface="Times New Roman" panose="02020603050405020304" pitchFamily="18" charset="0"/>
                        <a:ea typeface="Times New Roman" panose="02020603050405020304" pitchFamily="18" charset="0"/>
                      </a:endParaRPr>
                    </a:p>
                  </a:txBody>
                  <a:tcPr marL="43519" marR="43519" marT="0" marB="0">
                    <a:solidFill>
                      <a:schemeClr val="accent5"/>
                    </a:solidFill>
                  </a:tcPr>
                </a:tc>
                <a:tc>
                  <a:txBody>
                    <a:bodyPr/>
                    <a:lstStyle/>
                    <a:p>
                      <a:pPr marL="0" marR="0" indent="0" algn="l" eaLnBrk="0" hangingPunct="0">
                        <a:spcBef>
                          <a:spcPts val="0"/>
                        </a:spcBef>
                        <a:spcAft>
                          <a:spcPts val="0"/>
                        </a:spcAft>
                      </a:pPr>
                      <a:r>
                        <a:rPr lang="en-US" sz="1100" dirty="0">
                          <a:effectLst/>
                        </a:rPr>
                        <a:t>2</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chemeClr val="accent5"/>
                    </a:solidFill>
                  </a:tcPr>
                </a:tc>
                <a:tc>
                  <a:txBody>
                    <a:bodyPr/>
                    <a:lstStyle/>
                    <a:p>
                      <a:pPr marL="0" marR="0" indent="0" algn="l" eaLnBrk="0" hangingPunct="0">
                        <a:spcBef>
                          <a:spcPts val="0"/>
                        </a:spcBef>
                        <a:spcAft>
                          <a:spcPts val="0"/>
                        </a:spcAft>
                      </a:pPr>
                      <a:r>
                        <a:rPr lang="en-US" sz="1100" dirty="0">
                          <a:effectLst/>
                        </a:rPr>
                        <a:t>strong feature</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chemeClr val="accent5"/>
                    </a:solidFill>
                  </a:tcPr>
                </a:tc>
                <a:extLst>
                  <a:ext uri="{0D108BD9-81ED-4DB2-BD59-A6C34878D82A}">
                    <a16:rowId xmlns:a16="http://schemas.microsoft.com/office/drawing/2014/main" val="1882302810"/>
                  </a:ext>
                </a:extLst>
              </a:tr>
              <a:tr h="116050">
                <a:tc>
                  <a:txBody>
                    <a:bodyPr/>
                    <a:lstStyle/>
                    <a:p>
                      <a:pPr marL="0" marR="0" indent="0" algn="l" eaLnBrk="0" hangingPunct="0">
                        <a:spcBef>
                          <a:spcPts val="0"/>
                        </a:spcBef>
                        <a:spcAft>
                          <a:spcPts val="0"/>
                        </a:spcAft>
                      </a:pPr>
                      <a:r>
                        <a:rPr lang="en-US" sz="1100">
                          <a:effectLst/>
                        </a:rPr>
                        <a:t> </a:t>
                      </a:r>
                      <a:endParaRPr lang="en-US" sz="110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dirty="0">
                          <a:effectLst/>
                        </a:rPr>
                        <a:t>3.06</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tc>
                  <a:txBody>
                    <a:bodyPr/>
                    <a:lstStyle/>
                    <a:p>
                      <a:pPr marL="0" marR="0" indent="0" algn="l" eaLnBrk="0" hangingPunct="0">
                        <a:spcBef>
                          <a:spcPts val="0"/>
                        </a:spcBef>
                        <a:spcAft>
                          <a:spcPts val="0"/>
                        </a:spcAft>
                      </a:pPr>
                      <a:r>
                        <a:rPr lang="en-US" sz="1100" dirty="0">
                          <a:effectLst/>
                        </a:rPr>
                        <a:t>Pieters et al</a:t>
                      </a:r>
                      <a:endParaRPr lang="en-US" sz="1100" dirty="0">
                        <a:effectLst/>
                        <a:latin typeface="Times New Roman" panose="02020603050405020304" pitchFamily="18" charset="0"/>
                        <a:ea typeface="Times New Roman" panose="02020603050405020304" pitchFamily="18" charset="0"/>
                      </a:endParaRPr>
                    </a:p>
                  </a:txBody>
                  <a:tcPr marL="43519" marR="43519" marT="0" marB="0">
                    <a:solidFill>
                      <a:srgbClr val="FFFF00"/>
                    </a:solidFill>
                  </a:tcPr>
                </a:tc>
                <a:extLst>
                  <a:ext uri="{0D108BD9-81ED-4DB2-BD59-A6C34878D82A}">
                    <a16:rowId xmlns:a16="http://schemas.microsoft.com/office/drawing/2014/main" val="584425894"/>
                  </a:ext>
                </a:extLst>
              </a:tr>
              <a:tr h="116050">
                <a:tc>
                  <a:txBody>
                    <a:bodyPr/>
                    <a:lstStyle/>
                    <a:p>
                      <a:pPr marL="0" marR="0" indent="0" algn="l" eaLnBrk="0" hangingPunct="0">
                        <a:spcBef>
                          <a:spcPts val="0"/>
                        </a:spcBef>
                        <a:spcAft>
                          <a:spcPts val="0"/>
                        </a:spcAft>
                      </a:pPr>
                      <a:r>
                        <a:rPr lang="en-US" sz="1100">
                          <a:effectLst/>
                        </a:rPr>
                        <a:t>Other Volatiles</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dirty="0">
                          <a:effectLst/>
                        </a:rPr>
                        <a:t> </a:t>
                      </a:r>
                      <a:endParaRPr lang="en-US" sz="1100" dirty="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 </a:t>
                      </a:r>
                      <a:endParaRPr lang="en-US" sz="1100">
                        <a:effectLst/>
                        <a:latin typeface="Times New Roman" panose="02020603050405020304" pitchFamily="18" charset="0"/>
                        <a:ea typeface="Times New Roman" panose="02020603050405020304" pitchFamily="18" charset="0"/>
                      </a:endParaRPr>
                    </a:p>
                  </a:txBody>
                  <a:tcPr marL="43519" marR="43519" marT="0" marB="0"/>
                </a:tc>
                <a:extLst>
                  <a:ext uri="{0D108BD9-81ED-4DB2-BD59-A6C34878D82A}">
                    <a16:rowId xmlns:a16="http://schemas.microsoft.com/office/drawing/2014/main" val="4140647680"/>
                  </a:ext>
                </a:extLst>
              </a:tr>
              <a:tr h="116050">
                <a:tc>
                  <a:txBody>
                    <a:bodyPr/>
                    <a:lstStyle/>
                    <a:p>
                      <a:pPr marL="0" marR="0" indent="0" algn="l" eaLnBrk="0" hangingPunct="0">
                        <a:spcBef>
                          <a:spcPts val="0"/>
                        </a:spcBef>
                        <a:spcAft>
                          <a:spcPts val="0"/>
                        </a:spcAft>
                      </a:pPr>
                      <a:r>
                        <a:rPr lang="en-US" sz="1100">
                          <a:effectLst/>
                        </a:rPr>
                        <a:t>NH3</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1.65, 2. 2.2</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N-H stretch</a:t>
                      </a:r>
                      <a:endParaRPr lang="en-US" sz="1100">
                        <a:effectLst/>
                        <a:latin typeface="Times New Roman" panose="02020603050405020304" pitchFamily="18" charset="0"/>
                        <a:ea typeface="Times New Roman" panose="02020603050405020304" pitchFamily="18" charset="0"/>
                      </a:endParaRPr>
                    </a:p>
                  </a:txBody>
                  <a:tcPr marL="43519" marR="43519" marT="0" marB="0"/>
                </a:tc>
                <a:extLst>
                  <a:ext uri="{0D108BD9-81ED-4DB2-BD59-A6C34878D82A}">
                    <a16:rowId xmlns:a16="http://schemas.microsoft.com/office/drawing/2014/main" val="3108959236"/>
                  </a:ext>
                </a:extLst>
              </a:tr>
              <a:tr h="116050">
                <a:tc>
                  <a:txBody>
                    <a:bodyPr/>
                    <a:lstStyle/>
                    <a:p>
                      <a:pPr marL="0" marR="0" indent="0" algn="l" eaLnBrk="0" hangingPunct="0">
                        <a:spcBef>
                          <a:spcPts val="0"/>
                        </a:spcBef>
                        <a:spcAft>
                          <a:spcPts val="0"/>
                        </a:spcAft>
                      </a:pPr>
                      <a:r>
                        <a:rPr lang="en-US" sz="1100">
                          <a:effectLst/>
                        </a:rPr>
                        <a:t>CO2</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2, 2.7</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C-O vibration and overtones</a:t>
                      </a:r>
                      <a:endParaRPr lang="en-US" sz="1100">
                        <a:effectLst/>
                        <a:latin typeface="Times New Roman" panose="02020603050405020304" pitchFamily="18" charset="0"/>
                        <a:ea typeface="Times New Roman" panose="02020603050405020304" pitchFamily="18" charset="0"/>
                      </a:endParaRPr>
                    </a:p>
                  </a:txBody>
                  <a:tcPr marL="43519" marR="43519" marT="0" marB="0"/>
                </a:tc>
                <a:extLst>
                  <a:ext uri="{0D108BD9-81ED-4DB2-BD59-A6C34878D82A}">
                    <a16:rowId xmlns:a16="http://schemas.microsoft.com/office/drawing/2014/main" val="850982722"/>
                  </a:ext>
                </a:extLst>
              </a:tr>
              <a:tr h="116050">
                <a:tc>
                  <a:txBody>
                    <a:bodyPr/>
                    <a:lstStyle/>
                    <a:p>
                      <a:pPr marL="0" marR="0" indent="0" algn="l" eaLnBrk="0" hangingPunct="0">
                        <a:spcBef>
                          <a:spcPts val="0"/>
                        </a:spcBef>
                        <a:spcAft>
                          <a:spcPts val="0"/>
                        </a:spcAft>
                      </a:pPr>
                      <a:r>
                        <a:rPr lang="en-US" sz="1100">
                          <a:effectLst/>
                        </a:rPr>
                        <a:t>H2S</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3</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 </a:t>
                      </a:r>
                      <a:endParaRPr lang="en-US" sz="1100">
                        <a:effectLst/>
                        <a:latin typeface="Times New Roman" panose="02020603050405020304" pitchFamily="18" charset="0"/>
                        <a:ea typeface="Times New Roman" panose="02020603050405020304" pitchFamily="18" charset="0"/>
                      </a:endParaRPr>
                    </a:p>
                  </a:txBody>
                  <a:tcPr marL="43519" marR="43519" marT="0" marB="0"/>
                </a:tc>
                <a:extLst>
                  <a:ext uri="{0D108BD9-81ED-4DB2-BD59-A6C34878D82A}">
                    <a16:rowId xmlns:a16="http://schemas.microsoft.com/office/drawing/2014/main" val="1312094136"/>
                  </a:ext>
                </a:extLst>
              </a:tr>
              <a:tr h="116050">
                <a:tc>
                  <a:txBody>
                    <a:bodyPr/>
                    <a:lstStyle/>
                    <a:p>
                      <a:pPr marL="0" marR="0" indent="0" algn="l" eaLnBrk="0" hangingPunct="0">
                        <a:spcBef>
                          <a:spcPts val="0"/>
                        </a:spcBef>
                        <a:spcAft>
                          <a:spcPts val="0"/>
                        </a:spcAft>
                      </a:pPr>
                      <a:r>
                        <a:rPr lang="en-US" sz="1100">
                          <a:effectLst/>
                        </a:rPr>
                        <a:t>CH4/organics</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1.2, 1.7, 2.3, 3.3</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C-H stretch fundamental and overtones</a:t>
                      </a:r>
                      <a:endParaRPr lang="en-US" sz="1100">
                        <a:effectLst/>
                        <a:latin typeface="Times New Roman" panose="02020603050405020304" pitchFamily="18" charset="0"/>
                        <a:ea typeface="Times New Roman" panose="02020603050405020304" pitchFamily="18" charset="0"/>
                      </a:endParaRPr>
                    </a:p>
                  </a:txBody>
                  <a:tcPr marL="43519" marR="43519" marT="0" marB="0"/>
                </a:tc>
                <a:extLst>
                  <a:ext uri="{0D108BD9-81ED-4DB2-BD59-A6C34878D82A}">
                    <a16:rowId xmlns:a16="http://schemas.microsoft.com/office/drawing/2014/main" val="4150597089"/>
                  </a:ext>
                </a:extLst>
              </a:tr>
              <a:tr h="116050">
                <a:tc>
                  <a:txBody>
                    <a:bodyPr/>
                    <a:lstStyle/>
                    <a:p>
                      <a:pPr marL="0" marR="0" indent="0" algn="l" eaLnBrk="0" hangingPunct="0">
                        <a:spcBef>
                          <a:spcPts val="0"/>
                        </a:spcBef>
                        <a:spcAft>
                          <a:spcPts val="0"/>
                        </a:spcAft>
                      </a:pPr>
                      <a:r>
                        <a:rPr lang="en-US" sz="1100">
                          <a:effectLst/>
                        </a:rPr>
                        <a:t>Mineral Bands</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 </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 </a:t>
                      </a:r>
                      <a:endParaRPr lang="en-US" sz="1100">
                        <a:effectLst/>
                        <a:latin typeface="Times New Roman" panose="02020603050405020304" pitchFamily="18" charset="0"/>
                        <a:ea typeface="Times New Roman" panose="02020603050405020304" pitchFamily="18" charset="0"/>
                      </a:endParaRPr>
                    </a:p>
                  </a:txBody>
                  <a:tcPr marL="43519" marR="43519" marT="0" marB="0"/>
                </a:tc>
                <a:extLst>
                  <a:ext uri="{0D108BD9-81ED-4DB2-BD59-A6C34878D82A}">
                    <a16:rowId xmlns:a16="http://schemas.microsoft.com/office/drawing/2014/main" val="3620071058"/>
                  </a:ext>
                </a:extLst>
              </a:tr>
              <a:tr h="116050">
                <a:tc>
                  <a:txBody>
                    <a:bodyPr/>
                    <a:lstStyle/>
                    <a:p>
                      <a:pPr marL="0" marR="0" indent="0" algn="l" eaLnBrk="0" hangingPunct="0">
                        <a:spcBef>
                          <a:spcPts val="0"/>
                        </a:spcBef>
                        <a:spcAft>
                          <a:spcPts val="0"/>
                        </a:spcAft>
                      </a:pPr>
                      <a:r>
                        <a:rPr lang="en-US" sz="1100">
                          <a:effectLst/>
                        </a:rPr>
                        <a:t>pyroxene</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0.95-1</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crystal field effects, charge transfer</a:t>
                      </a:r>
                      <a:endParaRPr lang="en-US" sz="1100">
                        <a:effectLst/>
                        <a:latin typeface="Times New Roman" panose="02020603050405020304" pitchFamily="18" charset="0"/>
                        <a:ea typeface="Times New Roman" panose="02020603050405020304" pitchFamily="18" charset="0"/>
                      </a:endParaRPr>
                    </a:p>
                  </a:txBody>
                  <a:tcPr marL="43519" marR="43519" marT="0" marB="0"/>
                </a:tc>
                <a:extLst>
                  <a:ext uri="{0D108BD9-81ED-4DB2-BD59-A6C34878D82A}">
                    <a16:rowId xmlns:a16="http://schemas.microsoft.com/office/drawing/2014/main" val="2912487797"/>
                  </a:ext>
                </a:extLst>
              </a:tr>
              <a:tr h="116050">
                <a:tc>
                  <a:txBody>
                    <a:bodyPr/>
                    <a:lstStyle/>
                    <a:p>
                      <a:pPr marL="0" marR="0" indent="0" algn="l" eaLnBrk="0" hangingPunct="0">
                        <a:spcBef>
                          <a:spcPts val="0"/>
                        </a:spcBef>
                        <a:spcAft>
                          <a:spcPts val="0"/>
                        </a:spcAft>
                      </a:pPr>
                      <a:r>
                        <a:rPr lang="en-US" sz="1100">
                          <a:effectLst/>
                        </a:rPr>
                        <a:t>olivine</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1, 2, 2.9</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crystal field effects</a:t>
                      </a:r>
                      <a:endParaRPr lang="en-US" sz="1100">
                        <a:effectLst/>
                        <a:latin typeface="Times New Roman" panose="02020603050405020304" pitchFamily="18" charset="0"/>
                        <a:ea typeface="Times New Roman" panose="02020603050405020304" pitchFamily="18" charset="0"/>
                      </a:endParaRPr>
                    </a:p>
                  </a:txBody>
                  <a:tcPr marL="43519" marR="43519" marT="0" marB="0"/>
                </a:tc>
                <a:extLst>
                  <a:ext uri="{0D108BD9-81ED-4DB2-BD59-A6C34878D82A}">
                    <a16:rowId xmlns:a16="http://schemas.microsoft.com/office/drawing/2014/main" val="2851873857"/>
                  </a:ext>
                </a:extLst>
              </a:tr>
              <a:tr h="116050">
                <a:tc>
                  <a:txBody>
                    <a:bodyPr/>
                    <a:lstStyle/>
                    <a:p>
                      <a:pPr marL="0" marR="0" indent="0" algn="l" eaLnBrk="0" hangingPunct="0">
                        <a:spcBef>
                          <a:spcPts val="0"/>
                        </a:spcBef>
                        <a:spcAft>
                          <a:spcPts val="0"/>
                        </a:spcAft>
                      </a:pPr>
                      <a:r>
                        <a:rPr lang="en-US" sz="1100">
                          <a:effectLst/>
                        </a:rPr>
                        <a:t>spinels</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2</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crystal field effects</a:t>
                      </a:r>
                      <a:endParaRPr lang="en-US" sz="1100">
                        <a:effectLst/>
                        <a:latin typeface="Times New Roman" panose="02020603050405020304" pitchFamily="18" charset="0"/>
                        <a:ea typeface="Times New Roman" panose="02020603050405020304" pitchFamily="18" charset="0"/>
                      </a:endParaRPr>
                    </a:p>
                  </a:txBody>
                  <a:tcPr marL="43519" marR="43519" marT="0" marB="0"/>
                </a:tc>
                <a:extLst>
                  <a:ext uri="{0D108BD9-81ED-4DB2-BD59-A6C34878D82A}">
                    <a16:rowId xmlns:a16="http://schemas.microsoft.com/office/drawing/2014/main" val="248694485"/>
                  </a:ext>
                </a:extLst>
              </a:tr>
              <a:tr h="116050">
                <a:tc>
                  <a:txBody>
                    <a:bodyPr/>
                    <a:lstStyle/>
                    <a:p>
                      <a:pPr marL="0" marR="0" indent="0" algn="l" eaLnBrk="0" hangingPunct="0">
                        <a:spcBef>
                          <a:spcPts val="0"/>
                        </a:spcBef>
                        <a:spcAft>
                          <a:spcPts val="0"/>
                        </a:spcAft>
                      </a:pPr>
                      <a:r>
                        <a:rPr lang="en-US" sz="1100">
                          <a:effectLst/>
                        </a:rPr>
                        <a:t>iron oxides</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1</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crystal field effects</a:t>
                      </a:r>
                      <a:endParaRPr lang="en-US" sz="1100">
                        <a:effectLst/>
                        <a:latin typeface="Times New Roman" panose="02020603050405020304" pitchFamily="18" charset="0"/>
                        <a:ea typeface="Times New Roman" panose="02020603050405020304" pitchFamily="18" charset="0"/>
                      </a:endParaRPr>
                    </a:p>
                  </a:txBody>
                  <a:tcPr marL="43519" marR="43519" marT="0" marB="0"/>
                </a:tc>
                <a:extLst>
                  <a:ext uri="{0D108BD9-81ED-4DB2-BD59-A6C34878D82A}">
                    <a16:rowId xmlns:a16="http://schemas.microsoft.com/office/drawing/2014/main" val="2842052477"/>
                  </a:ext>
                </a:extLst>
              </a:tr>
              <a:tr h="116050">
                <a:tc>
                  <a:txBody>
                    <a:bodyPr/>
                    <a:lstStyle/>
                    <a:p>
                      <a:pPr marL="0" marR="0" indent="0" algn="l" eaLnBrk="0" hangingPunct="0">
                        <a:spcBef>
                          <a:spcPts val="0"/>
                        </a:spcBef>
                        <a:spcAft>
                          <a:spcPts val="0"/>
                        </a:spcAft>
                      </a:pPr>
                      <a:r>
                        <a:rPr lang="en-US" sz="1100">
                          <a:effectLst/>
                        </a:rPr>
                        <a:t>carbonate</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2.35, 2.5</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overtone bands</a:t>
                      </a:r>
                      <a:endParaRPr lang="en-US" sz="1100">
                        <a:effectLst/>
                        <a:latin typeface="Times New Roman" panose="02020603050405020304" pitchFamily="18" charset="0"/>
                        <a:ea typeface="Times New Roman" panose="02020603050405020304" pitchFamily="18" charset="0"/>
                      </a:endParaRPr>
                    </a:p>
                  </a:txBody>
                  <a:tcPr marL="43519" marR="43519" marT="0" marB="0"/>
                </a:tc>
                <a:extLst>
                  <a:ext uri="{0D108BD9-81ED-4DB2-BD59-A6C34878D82A}">
                    <a16:rowId xmlns:a16="http://schemas.microsoft.com/office/drawing/2014/main" val="4292366126"/>
                  </a:ext>
                </a:extLst>
              </a:tr>
              <a:tr h="116050">
                <a:tc>
                  <a:txBody>
                    <a:bodyPr/>
                    <a:lstStyle/>
                    <a:p>
                      <a:pPr marL="0" marR="0" indent="0" algn="l" eaLnBrk="0" hangingPunct="0">
                        <a:spcBef>
                          <a:spcPts val="0"/>
                        </a:spcBef>
                        <a:spcAft>
                          <a:spcPts val="0"/>
                        </a:spcAft>
                      </a:pPr>
                      <a:r>
                        <a:rPr lang="en-US" sz="1100">
                          <a:effectLst/>
                        </a:rPr>
                        <a:t>Sulfide</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3</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conduction bands</a:t>
                      </a:r>
                      <a:endParaRPr lang="en-US" sz="1100">
                        <a:effectLst/>
                        <a:latin typeface="Times New Roman" panose="02020603050405020304" pitchFamily="18" charset="0"/>
                        <a:ea typeface="Times New Roman" panose="02020603050405020304" pitchFamily="18" charset="0"/>
                      </a:endParaRPr>
                    </a:p>
                  </a:txBody>
                  <a:tcPr marL="43519" marR="43519" marT="0" marB="0"/>
                </a:tc>
                <a:extLst>
                  <a:ext uri="{0D108BD9-81ED-4DB2-BD59-A6C34878D82A}">
                    <a16:rowId xmlns:a16="http://schemas.microsoft.com/office/drawing/2014/main" val="3201074875"/>
                  </a:ext>
                </a:extLst>
              </a:tr>
              <a:tr h="116050">
                <a:tc>
                  <a:txBody>
                    <a:bodyPr/>
                    <a:lstStyle/>
                    <a:p>
                      <a:pPr marL="0" marR="0" indent="0" algn="l" eaLnBrk="0" hangingPunct="0">
                        <a:spcBef>
                          <a:spcPts val="0"/>
                        </a:spcBef>
                        <a:spcAft>
                          <a:spcPts val="0"/>
                        </a:spcAft>
                      </a:pPr>
                      <a:r>
                        <a:rPr lang="en-US" sz="1100">
                          <a:effectLst/>
                        </a:rPr>
                        <a:t>hydrated silicates</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3-3.5</a:t>
                      </a:r>
                      <a:endParaRPr lang="en-US" sz="1100">
                        <a:effectLst/>
                        <a:latin typeface="Times New Roman" panose="02020603050405020304" pitchFamily="18" charset="0"/>
                        <a:ea typeface="Times New Roman" panose="02020603050405020304" pitchFamily="18" charset="0"/>
                      </a:endParaRPr>
                    </a:p>
                  </a:txBody>
                  <a:tcPr marL="43519" marR="43519" marT="0" marB="0"/>
                </a:tc>
                <a:tc>
                  <a:txBody>
                    <a:bodyPr/>
                    <a:lstStyle/>
                    <a:p>
                      <a:pPr marL="0" marR="0" indent="0" algn="l" eaLnBrk="0" hangingPunct="0">
                        <a:spcBef>
                          <a:spcPts val="0"/>
                        </a:spcBef>
                        <a:spcAft>
                          <a:spcPts val="0"/>
                        </a:spcAft>
                      </a:pPr>
                      <a:r>
                        <a:rPr lang="en-US" sz="1100">
                          <a:effectLst/>
                        </a:rPr>
                        <a:t>vibrational processes</a:t>
                      </a:r>
                      <a:endParaRPr lang="en-US" sz="1100">
                        <a:effectLst/>
                        <a:latin typeface="Times New Roman" panose="02020603050405020304" pitchFamily="18" charset="0"/>
                        <a:ea typeface="Times New Roman" panose="02020603050405020304" pitchFamily="18" charset="0"/>
                      </a:endParaRPr>
                    </a:p>
                  </a:txBody>
                  <a:tcPr marL="43519" marR="43519" marT="0" marB="0"/>
                </a:tc>
                <a:extLst>
                  <a:ext uri="{0D108BD9-81ED-4DB2-BD59-A6C34878D82A}">
                    <a16:rowId xmlns:a16="http://schemas.microsoft.com/office/drawing/2014/main" val="3872025281"/>
                  </a:ext>
                </a:extLst>
              </a:tr>
              <a:tr h="232101">
                <a:tc gridSpan="3">
                  <a:txBody>
                    <a:bodyPr/>
                    <a:lstStyle/>
                    <a:p>
                      <a:pPr marL="0" marR="0" indent="0" algn="l" eaLnBrk="0" hangingPunct="0">
                        <a:spcBef>
                          <a:spcPts val="0"/>
                        </a:spcBef>
                        <a:spcAft>
                          <a:spcPts val="0"/>
                        </a:spcAft>
                      </a:pPr>
                      <a:r>
                        <a:rPr lang="en-US" sz="1100" dirty="0">
                          <a:effectLst/>
                        </a:rPr>
                        <a:t>anticipate wavelength of peak for water absorption band to be structural&lt;bound&lt;adsorbed&lt;ice.</a:t>
                      </a:r>
                      <a:endParaRPr lang="en-US" sz="1100" dirty="0">
                        <a:effectLst/>
                        <a:latin typeface="Times New Roman" panose="02020603050405020304" pitchFamily="18" charset="0"/>
                        <a:ea typeface="Times New Roman" panose="02020603050405020304" pitchFamily="18" charset="0"/>
                      </a:endParaRPr>
                    </a:p>
                  </a:txBody>
                  <a:tcPr marL="43519" marR="43519"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6306714"/>
                  </a:ext>
                </a:extLst>
              </a:tr>
            </a:tbl>
          </a:graphicData>
        </a:graphic>
      </p:graphicFrame>
    </p:spTree>
    <p:extLst>
      <p:ext uri="{BB962C8B-B14F-4D97-AF65-F5344CB8AC3E}">
        <p14:creationId xmlns:p14="http://schemas.microsoft.com/office/powerpoint/2010/main" val="201916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D77AC8-FD30-784E-A663-A20BC2A15BC6}"/>
              </a:ext>
            </a:extLst>
          </p:cNvPr>
          <p:cNvPicPr>
            <a:picLocks noChangeAspect="1"/>
          </p:cNvPicPr>
          <p:nvPr/>
        </p:nvPicPr>
        <p:blipFill rotWithShape="1">
          <a:blip r:embed="rId2"/>
          <a:srcRect l="17139" b="18739"/>
          <a:stretch/>
        </p:blipFill>
        <p:spPr>
          <a:xfrm>
            <a:off x="279346" y="138242"/>
            <a:ext cx="3557158" cy="1786354"/>
          </a:xfrm>
          <a:prstGeom prst="rect">
            <a:avLst/>
          </a:prstGeom>
        </p:spPr>
      </p:pic>
      <p:pic>
        <p:nvPicPr>
          <p:cNvPr id="8" name="Picture 7">
            <a:extLst>
              <a:ext uri="{FF2B5EF4-FFF2-40B4-BE49-F238E27FC236}">
                <a16:creationId xmlns:a16="http://schemas.microsoft.com/office/drawing/2014/main" id="{2FB7EC80-6D40-3F4F-B116-F97805C96008}"/>
              </a:ext>
            </a:extLst>
          </p:cNvPr>
          <p:cNvPicPr>
            <a:picLocks noChangeAspect="1"/>
          </p:cNvPicPr>
          <p:nvPr/>
        </p:nvPicPr>
        <p:blipFill rotWithShape="1">
          <a:blip r:embed="rId3"/>
          <a:srcRect l="10487" t="8283" r="9228" b="13940"/>
          <a:stretch/>
        </p:blipFill>
        <p:spPr>
          <a:xfrm>
            <a:off x="4491729" y="377687"/>
            <a:ext cx="4500923" cy="5106794"/>
          </a:xfrm>
          <a:prstGeom prst="rect">
            <a:avLst/>
          </a:prstGeom>
        </p:spPr>
      </p:pic>
      <p:sp>
        <p:nvSpPr>
          <p:cNvPr id="2" name="TextBox 1">
            <a:extLst>
              <a:ext uri="{FF2B5EF4-FFF2-40B4-BE49-F238E27FC236}">
                <a16:creationId xmlns:a16="http://schemas.microsoft.com/office/drawing/2014/main" id="{0A874836-FD16-0448-B67B-514FA14BFF97}"/>
              </a:ext>
            </a:extLst>
          </p:cNvPr>
          <p:cNvSpPr txBox="1"/>
          <p:nvPr/>
        </p:nvSpPr>
        <p:spPr>
          <a:xfrm>
            <a:off x="4491729" y="4755734"/>
            <a:ext cx="4383914" cy="954107"/>
          </a:xfrm>
          <a:prstGeom prst="rect">
            <a:avLst/>
          </a:prstGeom>
          <a:solidFill>
            <a:schemeClr val="bg1"/>
          </a:solidFill>
        </p:spPr>
        <p:txBody>
          <a:bodyPr wrap="square" rtlCol="0">
            <a:spAutoFit/>
          </a:bodyPr>
          <a:lstStyle/>
          <a:p>
            <a:r>
              <a:rPr lang="en-US" sz="1400"/>
              <a:t>Water and Hydroxyl on Moon. Combined Red (Pyroxene), Green (Reflectance continuum), Blue (water and hydroxyl absorption) bands. Blue, Cyan, Magenta, Pink water indicators.  Chandrayaan M3, Pieters et al 2009</a:t>
            </a:r>
          </a:p>
        </p:txBody>
      </p:sp>
      <p:sp>
        <p:nvSpPr>
          <p:cNvPr id="3" name="TextBox 2">
            <a:extLst>
              <a:ext uri="{FF2B5EF4-FFF2-40B4-BE49-F238E27FC236}">
                <a16:creationId xmlns:a16="http://schemas.microsoft.com/office/drawing/2014/main" id="{2B651FC0-42EF-ED4A-BAE7-B28EE6FCCAF5}"/>
              </a:ext>
            </a:extLst>
          </p:cNvPr>
          <p:cNvSpPr txBox="1"/>
          <p:nvPr/>
        </p:nvSpPr>
        <p:spPr>
          <a:xfrm>
            <a:off x="279346" y="1914962"/>
            <a:ext cx="3557158" cy="954107"/>
          </a:xfrm>
          <a:prstGeom prst="rect">
            <a:avLst/>
          </a:prstGeom>
          <a:solidFill>
            <a:schemeClr val="bg1"/>
          </a:solidFill>
        </p:spPr>
        <p:txBody>
          <a:bodyPr wrap="square" rtlCol="0">
            <a:spAutoFit/>
          </a:bodyPr>
          <a:lstStyle/>
          <a:p>
            <a:r>
              <a:rPr lang="en-US" sz="1400"/>
              <a:t>Reflectance spectra showing water and hydroxyl aborption features (near 3 microns) depth as a function of latitude. Chandrayaan M3, Pieters et al 2009</a:t>
            </a:r>
          </a:p>
        </p:txBody>
      </p:sp>
      <p:pic>
        <p:nvPicPr>
          <p:cNvPr id="10" name="Picture 9">
            <a:extLst>
              <a:ext uri="{FF2B5EF4-FFF2-40B4-BE49-F238E27FC236}">
                <a16:creationId xmlns:a16="http://schemas.microsoft.com/office/drawing/2014/main" id="{BDDC3563-01C6-1D49-BF1C-EA7575084370}"/>
              </a:ext>
            </a:extLst>
          </p:cNvPr>
          <p:cNvPicPr>
            <a:picLocks noChangeAspect="1"/>
          </p:cNvPicPr>
          <p:nvPr/>
        </p:nvPicPr>
        <p:blipFill rotWithShape="1">
          <a:blip r:embed="rId4"/>
          <a:srcRect l="35244" t="41235" r="5380" b="18185"/>
          <a:stretch/>
        </p:blipFill>
        <p:spPr>
          <a:xfrm>
            <a:off x="225466" y="2780416"/>
            <a:ext cx="3670867" cy="3193002"/>
          </a:xfrm>
          <a:prstGeom prst="rect">
            <a:avLst/>
          </a:prstGeom>
        </p:spPr>
      </p:pic>
      <p:sp>
        <p:nvSpPr>
          <p:cNvPr id="11" name="TextBox 10">
            <a:extLst>
              <a:ext uri="{FF2B5EF4-FFF2-40B4-BE49-F238E27FC236}">
                <a16:creationId xmlns:a16="http://schemas.microsoft.com/office/drawing/2014/main" id="{994D2E50-28C1-234E-8624-59B5BA06B901}"/>
              </a:ext>
            </a:extLst>
          </p:cNvPr>
          <p:cNvSpPr txBox="1"/>
          <p:nvPr/>
        </p:nvSpPr>
        <p:spPr>
          <a:xfrm>
            <a:off x="279347" y="5903845"/>
            <a:ext cx="3557158" cy="738664"/>
          </a:xfrm>
          <a:prstGeom prst="rect">
            <a:avLst/>
          </a:prstGeom>
          <a:solidFill>
            <a:schemeClr val="bg1"/>
          </a:solidFill>
        </p:spPr>
        <p:txBody>
          <a:bodyPr wrap="square" rtlCol="0">
            <a:spAutoFit/>
          </a:bodyPr>
          <a:lstStyle/>
          <a:p>
            <a:r>
              <a:rPr lang="en-US" sz="1400"/>
              <a:t>Reflectance spectra with absorption feature strength correlated with time of day. Deep Impact Epoxi. Sunshine et al 2009</a:t>
            </a:r>
          </a:p>
        </p:txBody>
      </p:sp>
      <p:sp>
        <p:nvSpPr>
          <p:cNvPr id="4" name="Date Placeholder 3">
            <a:extLst>
              <a:ext uri="{FF2B5EF4-FFF2-40B4-BE49-F238E27FC236}">
                <a16:creationId xmlns:a16="http://schemas.microsoft.com/office/drawing/2014/main" id="{C14BCCDA-9D1E-A049-A091-2CFA46A9B1C2}"/>
              </a:ext>
            </a:extLst>
          </p:cNvPr>
          <p:cNvSpPr>
            <a:spLocks noGrp="1"/>
          </p:cNvSpPr>
          <p:nvPr>
            <p:ph type="dt" sz="half" idx="10"/>
          </p:nvPr>
        </p:nvSpPr>
        <p:spPr/>
        <p:txBody>
          <a:bodyPr/>
          <a:lstStyle/>
          <a:p>
            <a:r>
              <a:rPr lang="en-US"/>
              <a:t>SPIE Optics Nano 2019</a:t>
            </a:r>
            <a:endParaRPr lang="en-US" dirty="0"/>
          </a:p>
        </p:txBody>
      </p:sp>
      <p:sp>
        <p:nvSpPr>
          <p:cNvPr id="5" name="Footer Placeholder 4">
            <a:extLst>
              <a:ext uri="{FF2B5EF4-FFF2-40B4-BE49-F238E27FC236}">
                <a16:creationId xmlns:a16="http://schemas.microsoft.com/office/drawing/2014/main" id="{D68AE654-A219-614C-BCC8-C821C3239EEE}"/>
              </a:ext>
            </a:extLst>
          </p:cNvPr>
          <p:cNvSpPr>
            <a:spLocks noGrp="1"/>
          </p:cNvSpPr>
          <p:nvPr>
            <p:ph type="ftr" sz="quarter" idx="11"/>
          </p:nvPr>
        </p:nvSpPr>
        <p:spPr/>
        <p:txBody>
          <a:bodyPr/>
          <a:lstStyle/>
          <a:p>
            <a:r>
              <a:rPr lang="en-US"/>
              <a:t>Clarketal Lunar Ice Cube</a:t>
            </a:r>
            <a:endParaRPr lang="en-US" dirty="0"/>
          </a:p>
        </p:txBody>
      </p:sp>
      <p:sp>
        <p:nvSpPr>
          <p:cNvPr id="6" name="Slide Number Placeholder 5">
            <a:extLst>
              <a:ext uri="{FF2B5EF4-FFF2-40B4-BE49-F238E27FC236}">
                <a16:creationId xmlns:a16="http://schemas.microsoft.com/office/drawing/2014/main" id="{5E3F6A1A-B193-4143-B277-21EA91E651B8}"/>
              </a:ext>
            </a:extLst>
          </p:cNvPr>
          <p:cNvSpPr>
            <a:spLocks noGrp="1"/>
          </p:cNvSpPr>
          <p:nvPr>
            <p:ph type="sldNum" sz="quarter" idx="12"/>
          </p:nvPr>
        </p:nvSpPr>
        <p:spPr/>
        <p:txBody>
          <a:bodyPr/>
          <a:lstStyle/>
          <a:p>
            <a:fld id="{61DB02BC-888A-9449-ADDC-9153D0D66787}" type="slidenum">
              <a:rPr lang="en-US" smtClean="0"/>
              <a:t>5</a:t>
            </a:fld>
            <a:endParaRPr lang="en-US"/>
          </a:p>
        </p:txBody>
      </p:sp>
      <p:sp>
        <p:nvSpPr>
          <p:cNvPr id="12" name="TextBox 11">
            <a:extLst>
              <a:ext uri="{FF2B5EF4-FFF2-40B4-BE49-F238E27FC236}">
                <a16:creationId xmlns:a16="http://schemas.microsoft.com/office/drawing/2014/main" id="{354D10FD-8772-694B-A91B-EF1D5391C32E}"/>
              </a:ext>
            </a:extLst>
          </p:cNvPr>
          <p:cNvSpPr txBox="1"/>
          <p:nvPr/>
        </p:nvSpPr>
        <p:spPr>
          <a:xfrm>
            <a:off x="5098672" y="8355"/>
            <a:ext cx="3170028" cy="369332"/>
          </a:xfrm>
          <a:prstGeom prst="rect">
            <a:avLst/>
          </a:prstGeom>
          <a:noFill/>
        </p:spPr>
        <p:txBody>
          <a:bodyPr wrap="square" rtlCol="0">
            <a:spAutoFit/>
          </a:bodyPr>
          <a:lstStyle/>
          <a:p>
            <a:r>
              <a:rPr lang="en-US" b="1"/>
              <a:t>Evidence for Water</a:t>
            </a:r>
          </a:p>
        </p:txBody>
      </p:sp>
    </p:spTree>
    <p:extLst>
      <p:ext uri="{BB962C8B-B14F-4D97-AF65-F5344CB8AC3E}">
        <p14:creationId xmlns:p14="http://schemas.microsoft.com/office/powerpoint/2010/main" val="1054627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538D64-3B18-D346-975F-7510DD6924CA}"/>
              </a:ext>
            </a:extLst>
          </p:cNvPr>
          <p:cNvSpPr>
            <a:spLocks noGrp="1"/>
          </p:cNvSpPr>
          <p:nvPr>
            <p:ph type="dt" sz="half" idx="10"/>
          </p:nvPr>
        </p:nvSpPr>
        <p:spPr/>
        <p:txBody>
          <a:bodyPr/>
          <a:lstStyle/>
          <a:p>
            <a:r>
              <a:rPr lang="en-US"/>
              <a:t>SPIE Optics Nano 2019</a:t>
            </a:r>
            <a:endParaRPr lang="en-US" dirty="0"/>
          </a:p>
        </p:txBody>
      </p:sp>
      <p:sp>
        <p:nvSpPr>
          <p:cNvPr id="3" name="Footer Placeholder 2">
            <a:extLst>
              <a:ext uri="{FF2B5EF4-FFF2-40B4-BE49-F238E27FC236}">
                <a16:creationId xmlns:a16="http://schemas.microsoft.com/office/drawing/2014/main" id="{9C70E861-3808-7C49-B549-98A0272A7D48}"/>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E531B898-A0B4-B847-B633-E281517021DA}"/>
              </a:ext>
            </a:extLst>
          </p:cNvPr>
          <p:cNvSpPr>
            <a:spLocks noGrp="1"/>
          </p:cNvSpPr>
          <p:nvPr>
            <p:ph type="sldNum" sz="quarter" idx="12"/>
          </p:nvPr>
        </p:nvSpPr>
        <p:spPr/>
        <p:txBody>
          <a:bodyPr/>
          <a:lstStyle/>
          <a:p>
            <a:fld id="{61DB02BC-888A-9449-ADDC-9153D0D66787}" type="slidenum">
              <a:rPr lang="en-US" smtClean="0"/>
              <a:t>6</a:t>
            </a:fld>
            <a:endParaRPr lang="en-US"/>
          </a:p>
        </p:txBody>
      </p:sp>
      <p:pic>
        <p:nvPicPr>
          <p:cNvPr id="5" name="Picture 4">
            <a:extLst>
              <a:ext uri="{FF2B5EF4-FFF2-40B4-BE49-F238E27FC236}">
                <a16:creationId xmlns:a16="http://schemas.microsoft.com/office/drawing/2014/main" id="{6E43F1DE-FE39-4A48-ACA5-0F7DD28B0B42}"/>
              </a:ext>
            </a:extLst>
          </p:cNvPr>
          <p:cNvPicPr>
            <a:picLocks noChangeAspect="1"/>
          </p:cNvPicPr>
          <p:nvPr/>
        </p:nvPicPr>
        <p:blipFill>
          <a:blip r:embed="rId2"/>
          <a:stretch>
            <a:fillRect/>
          </a:stretch>
        </p:blipFill>
        <p:spPr>
          <a:xfrm>
            <a:off x="457200" y="149582"/>
            <a:ext cx="4487840" cy="3375809"/>
          </a:xfrm>
          <a:prstGeom prst="rect">
            <a:avLst/>
          </a:prstGeom>
        </p:spPr>
      </p:pic>
      <p:pic>
        <p:nvPicPr>
          <p:cNvPr id="6" name="Picture 5" descr="LCROSS volatiles table.png">
            <a:extLst>
              <a:ext uri="{FF2B5EF4-FFF2-40B4-BE49-F238E27FC236}">
                <a16:creationId xmlns:a16="http://schemas.microsoft.com/office/drawing/2014/main" id="{B2BD1D10-2A21-0D47-867B-40BC0DA1290D}"/>
              </a:ext>
            </a:extLst>
          </p:cNvPr>
          <p:cNvPicPr>
            <a:picLocks noChangeAspect="1"/>
          </p:cNvPicPr>
          <p:nvPr/>
        </p:nvPicPr>
        <p:blipFill rotWithShape="1">
          <a:blip r:embed="rId3">
            <a:extLst>
              <a:ext uri="{28A0092B-C50C-407E-A947-70E740481C1C}">
                <a14:useLocalDpi xmlns:a14="http://schemas.microsoft.com/office/drawing/2010/main" val="0"/>
              </a:ext>
            </a:extLst>
          </a:blip>
          <a:srcRect r="51740"/>
          <a:stretch/>
        </p:blipFill>
        <p:spPr>
          <a:xfrm>
            <a:off x="4882628" y="3573366"/>
            <a:ext cx="3981410" cy="2891989"/>
          </a:xfrm>
          <a:prstGeom prst="rect">
            <a:avLst/>
          </a:prstGeom>
        </p:spPr>
      </p:pic>
      <p:sp>
        <p:nvSpPr>
          <p:cNvPr id="7" name="TextBox 6">
            <a:extLst>
              <a:ext uri="{FF2B5EF4-FFF2-40B4-BE49-F238E27FC236}">
                <a16:creationId xmlns:a16="http://schemas.microsoft.com/office/drawing/2014/main" id="{FF99EF63-53FB-CD42-84F3-D4122A49172D}"/>
              </a:ext>
            </a:extLst>
          </p:cNvPr>
          <p:cNvSpPr txBox="1"/>
          <p:nvPr/>
        </p:nvSpPr>
        <p:spPr>
          <a:xfrm>
            <a:off x="5694010" y="149582"/>
            <a:ext cx="3170028" cy="369332"/>
          </a:xfrm>
          <a:prstGeom prst="rect">
            <a:avLst/>
          </a:prstGeom>
          <a:noFill/>
        </p:spPr>
        <p:txBody>
          <a:bodyPr wrap="square" rtlCol="0">
            <a:spAutoFit/>
          </a:bodyPr>
          <a:lstStyle/>
          <a:p>
            <a:r>
              <a:rPr lang="en-US" b="1"/>
              <a:t>Evidence for Water</a:t>
            </a:r>
          </a:p>
        </p:txBody>
      </p:sp>
    </p:spTree>
    <p:extLst>
      <p:ext uri="{BB962C8B-B14F-4D97-AF65-F5344CB8AC3E}">
        <p14:creationId xmlns:p14="http://schemas.microsoft.com/office/powerpoint/2010/main" val="2008186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7D19AA-88C9-5544-906F-632FC7180378}"/>
              </a:ext>
            </a:extLst>
          </p:cNvPr>
          <p:cNvPicPr>
            <a:picLocks noChangeAspect="1"/>
          </p:cNvPicPr>
          <p:nvPr/>
        </p:nvPicPr>
        <p:blipFill rotWithShape="1">
          <a:blip r:embed="rId2"/>
          <a:srcRect l="17866" r="15348" b="15518"/>
          <a:stretch/>
        </p:blipFill>
        <p:spPr>
          <a:xfrm>
            <a:off x="5527615" y="565946"/>
            <a:ext cx="3397547" cy="2634454"/>
          </a:xfrm>
          <a:prstGeom prst="rect">
            <a:avLst/>
          </a:prstGeom>
        </p:spPr>
      </p:pic>
      <p:sp>
        <p:nvSpPr>
          <p:cNvPr id="3" name="TextBox 2">
            <a:extLst>
              <a:ext uri="{FF2B5EF4-FFF2-40B4-BE49-F238E27FC236}">
                <a16:creationId xmlns:a16="http://schemas.microsoft.com/office/drawing/2014/main" id="{93ED1995-9E17-4246-A446-42866D1AF00A}"/>
              </a:ext>
            </a:extLst>
          </p:cNvPr>
          <p:cNvSpPr txBox="1"/>
          <p:nvPr/>
        </p:nvSpPr>
        <p:spPr>
          <a:xfrm>
            <a:off x="5527615" y="3200399"/>
            <a:ext cx="3397547" cy="2031325"/>
          </a:xfrm>
          <a:prstGeom prst="rect">
            <a:avLst/>
          </a:prstGeom>
          <a:solidFill>
            <a:schemeClr val="bg1"/>
          </a:solidFill>
        </p:spPr>
        <p:txBody>
          <a:bodyPr wrap="square" rtlCol="0">
            <a:spAutoFit/>
          </a:bodyPr>
          <a:lstStyle/>
          <a:p>
            <a:r>
              <a:rPr lang="en-US" sz="1400" dirty="0"/>
              <a:t>Map of 2.85 u Effective Single Particle Absorption Thickness (ESPAT) derived from M3 at low lunar latitudes. Features apparently associated with pyroclastic deposits, lending credence to hypothesis of volatile-rich (hundreds ppm) sources in mantle.  A aristarchus; O orientale, RB Rima Bode, SG Sulpicius Gallus, TL Taur-Littrow.   Milliken and Li, 2017. </a:t>
            </a:r>
          </a:p>
        </p:txBody>
      </p:sp>
      <p:sp>
        <p:nvSpPr>
          <p:cNvPr id="4" name="TextBox 3">
            <a:extLst>
              <a:ext uri="{FF2B5EF4-FFF2-40B4-BE49-F238E27FC236}">
                <a16:creationId xmlns:a16="http://schemas.microsoft.com/office/drawing/2014/main" id="{3C46AD60-786C-BB48-B2A3-C10FF84458E3}"/>
              </a:ext>
            </a:extLst>
          </p:cNvPr>
          <p:cNvSpPr txBox="1"/>
          <p:nvPr/>
        </p:nvSpPr>
        <p:spPr>
          <a:xfrm>
            <a:off x="3643367" y="160473"/>
            <a:ext cx="2758745" cy="369332"/>
          </a:xfrm>
          <a:prstGeom prst="rect">
            <a:avLst/>
          </a:prstGeom>
          <a:noFill/>
        </p:spPr>
        <p:txBody>
          <a:bodyPr wrap="square" rtlCol="0">
            <a:spAutoFit/>
          </a:bodyPr>
          <a:lstStyle/>
          <a:p>
            <a:r>
              <a:rPr lang="en-US" b="1"/>
              <a:t>Further Evidence for Water</a:t>
            </a:r>
          </a:p>
        </p:txBody>
      </p:sp>
      <p:pic>
        <p:nvPicPr>
          <p:cNvPr id="6" name="Picture 5">
            <a:extLst>
              <a:ext uri="{FF2B5EF4-FFF2-40B4-BE49-F238E27FC236}">
                <a16:creationId xmlns:a16="http://schemas.microsoft.com/office/drawing/2014/main" id="{492B11A3-C7DF-7B49-95F8-1D0B6FA11B7A}"/>
              </a:ext>
            </a:extLst>
          </p:cNvPr>
          <p:cNvPicPr>
            <a:picLocks noChangeAspect="1"/>
          </p:cNvPicPr>
          <p:nvPr/>
        </p:nvPicPr>
        <p:blipFill>
          <a:blip r:embed="rId3"/>
          <a:stretch>
            <a:fillRect/>
          </a:stretch>
        </p:blipFill>
        <p:spPr>
          <a:xfrm>
            <a:off x="204301" y="565946"/>
            <a:ext cx="3990012" cy="5553745"/>
          </a:xfrm>
          <a:prstGeom prst="rect">
            <a:avLst/>
          </a:prstGeom>
        </p:spPr>
      </p:pic>
      <p:sp>
        <p:nvSpPr>
          <p:cNvPr id="5" name="TextBox 4">
            <a:extLst>
              <a:ext uri="{FF2B5EF4-FFF2-40B4-BE49-F238E27FC236}">
                <a16:creationId xmlns:a16="http://schemas.microsoft.com/office/drawing/2014/main" id="{A17180C6-C443-C343-ABA4-342DC01CDC8A}"/>
              </a:ext>
            </a:extLst>
          </p:cNvPr>
          <p:cNvSpPr txBox="1"/>
          <p:nvPr/>
        </p:nvSpPr>
        <p:spPr>
          <a:xfrm>
            <a:off x="204300" y="5081952"/>
            <a:ext cx="3990013" cy="1169551"/>
          </a:xfrm>
          <a:prstGeom prst="rect">
            <a:avLst/>
          </a:prstGeom>
          <a:solidFill>
            <a:schemeClr val="bg1"/>
          </a:solidFill>
        </p:spPr>
        <p:txBody>
          <a:bodyPr wrap="square" rtlCol="0">
            <a:spAutoFit/>
          </a:bodyPr>
          <a:lstStyle/>
          <a:p>
            <a:r>
              <a:rPr lang="en-US" sz="1400"/>
              <a:t>M3 calculated ESPAT estimated water content (Apollo landing sites in yellow) map (A), all longitude-averaged latitude profile (B), and +/- 35 degree latitude-averaged longitude profile (C). Li and Milliken, 2017.</a:t>
            </a:r>
          </a:p>
        </p:txBody>
      </p:sp>
      <p:sp>
        <p:nvSpPr>
          <p:cNvPr id="8" name="Date Placeholder 7">
            <a:extLst>
              <a:ext uri="{FF2B5EF4-FFF2-40B4-BE49-F238E27FC236}">
                <a16:creationId xmlns:a16="http://schemas.microsoft.com/office/drawing/2014/main" id="{4BB8F7E9-7952-594F-8FE1-938AAC3A4CE5}"/>
              </a:ext>
            </a:extLst>
          </p:cNvPr>
          <p:cNvSpPr>
            <a:spLocks noGrp="1"/>
          </p:cNvSpPr>
          <p:nvPr>
            <p:ph type="dt" sz="half" idx="10"/>
          </p:nvPr>
        </p:nvSpPr>
        <p:spPr/>
        <p:txBody>
          <a:bodyPr/>
          <a:lstStyle/>
          <a:p>
            <a:r>
              <a:rPr lang="en-US"/>
              <a:t>SPIE Optics Nano 2019</a:t>
            </a:r>
            <a:endParaRPr lang="en-US" dirty="0"/>
          </a:p>
        </p:txBody>
      </p:sp>
      <p:sp>
        <p:nvSpPr>
          <p:cNvPr id="9" name="Footer Placeholder 8">
            <a:extLst>
              <a:ext uri="{FF2B5EF4-FFF2-40B4-BE49-F238E27FC236}">
                <a16:creationId xmlns:a16="http://schemas.microsoft.com/office/drawing/2014/main" id="{DA1D86F6-2115-AC4F-9F51-2AFC9F500084}"/>
              </a:ext>
            </a:extLst>
          </p:cNvPr>
          <p:cNvSpPr>
            <a:spLocks noGrp="1"/>
          </p:cNvSpPr>
          <p:nvPr>
            <p:ph type="ftr" sz="quarter" idx="11"/>
          </p:nvPr>
        </p:nvSpPr>
        <p:spPr/>
        <p:txBody>
          <a:bodyPr/>
          <a:lstStyle/>
          <a:p>
            <a:r>
              <a:rPr lang="en-US"/>
              <a:t>Clarketal Lunar Ice Cube</a:t>
            </a:r>
            <a:endParaRPr lang="en-US" dirty="0"/>
          </a:p>
        </p:txBody>
      </p:sp>
      <p:sp>
        <p:nvSpPr>
          <p:cNvPr id="10" name="Slide Number Placeholder 9">
            <a:extLst>
              <a:ext uri="{FF2B5EF4-FFF2-40B4-BE49-F238E27FC236}">
                <a16:creationId xmlns:a16="http://schemas.microsoft.com/office/drawing/2014/main" id="{CD5D3022-60AF-A24D-AC1B-1A37D557C36B}"/>
              </a:ext>
            </a:extLst>
          </p:cNvPr>
          <p:cNvSpPr>
            <a:spLocks noGrp="1"/>
          </p:cNvSpPr>
          <p:nvPr>
            <p:ph type="sldNum" sz="quarter" idx="12"/>
          </p:nvPr>
        </p:nvSpPr>
        <p:spPr/>
        <p:txBody>
          <a:bodyPr/>
          <a:lstStyle/>
          <a:p>
            <a:fld id="{61DB02BC-888A-9449-ADDC-9153D0D66787}" type="slidenum">
              <a:rPr lang="en-US" smtClean="0"/>
              <a:t>7</a:t>
            </a:fld>
            <a:endParaRPr lang="en-US"/>
          </a:p>
        </p:txBody>
      </p:sp>
      <p:sp>
        <p:nvSpPr>
          <p:cNvPr id="12" name="TextBox 11">
            <a:extLst>
              <a:ext uri="{FF2B5EF4-FFF2-40B4-BE49-F238E27FC236}">
                <a16:creationId xmlns:a16="http://schemas.microsoft.com/office/drawing/2014/main" id="{8A01B740-7E80-D945-BA60-BC1A41BB0A45}"/>
              </a:ext>
            </a:extLst>
          </p:cNvPr>
          <p:cNvSpPr txBox="1"/>
          <p:nvPr/>
        </p:nvSpPr>
        <p:spPr>
          <a:xfrm>
            <a:off x="204300" y="5105041"/>
            <a:ext cx="3990013" cy="1169551"/>
          </a:xfrm>
          <a:prstGeom prst="rect">
            <a:avLst/>
          </a:prstGeom>
          <a:solidFill>
            <a:schemeClr val="bg1"/>
          </a:solidFill>
        </p:spPr>
        <p:txBody>
          <a:bodyPr wrap="square" rtlCol="0">
            <a:spAutoFit/>
          </a:bodyPr>
          <a:lstStyle/>
          <a:p>
            <a:r>
              <a:rPr lang="en-US" sz="1400" dirty="0"/>
              <a:t>M3 calculated ESPAT estimated water content (Apollo landing sites in yellow) map (A), all longitude-averaged latitude profile (B), and +/- 35 degree latitude-averaged longitude profile (C). Li and Milliken, 2017.</a:t>
            </a:r>
          </a:p>
        </p:txBody>
      </p:sp>
    </p:spTree>
    <p:extLst>
      <p:ext uri="{BB962C8B-B14F-4D97-AF65-F5344CB8AC3E}">
        <p14:creationId xmlns:p14="http://schemas.microsoft.com/office/powerpoint/2010/main" val="4250551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93746E-7B33-8F43-94AD-47B7A49BC9B4}"/>
              </a:ext>
            </a:extLst>
          </p:cNvPr>
          <p:cNvSpPr>
            <a:spLocks noGrp="1"/>
          </p:cNvSpPr>
          <p:nvPr>
            <p:ph type="dt" sz="half" idx="10"/>
          </p:nvPr>
        </p:nvSpPr>
        <p:spPr/>
        <p:txBody>
          <a:bodyPr/>
          <a:lstStyle/>
          <a:p>
            <a:r>
              <a:rPr lang="en-US"/>
              <a:t>SPIE Optics Nano 2019</a:t>
            </a:r>
            <a:endParaRPr lang="en-US" dirty="0"/>
          </a:p>
        </p:txBody>
      </p:sp>
      <p:sp>
        <p:nvSpPr>
          <p:cNvPr id="3" name="Footer Placeholder 2">
            <a:extLst>
              <a:ext uri="{FF2B5EF4-FFF2-40B4-BE49-F238E27FC236}">
                <a16:creationId xmlns:a16="http://schemas.microsoft.com/office/drawing/2014/main" id="{E43014F6-F2DD-154B-B52F-EBB49BE9622B}"/>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5E09445B-EF8E-4644-895E-A24D2119FF41}"/>
              </a:ext>
            </a:extLst>
          </p:cNvPr>
          <p:cNvSpPr>
            <a:spLocks noGrp="1"/>
          </p:cNvSpPr>
          <p:nvPr>
            <p:ph type="sldNum" sz="quarter" idx="12"/>
          </p:nvPr>
        </p:nvSpPr>
        <p:spPr/>
        <p:txBody>
          <a:bodyPr/>
          <a:lstStyle/>
          <a:p>
            <a:fld id="{61DB02BC-888A-9449-ADDC-9153D0D66787}" type="slidenum">
              <a:rPr lang="en-US" smtClean="0"/>
              <a:t>8</a:t>
            </a:fld>
            <a:endParaRPr lang="en-US"/>
          </a:p>
        </p:txBody>
      </p:sp>
      <p:pic>
        <p:nvPicPr>
          <p:cNvPr id="5" name="Picture 4">
            <a:extLst>
              <a:ext uri="{FF2B5EF4-FFF2-40B4-BE49-F238E27FC236}">
                <a16:creationId xmlns:a16="http://schemas.microsoft.com/office/drawing/2014/main" id="{9B6A3A93-A03C-0F48-8CE9-8FA53D2682BB}"/>
              </a:ext>
            </a:extLst>
          </p:cNvPr>
          <p:cNvPicPr/>
          <p:nvPr/>
        </p:nvPicPr>
        <p:blipFill rotWithShape="1">
          <a:blip r:embed="rId2"/>
          <a:srcRect t="48232" r="38373" b="5"/>
          <a:stretch/>
        </p:blipFill>
        <p:spPr>
          <a:xfrm>
            <a:off x="1028699" y="2900384"/>
            <a:ext cx="5645369" cy="2974899"/>
          </a:xfrm>
          <a:prstGeom prst="rect">
            <a:avLst/>
          </a:prstGeom>
        </p:spPr>
      </p:pic>
      <p:pic>
        <p:nvPicPr>
          <p:cNvPr id="6" name="Picture 5">
            <a:extLst>
              <a:ext uri="{FF2B5EF4-FFF2-40B4-BE49-F238E27FC236}">
                <a16:creationId xmlns:a16="http://schemas.microsoft.com/office/drawing/2014/main" id="{C4C8D2CC-4EB1-454C-B13E-BC21A884A633}"/>
              </a:ext>
            </a:extLst>
          </p:cNvPr>
          <p:cNvPicPr/>
          <p:nvPr/>
        </p:nvPicPr>
        <p:blipFill>
          <a:blip r:embed="rId3">
            <a:extLst>
              <a:ext uri="{28A0092B-C50C-407E-A947-70E740481C1C}">
                <a14:useLocalDpi xmlns:a14="http://schemas.microsoft.com/office/drawing/2010/main" val="0"/>
              </a:ext>
            </a:extLst>
          </a:blip>
          <a:stretch>
            <a:fillRect/>
          </a:stretch>
        </p:blipFill>
        <p:spPr>
          <a:xfrm>
            <a:off x="1028700" y="830496"/>
            <a:ext cx="3124200" cy="1865630"/>
          </a:xfrm>
          <a:prstGeom prst="rect">
            <a:avLst/>
          </a:prstGeom>
        </p:spPr>
      </p:pic>
      <p:graphicFrame>
        <p:nvGraphicFramePr>
          <p:cNvPr id="7" name="Table 6">
            <a:extLst>
              <a:ext uri="{FF2B5EF4-FFF2-40B4-BE49-F238E27FC236}">
                <a16:creationId xmlns:a16="http://schemas.microsoft.com/office/drawing/2014/main" id="{25229197-922C-074D-914B-6497461CB72A}"/>
              </a:ext>
            </a:extLst>
          </p:cNvPr>
          <p:cNvGraphicFramePr>
            <a:graphicFrameLocks noGrp="1"/>
          </p:cNvGraphicFramePr>
          <p:nvPr>
            <p:extLst>
              <p:ext uri="{D42A27DB-BD31-4B8C-83A1-F6EECF244321}">
                <p14:modId xmlns:p14="http://schemas.microsoft.com/office/powerpoint/2010/main" val="2274330525"/>
              </p:ext>
            </p:extLst>
          </p:nvPr>
        </p:nvGraphicFramePr>
        <p:xfrm>
          <a:off x="4700893" y="1194377"/>
          <a:ext cx="2590799" cy="1501749"/>
        </p:xfrm>
        <a:graphic>
          <a:graphicData uri="http://schemas.openxmlformats.org/drawingml/2006/table">
            <a:tbl>
              <a:tblPr firstRow="1" bandRow="1">
                <a:tableStyleId>{5940675A-B579-460E-94D1-54222C63F5DA}</a:tableStyleId>
              </a:tblPr>
              <a:tblGrid>
                <a:gridCol w="690408">
                  <a:extLst>
                    <a:ext uri="{9D8B030D-6E8A-4147-A177-3AD203B41FA5}">
                      <a16:colId xmlns:a16="http://schemas.microsoft.com/office/drawing/2014/main" val="20000"/>
                    </a:ext>
                  </a:extLst>
                </a:gridCol>
                <a:gridCol w="902451">
                  <a:extLst>
                    <a:ext uri="{9D8B030D-6E8A-4147-A177-3AD203B41FA5}">
                      <a16:colId xmlns:a16="http://schemas.microsoft.com/office/drawing/2014/main" val="20001"/>
                    </a:ext>
                  </a:extLst>
                </a:gridCol>
                <a:gridCol w="997940">
                  <a:extLst>
                    <a:ext uri="{9D8B030D-6E8A-4147-A177-3AD203B41FA5}">
                      <a16:colId xmlns:a16="http://schemas.microsoft.com/office/drawing/2014/main" val="20002"/>
                    </a:ext>
                  </a:extLst>
                </a:gridCol>
              </a:tblGrid>
              <a:tr h="172461">
                <a:tc gridSpan="3">
                  <a:txBody>
                    <a:bodyPr/>
                    <a:lstStyle/>
                    <a:p>
                      <a:r>
                        <a:rPr lang="en-US" sz="1200" dirty="0"/>
                        <a:t>BIRCHES</a:t>
                      </a:r>
                      <a:r>
                        <a:rPr lang="en-US" sz="1200" baseline="0" dirty="0"/>
                        <a:t> compactness</a:t>
                      </a:r>
                      <a:endParaRPr lang="en-US" sz="1200" dirty="0"/>
                    </a:p>
                  </a:txBody>
                  <a:tcPr marL="0" marR="0" marT="18288" marB="18288">
                    <a:solidFill>
                      <a:schemeClr val="bg1"/>
                    </a:solidFill>
                  </a:tcPr>
                </a:tc>
                <a:tc hMerge="1">
                  <a:txBody>
                    <a:bodyPr/>
                    <a:lstStyle/>
                    <a:p>
                      <a:endParaRPr lang="en-US" dirty="0"/>
                    </a:p>
                  </a:txBody>
                  <a:tcPr>
                    <a:solidFill>
                      <a:schemeClr val="bg1"/>
                    </a:solidFill>
                  </a:tcPr>
                </a:tc>
                <a:tc hMerge="1">
                  <a:txBody>
                    <a:bodyPr/>
                    <a:lstStyle/>
                    <a:p>
                      <a:endParaRPr lang="en-US" dirty="0"/>
                    </a:p>
                  </a:txBody>
                  <a:tcPr>
                    <a:solidFill>
                      <a:schemeClr val="bg1"/>
                    </a:solidFill>
                  </a:tcPr>
                </a:tc>
                <a:extLst>
                  <a:ext uri="{0D108BD9-81ED-4DB2-BD59-A6C34878D82A}">
                    <a16:rowId xmlns:a16="http://schemas.microsoft.com/office/drawing/2014/main" val="10000"/>
                  </a:ext>
                </a:extLst>
              </a:tr>
              <a:tr h="172461">
                <a:tc>
                  <a:txBody>
                    <a:bodyPr/>
                    <a:lstStyle/>
                    <a:p>
                      <a:r>
                        <a:rPr lang="en-US" sz="1200" dirty="0"/>
                        <a:t>Property</a:t>
                      </a:r>
                    </a:p>
                  </a:txBody>
                  <a:tcPr marL="0" marR="0" marT="18288" marB="18288">
                    <a:solidFill>
                      <a:schemeClr val="bg1"/>
                    </a:solidFill>
                  </a:tcPr>
                </a:tc>
                <a:tc>
                  <a:txBody>
                    <a:bodyPr/>
                    <a:lstStyle/>
                    <a:p>
                      <a:r>
                        <a:rPr lang="en-US" sz="1200" dirty="0"/>
                        <a:t>OVIRS</a:t>
                      </a:r>
                    </a:p>
                  </a:txBody>
                  <a:tcPr marL="0" marR="0" marT="18288" marB="18288">
                    <a:solidFill>
                      <a:schemeClr val="bg1"/>
                    </a:solidFill>
                  </a:tcPr>
                </a:tc>
                <a:tc>
                  <a:txBody>
                    <a:bodyPr/>
                    <a:lstStyle/>
                    <a:p>
                      <a:r>
                        <a:rPr lang="en-US" sz="1200" dirty="0"/>
                        <a:t>BIRCHES</a:t>
                      </a:r>
                    </a:p>
                  </a:txBody>
                  <a:tcPr marL="0" marR="0" marT="18288" marB="18288">
                    <a:solidFill>
                      <a:schemeClr val="bg1"/>
                    </a:solidFill>
                  </a:tcPr>
                </a:tc>
                <a:extLst>
                  <a:ext uri="{0D108BD9-81ED-4DB2-BD59-A6C34878D82A}">
                    <a16:rowId xmlns:a16="http://schemas.microsoft.com/office/drawing/2014/main" val="10001"/>
                  </a:ext>
                </a:extLst>
              </a:tr>
              <a:tr h="0">
                <a:tc>
                  <a:txBody>
                    <a:bodyPr/>
                    <a:lstStyle/>
                    <a:p>
                      <a:r>
                        <a:rPr lang="en-US" sz="1200" dirty="0"/>
                        <a:t>Mass kg</a:t>
                      </a:r>
                    </a:p>
                  </a:txBody>
                  <a:tcPr marL="0" marR="0" marT="18288" marB="18288">
                    <a:solidFill>
                      <a:schemeClr val="bg1"/>
                    </a:solidFill>
                  </a:tcPr>
                </a:tc>
                <a:tc>
                  <a:txBody>
                    <a:bodyPr/>
                    <a:lstStyle/>
                    <a:p>
                      <a:r>
                        <a:rPr lang="en-US" sz="1200" dirty="0"/>
                        <a:t>18</a:t>
                      </a:r>
                    </a:p>
                  </a:txBody>
                  <a:tcPr marL="0" marR="0" marT="18288" marB="18288">
                    <a:solidFill>
                      <a:schemeClr val="bg1"/>
                    </a:solidFill>
                  </a:tcPr>
                </a:tc>
                <a:tc>
                  <a:txBody>
                    <a:bodyPr/>
                    <a:lstStyle/>
                    <a:p>
                      <a:r>
                        <a:rPr lang="en-US" sz="1200" dirty="0"/>
                        <a:t>3</a:t>
                      </a:r>
                    </a:p>
                  </a:txBody>
                  <a:tcPr marL="0" marR="0" marT="18288" marB="18288">
                    <a:solidFill>
                      <a:schemeClr val="bg1"/>
                    </a:solidFill>
                  </a:tcPr>
                </a:tc>
                <a:extLst>
                  <a:ext uri="{0D108BD9-81ED-4DB2-BD59-A6C34878D82A}">
                    <a16:rowId xmlns:a16="http://schemas.microsoft.com/office/drawing/2014/main" val="10002"/>
                  </a:ext>
                </a:extLst>
              </a:tr>
              <a:tr h="221589">
                <a:tc>
                  <a:txBody>
                    <a:bodyPr/>
                    <a:lstStyle/>
                    <a:p>
                      <a:r>
                        <a:rPr lang="en-US" sz="1200" dirty="0"/>
                        <a:t>Power</a:t>
                      </a:r>
                      <a:r>
                        <a:rPr lang="en-US" sz="1200" baseline="0" dirty="0"/>
                        <a:t> W</a:t>
                      </a:r>
                      <a:endParaRPr lang="en-US" sz="1200" dirty="0"/>
                    </a:p>
                  </a:txBody>
                  <a:tcPr marL="0" marR="0" marT="18288" marB="18288">
                    <a:solidFill>
                      <a:schemeClr val="bg1"/>
                    </a:solidFill>
                  </a:tcPr>
                </a:tc>
                <a:tc>
                  <a:txBody>
                    <a:bodyPr/>
                    <a:lstStyle/>
                    <a:p>
                      <a:r>
                        <a:rPr lang="en-US" sz="1200" dirty="0"/>
                        <a:t>10</a:t>
                      </a:r>
                    </a:p>
                  </a:txBody>
                  <a:tcPr marL="0" marR="0" marT="18288" marB="18288">
                    <a:solidFill>
                      <a:schemeClr val="bg1"/>
                    </a:solidFill>
                  </a:tcPr>
                </a:tc>
                <a:tc>
                  <a:txBody>
                    <a:bodyPr/>
                    <a:lstStyle/>
                    <a:p>
                      <a:r>
                        <a:rPr lang="en-US" sz="1200" dirty="0"/>
                        <a:t>#15-20</a:t>
                      </a:r>
                      <a:r>
                        <a:rPr lang="en-US" sz="1200" baseline="0" dirty="0"/>
                        <a:t> W</a:t>
                      </a:r>
                      <a:endParaRPr lang="en-US" sz="1200" dirty="0"/>
                    </a:p>
                  </a:txBody>
                  <a:tcPr marL="0" marR="0" marT="18288" marB="18288">
                    <a:solidFill>
                      <a:schemeClr val="bg1"/>
                    </a:solidFill>
                  </a:tcPr>
                </a:tc>
                <a:extLst>
                  <a:ext uri="{0D108BD9-81ED-4DB2-BD59-A6C34878D82A}">
                    <a16:rowId xmlns:a16="http://schemas.microsoft.com/office/drawing/2014/main" val="10003"/>
                  </a:ext>
                </a:extLst>
              </a:tr>
              <a:tr h="0">
                <a:tc>
                  <a:txBody>
                    <a:bodyPr/>
                    <a:lstStyle/>
                    <a:p>
                      <a:r>
                        <a:rPr lang="en-US" sz="1200" dirty="0"/>
                        <a:t>Volume U</a:t>
                      </a:r>
                    </a:p>
                  </a:txBody>
                  <a:tcPr marL="0" marR="0" marT="18288" marB="18288">
                    <a:solidFill>
                      <a:schemeClr val="bg1"/>
                    </a:solidFill>
                  </a:tcPr>
                </a:tc>
                <a:tc>
                  <a:txBody>
                    <a:bodyPr/>
                    <a:lstStyle/>
                    <a:p>
                      <a:r>
                        <a:rPr lang="en-US" sz="1200" dirty="0"/>
                        <a:t>53 U</a:t>
                      </a:r>
                    </a:p>
                  </a:txBody>
                  <a:tcPr marL="0" marR="0" marT="18288" marB="18288">
                    <a:solidFill>
                      <a:schemeClr val="bg1"/>
                    </a:solidFill>
                  </a:tcPr>
                </a:tc>
                <a:tc>
                  <a:txBody>
                    <a:bodyPr/>
                    <a:lstStyle/>
                    <a:p>
                      <a:r>
                        <a:rPr lang="en-US" sz="1200" dirty="0"/>
                        <a:t>2 U</a:t>
                      </a:r>
                    </a:p>
                  </a:txBody>
                  <a:tcPr marL="0" marR="0" marT="18288" marB="18288">
                    <a:solidFill>
                      <a:schemeClr val="bg1"/>
                    </a:solidFill>
                  </a:tcPr>
                </a:tc>
                <a:extLst>
                  <a:ext uri="{0D108BD9-81ED-4DB2-BD59-A6C34878D82A}">
                    <a16:rowId xmlns:a16="http://schemas.microsoft.com/office/drawing/2014/main" val="10004"/>
                  </a:ext>
                </a:extLst>
              </a:tr>
              <a:tr h="370840">
                <a:tc gridSpan="3">
                  <a:txBody>
                    <a:bodyPr/>
                    <a:lstStyle/>
                    <a:p>
                      <a:r>
                        <a:rPr lang="en-US" sz="1200" dirty="0"/>
                        <a:t># includes</a:t>
                      </a:r>
                      <a:r>
                        <a:rPr lang="en-US" sz="1200" baseline="0" dirty="0"/>
                        <a:t> 3 W detector electronics, 1.5 W AFS controller, 10-15 W cryocooler</a:t>
                      </a:r>
                      <a:endParaRPr lang="en-US" sz="1200" dirty="0"/>
                    </a:p>
                  </a:txBody>
                  <a:tcPr marL="0" marR="0" marT="18288" marB="18288">
                    <a:solidFill>
                      <a:schemeClr val="bg1"/>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438507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0A5DAB0-CC5B-DD4D-9DCC-1C1ED990AC86}"/>
              </a:ext>
            </a:extLst>
          </p:cNvPr>
          <p:cNvPicPr>
            <a:picLocks noChangeAspect="1"/>
          </p:cNvPicPr>
          <p:nvPr/>
        </p:nvPicPr>
        <p:blipFill rotWithShape="1">
          <a:blip r:embed="rId2"/>
          <a:srcRect l="2334" t="5406" r="4614" b="2765"/>
          <a:stretch/>
        </p:blipFill>
        <p:spPr>
          <a:xfrm>
            <a:off x="1143001" y="2249525"/>
            <a:ext cx="5681064" cy="3565010"/>
          </a:xfrm>
          <a:prstGeom prst="rect">
            <a:avLst/>
          </a:prstGeom>
        </p:spPr>
      </p:pic>
      <p:sp>
        <p:nvSpPr>
          <p:cNvPr id="2" name="Date Placeholder 1">
            <a:extLst>
              <a:ext uri="{FF2B5EF4-FFF2-40B4-BE49-F238E27FC236}">
                <a16:creationId xmlns:a16="http://schemas.microsoft.com/office/drawing/2014/main" id="{95CC71B7-91A1-E140-9835-13FB4971C1B4}"/>
              </a:ext>
            </a:extLst>
          </p:cNvPr>
          <p:cNvSpPr>
            <a:spLocks noGrp="1"/>
          </p:cNvSpPr>
          <p:nvPr>
            <p:ph type="dt" sz="half" idx="10"/>
          </p:nvPr>
        </p:nvSpPr>
        <p:spPr/>
        <p:txBody>
          <a:bodyPr/>
          <a:lstStyle/>
          <a:p>
            <a:r>
              <a:rPr lang="en-US"/>
              <a:t>SPIE Optics Nano 2019</a:t>
            </a:r>
            <a:endParaRPr lang="en-US" dirty="0"/>
          </a:p>
        </p:txBody>
      </p:sp>
      <p:sp>
        <p:nvSpPr>
          <p:cNvPr id="3" name="Footer Placeholder 2">
            <a:extLst>
              <a:ext uri="{FF2B5EF4-FFF2-40B4-BE49-F238E27FC236}">
                <a16:creationId xmlns:a16="http://schemas.microsoft.com/office/drawing/2014/main" id="{C2396BFE-FCA5-B940-816E-137BC9142579}"/>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1DD54AD5-1B39-054F-AFB7-E76D4D63951F}"/>
              </a:ext>
            </a:extLst>
          </p:cNvPr>
          <p:cNvSpPr>
            <a:spLocks noGrp="1"/>
          </p:cNvSpPr>
          <p:nvPr>
            <p:ph type="sldNum" sz="quarter" idx="12"/>
          </p:nvPr>
        </p:nvSpPr>
        <p:spPr/>
        <p:txBody>
          <a:bodyPr/>
          <a:lstStyle/>
          <a:p>
            <a:fld id="{61DB02BC-888A-9449-ADDC-9153D0D66787}" type="slidenum">
              <a:rPr lang="en-US" smtClean="0"/>
              <a:t>9</a:t>
            </a:fld>
            <a:endParaRPr lang="en-US"/>
          </a:p>
        </p:txBody>
      </p:sp>
      <p:sp>
        <p:nvSpPr>
          <p:cNvPr id="6" name="Title 1">
            <a:extLst>
              <a:ext uri="{FF2B5EF4-FFF2-40B4-BE49-F238E27FC236}">
                <a16:creationId xmlns:a16="http://schemas.microsoft.com/office/drawing/2014/main" id="{E8C4B1E0-15AA-4D4C-BD51-CBFD8A493E45}"/>
              </a:ext>
            </a:extLst>
          </p:cNvPr>
          <p:cNvSpPr txBox="1">
            <a:spLocks/>
          </p:cNvSpPr>
          <p:nvPr/>
        </p:nvSpPr>
        <p:spPr>
          <a:xfrm>
            <a:off x="-112188" y="116616"/>
            <a:ext cx="5587613" cy="432329"/>
          </a:xfrm>
          <a:prstGeom prst="rect">
            <a:avLst/>
          </a:prstGeom>
        </p:spPr>
        <p:txBody>
          <a:bodyPr>
            <a:normAutofit fontScale="97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Arial Narrow" panose="020B0604020202020204" pitchFamily="34" charset="0"/>
                <a:cs typeface="Arial Narrow" panose="020B0604020202020204" pitchFamily="34" charset="0"/>
              </a:rPr>
              <a:t>BIRCHES IR Spectrometer HW Architecture</a:t>
            </a:r>
          </a:p>
        </p:txBody>
      </p:sp>
      <p:sp>
        <p:nvSpPr>
          <p:cNvPr id="7" name="TextBox 6">
            <a:extLst>
              <a:ext uri="{FF2B5EF4-FFF2-40B4-BE49-F238E27FC236}">
                <a16:creationId xmlns:a16="http://schemas.microsoft.com/office/drawing/2014/main" id="{D1A57FBA-1A0A-DE41-B981-28EF0EC817BB}"/>
              </a:ext>
            </a:extLst>
          </p:cNvPr>
          <p:cNvSpPr txBox="1"/>
          <p:nvPr/>
        </p:nvSpPr>
        <p:spPr>
          <a:xfrm>
            <a:off x="2736380" y="1732598"/>
            <a:ext cx="4230198" cy="546303"/>
          </a:xfrm>
          <a:prstGeom prst="rect">
            <a:avLst/>
          </a:prstGeom>
          <a:noFill/>
        </p:spPr>
        <p:txBody>
          <a:bodyPr wrap="square" lIns="22860" tIns="11430" rIns="22860" bIns="11430" rtlCol="0">
            <a:spAutoFit/>
          </a:bodyPr>
          <a:lstStyle/>
          <a:p>
            <a:pPr algn="ctr"/>
            <a:r>
              <a:rPr lang="en-US" sz="1700" dirty="0">
                <a:latin typeface="Arial Narrow" panose="020B0604020202020204" pitchFamily="34" charset="0"/>
                <a:cs typeface="Arial Narrow" panose="020B0604020202020204" pitchFamily="34" charset="0"/>
              </a:rPr>
              <a:t>Detector Readout</a:t>
            </a:r>
          </a:p>
          <a:p>
            <a:pPr algn="ctr"/>
            <a:r>
              <a:rPr lang="en-US" sz="1700" dirty="0">
                <a:latin typeface="Arial Narrow" panose="020B0604020202020204" pitchFamily="34" charset="0"/>
                <a:cs typeface="Arial Narrow" panose="020B0604020202020204" pitchFamily="34" charset="0"/>
              </a:rPr>
              <a:t>Electronics (DRE) (~300 Kelvin)</a:t>
            </a:r>
          </a:p>
        </p:txBody>
      </p:sp>
      <p:sp>
        <p:nvSpPr>
          <p:cNvPr id="8" name="TextBox 7">
            <a:extLst>
              <a:ext uri="{FF2B5EF4-FFF2-40B4-BE49-F238E27FC236}">
                <a16:creationId xmlns:a16="http://schemas.microsoft.com/office/drawing/2014/main" id="{076B9294-8EB0-5043-876C-F81D8C117608}"/>
              </a:ext>
            </a:extLst>
          </p:cNvPr>
          <p:cNvSpPr txBox="1"/>
          <p:nvPr/>
        </p:nvSpPr>
        <p:spPr>
          <a:xfrm>
            <a:off x="6818522" y="5369044"/>
            <a:ext cx="998350" cy="284693"/>
          </a:xfrm>
          <a:prstGeom prst="rect">
            <a:avLst/>
          </a:prstGeom>
          <a:noFill/>
        </p:spPr>
        <p:txBody>
          <a:bodyPr wrap="none" lIns="22860" tIns="11430" rIns="22860" bIns="11430" rtlCol="0">
            <a:spAutoFit/>
          </a:bodyPr>
          <a:lstStyle/>
          <a:p>
            <a:r>
              <a:rPr lang="en-US" sz="1700" dirty="0" err="1">
                <a:latin typeface="Arial Narrow" panose="020B0604020202020204" pitchFamily="34" charset="0"/>
                <a:cs typeface="Arial Narrow" panose="020B0604020202020204" pitchFamily="34" charset="0"/>
              </a:rPr>
              <a:t>Cryo</a:t>
            </a:r>
            <a:r>
              <a:rPr lang="en-US" sz="1700" dirty="0">
                <a:latin typeface="Arial Narrow" panose="020B0604020202020204" pitchFamily="34" charset="0"/>
                <a:cs typeface="Arial Narrow" panose="020B0604020202020204" pitchFamily="34" charset="0"/>
              </a:rPr>
              <a:t> Cooler</a:t>
            </a:r>
          </a:p>
        </p:txBody>
      </p:sp>
      <p:sp>
        <p:nvSpPr>
          <p:cNvPr id="9" name="TextBox 8">
            <a:extLst>
              <a:ext uri="{FF2B5EF4-FFF2-40B4-BE49-F238E27FC236}">
                <a16:creationId xmlns:a16="http://schemas.microsoft.com/office/drawing/2014/main" id="{37DC2530-8EE4-2844-A66F-997255362858}"/>
              </a:ext>
            </a:extLst>
          </p:cNvPr>
          <p:cNvSpPr txBox="1"/>
          <p:nvPr/>
        </p:nvSpPr>
        <p:spPr>
          <a:xfrm>
            <a:off x="1957225" y="5794826"/>
            <a:ext cx="1089722" cy="284693"/>
          </a:xfrm>
          <a:prstGeom prst="rect">
            <a:avLst/>
          </a:prstGeom>
          <a:noFill/>
        </p:spPr>
        <p:txBody>
          <a:bodyPr wrap="none" lIns="22860" tIns="11430" rIns="22860" bIns="11430" rtlCol="0">
            <a:spAutoFit/>
          </a:bodyPr>
          <a:lstStyle/>
          <a:p>
            <a:r>
              <a:rPr lang="en-US" sz="1700" dirty="0">
                <a:latin typeface="Arial Narrow" panose="020B0604020202020204" pitchFamily="34" charset="0"/>
                <a:cs typeface="Arial Narrow" panose="020B0604020202020204" pitchFamily="34" charset="0"/>
              </a:rPr>
              <a:t>G10 Spacers</a:t>
            </a:r>
          </a:p>
        </p:txBody>
      </p:sp>
      <p:sp>
        <p:nvSpPr>
          <p:cNvPr id="10" name="TextBox 9">
            <a:extLst>
              <a:ext uri="{FF2B5EF4-FFF2-40B4-BE49-F238E27FC236}">
                <a16:creationId xmlns:a16="http://schemas.microsoft.com/office/drawing/2014/main" id="{89022925-AD74-C341-84E9-0023E545F240}"/>
              </a:ext>
            </a:extLst>
          </p:cNvPr>
          <p:cNvSpPr txBox="1"/>
          <p:nvPr/>
        </p:nvSpPr>
        <p:spPr>
          <a:xfrm>
            <a:off x="5658508" y="5822044"/>
            <a:ext cx="2196157" cy="546303"/>
          </a:xfrm>
          <a:prstGeom prst="rect">
            <a:avLst/>
          </a:prstGeom>
          <a:noFill/>
        </p:spPr>
        <p:txBody>
          <a:bodyPr wrap="square" lIns="22860" tIns="11430" rIns="22860" bIns="11430" rtlCol="0">
            <a:spAutoFit/>
          </a:bodyPr>
          <a:lstStyle/>
          <a:p>
            <a:r>
              <a:rPr lang="en-US" sz="1700" dirty="0">
                <a:latin typeface="Arial Narrow" panose="020B0604020202020204" pitchFamily="34" charset="0"/>
                <a:cs typeface="Arial Narrow" panose="020B0604020202020204" pitchFamily="34" charset="0"/>
              </a:rPr>
              <a:t>DRE and </a:t>
            </a:r>
            <a:r>
              <a:rPr lang="en-US" sz="1700" dirty="0" err="1">
                <a:latin typeface="Arial Narrow" panose="020B0604020202020204" pitchFamily="34" charset="0"/>
                <a:cs typeface="Arial Narrow" panose="020B0604020202020204" pitchFamily="34" charset="0"/>
              </a:rPr>
              <a:t>Cryo</a:t>
            </a:r>
            <a:r>
              <a:rPr lang="en-US" sz="1700" dirty="0">
                <a:latin typeface="Arial Narrow" panose="020B0604020202020204" pitchFamily="34" charset="0"/>
                <a:cs typeface="Arial Narrow" panose="020B0604020202020204" pitchFamily="34" charset="0"/>
              </a:rPr>
              <a:t>-Cooler</a:t>
            </a:r>
          </a:p>
          <a:p>
            <a:r>
              <a:rPr lang="en-US" sz="1700" dirty="0">
                <a:latin typeface="Arial Narrow" panose="020B0604020202020204" pitchFamily="34" charset="0"/>
                <a:cs typeface="Arial Narrow" panose="020B0604020202020204" pitchFamily="34" charset="0"/>
              </a:rPr>
              <a:t>Radiator 274K – 289K </a:t>
            </a:r>
          </a:p>
        </p:txBody>
      </p:sp>
      <p:sp>
        <p:nvSpPr>
          <p:cNvPr id="11" name="TextBox 10">
            <a:extLst>
              <a:ext uri="{FF2B5EF4-FFF2-40B4-BE49-F238E27FC236}">
                <a16:creationId xmlns:a16="http://schemas.microsoft.com/office/drawing/2014/main" id="{31BAFFFD-35AE-A64C-BE27-89C53536F530}"/>
              </a:ext>
            </a:extLst>
          </p:cNvPr>
          <p:cNvSpPr txBox="1"/>
          <p:nvPr/>
        </p:nvSpPr>
        <p:spPr>
          <a:xfrm>
            <a:off x="341142" y="5792036"/>
            <a:ext cx="1736175" cy="546303"/>
          </a:xfrm>
          <a:prstGeom prst="rect">
            <a:avLst/>
          </a:prstGeom>
          <a:noFill/>
        </p:spPr>
        <p:txBody>
          <a:bodyPr wrap="square" lIns="22860" tIns="11430" rIns="22860" bIns="11430" rtlCol="0">
            <a:spAutoFit/>
          </a:bodyPr>
          <a:lstStyle/>
          <a:p>
            <a:r>
              <a:rPr lang="en-US" sz="1700" dirty="0">
                <a:latin typeface="Arial Narrow" panose="020B0604020202020204" pitchFamily="34" charset="0"/>
                <a:cs typeface="Arial Narrow" panose="020B0604020202020204" pitchFamily="34" charset="0"/>
              </a:rPr>
              <a:t>Teledyne H1RG </a:t>
            </a:r>
          </a:p>
          <a:p>
            <a:r>
              <a:rPr lang="en-US" sz="1700" dirty="0">
                <a:latin typeface="Arial Narrow" panose="020B0604020202020204" pitchFamily="34" charset="0"/>
                <a:cs typeface="Arial Narrow" panose="020B0604020202020204" pitchFamily="34" charset="0"/>
              </a:rPr>
              <a:t>IR Detector (~120 K)</a:t>
            </a:r>
          </a:p>
        </p:txBody>
      </p:sp>
      <p:sp>
        <p:nvSpPr>
          <p:cNvPr id="12" name="TextBox 11">
            <a:extLst>
              <a:ext uri="{FF2B5EF4-FFF2-40B4-BE49-F238E27FC236}">
                <a16:creationId xmlns:a16="http://schemas.microsoft.com/office/drawing/2014/main" id="{A467944E-0F7B-7047-B6CA-6DDECE1C07B2}"/>
              </a:ext>
            </a:extLst>
          </p:cNvPr>
          <p:cNvSpPr txBox="1"/>
          <p:nvPr/>
        </p:nvSpPr>
        <p:spPr>
          <a:xfrm>
            <a:off x="339382" y="5231372"/>
            <a:ext cx="810096" cy="546303"/>
          </a:xfrm>
          <a:prstGeom prst="rect">
            <a:avLst/>
          </a:prstGeom>
          <a:noFill/>
        </p:spPr>
        <p:txBody>
          <a:bodyPr wrap="square" lIns="22860" tIns="11430" rIns="22860" bIns="11430" rtlCol="0">
            <a:spAutoFit/>
          </a:bodyPr>
          <a:lstStyle/>
          <a:p>
            <a:r>
              <a:rPr lang="en-US" sz="1700" dirty="0">
                <a:latin typeface="Arial Narrow" panose="020B0604020202020204" pitchFamily="34" charset="0"/>
                <a:cs typeface="Arial Narrow" panose="020B0604020202020204" pitchFamily="34" charset="0"/>
              </a:rPr>
              <a:t>Optical Input</a:t>
            </a:r>
          </a:p>
        </p:txBody>
      </p:sp>
      <p:cxnSp>
        <p:nvCxnSpPr>
          <p:cNvPr id="13" name="Straight Arrow Connector 12">
            <a:extLst>
              <a:ext uri="{FF2B5EF4-FFF2-40B4-BE49-F238E27FC236}">
                <a16:creationId xmlns:a16="http://schemas.microsoft.com/office/drawing/2014/main" id="{00AF408B-F91E-BB4C-BA96-240611073918}"/>
              </a:ext>
            </a:extLst>
          </p:cNvPr>
          <p:cNvCxnSpPr>
            <a:cxnSpLocks/>
          </p:cNvCxnSpPr>
          <p:nvPr/>
        </p:nvCxnSpPr>
        <p:spPr>
          <a:xfrm flipH="1" flipV="1">
            <a:off x="5869656" y="4364771"/>
            <a:ext cx="1027455" cy="965427"/>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D8515D82-FA9E-9C4D-B70F-AC47C51CF587}"/>
              </a:ext>
            </a:extLst>
          </p:cNvPr>
          <p:cNvCxnSpPr>
            <a:cxnSpLocks/>
          </p:cNvCxnSpPr>
          <p:nvPr/>
        </p:nvCxnSpPr>
        <p:spPr>
          <a:xfrm flipV="1">
            <a:off x="2357361" y="5469084"/>
            <a:ext cx="264358" cy="321609"/>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070430FE-1B24-1341-A14D-E852C56F23DF}"/>
              </a:ext>
            </a:extLst>
          </p:cNvPr>
          <p:cNvCxnSpPr>
            <a:cxnSpLocks/>
          </p:cNvCxnSpPr>
          <p:nvPr/>
        </p:nvCxnSpPr>
        <p:spPr>
          <a:xfrm flipH="1" flipV="1">
            <a:off x="6294425" y="5196118"/>
            <a:ext cx="176479" cy="625926"/>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0A748E11-FAAD-2D43-8C74-07BCBEDBFE48}"/>
              </a:ext>
            </a:extLst>
          </p:cNvPr>
          <p:cNvCxnSpPr>
            <a:cxnSpLocks/>
          </p:cNvCxnSpPr>
          <p:nvPr/>
        </p:nvCxnSpPr>
        <p:spPr>
          <a:xfrm flipV="1">
            <a:off x="1708551" y="4300582"/>
            <a:ext cx="1480686" cy="1490111"/>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38444E53-B21E-E847-800C-E43AC8B5CB20}"/>
              </a:ext>
            </a:extLst>
          </p:cNvPr>
          <p:cNvCxnSpPr>
            <a:cxnSpLocks/>
            <a:stCxn id="7" idx="2"/>
          </p:cNvCxnSpPr>
          <p:nvPr/>
        </p:nvCxnSpPr>
        <p:spPr>
          <a:xfrm flipH="1">
            <a:off x="3858230" y="2278901"/>
            <a:ext cx="993249" cy="462078"/>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F58AB9C5-6C99-EA4A-9D8A-21BFE747952B}"/>
              </a:ext>
            </a:extLst>
          </p:cNvPr>
          <p:cNvCxnSpPr>
            <a:cxnSpLocks/>
          </p:cNvCxnSpPr>
          <p:nvPr/>
        </p:nvCxnSpPr>
        <p:spPr>
          <a:xfrm flipV="1">
            <a:off x="1016642" y="4795985"/>
            <a:ext cx="474094" cy="696998"/>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5F0F285F-A2D0-8249-B333-052FCFAEFD09}"/>
              </a:ext>
            </a:extLst>
          </p:cNvPr>
          <p:cNvSpPr txBox="1"/>
          <p:nvPr/>
        </p:nvSpPr>
        <p:spPr>
          <a:xfrm>
            <a:off x="1238029" y="1833997"/>
            <a:ext cx="1345818" cy="284693"/>
          </a:xfrm>
          <a:prstGeom prst="rect">
            <a:avLst/>
          </a:prstGeom>
          <a:noFill/>
        </p:spPr>
        <p:txBody>
          <a:bodyPr wrap="none" lIns="22860" tIns="11430" rIns="22860" bIns="11430" rtlCol="0">
            <a:spAutoFit/>
          </a:bodyPr>
          <a:lstStyle/>
          <a:p>
            <a:r>
              <a:rPr lang="en-US" sz="1700" dirty="0">
                <a:latin typeface="Arial Narrow" panose="020B0604020202020204" pitchFamily="34" charset="0"/>
                <a:cs typeface="Arial Narrow" panose="020B0604020202020204" pitchFamily="34" charset="0"/>
              </a:rPr>
              <a:t>OBOX (&lt;200 K)</a:t>
            </a:r>
          </a:p>
        </p:txBody>
      </p:sp>
      <p:cxnSp>
        <p:nvCxnSpPr>
          <p:cNvPr id="20" name="Straight Arrow Connector 19">
            <a:extLst>
              <a:ext uri="{FF2B5EF4-FFF2-40B4-BE49-F238E27FC236}">
                <a16:creationId xmlns:a16="http://schemas.microsoft.com/office/drawing/2014/main" id="{9A009DFD-FA06-CC41-B1FB-0769444E9939}"/>
              </a:ext>
            </a:extLst>
          </p:cNvPr>
          <p:cNvCxnSpPr>
            <a:cxnSpLocks/>
          </p:cNvCxnSpPr>
          <p:nvPr/>
        </p:nvCxnSpPr>
        <p:spPr>
          <a:xfrm>
            <a:off x="2177422" y="2092767"/>
            <a:ext cx="188849" cy="1359153"/>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1F36ABCE-AAC5-2C48-A0E3-8B63A13E1198}"/>
              </a:ext>
            </a:extLst>
          </p:cNvPr>
          <p:cNvSpPr txBox="1"/>
          <p:nvPr/>
        </p:nvSpPr>
        <p:spPr>
          <a:xfrm>
            <a:off x="7404679" y="3820763"/>
            <a:ext cx="1321752" cy="207749"/>
          </a:xfrm>
          <a:prstGeom prst="rect">
            <a:avLst/>
          </a:prstGeom>
          <a:noFill/>
        </p:spPr>
        <p:txBody>
          <a:bodyPr wrap="square" lIns="22860" tIns="11430" rIns="22860" bIns="11430" rtlCol="0">
            <a:spAutoFit/>
          </a:bodyPr>
          <a:lstStyle/>
          <a:p>
            <a:endParaRPr lang="en-US" sz="1200" dirty="0">
              <a:latin typeface="Arial Narrow" panose="020B0604020202020204" pitchFamily="34" charset="0"/>
              <a:cs typeface="Arial Narrow" panose="020B0604020202020204" pitchFamily="34" charset="0"/>
            </a:endParaRPr>
          </a:p>
        </p:txBody>
      </p:sp>
      <p:sp>
        <p:nvSpPr>
          <p:cNvPr id="23" name="TextBox 22">
            <a:extLst>
              <a:ext uri="{FF2B5EF4-FFF2-40B4-BE49-F238E27FC236}">
                <a16:creationId xmlns:a16="http://schemas.microsoft.com/office/drawing/2014/main" id="{7FC759FF-4185-FF47-9D62-51C32BAFEBEC}"/>
              </a:ext>
            </a:extLst>
          </p:cNvPr>
          <p:cNvSpPr txBox="1"/>
          <p:nvPr/>
        </p:nvSpPr>
        <p:spPr>
          <a:xfrm>
            <a:off x="4551774" y="5785159"/>
            <a:ext cx="1043065" cy="546303"/>
          </a:xfrm>
          <a:prstGeom prst="rect">
            <a:avLst/>
          </a:prstGeom>
          <a:noFill/>
        </p:spPr>
        <p:txBody>
          <a:bodyPr wrap="none" lIns="22860" tIns="11430" rIns="22860" bIns="11430" rtlCol="0">
            <a:spAutoFit/>
          </a:bodyPr>
          <a:lstStyle/>
          <a:p>
            <a:r>
              <a:rPr lang="en-US" sz="1700" dirty="0">
                <a:latin typeface="Arial Narrow" panose="020B0604020202020204" pitchFamily="34" charset="0"/>
                <a:cs typeface="Arial Narrow" panose="020B0604020202020204" pitchFamily="34" charset="0"/>
              </a:rPr>
              <a:t>Cold Finger </a:t>
            </a:r>
          </a:p>
          <a:p>
            <a:r>
              <a:rPr lang="en-US" sz="1700" dirty="0">
                <a:latin typeface="Arial Narrow" panose="020B0604020202020204" pitchFamily="34" charset="0"/>
                <a:cs typeface="Arial Narrow" panose="020B0604020202020204" pitchFamily="34" charset="0"/>
              </a:rPr>
              <a:t>Assembly</a:t>
            </a:r>
          </a:p>
        </p:txBody>
      </p:sp>
      <p:cxnSp>
        <p:nvCxnSpPr>
          <p:cNvPr id="24" name="Straight Arrow Connector 23">
            <a:extLst>
              <a:ext uri="{FF2B5EF4-FFF2-40B4-BE49-F238E27FC236}">
                <a16:creationId xmlns:a16="http://schemas.microsoft.com/office/drawing/2014/main" id="{7B3F0837-780B-124C-A313-99CB7821BCFE}"/>
              </a:ext>
            </a:extLst>
          </p:cNvPr>
          <p:cNvCxnSpPr>
            <a:cxnSpLocks/>
          </p:cNvCxnSpPr>
          <p:nvPr/>
        </p:nvCxnSpPr>
        <p:spPr>
          <a:xfrm flipH="1" flipV="1">
            <a:off x="4488105" y="4998052"/>
            <a:ext cx="237950" cy="828729"/>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893586C7-0C98-6040-85EE-5AC77D1F7BF1}"/>
              </a:ext>
            </a:extLst>
          </p:cNvPr>
          <p:cNvSpPr txBox="1"/>
          <p:nvPr/>
        </p:nvSpPr>
        <p:spPr>
          <a:xfrm>
            <a:off x="6433" y="2130026"/>
            <a:ext cx="1168178" cy="546303"/>
          </a:xfrm>
          <a:prstGeom prst="rect">
            <a:avLst/>
          </a:prstGeom>
          <a:noFill/>
        </p:spPr>
        <p:txBody>
          <a:bodyPr wrap="square" lIns="22860" tIns="11430" rIns="22860" bIns="11430" rtlCol="0">
            <a:spAutoFit/>
          </a:bodyPr>
          <a:lstStyle/>
          <a:p>
            <a:pPr algn="ctr"/>
            <a:r>
              <a:rPr lang="en-US" sz="1700" dirty="0">
                <a:latin typeface="Arial Narrow" panose="020B0604020202020204" pitchFamily="34" charset="0"/>
                <a:cs typeface="Arial Narrow" panose="020B0604020202020204" pitchFamily="34" charset="0"/>
              </a:rPr>
              <a:t>Secondary</a:t>
            </a:r>
          </a:p>
          <a:p>
            <a:pPr algn="ctr"/>
            <a:r>
              <a:rPr lang="en-US" sz="1700" dirty="0">
                <a:latin typeface="Arial Narrow" panose="020B0604020202020204" pitchFamily="34" charset="0"/>
                <a:cs typeface="Arial Narrow" panose="020B0604020202020204" pitchFamily="34" charset="0"/>
              </a:rPr>
              <a:t>Mirror</a:t>
            </a:r>
          </a:p>
        </p:txBody>
      </p:sp>
      <p:cxnSp>
        <p:nvCxnSpPr>
          <p:cNvPr id="26" name="Straight Arrow Connector 25">
            <a:extLst>
              <a:ext uri="{FF2B5EF4-FFF2-40B4-BE49-F238E27FC236}">
                <a16:creationId xmlns:a16="http://schemas.microsoft.com/office/drawing/2014/main" id="{63AE319F-47C1-E146-B626-98124859B1A9}"/>
              </a:ext>
            </a:extLst>
          </p:cNvPr>
          <p:cNvCxnSpPr>
            <a:cxnSpLocks/>
          </p:cNvCxnSpPr>
          <p:nvPr/>
        </p:nvCxnSpPr>
        <p:spPr>
          <a:xfrm>
            <a:off x="956208" y="2697048"/>
            <a:ext cx="1062997" cy="1180847"/>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FE4F1F2E-DA71-1C46-9C09-21D13CF7D432}"/>
              </a:ext>
            </a:extLst>
          </p:cNvPr>
          <p:cNvSpPr txBox="1"/>
          <p:nvPr/>
        </p:nvSpPr>
        <p:spPr>
          <a:xfrm>
            <a:off x="-63" y="3961381"/>
            <a:ext cx="1168178" cy="1069524"/>
          </a:xfrm>
          <a:prstGeom prst="rect">
            <a:avLst/>
          </a:prstGeom>
          <a:noFill/>
        </p:spPr>
        <p:txBody>
          <a:bodyPr wrap="square" lIns="22860" tIns="11430" rIns="22860" bIns="11430" rtlCol="0">
            <a:spAutoFit/>
          </a:bodyPr>
          <a:lstStyle/>
          <a:p>
            <a:pPr algn="ctr"/>
            <a:r>
              <a:rPr lang="en-US" sz="1700" dirty="0">
                <a:latin typeface="Arial Narrow" panose="020B0604020202020204" pitchFamily="34" charset="0"/>
                <a:cs typeface="Arial Narrow" panose="020B0604020202020204" pitchFamily="34" charset="0"/>
              </a:rPr>
              <a:t>Adjustable</a:t>
            </a:r>
          </a:p>
          <a:p>
            <a:pPr algn="ctr"/>
            <a:r>
              <a:rPr lang="en-US" sz="1700" dirty="0">
                <a:latin typeface="Arial Narrow" panose="020B0604020202020204" pitchFamily="34" charset="0"/>
                <a:cs typeface="Arial Narrow" panose="020B0604020202020204" pitchFamily="34" charset="0"/>
              </a:rPr>
              <a:t>Field</a:t>
            </a:r>
          </a:p>
          <a:p>
            <a:pPr algn="ctr"/>
            <a:r>
              <a:rPr lang="en-US" sz="1700" dirty="0">
                <a:latin typeface="Arial Narrow" panose="020B0604020202020204" pitchFamily="34" charset="0"/>
                <a:cs typeface="Arial Narrow" panose="020B0604020202020204" pitchFamily="34" charset="0"/>
              </a:rPr>
              <a:t>Stop</a:t>
            </a:r>
          </a:p>
          <a:p>
            <a:pPr algn="ctr"/>
            <a:r>
              <a:rPr lang="en-US" sz="1700" dirty="0">
                <a:latin typeface="Arial Narrow" panose="020B0604020202020204" pitchFamily="34" charset="0"/>
                <a:cs typeface="Arial Narrow" panose="020B0604020202020204" pitchFamily="34" charset="0"/>
              </a:rPr>
              <a:t>(AFS)</a:t>
            </a:r>
          </a:p>
        </p:txBody>
      </p:sp>
      <p:cxnSp>
        <p:nvCxnSpPr>
          <p:cNvPr id="28" name="Straight Arrow Connector 27">
            <a:extLst>
              <a:ext uri="{FF2B5EF4-FFF2-40B4-BE49-F238E27FC236}">
                <a16:creationId xmlns:a16="http://schemas.microsoft.com/office/drawing/2014/main" id="{500B8599-B8D7-A149-BCB6-BBFB8EFFB9AB}"/>
              </a:ext>
            </a:extLst>
          </p:cNvPr>
          <p:cNvCxnSpPr>
            <a:cxnSpLocks/>
          </p:cNvCxnSpPr>
          <p:nvPr/>
        </p:nvCxnSpPr>
        <p:spPr>
          <a:xfrm>
            <a:off x="956208" y="4391727"/>
            <a:ext cx="1638811" cy="180350"/>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C39BB112-138C-7644-A075-548B418DA4D0}"/>
              </a:ext>
            </a:extLst>
          </p:cNvPr>
          <p:cNvSpPr txBox="1"/>
          <p:nvPr/>
        </p:nvSpPr>
        <p:spPr>
          <a:xfrm>
            <a:off x="2681619" y="5786109"/>
            <a:ext cx="2196157" cy="546303"/>
          </a:xfrm>
          <a:prstGeom prst="rect">
            <a:avLst/>
          </a:prstGeom>
          <a:noFill/>
        </p:spPr>
        <p:txBody>
          <a:bodyPr wrap="square" lIns="22860" tIns="11430" rIns="22860" bIns="11430" rtlCol="0">
            <a:spAutoFit/>
          </a:bodyPr>
          <a:lstStyle/>
          <a:p>
            <a:pPr algn="ctr"/>
            <a:r>
              <a:rPr lang="en-US" sz="1700" dirty="0">
                <a:latin typeface="Arial Narrow" panose="020B0604020202020204" pitchFamily="34" charset="0"/>
                <a:cs typeface="Arial Narrow" panose="020B0604020202020204" pitchFamily="34" charset="0"/>
              </a:rPr>
              <a:t>Primary Mirror</a:t>
            </a:r>
          </a:p>
          <a:p>
            <a:pPr algn="ctr"/>
            <a:r>
              <a:rPr lang="en-US" sz="1700" dirty="0">
                <a:latin typeface="Arial Narrow" panose="020B0604020202020204" pitchFamily="34" charset="0"/>
                <a:cs typeface="Arial Narrow" panose="020B0604020202020204" pitchFamily="34" charset="0"/>
              </a:rPr>
              <a:t>(Obscured)</a:t>
            </a:r>
          </a:p>
        </p:txBody>
      </p:sp>
      <p:cxnSp>
        <p:nvCxnSpPr>
          <p:cNvPr id="30" name="Straight Arrow Connector 29">
            <a:extLst>
              <a:ext uri="{FF2B5EF4-FFF2-40B4-BE49-F238E27FC236}">
                <a16:creationId xmlns:a16="http://schemas.microsoft.com/office/drawing/2014/main" id="{1C20D676-F3A0-0C49-A01E-CB1D410D84F4}"/>
              </a:ext>
            </a:extLst>
          </p:cNvPr>
          <p:cNvCxnSpPr>
            <a:cxnSpLocks/>
          </p:cNvCxnSpPr>
          <p:nvPr/>
        </p:nvCxnSpPr>
        <p:spPr>
          <a:xfrm flipV="1">
            <a:off x="3768912" y="5080484"/>
            <a:ext cx="21573" cy="679699"/>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E4577DAE-7548-A94D-A393-B9C864F694DA}"/>
              </a:ext>
            </a:extLst>
          </p:cNvPr>
          <p:cNvSpPr txBox="1"/>
          <p:nvPr/>
        </p:nvSpPr>
        <p:spPr>
          <a:xfrm>
            <a:off x="18079" y="3037494"/>
            <a:ext cx="1168178" cy="284693"/>
          </a:xfrm>
          <a:prstGeom prst="rect">
            <a:avLst/>
          </a:prstGeom>
          <a:noFill/>
        </p:spPr>
        <p:txBody>
          <a:bodyPr wrap="square" lIns="22860" tIns="11430" rIns="22860" bIns="11430" rtlCol="0">
            <a:spAutoFit/>
          </a:bodyPr>
          <a:lstStyle/>
          <a:p>
            <a:pPr algn="ctr"/>
            <a:r>
              <a:rPr lang="en-US" sz="1700" dirty="0">
                <a:latin typeface="Arial Narrow" panose="020B0604020202020204" pitchFamily="34" charset="0"/>
                <a:cs typeface="Arial Narrow" panose="020B0604020202020204" pitchFamily="34" charset="0"/>
              </a:rPr>
              <a:t>Outer Door</a:t>
            </a:r>
          </a:p>
        </p:txBody>
      </p:sp>
      <p:cxnSp>
        <p:nvCxnSpPr>
          <p:cNvPr id="33" name="Straight Arrow Connector 32">
            <a:extLst>
              <a:ext uri="{FF2B5EF4-FFF2-40B4-BE49-F238E27FC236}">
                <a16:creationId xmlns:a16="http://schemas.microsoft.com/office/drawing/2014/main" id="{5520C042-FB31-014A-BA05-794A639A87AA}"/>
              </a:ext>
            </a:extLst>
          </p:cNvPr>
          <p:cNvCxnSpPr>
            <a:cxnSpLocks/>
          </p:cNvCxnSpPr>
          <p:nvPr/>
        </p:nvCxnSpPr>
        <p:spPr>
          <a:xfrm>
            <a:off x="862797" y="3276379"/>
            <a:ext cx="432360" cy="601516"/>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C5D32A6E-5050-7346-B44E-D64CBF2F5875}"/>
              </a:ext>
            </a:extLst>
          </p:cNvPr>
          <p:cNvSpPr txBox="1"/>
          <p:nvPr/>
        </p:nvSpPr>
        <p:spPr>
          <a:xfrm>
            <a:off x="6809941" y="4532123"/>
            <a:ext cx="1239510" cy="546303"/>
          </a:xfrm>
          <a:prstGeom prst="rect">
            <a:avLst/>
          </a:prstGeom>
          <a:noFill/>
        </p:spPr>
        <p:txBody>
          <a:bodyPr wrap="square" lIns="22860" tIns="11430" rIns="22860" bIns="11430" rtlCol="0">
            <a:spAutoFit/>
          </a:bodyPr>
          <a:lstStyle/>
          <a:p>
            <a:r>
              <a:rPr lang="en-US" sz="1700" dirty="0" err="1">
                <a:latin typeface="Arial Narrow" panose="020B0604020202020204" pitchFamily="34" charset="0"/>
                <a:cs typeface="Arial Narrow" panose="020B0604020202020204" pitchFamily="34" charset="0"/>
              </a:rPr>
              <a:t>Cryo</a:t>
            </a:r>
            <a:r>
              <a:rPr lang="en-US" sz="1700" dirty="0">
                <a:latin typeface="Arial Narrow" panose="020B0604020202020204" pitchFamily="34" charset="0"/>
                <a:cs typeface="Arial Narrow" panose="020B0604020202020204" pitchFamily="34" charset="0"/>
              </a:rPr>
              <a:t> Cooler Electronics</a:t>
            </a:r>
          </a:p>
        </p:txBody>
      </p:sp>
      <p:cxnSp>
        <p:nvCxnSpPr>
          <p:cNvPr id="21" name="Straight Arrow Connector 20">
            <a:extLst>
              <a:ext uri="{FF2B5EF4-FFF2-40B4-BE49-F238E27FC236}">
                <a16:creationId xmlns:a16="http://schemas.microsoft.com/office/drawing/2014/main" id="{73729B9E-75AC-8C4C-9038-86B4E3EFD9D0}"/>
              </a:ext>
            </a:extLst>
          </p:cNvPr>
          <p:cNvCxnSpPr>
            <a:cxnSpLocks/>
          </p:cNvCxnSpPr>
          <p:nvPr/>
        </p:nvCxnSpPr>
        <p:spPr>
          <a:xfrm flipH="1">
            <a:off x="6294425" y="2929670"/>
            <a:ext cx="407107" cy="561693"/>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pic>
        <p:nvPicPr>
          <p:cNvPr id="31" name="Picture 30">
            <a:extLst>
              <a:ext uri="{FF2B5EF4-FFF2-40B4-BE49-F238E27FC236}">
                <a16:creationId xmlns:a16="http://schemas.microsoft.com/office/drawing/2014/main" id="{BCA87E05-D009-8B4E-BB78-830E7155D9D7}"/>
              </a:ext>
            </a:extLst>
          </p:cNvPr>
          <p:cNvPicPr>
            <a:picLocks noChangeAspect="1"/>
          </p:cNvPicPr>
          <p:nvPr/>
        </p:nvPicPr>
        <p:blipFill>
          <a:blip r:embed="rId3"/>
          <a:stretch>
            <a:fillRect/>
          </a:stretch>
        </p:blipFill>
        <p:spPr>
          <a:xfrm>
            <a:off x="6701532" y="2173079"/>
            <a:ext cx="848775" cy="2322558"/>
          </a:xfrm>
          <a:prstGeom prst="rect">
            <a:avLst/>
          </a:prstGeom>
        </p:spPr>
      </p:pic>
      <p:pic>
        <p:nvPicPr>
          <p:cNvPr id="36" name="Picture 35">
            <a:extLst>
              <a:ext uri="{FF2B5EF4-FFF2-40B4-BE49-F238E27FC236}">
                <a16:creationId xmlns:a16="http://schemas.microsoft.com/office/drawing/2014/main" id="{EB1EC405-A76A-C24F-9BBE-4DBCBAF7CF4D}"/>
              </a:ext>
            </a:extLst>
          </p:cNvPr>
          <p:cNvPicPr/>
          <p:nvPr/>
        </p:nvPicPr>
        <p:blipFill rotWithShape="1">
          <a:blip r:embed="rId4"/>
          <a:srcRect l="64822" t="5768" r="6393" b="60496"/>
          <a:stretch/>
        </p:blipFill>
        <p:spPr bwMode="auto">
          <a:xfrm>
            <a:off x="6809941" y="166623"/>
            <a:ext cx="2146739" cy="152211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86173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July 2017</a:t>
            </a:r>
          </a:p>
        </p:txBody>
      </p:sp>
      <p:sp>
        <p:nvSpPr>
          <p:cNvPr id="3" name="Footer Placeholder 2"/>
          <p:cNvSpPr>
            <a:spLocks noGrp="1"/>
          </p:cNvSpPr>
          <p:nvPr>
            <p:ph type="ftr" sz="quarter" idx="11"/>
          </p:nvPr>
        </p:nvSpPr>
        <p:spPr>
          <a:xfrm>
            <a:off x="2739264" y="6561305"/>
            <a:ext cx="3662848" cy="265996"/>
          </a:xfrm>
        </p:spPr>
        <p:txBody>
          <a:bodyPr/>
          <a:lstStyle/>
          <a:p>
            <a:r>
              <a:rPr lang="en-US"/>
              <a:t>ESF 2017 Clarketal Lunar Ice Cube</a:t>
            </a:r>
            <a:endParaRPr lang="en-US" dirty="0"/>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10</a:t>
            </a:fld>
            <a:endParaRPr lang="en-US"/>
          </a:p>
        </p:txBody>
      </p:sp>
      <p:sp>
        <p:nvSpPr>
          <p:cNvPr id="5" name="TextBox 4"/>
          <p:cNvSpPr txBox="1"/>
          <p:nvPr/>
        </p:nvSpPr>
        <p:spPr>
          <a:xfrm>
            <a:off x="142529" y="17282"/>
            <a:ext cx="4283540" cy="369332"/>
          </a:xfrm>
          <a:prstGeom prst="rect">
            <a:avLst/>
          </a:prstGeom>
          <a:noFill/>
        </p:spPr>
        <p:txBody>
          <a:bodyPr wrap="square" rtlCol="0">
            <a:spAutoFit/>
          </a:bodyPr>
          <a:lstStyle/>
          <a:p>
            <a:pPr algn="ctr"/>
            <a:r>
              <a:rPr lang="en-US" b="1" dirty="0"/>
              <a:t>Spectrometer Schematic and Components</a:t>
            </a:r>
          </a:p>
        </p:txBody>
      </p:sp>
      <p:sp>
        <p:nvSpPr>
          <p:cNvPr id="6" name="TextBox 5"/>
          <p:cNvSpPr txBox="1"/>
          <p:nvPr/>
        </p:nvSpPr>
        <p:spPr>
          <a:xfrm>
            <a:off x="5328030" y="5817623"/>
            <a:ext cx="3678928" cy="738664"/>
          </a:xfrm>
          <a:prstGeom prst="rect">
            <a:avLst/>
          </a:prstGeom>
          <a:solidFill>
            <a:schemeClr val="bg1"/>
          </a:solidFill>
        </p:spPr>
        <p:txBody>
          <a:bodyPr wrap="square" rtlCol="0">
            <a:spAutoFit/>
          </a:bodyPr>
          <a:lstStyle/>
          <a:p>
            <a:r>
              <a:rPr lang="en-US" sz="1400" dirty="0"/>
              <a:t>COTS AFRL developed AIM SX030 microcryocooler with cold finger to maintain detector at ≤115K and iris controller</a:t>
            </a:r>
          </a:p>
        </p:txBody>
      </p:sp>
      <p:grpSp>
        <p:nvGrpSpPr>
          <p:cNvPr id="47" name="Group 46"/>
          <p:cNvGrpSpPr>
            <a:grpSpLocks/>
          </p:cNvGrpSpPr>
          <p:nvPr/>
        </p:nvGrpSpPr>
        <p:grpSpPr>
          <a:xfrm>
            <a:off x="207084" y="400037"/>
            <a:ext cx="1553145" cy="2110073"/>
            <a:chOff x="0" y="504469"/>
            <a:chExt cx="1252174" cy="1908897"/>
          </a:xfrm>
          <a:extLst>
            <a:ext uri="{0CCBE362-F206-4b92-989A-16890622DB6E}">
              <ma14:wrappingTextBoxFlag xmlns:ma14="http://schemas.microsoft.com/office/mac/drawingml/2011/main" xmlns=""/>
            </a:ext>
          </a:extLst>
        </p:grpSpPr>
        <p:pic>
          <p:nvPicPr>
            <p:cNvPr id="48" name="Picture 4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04469"/>
              <a:ext cx="1252174" cy="815499"/>
            </a:xfrm>
            <a:prstGeom prst="rect">
              <a:avLst/>
            </a:prstGeom>
            <a:noFill/>
            <a:ln>
              <a:solidFill>
                <a:schemeClr val="tx1"/>
              </a:solidFill>
            </a:ln>
            <a:extLst>
              <a:ext uri="{FAA26D3D-D897-4be2-8F04-BA451C77F1D7}">
                <ma14:placeholderFlag xmlns:ma14="http://schemas.microsoft.com/office/mac/drawingml/2011/main" xmlns=""/>
              </a:ext>
            </a:extLst>
          </p:spPr>
        </p:pic>
        <p:sp>
          <p:nvSpPr>
            <p:cNvPr id="49" name="Text Box 64"/>
            <p:cNvSpPr txBox="1"/>
            <p:nvPr/>
          </p:nvSpPr>
          <p:spPr>
            <a:xfrm>
              <a:off x="0" y="1332111"/>
              <a:ext cx="1252174" cy="1081255"/>
            </a:xfrm>
            <a:prstGeom prst="rect">
              <a:avLst/>
            </a:prstGeom>
            <a:solidFill>
              <a:prstClr val="white"/>
            </a:solidFill>
            <a:ln>
              <a:solidFill>
                <a:schemeClr val="tx1"/>
              </a:solidFill>
            </a:ln>
            <a:effectLst/>
            <a:extLst>
              <a:ext uri="{C572A759-6A51-4108-AA02-DFA0A04FC94B}">
                <ma14:wrappingTextBoxFlag xmlns:ma14="http://schemas.microsoft.com/office/mac/drawingml/2011/main" xmlns=""/>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sz="1200" b="0" dirty="0">
                  <a:solidFill>
                    <a:srgbClr val="000000"/>
                  </a:solidFill>
                  <a:effectLst/>
                  <a:latin typeface="Times New Roman"/>
                  <a:ea typeface="Calibri"/>
                  <a:cs typeface="Times New Roman"/>
                </a:rPr>
                <a:t>BIRCHES utilizes a compact Teledyne H1RG </a:t>
              </a:r>
              <a:r>
                <a:rPr lang="en-US" sz="1200" b="0" dirty="0" err="1">
                  <a:solidFill>
                    <a:srgbClr val="000000"/>
                  </a:solidFill>
                  <a:effectLst/>
                  <a:latin typeface="Times New Roman"/>
                  <a:ea typeface="Calibri"/>
                  <a:cs typeface="Times New Roman"/>
                </a:rPr>
                <a:t>HgCdTe</a:t>
              </a:r>
              <a:r>
                <a:rPr lang="en-US" sz="1200" b="0" dirty="0">
                  <a:solidFill>
                    <a:srgbClr val="000000"/>
                  </a:solidFill>
                  <a:effectLst/>
                  <a:latin typeface="Times New Roman"/>
                  <a:ea typeface="Calibri"/>
                  <a:cs typeface="Times New Roman"/>
                </a:rPr>
                <a:t> Focal Plane Array and JDSU linear variable filter leveraging OSIRIS REx OVIRS.</a:t>
              </a:r>
              <a:endParaRPr lang="en-US" sz="1200" b="1" dirty="0">
                <a:solidFill>
                  <a:srgbClr val="000000"/>
                </a:solidFill>
                <a:effectLst/>
                <a:latin typeface="Calibri"/>
                <a:ea typeface="Calibri"/>
                <a:cs typeface="Times New Roman"/>
              </a:endParaRPr>
            </a:p>
          </p:txBody>
        </p:sp>
      </p:grpSp>
      <p:pic>
        <p:nvPicPr>
          <p:cNvPr id="50" name="Picture 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9711" y="825517"/>
            <a:ext cx="1636927" cy="628689"/>
          </a:xfrm>
          <a:prstGeom prst="rect">
            <a:avLst/>
          </a:prstGeom>
          <a:ln>
            <a:solidFill>
              <a:schemeClr val="tx1"/>
            </a:solidFill>
          </a:ln>
          <a:extLst>
            <a:ext uri="{FAA26D3D-D897-4be2-8F04-BA451C77F1D7}">
              <ma14:placeholderFlag xmlns:ma14="http://schemas.microsoft.com/office/mac/drawingml/2011/main" xmlns=""/>
            </a:ext>
          </a:extLst>
        </p:spPr>
      </p:pic>
      <p:sp>
        <p:nvSpPr>
          <p:cNvPr id="51" name="Text Box 35"/>
          <p:cNvSpPr txBox="1"/>
          <p:nvPr/>
        </p:nvSpPr>
        <p:spPr>
          <a:xfrm>
            <a:off x="1869711" y="1459224"/>
            <a:ext cx="1636927" cy="829358"/>
          </a:xfrm>
          <a:prstGeom prst="rect">
            <a:avLst/>
          </a:prstGeom>
          <a:solidFill>
            <a:prstClr val="white"/>
          </a:solidFill>
          <a:ln>
            <a:solidFill>
              <a:schemeClr val="tx1"/>
            </a:solidFill>
          </a:ln>
          <a:effectLst/>
          <a:extLst>
            <a:ext uri="{C572A759-6A51-4108-AA02-DFA0A04FC94B}">
              <ma14:wrappingTextBoxFlag xmlns:ma14="http://schemas.microsoft.com/office/mac/drawingml/2011/main" xmlns=""/>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sz="1200" b="0" dirty="0">
                <a:solidFill>
                  <a:srgbClr val="000000"/>
                </a:solidFill>
                <a:effectLst/>
                <a:latin typeface="Times New Roman"/>
                <a:ea typeface="Calibri"/>
                <a:cs typeface="Times New Roman"/>
              </a:rPr>
              <a:t>Adjustable Iris maintains footprint size at 10 km by varying FOV regardless of altitude</a:t>
            </a:r>
            <a:endParaRPr lang="en-US" sz="1200" b="1" dirty="0">
              <a:solidFill>
                <a:srgbClr val="000000"/>
              </a:solidFill>
              <a:effectLst/>
              <a:latin typeface="Calibri"/>
              <a:ea typeface="Calibri"/>
              <a:cs typeface="Times New Roman"/>
            </a:endParaRPr>
          </a:p>
        </p:txBody>
      </p:sp>
      <p:pic>
        <p:nvPicPr>
          <p:cNvPr id="54" name="Picture 53"/>
          <p:cNvPicPr>
            <a:picLocks noChangeAspect="1"/>
          </p:cNvPicPr>
          <p:nvPr/>
        </p:nvPicPr>
        <p:blipFill>
          <a:blip r:embed="rId4"/>
          <a:stretch>
            <a:fillRect/>
          </a:stretch>
        </p:blipFill>
        <p:spPr>
          <a:xfrm>
            <a:off x="5300373" y="4569418"/>
            <a:ext cx="2148104" cy="1266978"/>
          </a:xfrm>
          <a:prstGeom prst="rect">
            <a:avLst/>
          </a:prstGeom>
        </p:spPr>
      </p:pic>
      <p:pic>
        <p:nvPicPr>
          <p:cNvPr id="55" name="Picture 54"/>
          <p:cNvPicPr>
            <a:picLocks noChangeAspect="1"/>
          </p:cNvPicPr>
          <p:nvPr/>
        </p:nvPicPr>
        <p:blipFill>
          <a:blip r:embed="rId5"/>
          <a:stretch>
            <a:fillRect/>
          </a:stretch>
        </p:blipFill>
        <p:spPr>
          <a:xfrm>
            <a:off x="7448478" y="4555727"/>
            <a:ext cx="1379946" cy="1280669"/>
          </a:xfrm>
          <a:prstGeom prst="rect">
            <a:avLst/>
          </a:prstGeom>
        </p:spPr>
      </p:pic>
      <p:pic>
        <p:nvPicPr>
          <p:cNvPr id="94" name="Picture 93" descr="BIRCHES schematic with interfaces improved.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38438" y="88790"/>
            <a:ext cx="5608971" cy="4483082"/>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37088" y="4569418"/>
            <a:ext cx="1873877" cy="1313179"/>
          </a:xfrm>
          <a:prstGeom prst="rect">
            <a:avLst/>
          </a:prstGeom>
        </p:spPr>
      </p:pic>
      <p:sp>
        <p:nvSpPr>
          <p:cNvPr id="18" name="Rectangle 17"/>
          <p:cNvSpPr/>
          <p:nvPr/>
        </p:nvSpPr>
        <p:spPr>
          <a:xfrm>
            <a:off x="3237088" y="5836127"/>
            <a:ext cx="1873877" cy="738664"/>
          </a:xfrm>
          <a:prstGeom prst="rect">
            <a:avLst/>
          </a:prstGeom>
          <a:solidFill>
            <a:schemeClr val="bg1"/>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rPr>
              <a:t>BIRCHES Analog Processing Unit (APU) (top)</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Calibri" panose="020F0502020204030204" pitchFamily="34" charset="0"/>
            </a:endParaRPr>
          </a:p>
        </p:txBody>
      </p:sp>
      <p:pic>
        <p:nvPicPr>
          <p:cNvPr id="19" name="Picture 18">
            <a:extLst>
              <a:ext uri="{FF2B5EF4-FFF2-40B4-BE49-F238E27FC236}">
                <a16:creationId xmlns:a16="http://schemas.microsoft.com/office/drawing/2014/main" id="{499ABEE1-6417-CF42-A745-C7D908AF12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4280" y="3035719"/>
            <a:ext cx="2082485" cy="2078620"/>
          </a:xfrm>
          <a:prstGeom prst="rect">
            <a:avLst/>
          </a:prstGeom>
        </p:spPr>
      </p:pic>
      <p:sp>
        <p:nvSpPr>
          <p:cNvPr id="20" name="Text Box 8">
            <a:extLst>
              <a:ext uri="{FF2B5EF4-FFF2-40B4-BE49-F238E27FC236}">
                <a16:creationId xmlns:a16="http://schemas.microsoft.com/office/drawing/2014/main" id="{8B6D8C4D-6831-F149-98C2-2A11563476EC}"/>
              </a:ext>
            </a:extLst>
          </p:cNvPr>
          <p:cNvSpPr txBox="1"/>
          <p:nvPr/>
        </p:nvSpPr>
        <p:spPr>
          <a:xfrm>
            <a:off x="619278" y="5121509"/>
            <a:ext cx="2133600" cy="109010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600"/>
              </a:spcAft>
            </a:pPr>
            <a:r>
              <a:rPr lang="en-US" sz="1200" dirty="0">
                <a:effectLst/>
                <a:latin typeface="Times New Roman" panose="02020603050405020304" pitchFamily="18" charset="0"/>
                <a:ea typeface="Times New Roman" panose="02020603050405020304" pitchFamily="18" charset="0"/>
              </a:rPr>
              <a:t>Linear Variable Filter Segments over H1RG focal plane array with reference, dark, segment 1, segment 2, and segment 3 rows (yellow lines) superposed.</a:t>
            </a:r>
          </a:p>
        </p:txBody>
      </p:sp>
    </p:spTree>
    <p:extLst>
      <p:ext uri="{BB962C8B-B14F-4D97-AF65-F5344CB8AC3E}">
        <p14:creationId xmlns:p14="http://schemas.microsoft.com/office/powerpoint/2010/main" val="576511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ADF888-7B46-BA41-AF78-9FE75005EDB3}"/>
              </a:ext>
            </a:extLst>
          </p:cNvPr>
          <p:cNvSpPr>
            <a:spLocks noGrp="1"/>
          </p:cNvSpPr>
          <p:nvPr>
            <p:ph type="dt" sz="half" idx="10"/>
          </p:nvPr>
        </p:nvSpPr>
        <p:spPr/>
        <p:txBody>
          <a:bodyPr/>
          <a:lstStyle/>
          <a:p>
            <a:r>
              <a:rPr lang="en-US"/>
              <a:t>SPIE Optics Nano 2019</a:t>
            </a:r>
            <a:endParaRPr lang="en-US" dirty="0"/>
          </a:p>
        </p:txBody>
      </p:sp>
      <p:sp>
        <p:nvSpPr>
          <p:cNvPr id="3" name="Footer Placeholder 2">
            <a:extLst>
              <a:ext uri="{FF2B5EF4-FFF2-40B4-BE49-F238E27FC236}">
                <a16:creationId xmlns:a16="http://schemas.microsoft.com/office/drawing/2014/main" id="{BB2137FF-596B-A64A-9796-962EA8AB1371}"/>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505DFB1C-FC93-654B-BD99-7701534062DF}"/>
              </a:ext>
            </a:extLst>
          </p:cNvPr>
          <p:cNvSpPr>
            <a:spLocks noGrp="1"/>
          </p:cNvSpPr>
          <p:nvPr>
            <p:ph type="sldNum" sz="quarter" idx="12"/>
          </p:nvPr>
        </p:nvSpPr>
        <p:spPr/>
        <p:txBody>
          <a:bodyPr/>
          <a:lstStyle/>
          <a:p>
            <a:fld id="{61DB02BC-888A-9449-ADDC-9153D0D66787}" type="slidenum">
              <a:rPr lang="en-US" smtClean="0"/>
              <a:t>11</a:t>
            </a:fld>
            <a:endParaRPr lang="en-US"/>
          </a:p>
        </p:txBody>
      </p:sp>
      <p:sp>
        <p:nvSpPr>
          <p:cNvPr id="5" name="Oval 4">
            <a:extLst>
              <a:ext uri="{FF2B5EF4-FFF2-40B4-BE49-F238E27FC236}">
                <a16:creationId xmlns:a16="http://schemas.microsoft.com/office/drawing/2014/main" id="{FB95EBF1-CB05-4242-B1E7-F617617B3C42}"/>
              </a:ext>
            </a:extLst>
          </p:cNvPr>
          <p:cNvSpPr/>
          <p:nvPr/>
        </p:nvSpPr>
        <p:spPr>
          <a:xfrm>
            <a:off x="2079341" y="1864252"/>
            <a:ext cx="743561" cy="369137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DBD81D1-05CC-1041-9D21-22E0BD97E4D7}"/>
              </a:ext>
            </a:extLst>
          </p:cNvPr>
          <p:cNvPicPr>
            <a:picLocks noChangeAspect="1"/>
          </p:cNvPicPr>
          <p:nvPr/>
        </p:nvPicPr>
        <p:blipFill>
          <a:blip r:embed="rId2"/>
          <a:stretch>
            <a:fillRect/>
          </a:stretch>
        </p:blipFill>
        <p:spPr>
          <a:xfrm>
            <a:off x="86898" y="1336273"/>
            <a:ext cx="8509666" cy="4886960"/>
          </a:xfrm>
          <a:prstGeom prst="rect">
            <a:avLst/>
          </a:prstGeom>
        </p:spPr>
      </p:pic>
      <p:sp>
        <p:nvSpPr>
          <p:cNvPr id="7" name="Title 1">
            <a:extLst>
              <a:ext uri="{FF2B5EF4-FFF2-40B4-BE49-F238E27FC236}">
                <a16:creationId xmlns:a16="http://schemas.microsoft.com/office/drawing/2014/main" id="{F1993BDD-F977-B94D-906E-80E5A13A9F70}"/>
              </a:ext>
            </a:extLst>
          </p:cNvPr>
          <p:cNvSpPr txBox="1">
            <a:spLocks/>
          </p:cNvSpPr>
          <p:nvPr/>
        </p:nvSpPr>
        <p:spPr>
          <a:xfrm>
            <a:off x="264698" y="429948"/>
            <a:ext cx="8428452" cy="48396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a:t>BIRCHES Functional Block Diagram</a:t>
            </a:r>
            <a:endParaRPr lang="en-US" b="1" dirty="0"/>
          </a:p>
        </p:txBody>
      </p:sp>
      <p:sp>
        <p:nvSpPr>
          <p:cNvPr id="8" name="TextBox 7">
            <a:extLst>
              <a:ext uri="{FF2B5EF4-FFF2-40B4-BE49-F238E27FC236}">
                <a16:creationId xmlns:a16="http://schemas.microsoft.com/office/drawing/2014/main" id="{6957C0DE-7054-A94D-985D-A5435B690D77}"/>
              </a:ext>
            </a:extLst>
          </p:cNvPr>
          <p:cNvSpPr txBox="1"/>
          <p:nvPr/>
        </p:nvSpPr>
        <p:spPr>
          <a:xfrm>
            <a:off x="6014296" y="2082238"/>
            <a:ext cx="507020" cy="369332"/>
          </a:xfrm>
          <a:prstGeom prst="rect">
            <a:avLst/>
          </a:prstGeom>
          <a:noFill/>
        </p:spPr>
        <p:txBody>
          <a:bodyPr wrap="none" rtlCol="0">
            <a:spAutoFit/>
          </a:bodyPr>
          <a:lstStyle/>
          <a:p>
            <a:r>
              <a:rPr lang="en-US" dirty="0"/>
              <a:t>W1</a:t>
            </a:r>
          </a:p>
        </p:txBody>
      </p:sp>
      <p:sp>
        <p:nvSpPr>
          <p:cNvPr id="9" name="TextBox 8">
            <a:extLst>
              <a:ext uri="{FF2B5EF4-FFF2-40B4-BE49-F238E27FC236}">
                <a16:creationId xmlns:a16="http://schemas.microsoft.com/office/drawing/2014/main" id="{36F0F769-20FC-E944-AAD2-8FB38B28CF84}"/>
              </a:ext>
            </a:extLst>
          </p:cNvPr>
          <p:cNvSpPr txBox="1"/>
          <p:nvPr/>
        </p:nvSpPr>
        <p:spPr>
          <a:xfrm>
            <a:off x="6014296" y="3158162"/>
            <a:ext cx="507020" cy="369332"/>
          </a:xfrm>
          <a:prstGeom prst="rect">
            <a:avLst/>
          </a:prstGeom>
          <a:noFill/>
        </p:spPr>
        <p:txBody>
          <a:bodyPr wrap="none" rtlCol="0">
            <a:spAutoFit/>
          </a:bodyPr>
          <a:lstStyle/>
          <a:p>
            <a:r>
              <a:rPr lang="en-US" dirty="0"/>
              <a:t>W2</a:t>
            </a:r>
          </a:p>
        </p:txBody>
      </p:sp>
      <p:sp>
        <p:nvSpPr>
          <p:cNvPr id="10" name="TextBox 9">
            <a:extLst>
              <a:ext uri="{FF2B5EF4-FFF2-40B4-BE49-F238E27FC236}">
                <a16:creationId xmlns:a16="http://schemas.microsoft.com/office/drawing/2014/main" id="{83E79B64-AD51-134F-8F5F-234845D8129F}"/>
              </a:ext>
            </a:extLst>
          </p:cNvPr>
          <p:cNvSpPr txBox="1"/>
          <p:nvPr/>
        </p:nvSpPr>
        <p:spPr>
          <a:xfrm>
            <a:off x="6014296" y="4777977"/>
            <a:ext cx="507020" cy="369332"/>
          </a:xfrm>
          <a:prstGeom prst="rect">
            <a:avLst/>
          </a:prstGeom>
          <a:noFill/>
        </p:spPr>
        <p:txBody>
          <a:bodyPr wrap="none" rtlCol="0">
            <a:spAutoFit/>
          </a:bodyPr>
          <a:lstStyle/>
          <a:p>
            <a:r>
              <a:rPr lang="en-US" dirty="0"/>
              <a:t>W2</a:t>
            </a:r>
          </a:p>
        </p:txBody>
      </p:sp>
      <p:sp>
        <p:nvSpPr>
          <p:cNvPr id="11" name="TextBox 10">
            <a:extLst>
              <a:ext uri="{FF2B5EF4-FFF2-40B4-BE49-F238E27FC236}">
                <a16:creationId xmlns:a16="http://schemas.microsoft.com/office/drawing/2014/main" id="{1AB80DE4-E947-8C4A-BB40-D14C77AE66C0}"/>
              </a:ext>
            </a:extLst>
          </p:cNvPr>
          <p:cNvSpPr txBox="1"/>
          <p:nvPr/>
        </p:nvSpPr>
        <p:spPr>
          <a:xfrm>
            <a:off x="2226216" y="5520099"/>
            <a:ext cx="507020" cy="369332"/>
          </a:xfrm>
          <a:prstGeom prst="rect">
            <a:avLst/>
          </a:prstGeom>
          <a:noFill/>
        </p:spPr>
        <p:txBody>
          <a:bodyPr wrap="none" rtlCol="0">
            <a:spAutoFit/>
          </a:bodyPr>
          <a:lstStyle/>
          <a:p>
            <a:r>
              <a:rPr lang="en-US" dirty="0"/>
              <a:t>W3</a:t>
            </a:r>
          </a:p>
        </p:txBody>
      </p:sp>
    </p:spTree>
    <p:extLst>
      <p:ext uri="{BB962C8B-B14F-4D97-AF65-F5344CB8AC3E}">
        <p14:creationId xmlns:p14="http://schemas.microsoft.com/office/powerpoint/2010/main" val="1554516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SPIE Optics Nano 2019</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Ice Cube</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12</a:t>
            </a:fld>
            <a:endParaRPr lang="en-US"/>
          </a:p>
        </p:txBody>
      </p:sp>
      <p:pic>
        <p:nvPicPr>
          <p:cNvPr id="9" name="Picture 8">
            <a:extLst>
              <a:ext uri="{FF2B5EF4-FFF2-40B4-BE49-F238E27FC236}">
                <a16:creationId xmlns:a16="http://schemas.microsoft.com/office/drawing/2014/main" id="{3CC92567-4C0B-A44D-A1CE-B9824CFDBC81}"/>
              </a:ext>
            </a:extLst>
          </p:cNvPr>
          <p:cNvPicPr>
            <a:picLocks noChangeAspect="1"/>
          </p:cNvPicPr>
          <p:nvPr/>
        </p:nvPicPr>
        <p:blipFill rotWithShape="1">
          <a:blip r:embed="rId2">
            <a:extLst>
              <a:ext uri="{28A0092B-C50C-407E-A947-70E740481C1C}">
                <a14:useLocalDpi xmlns:a14="http://schemas.microsoft.com/office/drawing/2010/main" val="0"/>
              </a:ext>
            </a:extLst>
          </a:blip>
          <a:srcRect l="54378" t="16458" b="16953"/>
          <a:stretch/>
        </p:blipFill>
        <p:spPr bwMode="auto">
          <a:xfrm>
            <a:off x="5335547" y="1093075"/>
            <a:ext cx="3662848" cy="3689124"/>
          </a:xfrm>
          <a:prstGeom prst="rect">
            <a:avLst/>
          </a:prstGeom>
          <a:ln>
            <a:noFill/>
          </a:ln>
          <a:extLst>
            <a:ext uri="{53640926-AAD7-44D8-BBD7-CCE9431645EC}">
              <a14:shadowObscured xmlns:a14="http://schemas.microsoft.com/office/drawing/2010/main"/>
            </a:ext>
          </a:extLst>
        </p:spPr>
      </p:pic>
      <p:sp>
        <p:nvSpPr>
          <p:cNvPr id="10" name="Text Box 17">
            <a:extLst>
              <a:ext uri="{FF2B5EF4-FFF2-40B4-BE49-F238E27FC236}">
                <a16:creationId xmlns:a16="http://schemas.microsoft.com/office/drawing/2014/main" id="{39D85BB1-3F69-2D49-9520-90A947C80EF2}"/>
              </a:ext>
            </a:extLst>
          </p:cNvPr>
          <p:cNvSpPr txBox="1"/>
          <p:nvPr/>
        </p:nvSpPr>
        <p:spPr>
          <a:xfrm>
            <a:off x="5335546" y="4782199"/>
            <a:ext cx="3545697" cy="1072061"/>
          </a:xfrm>
          <a:prstGeom prst="rect">
            <a:avLst/>
          </a:prstGeom>
          <a:solidFill>
            <a:schemeClr val="lt1"/>
          </a:solid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600"/>
              </a:spcAft>
            </a:pPr>
            <a:r>
              <a:rPr lang="en-US" sz="1600" dirty="0">
                <a:effectLst/>
                <a:latin typeface="Times New Roman" panose="02020603050405020304" pitchFamily="18" charset="0"/>
                <a:ea typeface="Times New Roman" panose="02020603050405020304" pitchFamily="18" charset="0"/>
              </a:rPr>
              <a:t>BIRCHES overlapping along-track observations with 10 km footprint maintained by AFS over </a:t>
            </a:r>
            <a:r>
              <a:rPr lang="en-US" sz="1600" dirty="0" err="1">
                <a:effectLst/>
                <a:latin typeface="Times New Roman" panose="02020603050405020304" pitchFamily="18" charset="0"/>
                <a:ea typeface="Times New Roman" panose="02020603050405020304" pitchFamily="18" charset="0"/>
              </a:rPr>
              <a:t>Vasilov</a:t>
            </a:r>
            <a:r>
              <a:rPr lang="en-US" sz="1600" dirty="0">
                <a:effectLst/>
                <a:latin typeface="Times New Roman" panose="02020603050405020304" pitchFamily="18" charset="0"/>
                <a:ea typeface="Times New Roman" panose="02020603050405020304" pitchFamily="18" charset="0"/>
              </a:rPr>
              <a:t> Crater (100 km diameter).  </a:t>
            </a:r>
          </a:p>
        </p:txBody>
      </p:sp>
      <p:sp>
        <p:nvSpPr>
          <p:cNvPr id="6" name="TextBox 5">
            <a:extLst>
              <a:ext uri="{FF2B5EF4-FFF2-40B4-BE49-F238E27FC236}">
                <a16:creationId xmlns:a16="http://schemas.microsoft.com/office/drawing/2014/main" id="{2C1E9443-1F8D-224F-8445-C3B3AEEEB135}"/>
              </a:ext>
            </a:extLst>
          </p:cNvPr>
          <p:cNvSpPr txBox="1"/>
          <p:nvPr/>
        </p:nvSpPr>
        <p:spPr>
          <a:xfrm>
            <a:off x="422735" y="775947"/>
            <a:ext cx="4590694" cy="5078313"/>
          </a:xfrm>
          <a:prstGeom prst="rect">
            <a:avLst/>
          </a:prstGeom>
          <a:solidFill>
            <a:schemeClr val="bg1">
              <a:alpha val="50000"/>
            </a:schemeClr>
          </a:solidFill>
        </p:spPr>
        <p:txBody>
          <a:bodyPr wrap="square" rtlCol="0">
            <a:spAutoFit/>
          </a:bodyPr>
          <a:lstStyle/>
          <a:p>
            <a:r>
              <a:rPr lang="en-US" dirty="0"/>
              <a:t>Because of the adjustable field stop, BIRCHES, with its 6 degree FOV, is capable of maintaining at 10 x 10 km footprint over the range of predicted altitudes (100 to 1000 km).</a:t>
            </a:r>
          </a:p>
          <a:p>
            <a:endParaRPr lang="en-US" dirty="0"/>
          </a:p>
          <a:p>
            <a:r>
              <a:rPr lang="en-US" dirty="0"/>
              <a:t>At 100 km altitude, observations, taken every second, are separated by ~2.5 km, allowing </a:t>
            </a:r>
            <a:r>
              <a:rPr lang="en-US" dirty="0" err="1"/>
              <a:t>alongtrack</a:t>
            </a:r>
            <a:r>
              <a:rPr lang="en-US" dirty="0"/>
              <a:t> overlap and oversampling.</a:t>
            </a:r>
          </a:p>
          <a:p>
            <a:endParaRPr lang="en-US" dirty="0"/>
          </a:p>
          <a:p>
            <a:r>
              <a:rPr lang="en-US" dirty="0"/>
              <a:t>Near the poles, the effective SNR is also intrinsically lower, but consecutive orbits overlap. The combination of the adjustable field stop sized to increase the effective FOV and the orbital overlap allow improved statistics through ‘sliding averages’ as well as continuous coverage in an area where water-related features are anticipated to be relatively abundant.</a:t>
            </a:r>
          </a:p>
        </p:txBody>
      </p:sp>
    </p:spTree>
    <p:extLst>
      <p:ext uri="{BB962C8B-B14F-4D97-AF65-F5344CB8AC3E}">
        <p14:creationId xmlns:p14="http://schemas.microsoft.com/office/powerpoint/2010/main" val="4167737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SPIE Optics Nano 2019</a:t>
            </a:r>
            <a:endParaRPr lang="en-US" dirty="0"/>
          </a:p>
        </p:txBody>
      </p:sp>
      <p:sp>
        <p:nvSpPr>
          <p:cNvPr id="3" name="Footer Placeholder 2"/>
          <p:cNvSpPr>
            <a:spLocks noGrp="1"/>
          </p:cNvSpPr>
          <p:nvPr>
            <p:ph type="ftr" sz="quarter" idx="11"/>
          </p:nvPr>
        </p:nvSpPr>
        <p:spPr/>
        <p:txBody>
          <a:bodyPr/>
          <a:lstStyle/>
          <a:p>
            <a:r>
              <a:rPr lang="en-US"/>
              <a:t>Clarketal Lunar Ice Cube</a:t>
            </a:r>
            <a:endParaRPr lang="en-US" dirty="0"/>
          </a:p>
        </p:txBody>
      </p:sp>
      <p:sp>
        <p:nvSpPr>
          <p:cNvPr id="4" name="Slide Number Placeholder 3"/>
          <p:cNvSpPr>
            <a:spLocks noGrp="1"/>
          </p:cNvSpPr>
          <p:nvPr>
            <p:ph type="sldNum" sz="quarter" idx="12"/>
          </p:nvPr>
        </p:nvSpPr>
        <p:spPr/>
        <p:txBody>
          <a:bodyPr/>
          <a:lstStyle/>
          <a:p>
            <a:fld id="{61DB02BC-888A-9449-ADDC-9153D0D66787}" type="slidenum">
              <a:rPr lang="en-US" smtClean="0"/>
              <a:t>13</a:t>
            </a:fld>
            <a:endParaRPr lang="en-US"/>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457200" y="495946"/>
            <a:ext cx="8229599" cy="5765369"/>
          </a:xfrm>
          <a:prstGeom prst="rect">
            <a:avLst/>
          </a:prstGeom>
        </p:spPr>
      </p:pic>
    </p:spTree>
    <p:extLst>
      <p:ext uri="{BB962C8B-B14F-4D97-AF65-F5344CB8AC3E}">
        <p14:creationId xmlns:p14="http://schemas.microsoft.com/office/powerpoint/2010/main" val="1419546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 month mission trajector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7457" y="2259120"/>
            <a:ext cx="4060834" cy="3405956"/>
          </a:xfrm>
          <a:prstGeom prst="rect">
            <a:avLst/>
          </a:prstGeom>
          <a:solidFill>
            <a:schemeClr val="bg1"/>
          </a:solidFill>
        </p:spPr>
      </p:pic>
      <p:sp>
        <p:nvSpPr>
          <p:cNvPr id="3" name="Footer Placeholder 2"/>
          <p:cNvSpPr>
            <a:spLocks noGrp="1"/>
          </p:cNvSpPr>
          <p:nvPr>
            <p:ph type="ftr" sz="quarter" idx="11"/>
          </p:nvPr>
        </p:nvSpPr>
        <p:spPr>
          <a:xfrm>
            <a:off x="2739264" y="6561305"/>
            <a:ext cx="3662848" cy="265996"/>
          </a:xfrm>
        </p:spPr>
        <p:txBody>
          <a:bodyPr/>
          <a:lstStyle/>
          <a:p>
            <a:r>
              <a:rPr lang="en-US"/>
              <a:t>Clarketal Lunar Ice Cube</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14</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9991" y="1034487"/>
            <a:ext cx="1165147" cy="1702605"/>
          </a:xfrm>
          <a:prstGeom prst="rect">
            <a:avLst/>
          </a:prstGeom>
          <a:ln>
            <a:solidFill>
              <a:schemeClr val="tx1"/>
            </a:solidFill>
          </a:ln>
          <a:extLst>
            <a:ext uri="{FAA26D3D-D897-4be2-8F04-BA451C77F1D7}">
              <ma14:placeholderFlag xmlns:ma14="http://schemas.microsoft.com/office/mac/drawingml/2011/main" xmlns=""/>
            </a:ext>
          </a:extLst>
        </p:spPr>
      </p:pic>
      <p:sp>
        <p:nvSpPr>
          <p:cNvPr id="5" name="Date Placeholder 4"/>
          <p:cNvSpPr>
            <a:spLocks noGrp="1"/>
          </p:cNvSpPr>
          <p:nvPr>
            <p:ph type="dt" sz="half" idx="10"/>
          </p:nvPr>
        </p:nvSpPr>
        <p:spPr>
          <a:xfrm>
            <a:off x="457200" y="6561305"/>
            <a:ext cx="2133600" cy="250878"/>
          </a:xfrm>
        </p:spPr>
        <p:txBody>
          <a:bodyPr/>
          <a:lstStyle/>
          <a:p>
            <a:r>
              <a:rPr lang="en-US"/>
              <a:t>SPIE Optics Nano 2019</a:t>
            </a:r>
          </a:p>
        </p:txBody>
      </p:sp>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0629" y="275665"/>
            <a:ext cx="4479537" cy="3760307"/>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p:cNvPicPr>
            <a:picLocks noChangeAspect="1"/>
          </p:cNvPicPr>
          <p:nvPr/>
        </p:nvPicPr>
        <p:blipFill>
          <a:blip r:embed="rId5"/>
          <a:stretch>
            <a:fillRect/>
          </a:stretch>
        </p:blipFill>
        <p:spPr>
          <a:xfrm>
            <a:off x="1339368" y="4561490"/>
            <a:ext cx="2644643" cy="2037676"/>
          </a:xfrm>
          <a:prstGeom prst="rect">
            <a:avLst/>
          </a:prstGeom>
        </p:spPr>
      </p:pic>
      <p:sp>
        <p:nvSpPr>
          <p:cNvPr id="9" name="TextBox 8">
            <a:extLst>
              <a:ext uri="{FF2B5EF4-FFF2-40B4-BE49-F238E27FC236}">
                <a16:creationId xmlns:a16="http://schemas.microsoft.com/office/drawing/2014/main" id="{2A99B193-5EDA-8D4D-8ABC-6AD47EF8A84A}"/>
              </a:ext>
            </a:extLst>
          </p:cNvPr>
          <p:cNvSpPr txBox="1"/>
          <p:nvPr/>
        </p:nvSpPr>
        <p:spPr>
          <a:xfrm>
            <a:off x="5479778" y="275665"/>
            <a:ext cx="3508513" cy="369332"/>
          </a:xfrm>
          <a:prstGeom prst="rect">
            <a:avLst/>
          </a:prstGeom>
          <a:noFill/>
        </p:spPr>
        <p:txBody>
          <a:bodyPr wrap="square" rtlCol="0">
            <a:spAutoFit/>
          </a:bodyPr>
          <a:lstStyle/>
          <a:p>
            <a:r>
              <a:rPr lang="en-US" b="1" dirty="0"/>
              <a:t>Lunar Ice Cube </a:t>
            </a:r>
            <a:r>
              <a:rPr lang="en-US" b="1" dirty="0" err="1"/>
              <a:t>MIssion</a:t>
            </a:r>
            <a:r>
              <a:rPr lang="en-US" b="1" dirty="0"/>
              <a:t> Concept</a:t>
            </a:r>
          </a:p>
        </p:txBody>
      </p:sp>
    </p:spTree>
    <p:extLst>
      <p:ext uri="{BB962C8B-B14F-4D97-AF65-F5344CB8AC3E}">
        <p14:creationId xmlns:p14="http://schemas.microsoft.com/office/powerpoint/2010/main" val="2883060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SPIE Optics Nano 2019</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Ice Cube</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15</a:t>
            </a:fld>
            <a:endParaRPr lang="en-US"/>
          </a:p>
        </p:txBody>
      </p:sp>
      <p:sp>
        <p:nvSpPr>
          <p:cNvPr id="5" name="Title 4"/>
          <p:cNvSpPr txBox="1">
            <a:spLocks/>
          </p:cNvSpPr>
          <p:nvPr/>
        </p:nvSpPr>
        <p:spPr>
          <a:xfrm>
            <a:off x="455888" y="23157"/>
            <a:ext cx="8229600" cy="62778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t>Challenges Summary</a:t>
            </a:r>
          </a:p>
        </p:txBody>
      </p:sp>
      <p:sp>
        <p:nvSpPr>
          <p:cNvPr id="7" name="TextBox 6"/>
          <p:cNvSpPr txBox="1"/>
          <p:nvPr/>
        </p:nvSpPr>
        <p:spPr>
          <a:xfrm>
            <a:off x="177458" y="416340"/>
            <a:ext cx="8786460" cy="6186309"/>
          </a:xfrm>
          <a:prstGeom prst="rect">
            <a:avLst/>
          </a:prstGeom>
          <a:solidFill>
            <a:schemeClr val="bg1">
              <a:alpha val="50000"/>
            </a:schemeClr>
          </a:solidFill>
        </p:spPr>
        <p:txBody>
          <a:bodyPr wrap="square" rtlCol="0">
            <a:spAutoFit/>
          </a:bodyPr>
          <a:lstStyle/>
          <a:p>
            <a:r>
              <a:rPr lang="en-US" dirty="0"/>
              <a:t>Challenges and Mitigations</a:t>
            </a:r>
          </a:p>
          <a:p>
            <a:endParaRPr lang="en-US" dirty="0"/>
          </a:p>
          <a:p>
            <a:r>
              <a:rPr lang="en-US" dirty="0"/>
              <a:t>Thermal design (on-orbit heat removal an issue for 6U, and on-surface heat retention during lunar night an issue if minimum resource (including cost) solutions sought: In future, take advantage of High performance thermal solutions now being developed. Additional work (remove some stand offs, modify detector surfaces, add small dedicated deployable radiator, variable thickness radiator) to reduce heat transfer to detector to reduce pixel saturation without increasing mass.</a:t>
            </a:r>
          </a:p>
          <a:p>
            <a:endParaRPr lang="en-US" dirty="0"/>
          </a:p>
          <a:p>
            <a:r>
              <a:rPr lang="en-US" dirty="0"/>
              <a:t>Development process:  version controlled design and interface control documentation, and scheduled essential reviews and deliverables. Learning curve for 'first deep space qualification'.  Define 'threshold' early and go to threshold as cost cap issues arise. </a:t>
            </a:r>
          </a:p>
          <a:p>
            <a:endParaRPr lang="en-US" dirty="0"/>
          </a:p>
          <a:p>
            <a:r>
              <a:rPr lang="en-US" dirty="0"/>
              <a:t>Team membership:  high turn over and no guaranteed backups for student team. In future, would appoint staff mission operations and ground data system managers.</a:t>
            </a:r>
          </a:p>
          <a:p>
            <a:endParaRPr lang="en-US" dirty="0"/>
          </a:p>
          <a:p>
            <a:r>
              <a:rPr lang="en-US" dirty="0"/>
              <a:t>Dealing with external management with 'Class A+' orientation or 'out of scope' requests: Be prepared to leverage collaborations, identify and scramble for sources of additional funding</a:t>
            </a:r>
          </a:p>
          <a:p>
            <a:endParaRPr lang="en-US" dirty="0"/>
          </a:p>
          <a:p>
            <a:r>
              <a:rPr lang="en-US" dirty="0"/>
              <a:t>Non-scalable (in cost and schedule) development and operation: Support and utilize design, subsystem simulation and driver tools, operating systems, operations facilities, and data delivery pipeline tools already developed or under development for </a:t>
            </a:r>
            <a:r>
              <a:rPr lang="en-US" dirty="0" err="1"/>
              <a:t>cubesats</a:t>
            </a:r>
            <a:r>
              <a:rPr lang="en-US" dirty="0"/>
              <a:t>.</a:t>
            </a:r>
          </a:p>
        </p:txBody>
      </p:sp>
    </p:spTree>
    <p:extLst>
      <p:ext uri="{BB962C8B-B14F-4D97-AF65-F5344CB8AC3E}">
        <p14:creationId xmlns:p14="http://schemas.microsoft.com/office/powerpoint/2010/main" val="3372620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SPIE Optics Nano 2019</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Ice Cube</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16</a:t>
            </a:fld>
            <a:endParaRPr lang="en-US"/>
          </a:p>
        </p:txBody>
      </p:sp>
      <p:sp>
        <p:nvSpPr>
          <p:cNvPr id="5" name="Title 4"/>
          <p:cNvSpPr txBox="1">
            <a:spLocks/>
          </p:cNvSpPr>
          <p:nvPr/>
        </p:nvSpPr>
        <p:spPr>
          <a:xfrm>
            <a:off x="471840" y="84404"/>
            <a:ext cx="8229600" cy="62778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t>Conclusions</a:t>
            </a:r>
          </a:p>
        </p:txBody>
      </p:sp>
      <p:sp>
        <p:nvSpPr>
          <p:cNvPr id="7" name="TextBox 6"/>
          <p:cNvSpPr txBox="1"/>
          <p:nvPr/>
        </p:nvSpPr>
        <p:spPr>
          <a:xfrm>
            <a:off x="148455" y="446439"/>
            <a:ext cx="8876369" cy="4401205"/>
          </a:xfrm>
          <a:prstGeom prst="rect">
            <a:avLst/>
          </a:prstGeom>
          <a:solidFill>
            <a:schemeClr val="bg1">
              <a:alpha val="50000"/>
            </a:schemeClr>
          </a:solidFill>
        </p:spPr>
        <p:txBody>
          <a:bodyPr wrap="square" rtlCol="0">
            <a:spAutoFit/>
          </a:bodyPr>
          <a:lstStyle/>
          <a:p>
            <a:pPr marL="285750" indent="-285750">
              <a:buFont typeface="Arial" charset="0"/>
              <a:buChar char="•"/>
            </a:pPr>
            <a:r>
              <a:rPr lang="en-US" sz="2000" dirty="0"/>
              <a:t>Lunar Ice Cube is the most operationally complex cubesat to date.</a:t>
            </a:r>
          </a:p>
          <a:p>
            <a:pPr marL="285750" indent="-285750">
              <a:buFont typeface="Arial" charset="0"/>
              <a:buChar char="•"/>
            </a:pPr>
            <a:endParaRPr lang="en-US" sz="2000" dirty="0"/>
          </a:p>
          <a:p>
            <a:pPr marL="285750" indent="-285750">
              <a:buFont typeface="Arial" charset="0"/>
              <a:buChar char="•"/>
            </a:pPr>
            <a:r>
              <a:rPr lang="en-US" sz="2000" dirty="0"/>
              <a:t>Lunar Ice Cube goal to provide measurements from which liquid water, ice, OH distribution across the lunar surface can be derived to understand function of time of day (temperature and illumination) at a variety of representative locations.  </a:t>
            </a:r>
          </a:p>
          <a:p>
            <a:endParaRPr lang="en-US" sz="2000" dirty="0"/>
          </a:p>
          <a:p>
            <a:pPr marL="285750" indent="-285750">
              <a:buFont typeface="Arial" charset="0"/>
              <a:buChar char="•"/>
            </a:pPr>
            <a:r>
              <a:rPr lang="en-US" sz="2000" dirty="0"/>
              <a:t>Regardless of the degree of overlap with other missions (</a:t>
            </a:r>
            <a:r>
              <a:rPr lang="en-US" sz="2000" dirty="0" err="1"/>
              <a:t>LunaH</a:t>
            </a:r>
            <a:r>
              <a:rPr lang="en-US" sz="2000" dirty="0"/>
              <a:t>-Map and Lunar Ice Cube) in space or time, these measurements when combined will provide far more systematic understanding of the water cycle, and the accessibility of water as a resource on the Moon.</a:t>
            </a:r>
          </a:p>
          <a:p>
            <a:pPr marL="285750" indent="-285750">
              <a:buFont typeface="Arial" charset="0"/>
              <a:buChar char="•"/>
            </a:pPr>
            <a:endParaRPr lang="en-US" sz="2000" dirty="0"/>
          </a:p>
          <a:p>
            <a:pPr marL="285750" indent="-285750">
              <a:buFont typeface="Arial" charset="0"/>
              <a:buChar char="•"/>
            </a:pPr>
            <a:r>
              <a:rPr lang="en-US" sz="2000" dirty="0"/>
              <a:t>We are doing what cubesats are supposed to do: creating an innovative and tailored solution with a standard platform. </a:t>
            </a:r>
          </a:p>
        </p:txBody>
      </p:sp>
    </p:spTree>
    <p:extLst>
      <p:ext uri="{BB962C8B-B14F-4D97-AF65-F5344CB8AC3E}">
        <p14:creationId xmlns:p14="http://schemas.microsoft.com/office/powerpoint/2010/main" val="242003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SPIE Optics Nano 2019</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Ice Cube</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17</a:t>
            </a:fld>
            <a:endParaRPr lang="en-US"/>
          </a:p>
        </p:txBody>
      </p:sp>
      <p:sp>
        <p:nvSpPr>
          <p:cNvPr id="9" name="TextBox 8"/>
          <p:cNvSpPr txBox="1"/>
          <p:nvPr/>
        </p:nvSpPr>
        <p:spPr>
          <a:xfrm>
            <a:off x="3513959" y="4392729"/>
            <a:ext cx="2453607" cy="307777"/>
          </a:xfrm>
          <a:prstGeom prst="rect">
            <a:avLst/>
          </a:prstGeom>
          <a:noFill/>
        </p:spPr>
        <p:txBody>
          <a:bodyPr wrap="square" rtlCol="0">
            <a:spAutoFit/>
          </a:bodyPr>
          <a:lstStyle/>
          <a:p>
            <a:r>
              <a:rPr lang="en-US" sz="1400" b="1" dirty="0" err="1">
                <a:solidFill>
                  <a:srgbClr val="FF0000"/>
                </a:solidFill>
              </a:rPr>
              <a:t>pamela.e.clark@jpl.nasa.gov</a:t>
            </a:r>
            <a:endParaRPr lang="en-US" sz="1400" b="1" dirty="0">
              <a:solidFill>
                <a:srgbClr val="FF0000"/>
              </a:solidFill>
            </a:endParaRPr>
          </a:p>
        </p:txBody>
      </p:sp>
      <p:sp>
        <p:nvSpPr>
          <p:cNvPr id="5" name="TextBox 4"/>
          <p:cNvSpPr txBox="1"/>
          <p:nvPr/>
        </p:nvSpPr>
        <p:spPr>
          <a:xfrm>
            <a:off x="1432722" y="1877000"/>
            <a:ext cx="6616080" cy="2369880"/>
          </a:xfrm>
          <a:prstGeom prst="rect">
            <a:avLst/>
          </a:prstGeom>
          <a:noFill/>
        </p:spPr>
        <p:txBody>
          <a:bodyPr wrap="square" rtlCol="0">
            <a:spAutoFit/>
          </a:bodyPr>
          <a:lstStyle/>
          <a:p>
            <a:pPr algn="ctr"/>
            <a:r>
              <a:rPr lang="en-US" sz="3200" dirty="0"/>
              <a:t>On to the Moon in 2021!</a:t>
            </a:r>
          </a:p>
          <a:p>
            <a:pPr algn="ctr"/>
            <a:r>
              <a:rPr lang="en-US" sz="3200" dirty="0" err="1"/>
              <a:t>Join us  for LunarCubes Workshop and Interplanetary Small Satellite Conferences next year!</a:t>
            </a:r>
            <a:endParaRPr lang="en-US" sz="3200" dirty="0"/>
          </a:p>
          <a:p>
            <a:pPr algn="ctr"/>
            <a:r>
              <a:rPr lang="en-US" sz="2000" b="1" dirty="0"/>
              <a:t>Your challenging payload requirements needed</a:t>
            </a:r>
          </a:p>
        </p:txBody>
      </p:sp>
    </p:spTree>
    <p:extLst>
      <p:ext uri="{BB962C8B-B14F-4D97-AF65-F5344CB8AC3E}">
        <p14:creationId xmlns:p14="http://schemas.microsoft.com/office/powerpoint/2010/main" val="36706869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70902</TotalTime>
  <Words>1840</Words>
  <Application>Microsoft Macintosh PowerPoint</Application>
  <PresentationFormat>On-screen Show (4:3)</PresentationFormat>
  <Paragraphs>301</Paragraphs>
  <Slides>17</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Arial Narrow</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Clark</dc:creator>
  <cp:lastModifiedBy>Microsoft Office User</cp:lastModifiedBy>
  <cp:revision>294</cp:revision>
  <dcterms:created xsi:type="dcterms:W3CDTF">2014-09-16T16:46:47Z</dcterms:created>
  <dcterms:modified xsi:type="dcterms:W3CDTF">2020-05-05T17:01:57Z</dcterms:modified>
</cp:coreProperties>
</file>