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769" r:id="rId2"/>
    <p:sldId id="869" r:id="rId3"/>
    <p:sldId id="870" r:id="rId4"/>
    <p:sldId id="871" r:id="rId5"/>
    <p:sldId id="876" r:id="rId6"/>
    <p:sldId id="873" r:id="rId7"/>
    <p:sldId id="874" r:id="rId8"/>
    <p:sldId id="86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A8B13BCE-2A97-3C4E-99C2-EC80CB66AE0C}">
          <p14:sldIdLst>
            <p14:sldId id="769"/>
            <p14:sldId id="869"/>
            <p14:sldId id="870"/>
            <p14:sldId id="871"/>
            <p14:sldId id="876"/>
            <p14:sldId id="873"/>
            <p14:sldId id="874"/>
            <p14:sldId id="8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328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FF"/>
    <a:srgbClr val="FDFFF0"/>
    <a:srgbClr val="F9FFC3"/>
    <a:srgbClr val="FFFF66"/>
    <a:srgbClr val="00FF00"/>
    <a:srgbClr val="FFE1E1"/>
    <a:srgbClr val="CCFFCC"/>
    <a:srgbClr val="FFC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264" autoAdjust="0"/>
    <p:restoredTop sz="86344" autoAdjust="0"/>
  </p:normalViewPr>
  <p:slideViewPr>
    <p:cSldViewPr snapToGrid="0" snapToObjects="1">
      <p:cViewPr varScale="1">
        <p:scale>
          <a:sx n="109" d="100"/>
          <a:sy n="109" d="100"/>
        </p:scale>
        <p:origin x="1808" y="192"/>
      </p:cViewPr>
      <p:guideLst>
        <p:guide orient="horz" pos="2328"/>
        <p:guide pos="2880"/>
        <p:guide orient="horz" pos="2160"/>
      </p:guideLst>
    </p:cSldViewPr>
  </p:slideViewPr>
  <p:outlineViewPr>
    <p:cViewPr>
      <p:scale>
        <a:sx n="33" d="100"/>
        <a:sy n="33" d="100"/>
      </p:scale>
      <p:origin x="0" y="-14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9" d="100"/>
          <a:sy n="89" d="100"/>
        </p:scale>
        <p:origin x="3840" y="1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C5287A-1FBC-BB49-B59B-11A5207498CF}" type="datetimeFigureOut">
              <a:rPr lang="en-US" smtClean="0"/>
              <a:pPr/>
              <a:t>4/16/19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AD7A7B-32BF-7A4A-9BE1-DB7A38A9D27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348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7217A7-0E04-B74F-A1E8-12EDF4B7B299}" type="datetimeFigureOut">
              <a:rPr lang="en-US" smtClean="0"/>
              <a:pPr/>
              <a:t>4/16/19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A0D113-E29E-AE49-BB5D-BE5EB9CCB6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8115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97025" y="2025837"/>
            <a:ext cx="4624387" cy="363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825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517" y="721257"/>
            <a:ext cx="8741107" cy="58220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714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370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131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850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60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838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896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89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5101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25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248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1" y="2541307"/>
            <a:ext cx="9144000" cy="1671874"/>
            <a:chOff x="1" y="2541307"/>
            <a:chExt cx="9144000" cy="1671874"/>
          </a:xfrm>
        </p:grpSpPr>
        <p:sp>
          <p:nvSpPr>
            <p:cNvPr id="4" name="TextBox 3"/>
            <p:cNvSpPr txBox="1"/>
            <p:nvPr userDrawn="1"/>
          </p:nvSpPr>
          <p:spPr>
            <a:xfrm>
              <a:off x="1" y="3843849"/>
              <a:ext cx="914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kern="500" spc="200" dirty="0">
                  <a:solidFill>
                    <a:srgbClr val="BA0C2F"/>
                  </a:solidFill>
                </a:rPr>
                <a:t>jpl.nasa.gov</a:t>
              </a:r>
            </a:p>
          </p:txBody>
        </p:sp>
        <p:cxnSp>
          <p:nvCxnSpPr>
            <p:cNvPr id="6" name="Straight Connector 5"/>
            <p:cNvCxnSpPr/>
            <p:nvPr userDrawn="1"/>
          </p:nvCxnSpPr>
          <p:spPr>
            <a:xfrm>
              <a:off x="2564190" y="3654169"/>
              <a:ext cx="4042530" cy="0"/>
            </a:xfrm>
            <a:prstGeom prst="line">
              <a:avLst/>
            </a:prstGeom>
            <a:ln w="12700" cmpd="sng">
              <a:solidFill>
                <a:srgbClr val="B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7" descr="Tribrand_ColorBlackText_RGB_small_040615.eps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943" y="2541307"/>
              <a:ext cx="4378114" cy="9381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4167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21728" y="85724"/>
            <a:ext cx="6985936" cy="438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96350"/>
            <a:ext cx="8229600" cy="5229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43930" y="579850"/>
            <a:ext cx="8466055" cy="0"/>
          </a:xfrm>
          <a:prstGeom prst="line">
            <a:avLst/>
          </a:prstGeom>
          <a:ln w="38100">
            <a:solidFill>
              <a:srgbClr val="000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2082742" y="6601133"/>
            <a:ext cx="49167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©2019 California Institute of Technology. Government Sponsorship Acknowledged.</a:t>
            </a:r>
            <a:endParaRPr lang="en-US" sz="800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35" descr="RGB_Color small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4284" y="78054"/>
            <a:ext cx="533515" cy="44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6498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tif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image" Target="../media/image20.jpe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12" Type="http://schemas.openxmlformats.org/officeDocument/2006/relationships/image" Target="../media/image1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tiff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310531" y="2586914"/>
            <a:ext cx="4471600" cy="1138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>
                <a:solidFill>
                  <a:schemeClr val="tx1"/>
                </a:solidFill>
              </a:rPr>
              <a:t>2019 Interplanetary Small Satellite Conf.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San Luis Obispo, California, USA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29-30 April 2019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18475"/>
            <a:ext cx="7772400" cy="1470025"/>
          </a:xfrm>
        </p:spPr>
        <p:txBody>
          <a:bodyPr>
            <a:normAutofit/>
          </a:bodyPr>
          <a:lstStyle/>
          <a:p>
            <a:r>
              <a:rPr lang="en-US" sz="2800" b="1" dirty="0"/>
              <a:t>Iris Deep Space Transponder Testing at</a:t>
            </a:r>
            <a:br>
              <a:rPr lang="en-US" sz="2800" b="1" dirty="0"/>
            </a:br>
            <a:r>
              <a:rPr lang="en-US" sz="2800" b="1" dirty="0"/>
              <a:t>Space Dynamics Lab (SDL), Jet Propulsion Lab (JPL),</a:t>
            </a:r>
            <a:br>
              <a:rPr lang="en-US" sz="2800" b="1" dirty="0"/>
            </a:br>
            <a:r>
              <a:rPr lang="en-US" sz="2800" b="1" dirty="0"/>
              <a:t>and DSN Test Facility (DTF)-21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531" y="5396653"/>
            <a:ext cx="8434000" cy="996936"/>
          </a:xfrm>
        </p:spPr>
        <p:txBody>
          <a:bodyPr>
            <a:no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</a:rPr>
              <a:t>K. Angkasa, A. Babuscia, L. McNally, B. Burgett, and J. Lux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Jet Propulsion Laboratory at the California Institute of Technology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25428" y="6594247"/>
            <a:ext cx="994100" cy="263753"/>
          </a:xfrm>
        </p:spPr>
        <p:txBody>
          <a:bodyPr/>
          <a:lstStyle/>
          <a:p>
            <a:r>
              <a:rPr lang="en-US" dirty="0"/>
              <a:t>CL#19-2195</a:t>
            </a:r>
          </a:p>
        </p:txBody>
      </p:sp>
    </p:spTree>
    <p:extLst>
      <p:ext uri="{BB962C8B-B14F-4D97-AF65-F5344CB8AC3E}">
        <p14:creationId xmlns:p14="http://schemas.microsoft.com/office/powerpoint/2010/main" val="3458771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1E2CB-E181-324B-9748-DD27C1611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75226-9274-8044-B1AC-2EF5F740A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History of Iris Deep Space Transponder</a:t>
            </a:r>
          </a:p>
          <a:p>
            <a:r>
              <a:rPr lang="en-US" dirty="0"/>
              <a:t>6 EM-1 CubeSats Using Iris</a:t>
            </a:r>
          </a:p>
          <a:p>
            <a:pPr lvl="1"/>
            <a:r>
              <a:rPr lang="en-US" dirty="0"/>
              <a:t>Lunar Polar Hydrogen Mapper (LunaH-Map)</a:t>
            </a:r>
          </a:p>
          <a:p>
            <a:pPr lvl="1"/>
            <a:r>
              <a:rPr lang="en-US" dirty="0"/>
              <a:t>Lunar IceCube</a:t>
            </a:r>
          </a:p>
          <a:p>
            <a:pPr lvl="1"/>
            <a:r>
              <a:rPr lang="en-US" dirty="0"/>
              <a:t>Lunar Flashlight</a:t>
            </a:r>
          </a:p>
          <a:p>
            <a:pPr lvl="1"/>
            <a:r>
              <a:rPr lang="en-US" dirty="0"/>
              <a:t>CubeSat for Solar Particles (CuSP)</a:t>
            </a:r>
          </a:p>
          <a:p>
            <a:pPr lvl="1"/>
            <a:r>
              <a:rPr lang="en-US" dirty="0"/>
              <a:t>BioSentinel</a:t>
            </a:r>
          </a:p>
          <a:p>
            <a:pPr lvl="1"/>
            <a:r>
              <a:rPr lang="en-US" dirty="0"/>
              <a:t>Near-Earth Asteroid Scout (NEA Scout)</a:t>
            </a:r>
          </a:p>
          <a:p>
            <a:r>
              <a:rPr lang="en-US" dirty="0"/>
              <a:t>Iris vendor testing at Space Dynamics Lab (SDL)</a:t>
            </a:r>
          </a:p>
          <a:p>
            <a:r>
              <a:rPr lang="en-US" dirty="0"/>
              <a:t>Iris mission-specific testing at Jet Propulsion Lab (JPL)</a:t>
            </a:r>
          </a:p>
          <a:p>
            <a:r>
              <a:rPr lang="en-US" dirty="0"/>
              <a:t>Iris DSN RF Compatibility at DSN Test Facility (DTF)-21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DBEC2-270C-174D-ADD9-322D82FD9F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159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01FE82F3-9B96-114E-96A4-93909DBA3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9953" y="1083798"/>
            <a:ext cx="2888001" cy="40233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62A9A0-CB65-1A47-ABF0-751534E20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Iris History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1EB1B3-5671-1E40-A4C9-D46F6BFF7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8D9776-B327-3543-B115-D587F2251ACB}"/>
              </a:ext>
            </a:extLst>
          </p:cNvPr>
          <p:cNvSpPr txBox="1"/>
          <p:nvPr/>
        </p:nvSpPr>
        <p:spPr>
          <a:xfrm>
            <a:off x="203554" y="723437"/>
            <a:ext cx="4210179" cy="50783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80967" indent="-380967">
              <a:buFont typeface="Arial" panose="020B0604020202020204" pitchFamily="34" charset="0"/>
              <a:buChar char="•"/>
            </a:pPr>
            <a:r>
              <a:rPr lang="en-US" b="1" u="sng" dirty="0"/>
              <a:t>Iris V1.0</a:t>
            </a:r>
            <a:r>
              <a:rPr lang="en-US" dirty="0"/>
              <a:t>: To extend CubeSat/SmallSat deep space capability, JPL introduced the Interplanetary NanoSpacecraft Pathfinder In Relevant Environment (INSPIRE) mission</a:t>
            </a:r>
            <a:r>
              <a:rPr lang="en-US" baseline="30000" dirty="0"/>
              <a:t>1</a:t>
            </a:r>
            <a:r>
              <a:rPr lang="en-US" dirty="0"/>
              <a:t>, coupled with the first-generation of Iris deep-space transponder</a:t>
            </a:r>
            <a:r>
              <a:rPr lang="en-US" baseline="30000" dirty="0"/>
              <a:t>2</a:t>
            </a:r>
            <a:r>
              <a:rPr lang="en-US" dirty="0"/>
              <a:t>.</a:t>
            </a:r>
            <a:endParaRPr lang="en-US" b="1" dirty="0"/>
          </a:p>
          <a:p>
            <a:endParaRPr lang="en-US" b="1" dirty="0"/>
          </a:p>
          <a:p>
            <a:pPr marL="380967" indent="-380967">
              <a:buFont typeface="Arial" panose="020B0604020202020204" pitchFamily="34" charset="0"/>
              <a:buChar char="•"/>
            </a:pPr>
            <a:r>
              <a:rPr lang="en-US" b="1" u="sng" dirty="0"/>
              <a:t>Iris V2.0</a:t>
            </a:r>
            <a:r>
              <a:rPr lang="en-US" dirty="0"/>
              <a:t>: The radio was further developed, matured, and in 2018 successfully flown onboard Mars Cube One (MarCO), to support InSight’s Mars Entry, Descent, and Landing (EDL)</a:t>
            </a:r>
            <a:r>
              <a:rPr lang="en-US" baseline="30000" dirty="0"/>
              <a:t>3</a:t>
            </a:r>
            <a:r>
              <a:rPr lang="en-US" dirty="0"/>
              <a:t>.</a:t>
            </a:r>
            <a:endParaRPr lang="en-US" b="1" dirty="0"/>
          </a:p>
          <a:p>
            <a:endParaRPr lang="en-US" b="1" dirty="0"/>
          </a:p>
          <a:p>
            <a:pPr marL="380967" indent="-380967">
              <a:buFont typeface="Arial" panose="020B0604020202020204" pitchFamily="34" charset="0"/>
              <a:buChar char="•"/>
            </a:pPr>
            <a:r>
              <a:rPr lang="en-US" b="1" u="sng" dirty="0"/>
              <a:t>Iris V2.1</a:t>
            </a:r>
            <a:r>
              <a:rPr lang="en-US" dirty="0"/>
              <a:t>: The latest version of Iris includes design updates that support EM-1 CubeSats missions</a:t>
            </a:r>
            <a:r>
              <a:rPr lang="en-US" baseline="30000" dirty="0"/>
              <a:t>4</a:t>
            </a:r>
            <a:r>
              <a:rPr lang="en-US" dirty="0"/>
              <a:t>.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EE6122-5BC0-8340-A679-8A0F3DE237D4}"/>
              </a:ext>
            </a:extLst>
          </p:cNvPr>
          <p:cNvSpPr txBox="1"/>
          <p:nvPr/>
        </p:nvSpPr>
        <p:spPr>
          <a:xfrm>
            <a:off x="203392" y="5790291"/>
            <a:ext cx="817225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aseline="30000" dirty="0"/>
              <a:t>1</a:t>
            </a:r>
            <a:r>
              <a:rPr lang="en-US" sz="1050" dirty="0"/>
              <a:t> A. Klesh et al., “INSPIRE: Interplanetary NanoSpacecraft Pathfinder In Relevant Environment,” in </a:t>
            </a:r>
            <a:r>
              <a:rPr lang="en-US" sz="1050" i="1" dirty="0"/>
              <a:t>AIAA SPACE Conf. and Expo.</a:t>
            </a:r>
            <a:r>
              <a:rPr lang="en-US" sz="1050" dirty="0"/>
              <a:t>, San Diego, CA, 2013.</a:t>
            </a:r>
          </a:p>
          <a:p>
            <a:r>
              <a:rPr lang="en-US" sz="1050" baseline="30000" dirty="0"/>
              <a:t>2</a:t>
            </a:r>
            <a:r>
              <a:rPr lang="en-US" sz="1050" dirty="0"/>
              <a:t> C. B. Duncan et al., “Iris Transponder – Communications and Navigation for Deep Space”, in </a:t>
            </a:r>
            <a:r>
              <a:rPr lang="en-US" sz="1050" i="1" dirty="0"/>
              <a:t>Small Satellite Conf.</a:t>
            </a:r>
            <a:r>
              <a:rPr lang="en-US" sz="1050" dirty="0"/>
              <a:t>, Logan, UT, 2014.</a:t>
            </a:r>
          </a:p>
          <a:p>
            <a:r>
              <a:rPr lang="en-US" sz="1050" baseline="30000" dirty="0"/>
              <a:t>3</a:t>
            </a:r>
            <a:r>
              <a:rPr lang="en-US" sz="1050" dirty="0"/>
              <a:t> A. Klesh et al., “MarCO: Early Operations of the First CubeSats to Mars,” in </a:t>
            </a:r>
            <a:r>
              <a:rPr lang="en-US" sz="1050" i="1" dirty="0"/>
              <a:t>Small Satellite Conf.</a:t>
            </a:r>
            <a:r>
              <a:rPr lang="en-US" sz="1050" dirty="0"/>
              <a:t>, Logan, UT, 2018.</a:t>
            </a:r>
          </a:p>
          <a:p>
            <a:r>
              <a:rPr lang="en-US" sz="1050" baseline="30000" dirty="0"/>
              <a:t>4</a:t>
            </a:r>
            <a:r>
              <a:rPr lang="en-US" sz="1050" dirty="0"/>
              <a:t> M. M. Kobayashi, “Iris Deep-Space Transponder for SLS EM-1 CubeSat Missions,” in </a:t>
            </a:r>
            <a:r>
              <a:rPr lang="en-US" sz="1050" i="1" dirty="0"/>
              <a:t>Small Satellite Conf.</a:t>
            </a:r>
            <a:r>
              <a:rPr lang="en-US" sz="1050" dirty="0"/>
              <a:t>, Logan, UT, 2017.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0D8EC8-16AC-1A49-BF0E-598C9174D4C9}"/>
              </a:ext>
            </a:extLst>
          </p:cNvPr>
          <p:cNvSpPr txBox="1"/>
          <p:nvPr/>
        </p:nvSpPr>
        <p:spPr>
          <a:xfrm>
            <a:off x="6093150" y="5107158"/>
            <a:ext cx="2490768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100"/>
            </a:lvl1pPr>
          </a:lstStyle>
          <a:p>
            <a:r>
              <a:rPr lang="en-US" b="1" dirty="0"/>
              <a:t>Iris V2.1 Key Specifications</a:t>
            </a:r>
            <a:r>
              <a:rPr lang="en-US" b="1" baseline="30000" dirty="0"/>
              <a:t>4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003F827-7F81-FD4C-BD00-759642897F9A}"/>
              </a:ext>
            </a:extLst>
          </p:cNvPr>
          <p:cNvGrpSpPr/>
          <p:nvPr/>
        </p:nvGrpSpPr>
        <p:grpSpPr>
          <a:xfrm>
            <a:off x="4172237" y="743559"/>
            <a:ext cx="1834777" cy="4999246"/>
            <a:chOff x="4321099" y="743559"/>
            <a:chExt cx="1834777" cy="499924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1A92097-14B1-C849-9AFD-2508BB4C596C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52687" y="2460748"/>
              <a:ext cx="1371600" cy="13716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C8DBDD8-1BF2-6B43-A487-D83C70F25255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52687" y="4110056"/>
              <a:ext cx="1371600" cy="13716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3C4AC30-96DC-A348-A20C-35E69038701B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52687" y="743559"/>
              <a:ext cx="1371600" cy="137160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2D01436-4D21-8D49-BE79-643583CF0E8E}"/>
                </a:ext>
              </a:extLst>
            </p:cNvPr>
            <p:cNvSpPr txBox="1"/>
            <p:nvPr/>
          </p:nvSpPr>
          <p:spPr>
            <a:xfrm>
              <a:off x="4321099" y="2099891"/>
              <a:ext cx="183477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/>
                <a:t>Iris V1.0 Transponder Stack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06E3976-A04E-7E47-AC92-A4D03758EC6C}"/>
                </a:ext>
              </a:extLst>
            </p:cNvPr>
            <p:cNvSpPr txBox="1"/>
            <p:nvPr/>
          </p:nvSpPr>
          <p:spPr>
            <a:xfrm>
              <a:off x="4321099" y="3815912"/>
              <a:ext cx="183477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/>
                <a:t>Iris V2.0 Transponder Stack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61F87BC-7B8F-0143-BA44-AC337AD81039}"/>
                </a:ext>
              </a:extLst>
            </p:cNvPr>
            <p:cNvSpPr txBox="1"/>
            <p:nvPr/>
          </p:nvSpPr>
          <p:spPr>
            <a:xfrm>
              <a:off x="4321099" y="5481195"/>
              <a:ext cx="183477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/>
                <a:t>Iris V2.1 Transponder Stack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A5768D51-C057-344B-84A3-4335ED848A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429000"/>
            <a:ext cx="0" cy="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8B08E22-0656-9C43-9710-7D1EA10C88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400" y="3581400"/>
            <a:ext cx="0" cy="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997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F560D-CA7C-D243-9325-FB677B564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 EM-1 CubeSats Using Iris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1BB0C8-CF06-8D42-A6C9-96D953DC35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68CFF4-EC1B-294D-AC80-20F4E0B9E925}"/>
              </a:ext>
            </a:extLst>
          </p:cNvPr>
          <p:cNvSpPr txBox="1"/>
          <p:nvPr/>
        </p:nvSpPr>
        <p:spPr>
          <a:xfrm>
            <a:off x="210273" y="730615"/>
            <a:ext cx="7850035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80967" indent="-380967">
              <a:buFont typeface="Arial" panose="020B0604020202020204" pitchFamily="34" charset="0"/>
              <a:buChar char="•"/>
            </a:pPr>
            <a:r>
              <a:rPr lang="en-US" dirty="0"/>
              <a:t>6 EM-1 CubeSats have baselined to use Iris for basic telecom &amp; navigations.</a:t>
            </a:r>
            <a:endParaRPr lang="en-US" sz="1000" dirty="0"/>
          </a:p>
          <a:p>
            <a:pPr marL="380967" indent="-380967">
              <a:buFont typeface="Arial" panose="020B0604020202020204" pitchFamily="34" charset="0"/>
              <a:buChar char="•"/>
            </a:pPr>
            <a:r>
              <a:rPr lang="en-US" dirty="0"/>
              <a:t>They share common Telecom Hardware (Iris Radio, LNA/SSPA, Rx/Tx antennas) with different science goals &amp; target destinations.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304716-8122-1C47-90DD-D6335BC212F4}"/>
              </a:ext>
            </a:extLst>
          </p:cNvPr>
          <p:cNvSpPr txBox="1"/>
          <p:nvPr/>
        </p:nvSpPr>
        <p:spPr>
          <a:xfrm>
            <a:off x="210274" y="5108589"/>
            <a:ext cx="7888876" cy="14157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80967" indent="-380967">
              <a:buFont typeface="Arial" panose="020B0604020202020204" pitchFamily="34" charset="0"/>
              <a:buChar char="•"/>
            </a:pPr>
            <a:r>
              <a:rPr lang="en-US" dirty="0"/>
              <a:t>As such, the next few slides show the different test approaches, taken at the various test facilities (SDL, JPL, DTF-21) based on the commonality of Telecom Hardware and/or mission-specific requirements combined such as,</a:t>
            </a:r>
          </a:p>
          <a:p>
            <a:pPr marL="838167" lvl="1" indent="-380967">
              <a:buFont typeface="System Font Regular"/>
              <a:buChar char="-"/>
            </a:pPr>
            <a:r>
              <a:rPr lang="en-US" sz="1600" dirty="0"/>
              <a:t>Higher data rates for lunar missions vs. heliocentric missions</a:t>
            </a:r>
          </a:p>
          <a:p>
            <a:pPr marL="838167" lvl="1" indent="-380967">
              <a:buFont typeface="System Font Regular"/>
              <a:buChar char="-"/>
            </a:pPr>
            <a:r>
              <a:rPr lang="en-US" sz="1600" dirty="0"/>
              <a:t>Use of turn-around ranging, as opposed to Delta-DOR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D372C41A-F5B6-FD41-B0E9-81D65F935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9134" y="3486903"/>
            <a:ext cx="1747612" cy="102647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41451FD1-855F-6D4B-B4DB-81F2BF2FA82A}"/>
              </a:ext>
            </a:extLst>
          </p:cNvPr>
          <p:cNvSpPr txBox="1"/>
          <p:nvPr/>
        </p:nvSpPr>
        <p:spPr>
          <a:xfrm>
            <a:off x="5149537" y="4475882"/>
            <a:ext cx="1884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Deep Space Network (DSN)</a:t>
            </a:r>
          </a:p>
        </p:txBody>
      </p:sp>
      <p:sp>
        <p:nvSpPr>
          <p:cNvPr id="34" name="TextBox 2">
            <a:extLst>
              <a:ext uri="{FF2B5EF4-FFF2-40B4-BE49-F238E27FC236}">
                <a16:creationId xmlns:a16="http://schemas.microsoft.com/office/drawing/2014/main" id="{8881672E-3294-384A-A3C1-EBB3DF333677}"/>
              </a:ext>
            </a:extLst>
          </p:cNvPr>
          <p:cNvSpPr txBox="1"/>
          <p:nvPr/>
        </p:nvSpPr>
        <p:spPr>
          <a:xfrm>
            <a:off x="994119" y="3397841"/>
            <a:ext cx="761747" cy="27699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 sz="1200" dirty="0"/>
              <a:t>Iris Radio</a:t>
            </a:r>
          </a:p>
        </p:txBody>
      </p:sp>
      <p:pic>
        <p:nvPicPr>
          <p:cNvPr id="35" name="Picture 34" descr="2015-10-01 09.45.02.jpg">
            <a:extLst>
              <a:ext uri="{FF2B5EF4-FFF2-40B4-BE49-F238E27FC236}">
                <a16:creationId xmlns:a16="http://schemas.microsoft.com/office/drawing/2014/main" id="{12A9E689-D097-704F-84E6-0CD0CFC621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5708" y="1897325"/>
            <a:ext cx="609600" cy="419445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EDF99723-677F-5342-A7B1-D76E5313CFEB}"/>
              </a:ext>
            </a:extLst>
          </p:cNvPr>
          <p:cNvSpPr txBox="1"/>
          <p:nvPr/>
        </p:nvSpPr>
        <p:spPr>
          <a:xfrm>
            <a:off x="1496513" y="2279461"/>
            <a:ext cx="1440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Low Noise Amplifier</a:t>
            </a:r>
            <a:br>
              <a:rPr lang="en-US" sz="1200" dirty="0"/>
            </a:br>
            <a:r>
              <a:rPr lang="en-US" sz="1200" dirty="0"/>
              <a:t>(LNA)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87B7311-C387-FE48-968E-8E2DBFD2E1AA}"/>
              </a:ext>
            </a:extLst>
          </p:cNvPr>
          <p:cNvSpPr txBox="1"/>
          <p:nvPr/>
        </p:nvSpPr>
        <p:spPr>
          <a:xfrm>
            <a:off x="1334600" y="3842418"/>
            <a:ext cx="1885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Solid State Power Amplifier</a:t>
            </a:r>
          </a:p>
          <a:p>
            <a:pPr algn="ctr"/>
            <a:r>
              <a:rPr lang="en-US" sz="1200" dirty="0"/>
              <a:t>(SSPA)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5AB7329-7108-E042-B692-74D5A4377A39}"/>
              </a:ext>
            </a:extLst>
          </p:cNvPr>
          <p:cNvGrpSpPr/>
          <p:nvPr/>
        </p:nvGrpSpPr>
        <p:grpSpPr>
          <a:xfrm>
            <a:off x="3286189" y="1911562"/>
            <a:ext cx="618759" cy="671492"/>
            <a:chOff x="3118319" y="4399745"/>
            <a:chExt cx="464069" cy="503619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FDEC7743-26D9-784D-BAC3-3E3CB81648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950" r="48262" b="7273"/>
            <a:stretch/>
          </p:blipFill>
          <p:spPr>
            <a:xfrm>
              <a:off x="3209274" y="4399745"/>
              <a:ext cx="228600" cy="287530"/>
            </a:xfrm>
            <a:prstGeom prst="rect">
              <a:avLst/>
            </a:prstGeom>
            <a:ln w="57150">
              <a:noFill/>
            </a:ln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A21C4D0-2E97-D842-B283-43994CAB5081}"/>
                </a:ext>
              </a:extLst>
            </p:cNvPr>
            <p:cNvSpPr txBox="1"/>
            <p:nvPr/>
          </p:nvSpPr>
          <p:spPr>
            <a:xfrm>
              <a:off x="3118319" y="4695615"/>
              <a:ext cx="464069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Rx LGA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7C43DAE-B134-B64B-9F34-399CA984C555}"/>
              </a:ext>
            </a:extLst>
          </p:cNvPr>
          <p:cNvGrpSpPr/>
          <p:nvPr/>
        </p:nvGrpSpPr>
        <p:grpSpPr>
          <a:xfrm>
            <a:off x="3297430" y="2912487"/>
            <a:ext cx="604012" cy="671492"/>
            <a:chOff x="3123840" y="4399745"/>
            <a:chExt cx="453009" cy="503619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75179AAE-D6BF-604D-9585-08BDD77005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950" r="48262" b="7273"/>
            <a:stretch/>
          </p:blipFill>
          <p:spPr>
            <a:xfrm>
              <a:off x="3209274" y="4399745"/>
              <a:ext cx="228600" cy="287530"/>
            </a:xfrm>
            <a:prstGeom prst="rect">
              <a:avLst/>
            </a:prstGeom>
            <a:ln w="57150">
              <a:noFill/>
            </a:ln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7E04E87-C9CB-F944-94F4-D7C7E327D1A8}"/>
                </a:ext>
              </a:extLst>
            </p:cNvPr>
            <p:cNvSpPr txBox="1"/>
            <p:nvPr/>
          </p:nvSpPr>
          <p:spPr>
            <a:xfrm>
              <a:off x="3123840" y="4695615"/>
              <a:ext cx="453009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Tx LGA</a:t>
              </a:r>
            </a:p>
          </p:txBody>
        </p:sp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B4CD5D33-AFAC-4244-9FDA-303B946FD4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5601" y="3845284"/>
            <a:ext cx="487680" cy="325120"/>
          </a:xfrm>
          <a:prstGeom prst="rect">
            <a:avLst/>
          </a:prstGeom>
        </p:spPr>
      </p:pic>
      <p:sp>
        <p:nvSpPr>
          <p:cNvPr id="42" name="TextBox 2">
            <a:extLst>
              <a:ext uri="{FF2B5EF4-FFF2-40B4-BE49-F238E27FC236}">
                <a16:creationId xmlns:a16="http://schemas.microsoft.com/office/drawing/2014/main" id="{ECD2455F-7CEA-3A4A-A5F5-570DB3F54F2E}"/>
              </a:ext>
            </a:extLst>
          </p:cNvPr>
          <p:cNvSpPr txBox="1">
            <a:spLocks noChangeAspect="1"/>
          </p:cNvSpPr>
          <p:nvPr/>
        </p:nvSpPr>
        <p:spPr>
          <a:xfrm>
            <a:off x="3226744" y="4195778"/>
            <a:ext cx="674864" cy="27699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 sz="1200" dirty="0"/>
              <a:t>Tx MGA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0D4363E-259E-C74B-AC86-8113B284FC11}"/>
              </a:ext>
            </a:extLst>
          </p:cNvPr>
          <p:cNvCxnSpPr>
            <a:stCxn id="54" idx="1"/>
            <a:endCxn id="35" idx="3"/>
          </p:cNvCxnSpPr>
          <p:nvPr/>
        </p:nvCxnSpPr>
        <p:spPr>
          <a:xfrm flipH="1">
            <a:off x="2585308" y="2103249"/>
            <a:ext cx="822154" cy="3799"/>
          </a:xfrm>
          <a:prstGeom prst="line">
            <a:avLst/>
          </a:prstGeom>
          <a:ln w="6350">
            <a:solidFill>
              <a:schemeClr val="tx1"/>
            </a:solidFill>
            <a:prstDash val="dash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2396D4A-4886-FF41-B1A4-C1FB41E09131}"/>
              </a:ext>
            </a:extLst>
          </p:cNvPr>
          <p:cNvCxnSpPr>
            <a:cxnSpLocks/>
            <a:stCxn id="35" idx="1"/>
          </p:cNvCxnSpPr>
          <p:nvPr/>
        </p:nvCxnSpPr>
        <p:spPr>
          <a:xfrm flipH="1" flipV="1">
            <a:off x="1374991" y="2107047"/>
            <a:ext cx="600717" cy="1"/>
          </a:xfrm>
          <a:prstGeom prst="line">
            <a:avLst/>
          </a:prstGeom>
          <a:ln w="6350">
            <a:solidFill>
              <a:schemeClr val="tx1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E2A8ACC-EDA8-EB46-9B1C-5B8851349F18}"/>
              </a:ext>
            </a:extLst>
          </p:cNvPr>
          <p:cNvCxnSpPr>
            <a:cxnSpLocks/>
          </p:cNvCxnSpPr>
          <p:nvPr/>
        </p:nvCxnSpPr>
        <p:spPr>
          <a:xfrm>
            <a:off x="1374991" y="2103249"/>
            <a:ext cx="0" cy="400825"/>
          </a:xfrm>
          <a:prstGeom prst="line">
            <a:avLst/>
          </a:prstGeom>
          <a:ln w="6350">
            <a:solidFill>
              <a:schemeClr val="tx1"/>
            </a:solidFill>
            <a:prstDash val="dash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E4D7CA7-3DB4-B041-9833-D188CD8AE56C}"/>
              </a:ext>
            </a:extLst>
          </p:cNvPr>
          <p:cNvCxnSpPr>
            <a:cxnSpLocks/>
            <a:stCxn id="34" idx="0"/>
          </p:cNvCxnSpPr>
          <p:nvPr/>
        </p:nvCxnSpPr>
        <p:spPr>
          <a:xfrm flipH="1">
            <a:off x="1374991" y="3397841"/>
            <a:ext cx="2" cy="317284"/>
          </a:xfrm>
          <a:prstGeom prst="line">
            <a:avLst/>
          </a:prstGeom>
          <a:ln w="6350">
            <a:solidFill>
              <a:schemeClr val="tx1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A9A9D8A-3C0C-4F4B-B6C6-C916F709957F}"/>
              </a:ext>
            </a:extLst>
          </p:cNvPr>
          <p:cNvCxnSpPr>
            <a:cxnSpLocks/>
            <a:stCxn id="49" idx="1"/>
          </p:cNvCxnSpPr>
          <p:nvPr/>
        </p:nvCxnSpPr>
        <p:spPr>
          <a:xfrm flipH="1">
            <a:off x="1374991" y="3715125"/>
            <a:ext cx="1786342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6AAE5CCB-FAD1-3340-A09C-DD80806880D8}"/>
              </a:ext>
            </a:extLst>
          </p:cNvPr>
          <p:cNvSpPr/>
          <p:nvPr/>
        </p:nvSpPr>
        <p:spPr>
          <a:xfrm>
            <a:off x="3161333" y="2835458"/>
            <a:ext cx="828387" cy="1759334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B70EE6B-A0FB-0744-9266-43DEF7EBE13F}"/>
              </a:ext>
            </a:extLst>
          </p:cNvPr>
          <p:cNvSpPr txBox="1"/>
          <p:nvPr/>
        </p:nvSpPr>
        <p:spPr>
          <a:xfrm>
            <a:off x="1035725" y="4744493"/>
            <a:ext cx="28730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EM-1 CubeSat Telecom Hardware Using Iris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E82A0F7-8AA8-8349-8582-6DB519954C6F}"/>
              </a:ext>
            </a:extLst>
          </p:cNvPr>
          <p:cNvSpPr/>
          <p:nvPr/>
        </p:nvSpPr>
        <p:spPr>
          <a:xfrm>
            <a:off x="797712" y="1776293"/>
            <a:ext cx="3308539" cy="2931351"/>
          </a:xfrm>
          <a:prstGeom prst="rect">
            <a:avLst/>
          </a:prstGeom>
          <a:noFill/>
          <a:ln w="31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05E53234-7D1F-4C49-93AF-460E1F34D205}"/>
              </a:ext>
            </a:extLst>
          </p:cNvPr>
          <p:cNvCxnSpPr>
            <a:cxnSpLocks/>
          </p:cNvCxnSpPr>
          <p:nvPr/>
        </p:nvCxnSpPr>
        <p:spPr>
          <a:xfrm flipH="1" flipV="1">
            <a:off x="4017028" y="4333043"/>
            <a:ext cx="931872" cy="93690"/>
          </a:xfrm>
          <a:prstGeom prst="straightConnector1">
            <a:avLst/>
          </a:prstGeom>
          <a:ln w="38100">
            <a:solidFill>
              <a:srgbClr val="FFC000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CDFBA7B-25F9-CD46-A500-055E113B590F}"/>
              </a:ext>
            </a:extLst>
          </p:cNvPr>
          <p:cNvCxnSpPr>
            <a:cxnSpLocks/>
          </p:cNvCxnSpPr>
          <p:nvPr/>
        </p:nvCxnSpPr>
        <p:spPr>
          <a:xfrm flipH="1" flipV="1">
            <a:off x="4112194" y="4080112"/>
            <a:ext cx="836704" cy="311146"/>
          </a:xfrm>
          <a:prstGeom prst="straightConnector1">
            <a:avLst/>
          </a:prstGeom>
          <a:ln w="38100">
            <a:solidFill>
              <a:srgbClr val="FFC000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38E57B98-C152-C64F-A2DD-86B98FC0A77C}"/>
              </a:ext>
            </a:extLst>
          </p:cNvPr>
          <p:cNvCxnSpPr>
            <a:cxnSpLocks/>
          </p:cNvCxnSpPr>
          <p:nvPr/>
        </p:nvCxnSpPr>
        <p:spPr>
          <a:xfrm flipH="1" flipV="1">
            <a:off x="4115773" y="4090150"/>
            <a:ext cx="1121252" cy="217039"/>
          </a:xfrm>
          <a:prstGeom prst="straightConnector1">
            <a:avLst/>
          </a:prstGeom>
          <a:ln w="38100">
            <a:solidFill>
              <a:srgbClr val="FFC000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C6907D7-C61C-F54E-BABA-007B36C0B6F7}"/>
              </a:ext>
            </a:extLst>
          </p:cNvPr>
          <p:cNvGrpSpPr/>
          <p:nvPr/>
        </p:nvGrpSpPr>
        <p:grpSpPr>
          <a:xfrm rot="764039">
            <a:off x="3790976" y="2569669"/>
            <a:ext cx="1446650" cy="1483370"/>
            <a:chOff x="3063373" y="4225459"/>
            <a:chExt cx="1084987" cy="1112529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7DA0EEA0-58C2-1342-A880-0DA7998D398B}"/>
                </a:ext>
              </a:extLst>
            </p:cNvPr>
            <p:cNvCxnSpPr>
              <a:cxnSpLocks/>
            </p:cNvCxnSpPr>
            <p:nvPr/>
          </p:nvCxnSpPr>
          <p:spPr>
            <a:xfrm rot="20835961" flipH="1" flipV="1">
              <a:off x="3063373" y="4225459"/>
              <a:ext cx="662644" cy="1041517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7C429EB-1741-4C4E-9466-4DD6FE2B9E65}"/>
                </a:ext>
              </a:extLst>
            </p:cNvPr>
            <p:cNvCxnSpPr>
              <a:cxnSpLocks/>
            </p:cNvCxnSpPr>
            <p:nvPr/>
          </p:nvCxnSpPr>
          <p:spPr>
            <a:xfrm rot="20835961" flipH="1" flipV="1">
              <a:off x="3674175" y="4745394"/>
              <a:ext cx="474185" cy="592594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B6828937-2631-5942-8774-5B968C33CD4C}"/>
                </a:ext>
              </a:extLst>
            </p:cNvPr>
            <p:cNvCxnSpPr>
              <a:cxnSpLocks/>
            </p:cNvCxnSpPr>
            <p:nvPr/>
          </p:nvCxnSpPr>
          <p:spPr>
            <a:xfrm rot="20835961" flipH="1" flipV="1">
              <a:off x="3647764" y="4768985"/>
              <a:ext cx="138898" cy="432729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EEE5999A-1EAC-8F43-93CE-D4E0FB7086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6808" y="1747398"/>
            <a:ext cx="3233168" cy="132506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3F55C97-B5D6-EA45-891F-69318B9F2FF0}"/>
              </a:ext>
            </a:extLst>
          </p:cNvPr>
          <p:cNvGrpSpPr/>
          <p:nvPr/>
        </p:nvGrpSpPr>
        <p:grpSpPr>
          <a:xfrm>
            <a:off x="7927164" y="731980"/>
            <a:ext cx="1011687" cy="5830280"/>
            <a:chOff x="7927164" y="721820"/>
            <a:chExt cx="1011687" cy="5830280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C8BD859-68B3-1140-A22E-528E74F44453}"/>
                </a:ext>
              </a:extLst>
            </p:cNvPr>
            <p:cNvGrpSpPr/>
            <p:nvPr/>
          </p:nvGrpSpPr>
          <p:grpSpPr>
            <a:xfrm>
              <a:off x="8068228" y="4671068"/>
              <a:ext cx="729559" cy="881997"/>
              <a:chOff x="8068228" y="4671068"/>
              <a:chExt cx="729559" cy="881997"/>
            </a:xfrm>
          </p:grpSpPr>
          <p:pic>
            <p:nvPicPr>
              <p:cNvPr id="8" name="Picture 6" descr="biosentinel1.png">
                <a:extLst>
                  <a:ext uri="{FF2B5EF4-FFF2-40B4-BE49-F238E27FC236}">
                    <a16:creationId xmlns:a16="http://schemas.microsoft.com/office/drawing/2014/main" id="{20841CF8-A85D-8042-A806-81CB29FB62A2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0107" y="4671068"/>
                <a:ext cx="685800" cy="6858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790E1B2-E21E-4A45-98F2-531039DE7BA1}"/>
                  </a:ext>
                </a:extLst>
              </p:cNvPr>
              <p:cNvSpPr txBox="1"/>
              <p:nvPr/>
            </p:nvSpPr>
            <p:spPr>
              <a:xfrm>
                <a:off x="8068228" y="5368399"/>
                <a:ext cx="72955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200" b="1" dirty="0"/>
                  <a:t>BioSentinel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6D2280D-D189-6F4A-91CD-0ACCFA32F5E4}"/>
                </a:ext>
              </a:extLst>
            </p:cNvPr>
            <p:cNvGrpSpPr/>
            <p:nvPr/>
          </p:nvGrpSpPr>
          <p:grpSpPr>
            <a:xfrm>
              <a:off x="8060309" y="721820"/>
              <a:ext cx="745397" cy="893719"/>
              <a:chOff x="8060309" y="721820"/>
              <a:chExt cx="745397" cy="893719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3BE2E11B-CABC-7248-83DB-94BAFEFD9BDB}"/>
                  </a:ext>
                </a:extLst>
              </p:cNvPr>
              <p:cNvPicPr>
                <a:picLocks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90107" y="721820"/>
                <a:ext cx="685800" cy="6858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7D03434-A98C-DA45-A40C-A00EB5495548}"/>
                  </a:ext>
                </a:extLst>
              </p:cNvPr>
              <p:cNvSpPr txBox="1"/>
              <p:nvPr/>
            </p:nvSpPr>
            <p:spPr>
              <a:xfrm>
                <a:off x="8060309" y="1430874"/>
                <a:ext cx="745397" cy="184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200" b="1" dirty="0"/>
                  <a:t>LunaH-Map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76FB8B5-9B91-AC48-B956-78C19B064CE5}"/>
                </a:ext>
              </a:extLst>
            </p:cNvPr>
            <p:cNvGrpSpPr/>
            <p:nvPr/>
          </p:nvGrpSpPr>
          <p:grpSpPr>
            <a:xfrm>
              <a:off x="7980159" y="1709131"/>
              <a:ext cx="905697" cy="893721"/>
              <a:chOff x="7980159" y="1709131"/>
              <a:chExt cx="905697" cy="893721"/>
            </a:xfrm>
          </p:grpSpPr>
          <p:pic>
            <p:nvPicPr>
              <p:cNvPr id="14" name="Picture 13" descr="Lunar IceCube artist concept">
                <a:extLst>
                  <a:ext uri="{FF2B5EF4-FFF2-40B4-BE49-F238E27FC236}">
                    <a16:creationId xmlns:a16="http://schemas.microsoft.com/office/drawing/2014/main" id="{639B5BF1-77A2-BE43-B100-5F219AAEFA2D}"/>
                  </a:ext>
                </a:extLst>
              </p:cNvPr>
              <p:cNvPicPr>
                <a:picLocks noChangeArrowheads="1"/>
              </p:cNvPicPr>
              <p:nvPr/>
            </p:nvPicPr>
            <p:blipFill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8090107" y="1709131"/>
                <a:ext cx="685800" cy="6858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F4D8C58-4F07-A745-8CCC-445664AFB68D}"/>
                  </a:ext>
                </a:extLst>
              </p:cNvPr>
              <p:cNvSpPr txBox="1"/>
              <p:nvPr/>
            </p:nvSpPr>
            <p:spPr>
              <a:xfrm>
                <a:off x="7980159" y="2418185"/>
                <a:ext cx="905697" cy="184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200" b="1" dirty="0"/>
                  <a:t>Lunar IceCube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3DA0DDA-12AB-BF4F-A59B-077C255AF545}"/>
                </a:ext>
              </a:extLst>
            </p:cNvPr>
            <p:cNvGrpSpPr/>
            <p:nvPr/>
          </p:nvGrpSpPr>
          <p:grpSpPr>
            <a:xfrm>
              <a:off x="7927164" y="2696444"/>
              <a:ext cx="1011687" cy="893720"/>
              <a:chOff x="7927164" y="2696444"/>
              <a:chExt cx="1011687" cy="893720"/>
            </a:xfrm>
          </p:grpSpPr>
          <p:pic>
            <p:nvPicPr>
              <p:cNvPr id="17" name="Picture 16" descr="Lunar Flashlight">
                <a:extLst>
                  <a:ext uri="{FF2B5EF4-FFF2-40B4-BE49-F238E27FC236}">
                    <a16:creationId xmlns:a16="http://schemas.microsoft.com/office/drawing/2014/main" id="{24AC1AB5-BEDE-FB43-B6DF-A34A529A710A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0107" y="2696444"/>
                <a:ext cx="685800" cy="6858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9DABCB7-962F-C543-8B9B-75297FBC7E96}"/>
                  </a:ext>
                </a:extLst>
              </p:cNvPr>
              <p:cNvSpPr txBox="1"/>
              <p:nvPr/>
            </p:nvSpPr>
            <p:spPr>
              <a:xfrm>
                <a:off x="7927164" y="3405498"/>
                <a:ext cx="101168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200" b="1" dirty="0"/>
                  <a:t>Lunar Flashlight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5A38C78-CF07-ED43-9C69-A83938B37E5D}"/>
                </a:ext>
              </a:extLst>
            </p:cNvPr>
            <p:cNvGrpSpPr/>
            <p:nvPr/>
          </p:nvGrpSpPr>
          <p:grpSpPr>
            <a:xfrm>
              <a:off x="8090107" y="3683756"/>
              <a:ext cx="685800" cy="893720"/>
              <a:chOff x="8090107" y="3683756"/>
              <a:chExt cx="685800" cy="893720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81737705-7AA3-3242-9F70-13E0F67329AB}"/>
                  </a:ext>
                </a:extLst>
              </p:cNvPr>
              <p:cNvPicPr>
                <a:picLocks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090107" y="3683756"/>
                <a:ext cx="685800" cy="6858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916A9AD-ED6B-2B40-BAC2-C658CC3FF10E}"/>
                  </a:ext>
                </a:extLst>
              </p:cNvPr>
              <p:cNvSpPr txBox="1"/>
              <p:nvPr/>
            </p:nvSpPr>
            <p:spPr>
              <a:xfrm>
                <a:off x="8273508" y="4392810"/>
                <a:ext cx="31899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200" b="1" dirty="0"/>
                  <a:t>CuSP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C47DF33-26BB-464E-9B80-284E715D8BCD}"/>
                </a:ext>
              </a:extLst>
            </p:cNvPr>
            <p:cNvGrpSpPr/>
            <p:nvPr/>
          </p:nvGrpSpPr>
          <p:grpSpPr>
            <a:xfrm>
              <a:off x="8090107" y="5658380"/>
              <a:ext cx="685800" cy="893720"/>
              <a:chOff x="8090107" y="5658380"/>
              <a:chExt cx="685800" cy="893720"/>
            </a:xfrm>
          </p:grpSpPr>
          <p:pic>
            <p:nvPicPr>
              <p:cNvPr id="23" name="Picture 4" descr="NEAScout">
                <a:extLst>
                  <a:ext uri="{FF2B5EF4-FFF2-40B4-BE49-F238E27FC236}">
                    <a16:creationId xmlns:a16="http://schemas.microsoft.com/office/drawing/2014/main" id="{23B9E5B4-BD67-CB44-B63C-A7BCB0CB86B2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0107" y="5658380"/>
                <a:ext cx="685800" cy="6858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1BCEA68-5FBC-F54D-B53A-FC5D4471B011}"/>
                  </a:ext>
                </a:extLst>
              </p:cNvPr>
              <p:cNvSpPr txBox="1"/>
              <p:nvPr/>
            </p:nvSpPr>
            <p:spPr>
              <a:xfrm>
                <a:off x="8104103" y="6367433"/>
                <a:ext cx="657809" cy="184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200" b="1" dirty="0"/>
                  <a:t>NEA Scout</a:t>
                </a:r>
              </a:p>
            </p:txBody>
          </p:sp>
        </p:grpSp>
      </p:grpSp>
      <p:pic>
        <p:nvPicPr>
          <p:cNvPr id="37" name="Picture 36" descr="2015-10-01 09.36.58.jpg">
            <a:extLst>
              <a:ext uri="{FF2B5EF4-FFF2-40B4-BE49-F238E27FC236}">
                <a16:creationId xmlns:a16="http://schemas.microsoft.com/office/drawing/2014/main" id="{5ACE6FFC-98B2-084D-9B37-5ADFD8790B0F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0994" y="3423066"/>
            <a:ext cx="609600" cy="442796"/>
          </a:xfrm>
          <a:prstGeom prst="rect">
            <a:avLst/>
          </a:prstGeom>
        </p:spPr>
      </p:pic>
      <p:pic>
        <p:nvPicPr>
          <p:cNvPr id="33" name="Picture 32" descr="2015-10-01 18.57.31.jpg">
            <a:extLst>
              <a:ext uri="{FF2B5EF4-FFF2-40B4-BE49-F238E27FC236}">
                <a16:creationId xmlns:a16="http://schemas.microsoft.com/office/drawing/2014/main" id="{A4FE0124-C11B-7945-BA7D-9D3660BFA194}"/>
              </a:ext>
            </a:extLst>
          </p:cNvPr>
          <p:cNvPicPr>
            <a:picLocks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793" y="251289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00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12D8-A019-EB45-8F0F-AAEA51B2D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Iris Vendor Testing at SDL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AE9D1-153C-E341-8CC3-436ACBBBD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Making the most of the commonality of the EM-1 CubeSat Telecom Hardware, testing at the Iris vendor (SDL) takes on the following approach:</a:t>
            </a:r>
          </a:p>
          <a:p>
            <a:pPr lvl="1"/>
            <a:r>
              <a:rPr lang="en-US" sz="1800" dirty="0"/>
              <a:t>Environmental Testing using the Engineering Unit (EDU)</a:t>
            </a:r>
          </a:p>
          <a:p>
            <a:pPr lvl="2"/>
            <a:r>
              <a:rPr lang="en-US" sz="1800" dirty="0"/>
              <a:t>TVAC Test at Qual. Temp. (-35C,+25C,+70C)</a:t>
            </a:r>
          </a:p>
          <a:p>
            <a:pPr lvl="2"/>
            <a:r>
              <a:rPr lang="en-US" sz="1800" dirty="0"/>
              <a:t>Vibration Testing</a:t>
            </a:r>
          </a:p>
          <a:p>
            <a:pPr lvl="2"/>
            <a:r>
              <a:rPr lang="en-US" sz="1800" dirty="0"/>
              <a:t>EMC Testing</a:t>
            </a:r>
            <a:endParaRPr lang="en-US" sz="1800" baseline="30000" dirty="0"/>
          </a:p>
          <a:p>
            <a:pPr lvl="1"/>
            <a:r>
              <a:rPr lang="en-US" sz="1800" dirty="0"/>
              <a:t>And performed on each Flight Unit (FM)</a:t>
            </a:r>
          </a:p>
          <a:p>
            <a:pPr lvl="2"/>
            <a:r>
              <a:rPr lang="en-US" sz="1800" dirty="0"/>
              <a:t>Thermal Test at AFT (-20C,+25C,+50C)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marL="457200" lvl="1" indent="0">
              <a:buNone/>
            </a:pPr>
            <a:endParaRPr lang="en-US" sz="1800" dirty="0"/>
          </a:p>
          <a:p>
            <a:r>
              <a:rPr lang="en-US" sz="2000" dirty="0"/>
              <a:t>Test reports are captured in the respective EDU/FM</a:t>
            </a:r>
          </a:p>
          <a:p>
            <a:pPr marL="350838" indent="0">
              <a:spcBef>
                <a:spcPts val="0"/>
              </a:spcBef>
              <a:buNone/>
            </a:pPr>
            <a:r>
              <a:rPr lang="en-US" sz="2000" dirty="0"/>
              <a:t>End Item Data Package (EIDP) from SDL.</a:t>
            </a:r>
          </a:p>
          <a:p>
            <a:pPr lvl="1"/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4435D9-6941-EB48-89A1-422CE8AB15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8419005-7BE1-2942-8007-0AD2D18D6A3C}"/>
              </a:ext>
            </a:extLst>
          </p:cNvPr>
          <p:cNvGrpSpPr/>
          <p:nvPr/>
        </p:nvGrpSpPr>
        <p:grpSpPr>
          <a:xfrm>
            <a:off x="6887328" y="1423187"/>
            <a:ext cx="1821525" cy="5132804"/>
            <a:chOff x="6887328" y="1423187"/>
            <a:chExt cx="1821525" cy="5132804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AA90938-F97C-E344-9D8A-66E85ED2F4EE}"/>
                </a:ext>
              </a:extLst>
            </p:cNvPr>
            <p:cNvGrpSpPr/>
            <p:nvPr/>
          </p:nvGrpSpPr>
          <p:grpSpPr>
            <a:xfrm>
              <a:off x="6956083" y="3043009"/>
              <a:ext cx="1703736" cy="1674018"/>
              <a:chOff x="6956083" y="3043009"/>
              <a:chExt cx="1703736" cy="1674018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81D1A2F-7281-CC4F-A8BA-5AAA2BEA4E9E}"/>
                  </a:ext>
                </a:extLst>
              </p:cNvPr>
              <p:cNvSpPr txBox="1"/>
              <p:nvPr/>
            </p:nvSpPr>
            <p:spPr>
              <a:xfrm>
                <a:off x="6956083" y="4440028"/>
                <a:ext cx="170373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 dirty="0"/>
                  <a:t>Vibration Test with EDU</a:t>
                </a:r>
              </a:p>
            </p:txBody>
          </p:sp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6615CDD2-9965-B046-9525-061B2638B7A6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112289" y="3043009"/>
                <a:ext cx="1371600" cy="1371600"/>
              </a:xfrm>
              <a:prstGeom prst="rect">
                <a:avLst/>
              </a:prstGeom>
            </p:spPr>
          </p:pic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CA029DE-5C06-1C4E-AC9B-17052A325B19}"/>
                </a:ext>
              </a:extLst>
            </p:cNvPr>
            <p:cNvGrpSpPr/>
            <p:nvPr/>
          </p:nvGrpSpPr>
          <p:grpSpPr>
            <a:xfrm>
              <a:off x="6887328" y="4726248"/>
              <a:ext cx="1821525" cy="1829743"/>
              <a:chOff x="6887328" y="4726248"/>
              <a:chExt cx="1821525" cy="1829743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5E457426-0FCF-4A4B-B023-6C3E13CE3012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112289" y="4726248"/>
                <a:ext cx="1371600" cy="1371600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7926377-A516-BE41-9330-5E89F7390FFA}"/>
                  </a:ext>
                </a:extLst>
              </p:cNvPr>
              <p:cNvSpPr txBox="1"/>
              <p:nvPr/>
            </p:nvSpPr>
            <p:spPr>
              <a:xfrm>
                <a:off x="6887328" y="6094326"/>
                <a:ext cx="18215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 dirty="0"/>
                  <a:t>EMC Test with EDU</a:t>
                </a:r>
              </a:p>
              <a:p>
                <a:pPr algn="ctr"/>
                <a:r>
                  <a:rPr lang="en-US" sz="1200" b="1" dirty="0"/>
                  <a:t>(performed at JPL facility)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F5CBF40-065D-9F44-965C-B51514C1B19D}"/>
                </a:ext>
              </a:extLst>
            </p:cNvPr>
            <p:cNvGrpSpPr/>
            <p:nvPr/>
          </p:nvGrpSpPr>
          <p:grpSpPr>
            <a:xfrm>
              <a:off x="7077860" y="1423187"/>
              <a:ext cx="1440459" cy="1628678"/>
              <a:chOff x="7077860" y="1423187"/>
              <a:chExt cx="1440459" cy="1628678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112F835-47F1-1F4E-BEB3-519AAC868653}"/>
                  </a:ext>
                </a:extLst>
              </p:cNvPr>
              <p:cNvSpPr txBox="1"/>
              <p:nvPr/>
            </p:nvSpPr>
            <p:spPr>
              <a:xfrm>
                <a:off x="7077860" y="2774866"/>
                <a:ext cx="144045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 dirty="0"/>
                  <a:t>TVAC Test with EDU</a:t>
                </a:r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AB33B94C-F193-F64E-ADEA-7ED8DA6D215A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12289" y="1423187"/>
                <a:ext cx="1371600" cy="1371600"/>
              </a:xfrm>
              <a:prstGeom prst="rect">
                <a:avLst/>
              </a:prstGeom>
            </p:spPr>
          </p:pic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08361E8-133C-824C-A113-0BFC86F547F3}"/>
              </a:ext>
            </a:extLst>
          </p:cNvPr>
          <p:cNvGrpSpPr>
            <a:grpSpLocks noChangeAspect="1"/>
          </p:cNvGrpSpPr>
          <p:nvPr/>
        </p:nvGrpSpPr>
        <p:grpSpPr>
          <a:xfrm>
            <a:off x="3284441" y="3539262"/>
            <a:ext cx="3282930" cy="2021191"/>
            <a:chOff x="2865250" y="3651997"/>
            <a:chExt cx="4139791" cy="2548730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2F41AC2F-E3F0-F446-B6E4-1F5470BF6D9A}"/>
                </a:ext>
              </a:extLst>
            </p:cNvPr>
            <p:cNvGrpSpPr/>
            <p:nvPr/>
          </p:nvGrpSpPr>
          <p:grpSpPr>
            <a:xfrm>
              <a:off x="2865250" y="3651997"/>
              <a:ext cx="4139791" cy="2548730"/>
              <a:chOff x="2865250" y="3651997"/>
              <a:chExt cx="4139791" cy="2548730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45DAF05-7802-4A4A-9C59-589F0C0D3B3B}"/>
                  </a:ext>
                </a:extLst>
              </p:cNvPr>
              <p:cNvGrpSpPr/>
              <p:nvPr/>
            </p:nvGrpSpPr>
            <p:grpSpPr>
              <a:xfrm>
                <a:off x="2865250" y="3651997"/>
                <a:ext cx="4139791" cy="2548730"/>
                <a:chOff x="2523313" y="3395847"/>
                <a:chExt cx="4139791" cy="254873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9DDFC540-BEFF-0A4F-B71E-2CF8F9B29035}"/>
                    </a:ext>
                  </a:extLst>
                </p:cNvPr>
                <p:cNvGrpSpPr/>
                <p:nvPr/>
              </p:nvGrpSpPr>
              <p:grpSpPr>
                <a:xfrm>
                  <a:off x="2835429" y="3395847"/>
                  <a:ext cx="3553648" cy="2313310"/>
                  <a:chOff x="1391760" y="2146703"/>
                  <a:chExt cx="3811377" cy="1485563"/>
                </a:xfrm>
              </p:grpSpPr>
              <p:pic>
                <p:nvPicPr>
                  <p:cNvPr id="21" name="Picture 20">
                    <a:extLst>
                      <a:ext uri="{FF2B5EF4-FFF2-40B4-BE49-F238E27FC236}">
                        <a16:creationId xmlns:a16="http://schemas.microsoft.com/office/drawing/2014/main" id="{488D3D32-74E5-3D4E-BC19-8308A986873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1391760" y="2146703"/>
                    <a:ext cx="3811377" cy="1485563"/>
                  </a:xfrm>
                  <a:prstGeom prst="rect">
                    <a:avLst/>
                  </a:prstGeom>
                  <a:solidFill>
                    <a:schemeClr val="bg1">
                      <a:alpha val="50000"/>
                    </a:schemeClr>
                  </a:solidFill>
                </p:spPr>
              </p:pic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7CE90604-B0CD-0745-B310-8D9805D29162}"/>
                      </a:ext>
                    </a:extLst>
                  </p:cNvPr>
                  <p:cNvSpPr txBox="1"/>
                  <p:nvPr/>
                </p:nvSpPr>
                <p:spPr>
                  <a:xfrm>
                    <a:off x="2029305" y="2208909"/>
                    <a:ext cx="848022" cy="112155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>
                    <a:defPPr>
                      <a:defRPr lang="en-US"/>
                    </a:defPPr>
                    <a:lvl1pPr>
                      <a:defRPr sz="1000" b="1"/>
                    </a:lvl1pPr>
                  </a:lstStyle>
                  <a:p>
                    <a:r>
                      <a:rPr lang="en-US" sz="900" dirty="0"/>
                      <a:t>Functional</a:t>
                    </a:r>
                  </a:p>
                </p:txBody>
              </p:sp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F09B1C31-BFB5-4746-B066-05BE7312FD07}"/>
                      </a:ext>
                    </a:extLst>
                  </p:cNvPr>
                  <p:cNvSpPr txBox="1"/>
                  <p:nvPr/>
                </p:nvSpPr>
                <p:spPr>
                  <a:xfrm>
                    <a:off x="2854603" y="2208909"/>
                    <a:ext cx="802090" cy="112155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>
                    <a:defPPr>
                      <a:defRPr lang="en-US"/>
                    </a:defPPr>
                    <a:lvl1pPr>
                      <a:defRPr sz="1000" b="1"/>
                    </a:lvl1pPr>
                  </a:lstStyle>
                  <a:p>
                    <a:r>
                      <a:rPr lang="en-US" sz="900" dirty="0"/>
                      <a:t>Functional</a:t>
                    </a: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F7E570C8-C8C2-F040-8DFF-AC9FD02A7D23}"/>
                      </a:ext>
                    </a:extLst>
                  </p:cNvPr>
                  <p:cNvSpPr txBox="1"/>
                  <p:nvPr/>
                </p:nvSpPr>
                <p:spPr>
                  <a:xfrm>
                    <a:off x="4251053" y="2208909"/>
                    <a:ext cx="798081" cy="112155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>
                    <a:defPPr>
                      <a:defRPr lang="en-US"/>
                    </a:defPPr>
                    <a:lvl1pPr>
                      <a:defRPr sz="1000" b="1"/>
                    </a:lvl1pPr>
                  </a:lstStyle>
                  <a:p>
                    <a:r>
                      <a:rPr lang="en-US" sz="900" dirty="0"/>
                      <a:t>Functional</a:t>
                    </a: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E9EE883C-C0D7-A446-A337-2755132EC605}"/>
                      </a:ext>
                    </a:extLst>
                  </p:cNvPr>
                  <p:cNvSpPr txBox="1"/>
                  <p:nvPr/>
                </p:nvSpPr>
                <p:spPr>
                  <a:xfrm>
                    <a:off x="1983858" y="3462737"/>
                    <a:ext cx="685087" cy="112155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sz="900" b="1" dirty="0"/>
                      <a:t>Functional</a:t>
                    </a: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ABF854B0-8DE8-4C49-9D15-3828284950AA}"/>
                      </a:ext>
                    </a:extLst>
                  </p:cNvPr>
                  <p:cNvSpPr txBox="1"/>
                  <p:nvPr/>
                </p:nvSpPr>
                <p:spPr>
                  <a:xfrm>
                    <a:off x="3085715" y="3462737"/>
                    <a:ext cx="685087" cy="112155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sz="900" b="1" dirty="0"/>
                      <a:t>Functional</a:t>
                    </a: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62DF094D-3E58-3747-A693-9A9EE473D796}"/>
                      </a:ext>
                    </a:extLst>
                  </p:cNvPr>
                  <p:cNvSpPr txBox="1"/>
                  <p:nvPr/>
                </p:nvSpPr>
                <p:spPr>
                  <a:xfrm>
                    <a:off x="4468911" y="3462737"/>
                    <a:ext cx="685087" cy="112155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sz="900" b="1" dirty="0"/>
                      <a:t>Functional</a:t>
                    </a: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4C6B90F7-E751-9647-A066-6D8FC8448888}"/>
                      </a:ext>
                    </a:extLst>
                  </p:cNvPr>
                  <p:cNvSpPr txBox="1"/>
                  <p:nvPr/>
                </p:nvSpPr>
                <p:spPr>
                  <a:xfrm>
                    <a:off x="2988715" y="2491914"/>
                    <a:ext cx="918988" cy="112155"/>
                  </a:xfrm>
                  <a:prstGeom prst="rect">
                    <a:avLst/>
                  </a:prstGeom>
                  <a:solidFill>
                    <a:schemeClr val="bg1">
                      <a:alpha val="50000"/>
                    </a:schemeClr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r>
                      <a:rPr lang="en-US" sz="900" b="1" dirty="0"/>
                      <a:t>Performance</a:t>
                    </a:r>
                  </a:p>
                </p:txBody>
              </p:sp>
            </p:grp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2243288C-742C-7445-98B0-0F368ECF8C49}"/>
                    </a:ext>
                  </a:extLst>
                </p:cNvPr>
                <p:cNvSpPr txBox="1"/>
                <p:nvPr/>
              </p:nvSpPr>
              <p:spPr>
                <a:xfrm rot="16200000">
                  <a:off x="2246314" y="4420859"/>
                  <a:ext cx="800219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 b="1" dirty="0">
                      <a:solidFill>
                        <a:srgbClr val="0096FF"/>
                      </a:solidFill>
                    </a:rPr>
                    <a:t>Qual. Temp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80813D2D-B8C3-054C-9A12-29F911048251}"/>
                    </a:ext>
                  </a:extLst>
                </p:cNvPr>
                <p:cNvSpPr txBox="1"/>
                <p:nvPr/>
              </p:nvSpPr>
              <p:spPr>
                <a:xfrm rot="5400000">
                  <a:off x="6347473" y="4402571"/>
                  <a:ext cx="38504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 b="1" dirty="0">
                      <a:solidFill>
                        <a:srgbClr val="FFC000"/>
                      </a:solidFill>
                    </a:rPr>
                    <a:t>AFT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7E748D12-2CE6-154C-93F2-A277ADC243D9}"/>
                    </a:ext>
                  </a:extLst>
                </p:cNvPr>
                <p:cNvSpPr txBox="1"/>
                <p:nvPr/>
              </p:nvSpPr>
              <p:spPr>
                <a:xfrm>
                  <a:off x="3904023" y="5667579"/>
                  <a:ext cx="1456617" cy="2769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b="1" dirty="0"/>
                    <a:t>Temperature Profile</a:t>
                  </a: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28E9AD3F-988B-4F48-8B25-15D8ABDC43FE}"/>
                    </a:ext>
                  </a:extLst>
                </p:cNvPr>
                <p:cNvSpPr/>
                <p:nvPr/>
              </p:nvSpPr>
              <p:spPr>
                <a:xfrm>
                  <a:off x="2837361" y="3432306"/>
                  <a:ext cx="3525729" cy="2234745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0EC84462-EF2C-374F-B594-BCD45FFB795D}"/>
                  </a:ext>
                </a:extLst>
              </p:cNvPr>
              <p:cNvGrpSpPr/>
              <p:nvPr/>
            </p:nvGrpSpPr>
            <p:grpSpPr>
              <a:xfrm>
                <a:off x="3417376" y="3927083"/>
                <a:ext cx="3270134" cy="1769123"/>
                <a:chOff x="3417376" y="3927083"/>
                <a:chExt cx="3270134" cy="1769123"/>
              </a:xfrm>
            </p:grpSpPr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EB7516D7-9E98-2048-9C77-FB82A76D6C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56834" y="3941565"/>
                  <a:ext cx="99852" cy="800917"/>
                </a:xfrm>
                <a:prstGeom prst="line">
                  <a:avLst/>
                </a:prstGeom>
                <a:ln w="25400">
                  <a:solidFill>
                    <a:srgbClr val="0096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B9424CC1-F867-4A46-9A60-BD708DB522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183900" y="3927083"/>
                  <a:ext cx="96887" cy="1769123"/>
                </a:xfrm>
                <a:prstGeom prst="line">
                  <a:avLst/>
                </a:prstGeom>
                <a:ln w="25400">
                  <a:solidFill>
                    <a:srgbClr val="0096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237498BF-C2AD-C045-910A-69E64F4679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190313" y="5205404"/>
                  <a:ext cx="84340" cy="474358"/>
                </a:xfrm>
                <a:prstGeom prst="line">
                  <a:avLst/>
                </a:prstGeom>
                <a:ln w="25400">
                  <a:solidFill>
                    <a:srgbClr val="0096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C92AC7CE-9102-1848-9964-B817DDFE8B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501514" y="4756133"/>
                  <a:ext cx="104662" cy="927802"/>
                </a:xfrm>
                <a:prstGeom prst="line">
                  <a:avLst/>
                </a:prstGeom>
                <a:ln w="25400">
                  <a:solidFill>
                    <a:srgbClr val="0096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0C2D2E89-5816-3248-84EB-D5356921B6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953126" y="3941565"/>
                  <a:ext cx="243268" cy="0"/>
                </a:xfrm>
                <a:prstGeom prst="line">
                  <a:avLst/>
                </a:prstGeom>
                <a:ln w="25400">
                  <a:solidFill>
                    <a:srgbClr val="0096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>
                  <a:extLst>
                    <a:ext uri="{FF2B5EF4-FFF2-40B4-BE49-F238E27FC236}">
                      <a16:creationId xmlns:a16="http://schemas.microsoft.com/office/drawing/2014/main" id="{5FE84318-22B0-A34F-B7A4-BBD2C4CC74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613566" y="4764280"/>
                  <a:ext cx="243268" cy="0"/>
                </a:xfrm>
                <a:prstGeom prst="line">
                  <a:avLst/>
                </a:prstGeom>
                <a:ln w="25400">
                  <a:solidFill>
                    <a:srgbClr val="0096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FDDFB903-619B-DF43-99E8-B2CCD2FAF9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274653" y="5192342"/>
                  <a:ext cx="243268" cy="0"/>
                </a:xfrm>
                <a:prstGeom prst="line">
                  <a:avLst/>
                </a:prstGeom>
                <a:ln w="25400">
                  <a:solidFill>
                    <a:srgbClr val="0096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83" name="Group 82">
                  <a:extLst>
                    <a:ext uri="{FF2B5EF4-FFF2-40B4-BE49-F238E27FC236}">
                      <a16:creationId xmlns:a16="http://schemas.microsoft.com/office/drawing/2014/main" id="{8D259678-C437-9B4C-842D-D6ED4A82A9D7}"/>
                    </a:ext>
                  </a:extLst>
                </p:cNvPr>
                <p:cNvGrpSpPr/>
                <p:nvPr/>
              </p:nvGrpSpPr>
              <p:grpSpPr>
                <a:xfrm>
                  <a:off x="3417376" y="3936666"/>
                  <a:ext cx="1556893" cy="1752203"/>
                  <a:chOff x="3417376" y="3936666"/>
                  <a:chExt cx="1556893" cy="1752203"/>
                </a:xfrm>
              </p:grpSpPr>
              <p:cxnSp>
                <p:nvCxnSpPr>
                  <p:cNvPr id="34" name="Straight Connector 33">
                    <a:extLst>
                      <a:ext uri="{FF2B5EF4-FFF2-40B4-BE49-F238E27FC236}">
                        <a16:creationId xmlns:a16="http://schemas.microsoft.com/office/drawing/2014/main" id="{8EFDFA49-B418-5648-8293-01E008D8408C}"/>
                      </a:ext>
                    </a:extLst>
                  </p:cNvPr>
                  <p:cNvCxnSpPr/>
                  <p:nvPr/>
                </p:nvCxnSpPr>
                <p:spPr>
                  <a:xfrm>
                    <a:off x="3417376" y="4742481"/>
                    <a:ext cx="150908" cy="0"/>
                  </a:xfrm>
                  <a:prstGeom prst="line">
                    <a:avLst/>
                  </a:prstGeom>
                  <a:ln w="25400">
                    <a:solidFill>
                      <a:srgbClr val="0096FF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Straight Connector 34">
                    <a:extLst>
                      <a:ext uri="{FF2B5EF4-FFF2-40B4-BE49-F238E27FC236}">
                        <a16:creationId xmlns:a16="http://schemas.microsoft.com/office/drawing/2014/main" id="{665EA338-714E-FE42-A64B-30AAF982BFE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545037" y="3936666"/>
                    <a:ext cx="95072" cy="805816"/>
                  </a:xfrm>
                  <a:prstGeom prst="line">
                    <a:avLst/>
                  </a:prstGeom>
                  <a:ln w="25400">
                    <a:solidFill>
                      <a:srgbClr val="0096FF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Straight Connector 38">
                    <a:extLst>
                      <a:ext uri="{FF2B5EF4-FFF2-40B4-BE49-F238E27FC236}">
                        <a16:creationId xmlns:a16="http://schemas.microsoft.com/office/drawing/2014/main" id="{E0E5A2A2-FAD1-6947-BC3F-7A5BD75E0DD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186017" y="3936667"/>
                    <a:ext cx="96833" cy="1723342"/>
                  </a:xfrm>
                  <a:prstGeom prst="line">
                    <a:avLst/>
                  </a:prstGeom>
                  <a:ln w="25400">
                    <a:solidFill>
                      <a:srgbClr val="0096FF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Straight Connector 43">
                    <a:extLst>
                      <a:ext uri="{FF2B5EF4-FFF2-40B4-BE49-F238E27FC236}">
                        <a16:creationId xmlns:a16="http://schemas.microsoft.com/office/drawing/2014/main" id="{DBF43F1F-7DBF-4F4A-8CFF-6FF2334A807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3869542" y="3936668"/>
                    <a:ext cx="91732" cy="1743094"/>
                  </a:xfrm>
                  <a:prstGeom prst="line">
                    <a:avLst/>
                  </a:prstGeom>
                  <a:ln w="25400">
                    <a:solidFill>
                      <a:srgbClr val="0096FF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Straight Connector 46">
                    <a:extLst>
                      <a:ext uri="{FF2B5EF4-FFF2-40B4-BE49-F238E27FC236}">
                        <a16:creationId xmlns:a16="http://schemas.microsoft.com/office/drawing/2014/main" id="{B873C197-282E-6B46-8DBA-B8FA5DDD67E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4840136" y="4339575"/>
                    <a:ext cx="134133" cy="1348721"/>
                  </a:xfrm>
                  <a:prstGeom prst="line">
                    <a:avLst/>
                  </a:prstGeom>
                  <a:ln w="25400">
                    <a:solidFill>
                      <a:srgbClr val="0096FF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Straight Connector 58">
                    <a:extLst>
                      <a:ext uri="{FF2B5EF4-FFF2-40B4-BE49-F238E27FC236}">
                        <a16:creationId xmlns:a16="http://schemas.microsoft.com/office/drawing/2014/main" id="{AF5EF272-C8AE-2B4A-AB28-B57A396124E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4507183" y="3936667"/>
                    <a:ext cx="111849" cy="402494"/>
                  </a:xfrm>
                  <a:prstGeom prst="line">
                    <a:avLst/>
                  </a:prstGeom>
                  <a:ln w="25400">
                    <a:solidFill>
                      <a:srgbClr val="0096FF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Straight Connector 61">
                    <a:extLst>
                      <a:ext uri="{FF2B5EF4-FFF2-40B4-BE49-F238E27FC236}">
                        <a16:creationId xmlns:a16="http://schemas.microsoft.com/office/drawing/2014/main" id="{EA839161-2FBA-DB40-AEA9-AE5A8FE5204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948612" y="5681866"/>
                    <a:ext cx="255315" cy="7003"/>
                  </a:xfrm>
                  <a:prstGeom prst="line">
                    <a:avLst/>
                  </a:prstGeom>
                  <a:ln w="25400">
                    <a:solidFill>
                      <a:srgbClr val="0096FF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Straight Connector 65">
                    <a:extLst>
                      <a:ext uri="{FF2B5EF4-FFF2-40B4-BE49-F238E27FC236}">
                        <a16:creationId xmlns:a16="http://schemas.microsoft.com/office/drawing/2014/main" id="{DC1287C5-745B-F94B-9938-49E2BA292FA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631522" y="3941565"/>
                    <a:ext cx="235801" cy="0"/>
                  </a:xfrm>
                  <a:prstGeom prst="line">
                    <a:avLst/>
                  </a:prstGeom>
                  <a:ln w="25400">
                    <a:solidFill>
                      <a:srgbClr val="0096FF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Straight Connector 66">
                    <a:extLst>
                      <a:ext uri="{FF2B5EF4-FFF2-40B4-BE49-F238E27FC236}">
                        <a16:creationId xmlns:a16="http://schemas.microsoft.com/office/drawing/2014/main" id="{AFE504C9-9FF2-2340-B929-FBF74621B31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276007" y="3936666"/>
                    <a:ext cx="231175" cy="4899"/>
                  </a:xfrm>
                  <a:prstGeom prst="line">
                    <a:avLst/>
                  </a:prstGeom>
                  <a:ln w="25400">
                    <a:solidFill>
                      <a:srgbClr val="0096FF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Connector 71">
                    <a:extLst>
                      <a:ext uri="{FF2B5EF4-FFF2-40B4-BE49-F238E27FC236}">
                        <a16:creationId xmlns:a16="http://schemas.microsoft.com/office/drawing/2014/main" id="{0686CE5A-3B60-534B-A0D1-7E040B78BA5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609169" y="4354670"/>
                    <a:ext cx="243268" cy="0"/>
                  </a:xfrm>
                  <a:prstGeom prst="line">
                    <a:avLst/>
                  </a:prstGeom>
                  <a:ln w="25400">
                    <a:solidFill>
                      <a:srgbClr val="0096FF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CE8B28D2-BEE8-3748-BB69-CB751E300A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293839" y="5679762"/>
                  <a:ext cx="207675" cy="0"/>
                </a:xfrm>
                <a:prstGeom prst="line">
                  <a:avLst/>
                </a:prstGeom>
                <a:ln w="25400">
                  <a:solidFill>
                    <a:srgbClr val="0096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40C8B4A5-727D-1045-ABEA-3BD8D7C29A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517921" y="4760389"/>
                  <a:ext cx="104191" cy="431953"/>
                </a:xfrm>
                <a:prstGeom prst="line">
                  <a:avLst/>
                </a:prstGeom>
                <a:ln w="25400">
                  <a:solidFill>
                    <a:srgbClr val="0096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F08876EC-1190-034D-9F92-7F14FEABE05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592741" y="4759526"/>
                  <a:ext cx="94769" cy="4754"/>
                </a:xfrm>
                <a:prstGeom prst="line">
                  <a:avLst/>
                </a:prstGeom>
                <a:ln w="25400">
                  <a:solidFill>
                    <a:srgbClr val="0096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>
                  <a:extLst>
                    <a:ext uri="{FF2B5EF4-FFF2-40B4-BE49-F238E27FC236}">
                      <a16:creationId xmlns:a16="http://schemas.microsoft.com/office/drawing/2014/main" id="{B661CEC6-5382-D14D-9F95-91DC5317586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974269" y="5679762"/>
                  <a:ext cx="216044" cy="0"/>
                </a:xfrm>
                <a:prstGeom prst="line">
                  <a:avLst/>
                </a:prstGeom>
                <a:ln w="25400">
                  <a:solidFill>
                    <a:srgbClr val="0096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7072A4AC-685B-1243-8D3B-8DA62D4D91B8}"/>
                  </a:ext>
                </a:extLst>
              </p:cNvPr>
              <p:cNvGrpSpPr/>
              <p:nvPr/>
            </p:nvGrpSpPr>
            <p:grpSpPr>
              <a:xfrm>
                <a:off x="3423864" y="4371229"/>
                <a:ext cx="3263646" cy="848805"/>
                <a:chOff x="3423864" y="4371229"/>
                <a:chExt cx="3263646" cy="848805"/>
              </a:xfrm>
            </p:grpSpPr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D3822AC1-173A-A94D-BDA6-4D01428A84A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63322" y="4386323"/>
                  <a:ext cx="49011" cy="387813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Connector 88">
                  <a:extLst>
                    <a:ext uri="{FF2B5EF4-FFF2-40B4-BE49-F238E27FC236}">
                      <a16:creationId xmlns:a16="http://schemas.microsoft.com/office/drawing/2014/main" id="{096EF326-497E-F844-923B-8050DA9301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183900" y="4386323"/>
                  <a:ext cx="61920" cy="808443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>
                  <a:extLst>
                    <a:ext uri="{FF2B5EF4-FFF2-40B4-BE49-F238E27FC236}">
                      <a16:creationId xmlns:a16="http://schemas.microsoft.com/office/drawing/2014/main" id="{66452C00-C038-0046-BF8C-BEEB98EAB1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564403" y="4787787"/>
                  <a:ext cx="48261" cy="404555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>
                  <a:extLst>
                    <a:ext uri="{FF2B5EF4-FFF2-40B4-BE49-F238E27FC236}">
                      <a16:creationId xmlns:a16="http://schemas.microsoft.com/office/drawing/2014/main" id="{B345C484-C298-754F-9A12-0AF77D052B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918821" y="4377369"/>
                  <a:ext cx="287621" cy="8954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>
                  <a:extLst>
                    <a:ext uri="{FF2B5EF4-FFF2-40B4-BE49-F238E27FC236}">
                      <a16:creationId xmlns:a16="http://schemas.microsoft.com/office/drawing/2014/main" id="{96E1FF0B-9335-6249-B4F6-85BA67BC62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620054" y="4795933"/>
                  <a:ext cx="243268" cy="0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D366278C-D873-5A40-A42D-C124E7301A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916887" y="5194765"/>
                  <a:ext cx="631546" cy="13062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>
                  <a:extLst>
                    <a:ext uri="{FF2B5EF4-FFF2-40B4-BE49-F238E27FC236}">
                      <a16:creationId xmlns:a16="http://schemas.microsoft.com/office/drawing/2014/main" id="{656AB2F8-A827-F848-8AFF-85CB77FE2354}"/>
                    </a:ext>
                  </a:extLst>
                </p:cNvPr>
                <p:cNvCxnSpPr/>
                <p:nvPr/>
              </p:nvCxnSpPr>
              <p:spPr>
                <a:xfrm>
                  <a:off x="3423864" y="4774134"/>
                  <a:ext cx="150908" cy="0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>
                  <a:extLst>
                    <a:ext uri="{FF2B5EF4-FFF2-40B4-BE49-F238E27FC236}">
                      <a16:creationId xmlns:a16="http://schemas.microsoft.com/office/drawing/2014/main" id="{A859B918-0F8E-A645-B3FD-396BF86FD3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551525" y="4386323"/>
                  <a:ext cx="62700" cy="387813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E82D6365-DEB4-6F47-9BC0-09EB6D8974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228738" y="4386324"/>
                  <a:ext cx="50160" cy="833710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13FA64D4-094F-FE41-A3D8-ED353494398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3869542" y="4400011"/>
                  <a:ext cx="36309" cy="820023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>
                  <a:extLst>
                    <a:ext uri="{FF2B5EF4-FFF2-40B4-BE49-F238E27FC236}">
                      <a16:creationId xmlns:a16="http://schemas.microsoft.com/office/drawing/2014/main" id="{A33797F8-3D68-6A47-B52E-FF38830AF7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4846625" y="4371229"/>
                  <a:ext cx="70262" cy="836598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Straight Connector 105">
                  <a:extLst>
                    <a:ext uri="{FF2B5EF4-FFF2-40B4-BE49-F238E27FC236}">
                      <a16:creationId xmlns:a16="http://schemas.microsoft.com/office/drawing/2014/main" id="{7040634F-E277-9D43-B557-5B0A5719B4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3905852" y="5207827"/>
                  <a:ext cx="322886" cy="12207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>
                  <a:extLst>
                    <a:ext uri="{FF2B5EF4-FFF2-40B4-BE49-F238E27FC236}">
                      <a16:creationId xmlns:a16="http://schemas.microsoft.com/office/drawing/2014/main" id="{0C7B0367-AC74-6743-BE5C-7ECC26F45FF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614226" y="4379320"/>
                  <a:ext cx="255315" cy="7003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708E996F-1F68-284E-9279-29D1DBF288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291138" y="4386323"/>
                  <a:ext cx="567787" cy="0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>
                  <a:extLst>
                    <a:ext uri="{FF2B5EF4-FFF2-40B4-BE49-F238E27FC236}">
                      <a16:creationId xmlns:a16="http://schemas.microsoft.com/office/drawing/2014/main" id="{97E59118-567E-594C-B488-C51ED52F01E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251975" y="5181318"/>
                  <a:ext cx="312428" cy="0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5FDE784F-22FC-A444-A3AC-3D588276F6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548432" y="4792042"/>
                  <a:ext cx="80169" cy="415785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Connector 97">
                  <a:extLst>
                    <a:ext uri="{FF2B5EF4-FFF2-40B4-BE49-F238E27FC236}">
                      <a16:creationId xmlns:a16="http://schemas.microsoft.com/office/drawing/2014/main" id="{660E9916-5DDA-9448-832E-6D47EABE52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605886" y="4787104"/>
                  <a:ext cx="81624" cy="0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54453F2-CB9A-5942-AC92-A35B4980237A}"/>
                  </a:ext>
                </a:extLst>
              </p:cNvPr>
              <p:cNvSpPr txBox="1"/>
              <p:nvPr/>
            </p:nvSpPr>
            <p:spPr>
              <a:xfrm>
                <a:off x="3204185" y="5577338"/>
                <a:ext cx="561948" cy="1552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800" b="1" dirty="0"/>
                  <a:t>-Qual Cold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741C4C4-296A-0243-A178-433789F5FE23}"/>
                  </a:ext>
                </a:extLst>
              </p:cNvPr>
              <p:cNvSpPr txBox="1"/>
              <p:nvPr/>
            </p:nvSpPr>
            <p:spPr>
              <a:xfrm>
                <a:off x="3204186" y="5100306"/>
                <a:ext cx="403957" cy="12311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800" b="1" dirty="0"/>
                  <a:t>-AFT Cold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B7F86F4-D0BA-D249-B501-F559F9FF84A7}"/>
                  </a:ext>
                </a:extLst>
              </p:cNvPr>
              <p:cNvSpPr txBox="1"/>
              <p:nvPr/>
            </p:nvSpPr>
            <p:spPr>
              <a:xfrm>
                <a:off x="3204185" y="4666856"/>
                <a:ext cx="291080" cy="1552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800" b="1" dirty="0"/>
                  <a:t>+25C 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DE924C82-5F73-0141-993E-D08133F91C63}"/>
                  </a:ext>
                </a:extLst>
              </p:cNvPr>
              <p:cNvSpPr txBox="1"/>
              <p:nvPr/>
            </p:nvSpPr>
            <p:spPr>
              <a:xfrm>
                <a:off x="3204185" y="4246610"/>
                <a:ext cx="387927" cy="12311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800" b="1" dirty="0"/>
                  <a:t>+AFT Hot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F40DDDE-C032-7C48-829D-4ACAE122090C}"/>
                  </a:ext>
                </a:extLst>
              </p:cNvPr>
              <p:cNvSpPr txBox="1"/>
              <p:nvPr/>
            </p:nvSpPr>
            <p:spPr>
              <a:xfrm>
                <a:off x="3204185" y="3768267"/>
                <a:ext cx="541734" cy="1552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800" b="1" dirty="0"/>
                  <a:t>+Qual Hot</a:t>
                </a:r>
              </a:p>
            </p:txBody>
          </p:sp>
        </p:grp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E70C533-E376-4845-B2B1-4A62263F6E84}"/>
                </a:ext>
              </a:extLst>
            </p:cNvPr>
            <p:cNvSpPr txBox="1"/>
            <p:nvPr/>
          </p:nvSpPr>
          <p:spPr>
            <a:xfrm>
              <a:off x="5333349" y="4614373"/>
              <a:ext cx="784301" cy="174648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900" b="1" dirty="0"/>
                <a:t>Performance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4E0631CD-0B52-1B40-B80E-13D24E79FD26}"/>
                </a:ext>
              </a:extLst>
            </p:cNvPr>
            <p:cNvSpPr txBox="1"/>
            <p:nvPr/>
          </p:nvSpPr>
          <p:spPr>
            <a:xfrm>
              <a:off x="5174934" y="5003639"/>
              <a:ext cx="784301" cy="174648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900" b="1" dirty="0"/>
                <a:t>Performance</a:t>
              </a:r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7C69E3FA-91AE-3D44-8FC1-9E7D83A1ACD8}"/>
              </a:ext>
            </a:extLst>
          </p:cNvPr>
          <p:cNvSpPr txBox="1"/>
          <p:nvPr/>
        </p:nvSpPr>
        <p:spPr>
          <a:xfrm>
            <a:off x="965296" y="3437471"/>
            <a:ext cx="2287531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b="1" u="sng" dirty="0"/>
              <a:t>Sample of Performance Test List</a:t>
            </a:r>
            <a:br>
              <a:rPr lang="en-US" sz="800" b="1" dirty="0"/>
            </a:br>
            <a:r>
              <a:rPr lang="en-US" sz="800" b="1" dirty="0"/>
              <a:t>• Boot</a:t>
            </a:r>
          </a:p>
          <a:p>
            <a:r>
              <a:rPr lang="en-US" sz="800" b="1" dirty="0"/>
              <a:t>• In-Rush &amp; Pwr. Consumption 9V, 12V, 18V, 24V</a:t>
            </a:r>
          </a:p>
          <a:p>
            <a:r>
              <a:rPr lang="en-US" sz="800" b="1" dirty="0"/>
              <a:t>• Firecode</a:t>
            </a:r>
          </a:p>
          <a:p>
            <a:r>
              <a:rPr lang="en-US" sz="800" b="1" dirty="0"/>
              <a:t>• Coherency</a:t>
            </a:r>
          </a:p>
          <a:p>
            <a:r>
              <a:rPr lang="en-US" sz="800" b="1" dirty="0"/>
              <a:t>• Transmit Spectrum</a:t>
            </a:r>
          </a:p>
          <a:p>
            <a:r>
              <a:rPr lang="en-US" sz="800" b="1" dirty="0"/>
              <a:t>• Downlink Data Test</a:t>
            </a:r>
          </a:p>
          <a:p>
            <a:r>
              <a:rPr lang="en-US" sz="800" b="1" dirty="0"/>
              <a:t>• BER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71191DA-E71D-EC42-944A-F6C80A774407}"/>
              </a:ext>
            </a:extLst>
          </p:cNvPr>
          <p:cNvSpPr txBox="1"/>
          <p:nvPr/>
        </p:nvSpPr>
        <p:spPr>
          <a:xfrm>
            <a:off x="965295" y="4564563"/>
            <a:ext cx="2284717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b="1" u="sng" dirty="0"/>
              <a:t>Sample of Functional Test List</a:t>
            </a:r>
            <a:br>
              <a:rPr lang="en-US" sz="800" b="1" dirty="0"/>
            </a:br>
            <a:r>
              <a:rPr lang="en-US" sz="800" b="1" dirty="0"/>
              <a:t>• Boot</a:t>
            </a:r>
          </a:p>
          <a:p>
            <a:r>
              <a:rPr lang="en-US" sz="800" b="1" dirty="0"/>
              <a:t>• In-Rush &amp; Pwr. Consumption 12V</a:t>
            </a:r>
          </a:p>
          <a:p>
            <a:r>
              <a:rPr lang="en-US" sz="800" b="1" dirty="0"/>
              <a:t>• Firecode</a:t>
            </a:r>
          </a:p>
          <a:p>
            <a:r>
              <a:rPr lang="en-US" sz="800" b="1" dirty="0"/>
              <a:t>• Coherency</a:t>
            </a:r>
          </a:p>
          <a:p>
            <a:r>
              <a:rPr lang="en-US" sz="800" b="1" dirty="0"/>
              <a:t>• Transmit Spectrum</a:t>
            </a:r>
          </a:p>
          <a:p>
            <a:r>
              <a:rPr lang="en-US" sz="800" b="1" dirty="0"/>
              <a:t>• Downlink Data Test</a:t>
            </a:r>
          </a:p>
        </p:txBody>
      </p:sp>
    </p:spTree>
    <p:extLst>
      <p:ext uri="{BB962C8B-B14F-4D97-AF65-F5344CB8AC3E}">
        <p14:creationId xmlns:p14="http://schemas.microsoft.com/office/powerpoint/2010/main" val="2286375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D3771-2ED6-094B-8C58-57C894293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Iris Mission-Specific Testing at JPL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5BF8E-2E08-6648-9B2F-CDB9F6DCB6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After delivery from SDL, mission-specific tests can be performed at JPL such as,</a:t>
            </a:r>
          </a:p>
          <a:p>
            <a:pPr lvl="1"/>
            <a:r>
              <a:rPr lang="en-US" sz="1800" dirty="0"/>
              <a:t>Higher data rate tests for the lunar missions e.g. downlink 256kbps Turbo code testing, using the JPL-lab equipped DSN Block V Receiver.</a:t>
            </a:r>
          </a:p>
          <a:p>
            <a:pPr lvl="1"/>
            <a:r>
              <a:rPr lang="en-US" sz="1800" dirty="0"/>
              <a:t>This is a useful “precursor” to the DSN RF Compatibility Test at DTF-21, which is to include, not only the downlink/telemetry test (using the DSN Block V Receiver), but also the uplink/commanding &amp; ranging tests using the DSN Uplink &amp; Ranging Assemblies.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endParaRPr lang="en-US" sz="2000" dirty="0"/>
          </a:p>
          <a:p>
            <a:r>
              <a:rPr lang="en-US" sz="2000" dirty="0"/>
              <a:t>Test reports are captured in the respective JPL Hardware Review and Certification Record (HRCR) for each mission.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5DE3E3-4097-D64A-8954-13A7F32E4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19EC2D-CBED-AB4F-A1A9-CD1F0059F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654" y="2678151"/>
            <a:ext cx="2792381" cy="26411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13B3DF-E7A7-074D-B053-B9711B5D9B36}"/>
              </a:ext>
            </a:extLst>
          </p:cNvPr>
          <p:cNvSpPr txBox="1"/>
          <p:nvPr/>
        </p:nvSpPr>
        <p:spPr>
          <a:xfrm>
            <a:off x="5086993" y="5277048"/>
            <a:ext cx="280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JPL-lab Equipped - DSN Block V Receiver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A92E20-28B0-694C-83A7-8126F77B8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632" y="3009121"/>
            <a:ext cx="2647042" cy="19792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E6516C9-5CB2-CF4E-AE79-820353F4FC05}"/>
              </a:ext>
            </a:extLst>
          </p:cNvPr>
          <p:cNvSpPr txBox="1"/>
          <p:nvPr/>
        </p:nvSpPr>
        <p:spPr>
          <a:xfrm>
            <a:off x="1793632" y="4988331"/>
            <a:ext cx="25842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Iris Hardware Inside the Screen Room</a:t>
            </a:r>
          </a:p>
          <a:p>
            <a:pPr algn="ctr"/>
            <a:r>
              <a:rPr lang="en-US" sz="1200" b="1" dirty="0"/>
              <a:t>(adjacent to DSN Block V Receiver)</a:t>
            </a:r>
          </a:p>
        </p:txBody>
      </p:sp>
    </p:spTree>
    <p:extLst>
      <p:ext uri="{BB962C8B-B14F-4D97-AF65-F5344CB8AC3E}">
        <p14:creationId xmlns:p14="http://schemas.microsoft.com/office/powerpoint/2010/main" val="2082734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CEC99-1415-474E-AD7C-23E8FB362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Iris RF Compatibility Testing at DTF-21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F12980-0C28-F245-AC16-BC9C8F549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The RF Compatibility Test is performed to verify compatibility with the Deep Space Network, which takes place at the DSN Test Facility (DTF)-21 in Monrovia, CA.</a:t>
            </a:r>
          </a:p>
          <a:p>
            <a:r>
              <a:rPr lang="en-US" sz="2400" dirty="0"/>
              <a:t>This is a spacecraft level test for approximately 1 week.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At the time of this writing, thirty percent of the 6 EM-1 CubeSats using the Iris Deep Space Transponder, have gone through the DSN RF Compatibility Testing successfully.</a:t>
            </a:r>
          </a:p>
          <a:p>
            <a:r>
              <a:rPr lang="en-US" sz="2400" dirty="0"/>
              <a:t>Test reports are available through the respective DSN Mission Interface Manager (MIM) at JPL.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D92529-7100-EB4A-9ACC-71870ABD50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764CCB3-1A7E-3844-AA15-AF3F5C348604}"/>
              </a:ext>
            </a:extLst>
          </p:cNvPr>
          <p:cNvGrpSpPr>
            <a:grpSpLocks noChangeAspect="1"/>
          </p:cNvGrpSpPr>
          <p:nvPr/>
        </p:nvGrpSpPr>
        <p:grpSpPr>
          <a:xfrm>
            <a:off x="2540918" y="2319024"/>
            <a:ext cx="3657600" cy="2173817"/>
            <a:chOff x="2386361" y="1710080"/>
            <a:chExt cx="4025961" cy="234159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7FC78AF-1F6C-3645-8476-D6B767CAA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86361" y="1710080"/>
              <a:ext cx="4025961" cy="2064595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5359542-E766-7C47-B66E-4BC8337D0982}"/>
                </a:ext>
              </a:extLst>
            </p:cNvPr>
            <p:cNvSpPr txBox="1"/>
            <p:nvPr/>
          </p:nvSpPr>
          <p:spPr>
            <a:xfrm>
              <a:off x="2996623" y="3774675"/>
              <a:ext cx="2805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Sample of RF Compatibility Test List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0016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8721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103651</TotalTime>
  <Words>904</Words>
  <Application>Microsoft Macintosh PowerPoint</Application>
  <PresentationFormat>On-screen Show (4:3)</PresentationFormat>
  <Paragraphs>139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System Font Regular</vt:lpstr>
      <vt:lpstr>Office Theme</vt:lpstr>
      <vt:lpstr>Iris Deep Space Transponder Testing at Space Dynamics Lab (SDL), Jet Propulsion Lab (JPL), and DSN Test Facility (DTF)-21</vt:lpstr>
      <vt:lpstr>Outline</vt:lpstr>
      <vt:lpstr>Iris History</vt:lpstr>
      <vt:lpstr>6 EM-1 CubeSats Using Iris</vt:lpstr>
      <vt:lpstr>Iris Vendor Testing at SDL</vt:lpstr>
      <vt:lpstr>Iris Mission-Specific Testing at JPL</vt:lpstr>
      <vt:lpstr>Iris RF Compatibility Testing at DTF-21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ISSC19 Iris Testing at SDL, JPL, DTF-21</dc:title>
  <dc:subject/>
  <dc:creator>Angkasa, Krisjani (394F)</dc:creator>
  <cp:keywords/>
  <dc:description/>
  <cp:lastModifiedBy>Microsoft Office User</cp:lastModifiedBy>
  <cp:revision>3217</cp:revision>
  <cp:lastPrinted>2017-04-29T01:45:47Z</cp:lastPrinted>
  <dcterms:created xsi:type="dcterms:W3CDTF">2012-08-31T19:12:38Z</dcterms:created>
  <dcterms:modified xsi:type="dcterms:W3CDTF">2019-04-17T03:28:15Z</dcterms:modified>
  <cp:category/>
</cp:coreProperties>
</file>