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20"/>
  </p:notesMasterIdLst>
  <p:sldIdLst>
    <p:sldId id="256" r:id="rId2"/>
    <p:sldId id="257" r:id="rId3"/>
    <p:sldId id="258" r:id="rId4"/>
    <p:sldId id="259" r:id="rId5"/>
    <p:sldId id="260" r:id="rId6"/>
    <p:sldId id="261" r:id="rId7"/>
    <p:sldId id="262" r:id="rId8"/>
    <p:sldId id="275" r:id="rId9"/>
    <p:sldId id="276" r:id="rId10"/>
    <p:sldId id="274" r:id="rId11"/>
    <p:sldId id="264" r:id="rId12"/>
    <p:sldId id="263" r:id="rId13"/>
    <p:sldId id="266" r:id="rId14"/>
    <p:sldId id="270" r:id="rId15"/>
    <p:sldId id="271" r:id="rId16"/>
    <p:sldId id="269"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22" autoAdjust="0"/>
    <p:restoredTop sz="94660"/>
  </p:normalViewPr>
  <p:slideViewPr>
    <p:cSldViewPr snapToGrid="0">
      <p:cViewPr varScale="1">
        <p:scale>
          <a:sx n="81" d="100"/>
          <a:sy n="81" d="100"/>
        </p:scale>
        <p:origin x="377"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873BD-0AAE-45CC-B6CE-76276EDA52A6}" type="datetimeFigureOut">
              <a:rPr lang="en-US" smtClean="0"/>
              <a:t>4/22/2019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22C9B9-DB64-4A5F-A892-B482D7D75523}" type="slidenum">
              <a:rPr lang="en-US" smtClean="0"/>
              <a:t>‹#›</a:t>
            </a:fld>
            <a:endParaRPr lang="en-US"/>
          </a:p>
        </p:txBody>
      </p:sp>
    </p:spTree>
    <p:extLst>
      <p:ext uri="{BB962C8B-B14F-4D97-AF65-F5344CB8AC3E}">
        <p14:creationId xmlns:p14="http://schemas.microsoft.com/office/powerpoint/2010/main" val="383511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1</a:t>
            </a:fld>
            <a:endParaRPr lang="en-US"/>
          </a:p>
        </p:txBody>
      </p:sp>
    </p:spTree>
    <p:extLst>
      <p:ext uri="{BB962C8B-B14F-4D97-AF65-F5344CB8AC3E}">
        <p14:creationId xmlns:p14="http://schemas.microsoft.com/office/powerpoint/2010/main" val="2739677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Abstract: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2015, the Jet Propulsion Laboratory developed the second version of the Iris Deep-Space Transponder to be used on the Mars Cube One (MarCO) mission. Iris is a software-defined radio (SDR) which interoperates with NASA’s Deep Space Network (DSN) on X-Band frequencies (7.2 GHz uplink, 8.4 GHz downlink) while in a package size designed for </a:t>
            </a:r>
            <a:r>
              <a:rPr lang="en-US" sz="1200" kern="1200" dirty="0" err="1" smtClean="0">
                <a:solidFill>
                  <a:schemeClr val="tx1"/>
                </a:solidFill>
                <a:effectLst/>
                <a:latin typeface="+mn-lt"/>
                <a:ea typeface="+mn-ea"/>
                <a:cs typeface="+mn-cs"/>
              </a:rPr>
              <a:t>CubeSats</a:t>
            </a:r>
            <a:r>
              <a:rPr lang="en-US" sz="1200" kern="1200" dirty="0" smtClean="0">
                <a:solidFill>
                  <a:schemeClr val="tx1"/>
                </a:solidFill>
                <a:effectLst/>
                <a:latin typeface="+mn-lt"/>
                <a:ea typeface="+mn-ea"/>
                <a:cs typeface="+mn-cs"/>
              </a:rPr>
              <a:t>. For MarCO, it successfully performed bent-pipe relay direct to Earth during entry, descent, and landing (EDL) of the </a:t>
            </a:r>
            <a:r>
              <a:rPr lang="en-US" sz="1200" kern="1200" dirty="0" err="1" smtClean="0">
                <a:solidFill>
                  <a:schemeClr val="tx1"/>
                </a:solidFill>
                <a:effectLst/>
                <a:latin typeface="+mn-lt"/>
                <a:ea typeface="+mn-ea"/>
                <a:cs typeface="+mn-cs"/>
              </a:rPr>
              <a:t>InSight</a:t>
            </a:r>
            <a:r>
              <a:rPr lang="en-US" sz="1200" kern="1200" dirty="0" smtClean="0">
                <a:solidFill>
                  <a:schemeClr val="tx1"/>
                </a:solidFill>
                <a:effectLst/>
                <a:latin typeface="+mn-lt"/>
                <a:ea typeface="+mn-ea"/>
                <a:cs typeface="+mn-cs"/>
              </a:rPr>
              <a:t> lander, including </a:t>
            </a:r>
            <a:r>
              <a:rPr lang="en-US" sz="1200" kern="1200" dirty="0" err="1" smtClean="0">
                <a:solidFill>
                  <a:schemeClr val="tx1"/>
                </a:solidFill>
                <a:effectLst/>
                <a:latin typeface="+mn-lt"/>
                <a:ea typeface="+mn-ea"/>
                <a:cs typeface="+mn-cs"/>
              </a:rPr>
              <a:t>InSight’s</a:t>
            </a:r>
            <a:r>
              <a:rPr lang="en-US" sz="1200" kern="1200" dirty="0" smtClean="0">
                <a:solidFill>
                  <a:schemeClr val="tx1"/>
                </a:solidFill>
                <a:effectLst/>
                <a:latin typeface="+mn-lt"/>
                <a:ea typeface="+mn-ea"/>
                <a:cs typeface="+mn-cs"/>
              </a:rPr>
              <a:t> first image from the surface of Mars. This talk will discuss the development of Iris for the MarCO mission, including key features and requirements, as well as the testing and behavior of Iris during MarCO’s cruise and on EDL day.</a:t>
            </a:r>
          </a:p>
        </p:txBody>
      </p:sp>
      <p:sp>
        <p:nvSpPr>
          <p:cNvPr id="4" name="Slide Number Placeholder 3"/>
          <p:cNvSpPr>
            <a:spLocks noGrp="1"/>
          </p:cNvSpPr>
          <p:nvPr>
            <p:ph type="sldNum" sz="quarter" idx="10"/>
          </p:nvPr>
        </p:nvSpPr>
        <p:spPr/>
        <p:txBody>
          <a:bodyPr/>
          <a:lstStyle/>
          <a:p>
            <a:fld id="{CB22C9B9-DB64-4A5F-A892-B482D7D75523}" type="slidenum">
              <a:rPr lang="en-US" smtClean="0"/>
              <a:t>2</a:t>
            </a:fld>
            <a:endParaRPr lang="en-US"/>
          </a:p>
        </p:txBody>
      </p:sp>
    </p:spTree>
    <p:extLst>
      <p:ext uri="{BB962C8B-B14F-4D97-AF65-F5344CB8AC3E}">
        <p14:creationId xmlns:p14="http://schemas.microsoft.com/office/powerpoint/2010/main" val="329247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“real-time” refers to 7+ min delay from Mars</a:t>
            </a:r>
            <a:endParaRPr lang="en-US" baseline="0" dirty="0" smtClean="0"/>
          </a:p>
          <a:p>
            <a:pPr marL="171450" indent="-171450">
              <a:buFontTx/>
              <a:buChar char="-"/>
            </a:pPr>
            <a:r>
              <a:rPr lang="en-US" dirty="0" smtClean="0"/>
              <a:t>MRO is reliable open-loop recording of EDL data and verification of </a:t>
            </a:r>
            <a:r>
              <a:rPr lang="en-US" dirty="0" err="1" smtClean="0"/>
              <a:t>InSight</a:t>
            </a:r>
            <a:r>
              <a:rPr lang="en-US" dirty="0" smtClean="0"/>
              <a:t> landing success, but goes behind Mars</a:t>
            </a:r>
            <a:r>
              <a:rPr lang="en-US" baseline="0" dirty="0" smtClean="0"/>
              <a:t> just after EDL</a:t>
            </a:r>
          </a:p>
          <a:p>
            <a:pPr marL="171450" indent="-171450">
              <a:buFontTx/>
              <a:buChar char="-"/>
            </a:pPr>
            <a:r>
              <a:rPr lang="en-US" baseline="0" dirty="0" smtClean="0"/>
              <a:t>Emphasize that </a:t>
            </a:r>
            <a:r>
              <a:rPr lang="en-US" baseline="0" dirty="0" err="1" smtClean="0"/>
              <a:t>MarCO</a:t>
            </a:r>
            <a:r>
              <a:rPr lang="en-US" baseline="0" dirty="0" smtClean="0"/>
              <a:t> is flyby – doesn’t enter Mars orbit or land</a:t>
            </a:r>
            <a:endParaRPr lang="en-US" dirty="0" smtClean="0"/>
          </a:p>
        </p:txBody>
      </p:sp>
      <p:sp>
        <p:nvSpPr>
          <p:cNvPr id="4" name="Slide Number Placeholder 3"/>
          <p:cNvSpPr>
            <a:spLocks noGrp="1"/>
          </p:cNvSpPr>
          <p:nvPr>
            <p:ph type="sldNum" sz="quarter" idx="10"/>
          </p:nvPr>
        </p:nvSpPr>
        <p:spPr/>
        <p:txBody>
          <a:bodyPr/>
          <a:lstStyle/>
          <a:p>
            <a:fld id="{CB22C9B9-DB64-4A5F-A892-B482D7D75523}" type="slidenum">
              <a:rPr lang="en-US" smtClean="0"/>
              <a:t>3</a:t>
            </a:fld>
            <a:endParaRPr lang="en-US"/>
          </a:p>
        </p:txBody>
      </p:sp>
    </p:spTree>
    <p:extLst>
      <p:ext uri="{BB962C8B-B14F-4D97-AF65-F5344CB8AC3E}">
        <p14:creationId xmlns:p14="http://schemas.microsoft.com/office/powerpoint/2010/main" val="2015087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Total</a:t>
            </a:r>
            <a:r>
              <a:rPr lang="en-US" baseline="0" dirty="0" smtClean="0"/>
              <a:t> cost: ~$18.5 million</a:t>
            </a:r>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4</a:t>
            </a:fld>
            <a:endParaRPr lang="en-US"/>
          </a:p>
        </p:txBody>
      </p:sp>
    </p:spTree>
    <p:extLst>
      <p:ext uri="{BB962C8B-B14F-4D97-AF65-F5344CB8AC3E}">
        <p14:creationId xmlns:p14="http://schemas.microsoft.com/office/powerpoint/2010/main" val="3715187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X-band frequencies</a:t>
            </a:r>
            <a:r>
              <a:rPr lang="en-US" baseline="0" dirty="0" smtClean="0"/>
              <a:t>: 7.2 GHz up, 8.4 GHz down</a:t>
            </a:r>
          </a:p>
          <a:p>
            <a:pPr marL="171450" indent="-171450">
              <a:buFontTx/>
              <a:buChar char="-"/>
            </a:pPr>
            <a:r>
              <a:rPr lang="en-US" baseline="0" dirty="0" smtClean="0"/>
              <a:t>Talk specifically about upgrades from V1 (embedded softcore processor)</a:t>
            </a:r>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5</a:t>
            </a:fld>
            <a:endParaRPr lang="en-US"/>
          </a:p>
        </p:txBody>
      </p:sp>
    </p:spTree>
    <p:extLst>
      <p:ext uri="{BB962C8B-B14F-4D97-AF65-F5344CB8AC3E}">
        <p14:creationId xmlns:p14="http://schemas.microsoft.com/office/powerpoint/2010/main" val="2686431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“Iris” is using a MarCO C&amp;DH emulator as</a:t>
            </a:r>
            <a:r>
              <a:rPr lang="en-US" baseline="0" dirty="0" smtClean="0"/>
              <a:t> well</a:t>
            </a:r>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6</a:t>
            </a:fld>
            <a:endParaRPr lang="en-US"/>
          </a:p>
        </p:txBody>
      </p:sp>
    </p:spTree>
    <p:extLst>
      <p:ext uri="{BB962C8B-B14F-4D97-AF65-F5344CB8AC3E}">
        <p14:creationId xmlns:p14="http://schemas.microsoft.com/office/powerpoint/2010/main" val="3130818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DSS-14 (Goldstone) in MSPA (Multiple Spacecraft Per</a:t>
            </a:r>
            <a:r>
              <a:rPr lang="en-US" baseline="0" dirty="0" smtClean="0"/>
              <a:t> Antenna) mode</a:t>
            </a:r>
          </a:p>
          <a:p>
            <a:pPr marL="171450" indent="-171450">
              <a:buFontTx/>
              <a:buChar char="-"/>
            </a:pPr>
            <a:r>
              <a:rPr lang="en-US" baseline="0" dirty="0" smtClean="0"/>
              <a:t>First pass is too short for uplink command</a:t>
            </a:r>
          </a:p>
        </p:txBody>
      </p:sp>
      <p:sp>
        <p:nvSpPr>
          <p:cNvPr id="4" name="Slide Number Placeholder 3"/>
          <p:cNvSpPr>
            <a:spLocks noGrp="1"/>
          </p:cNvSpPr>
          <p:nvPr>
            <p:ph type="sldNum" sz="quarter" idx="10"/>
          </p:nvPr>
        </p:nvSpPr>
        <p:spPr/>
        <p:txBody>
          <a:bodyPr/>
          <a:lstStyle/>
          <a:p>
            <a:fld id="{CB22C9B9-DB64-4A5F-A892-B482D7D75523}" type="slidenum">
              <a:rPr lang="en-US" smtClean="0"/>
              <a:t>7</a:t>
            </a:fld>
            <a:endParaRPr lang="en-US"/>
          </a:p>
        </p:txBody>
      </p:sp>
    </p:spTree>
    <p:extLst>
      <p:ext uri="{BB962C8B-B14F-4D97-AF65-F5344CB8AC3E}">
        <p14:creationId xmlns:p14="http://schemas.microsoft.com/office/powerpoint/2010/main" val="591791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Ranging: two way light time for how long it takes for carrier to get there and back</a:t>
            </a:r>
          </a:p>
          <a:p>
            <a:pPr marL="171450" indent="-171450">
              <a:buFontTx/>
              <a:buChar char="-"/>
            </a:pPr>
            <a:r>
              <a:rPr lang="en-US" dirty="0" smtClean="0"/>
              <a:t>Doppler</a:t>
            </a:r>
            <a:r>
              <a:rPr lang="en-US" baseline="0" dirty="0" smtClean="0"/>
              <a:t>: how fast it’s moving</a:t>
            </a:r>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8</a:t>
            </a:fld>
            <a:endParaRPr lang="en-US"/>
          </a:p>
        </p:txBody>
      </p:sp>
    </p:spTree>
    <p:extLst>
      <p:ext uri="{BB962C8B-B14F-4D97-AF65-F5344CB8AC3E}">
        <p14:creationId xmlns:p14="http://schemas.microsoft.com/office/powerpoint/2010/main" val="3837427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9</a:t>
            </a:fld>
            <a:endParaRPr lang="en-US"/>
          </a:p>
        </p:txBody>
      </p:sp>
    </p:spTree>
    <p:extLst>
      <p:ext uri="{BB962C8B-B14F-4D97-AF65-F5344CB8AC3E}">
        <p14:creationId xmlns:p14="http://schemas.microsoft.com/office/powerpoint/2010/main" val="2837159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11</a:t>
            </a:fld>
            <a:endParaRPr lang="en-US"/>
          </a:p>
        </p:txBody>
      </p:sp>
    </p:spTree>
    <p:extLst>
      <p:ext uri="{BB962C8B-B14F-4D97-AF65-F5344CB8AC3E}">
        <p14:creationId xmlns:p14="http://schemas.microsoft.com/office/powerpoint/2010/main" val="188158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12</a:t>
            </a:fld>
            <a:endParaRPr lang="en-US"/>
          </a:p>
        </p:txBody>
      </p:sp>
    </p:spTree>
    <p:extLst>
      <p:ext uri="{BB962C8B-B14F-4D97-AF65-F5344CB8AC3E}">
        <p14:creationId xmlns:p14="http://schemas.microsoft.com/office/powerpoint/2010/main" val="1031420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13</a:t>
            </a:fld>
            <a:endParaRPr lang="en-US"/>
          </a:p>
        </p:txBody>
      </p:sp>
    </p:spTree>
    <p:extLst>
      <p:ext uri="{BB962C8B-B14F-4D97-AF65-F5344CB8AC3E}">
        <p14:creationId xmlns:p14="http://schemas.microsoft.com/office/powerpoint/2010/main" val="2161216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14</a:t>
            </a:fld>
            <a:endParaRPr lang="en-US"/>
          </a:p>
        </p:txBody>
      </p:sp>
    </p:spTree>
    <p:extLst>
      <p:ext uri="{BB962C8B-B14F-4D97-AF65-F5344CB8AC3E}">
        <p14:creationId xmlns:p14="http://schemas.microsoft.com/office/powerpoint/2010/main" val="973499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(gif)</a:t>
            </a:r>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15</a:t>
            </a:fld>
            <a:endParaRPr lang="en-US"/>
          </a:p>
        </p:txBody>
      </p:sp>
    </p:spTree>
    <p:extLst>
      <p:ext uri="{BB962C8B-B14F-4D97-AF65-F5344CB8AC3E}">
        <p14:creationId xmlns:p14="http://schemas.microsoft.com/office/powerpoint/2010/main" val="83170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“Brightness sensors”: star tracker and solar arrays</a:t>
            </a:r>
          </a:p>
          <a:p>
            <a:pPr marL="171450" indent="-171450">
              <a:buFontTx/>
              <a:buChar char="-"/>
            </a:pPr>
            <a:r>
              <a:rPr lang="en-US" dirty="0" smtClean="0"/>
              <a:t>Unable to point to sun (star tracker), unable to recharge batteries (solar arrays)</a:t>
            </a:r>
            <a:endParaRPr lang="en-US" dirty="0"/>
          </a:p>
        </p:txBody>
      </p:sp>
      <p:sp>
        <p:nvSpPr>
          <p:cNvPr id="4" name="Slide Number Placeholder 3"/>
          <p:cNvSpPr>
            <a:spLocks noGrp="1"/>
          </p:cNvSpPr>
          <p:nvPr>
            <p:ph type="sldNum" sz="quarter" idx="10"/>
          </p:nvPr>
        </p:nvSpPr>
        <p:spPr/>
        <p:txBody>
          <a:bodyPr/>
          <a:lstStyle/>
          <a:p>
            <a:fld id="{CB22C9B9-DB64-4A5F-A892-B482D7D75523}" type="slidenum">
              <a:rPr lang="en-US" smtClean="0"/>
              <a:t>16</a:t>
            </a:fld>
            <a:endParaRPr lang="en-US"/>
          </a:p>
        </p:txBody>
      </p:sp>
    </p:spTree>
    <p:extLst>
      <p:ext uri="{BB962C8B-B14F-4D97-AF65-F5344CB8AC3E}">
        <p14:creationId xmlns:p14="http://schemas.microsoft.com/office/powerpoint/2010/main" val="2583039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4D19F3-70FE-4135-8371-12ACB77F22A4}" type="datetime1">
              <a:rPr lang="en-US" smtClean="0"/>
              <a:t>4/22/2019</a:t>
            </a:fld>
            <a:endParaRPr lang="en-US"/>
          </a:p>
        </p:txBody>
      </p:sp>
      <p:sp>
        <p:nvSpPr>
          <p:cNvPr id="5" name="Footer Placeholder 4"/>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6" name="Slide Number Placeholder 5"/>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1299554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119F28-85A5-40B0-9D51-C3C88C07BB01}" type="datetime1">
              <a:rPr lang="en-US" smtClean="0"/>
              <a:t>4/22/2019</a:t>
            </a:fld>
            <a:endParaRPr lang="en-US"/>
          </a:p>
        </p:txBody>
      </p:sp>
      <p:sp>
        <p:nvSpPr>
          <p:cNvPr id="5" name="Footer Placeholder 4"/>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6" name="Slide Number Placeholder 5"/>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1097357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0CF8634-980A-4634-BF19-6EDB25D8811B}" type="datetime1">
              <a:rPr lang="en-US" smtClean="0"/>
              <a:t>4/22/2019</a:t>
            </a:fld>
            <a:endParaRPr lang="en-US"/>
          </a:p>
        </p:txBody>
      </p:sp>
      <p:sp>
        <p:nvSpPr>
          <p:cNvPr id="5" name="Footer Placeholder 4"/>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6" name="Slide Number Placeholder 5"/>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2734971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318435-4E3C-4A01-8593-98384FCC6802}" type="datetime1">
              <a:rPr lang="en-US" smtClean="0"/>
              <a:t>4/22/2019</a:t>
            </a:fld>
            <a:endParaRPr lang="en-US"/>
          </a:p>
        </p:txBody>
      </p:sp>
      <p:sp>
        <p:nvSpPr>
          <p:cNvPr id="6" name="Footer Placeholder 5"/>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7" name="Slide Number Placeholder 6"/>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4135100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0F115E0-40B0-402F-BA44-50C3B6B0E0FE}" type="datetime1">
              <a:rPr lang="en-US" smtClean="0"/>
              <a:t>4/22/2019</a:t>
            </a:fld>
            <a:endParaRPr lang="en-US"/>
          </a:p>
        </p:txBody>
      </p:sp>
      <p:sp>
        <p:nvSpPr>
          <p:cNvPr id="8" name="Footer Placeholder 7"/>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9" name="Slide Number Placeholder 8"/>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301268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DA1BC3-A348-44E0-83A8-9B12B4B8680C}" type="datetime1">
              <a:rPr lang="en-US" smtClean="0"/>
              <a:t>4/22/2019</a:t>
            </a:fld>
            <a:endParaRPr lang="en-US"/>
          </a:p>
        </p:txBody>
      </p:sp>
      <p:sp>
        <p:nvSpPr>
          <p:cNvPr id="4" name="Footer Placeholder 3"/>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5" name="Slide Number Placeholder 4"/>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959701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26C439-D7A6-4688-A70A-AE58C3E3E4A2}" type="datetime1">
              <a:rPr lang="en-US" smtClean="0"/>
              <a:t>4/22/2019</a:t>
            </a:fld>
            <a:endParaRPr lang="en-US"/>
          </a:p>
        </p:txBody>
      </p:sp>
      <p:sp>
        <p:nvSpPr>
          <p:cNvPr id="3" name="Footer Placeholder 2"/>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4" name="Slide Number Placeholder 3"/>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221660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98180A9-AF51-4AF1-8350-44844550FA39}" type="datetime1">
              <a:rPr lang="en-US" smtClean="0"/>
              <a:t>4/22/2019</a:t>
            </a:fld>
            <a:endParaRPr lang="en-US"/>
          </a:p>
        </p:txBody>
      </p:sp>
      <p:sp>
        <p:nvSpPr>
          <p:cNvPr id="6" name="Footer Placeholder 5"/>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7" name="Slide Number Placeholder 6"/>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1091501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A0C628-931E-4E7C-9B3A-FBDFBEF81C4C}" type="datetime1">
              <a:rPr lang="en-US" smtClean="0"/>
              <a:t>4/22/2019</a:t>
            </a:fld>
            <a:endParaRPr lang="en-US"/>
          </a:p>
        </p:txBody>
      </p:sp>
      <p:sp>
        <p:nvSpPr>
          <p:cNvPr id="6" name="Footer Placeholder 5"/>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7" name="Slide Number Placeholder 6"/>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911143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9059F8-5277-46FE-A70E-9CD2CB5B0273}" type="datetime1">
              <a:rPr lang="en-US" smtClean="0"/>
              <a:t>4/22/2019</a:t>
            </a:fld>
            <a:endParaRPr lang="en-US"/>
          </a:p>
        </p:txBody>
      </p:sp>
      <p:sp>
        <p:nvSpPr>
          <p:cNvPr id="5" name="Footer Placeholder 4"/>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6" name="Slide Number Placeholder 5"/>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2143714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8E6925-5CDC-4BAF-911C-65FD8DD41150}" type="datetime1">
              <a:rPr lang="en-US" smtClean="0"/>
              <a:t>4/22/2019</a:t>
            </a:fld>
            <a:endParaRPr lang="en-US"/>
          </a:p>
        </p:txBody>
      </p:sp>
      <p:sp>
        <p:nvSpPr>
          <p:cNvPr id="5" name="Footer Placeholder 4"/>
          <p:cNvSpPr>
            <a:spLocks noGrp="1"/>
          </p:cNvSpPr>
          <p:nvPr>
            <p:ph type="ftr" sz="quarter" idx="11"/>
          </p:nvPr>
        </p:nvSpPr>
        <p:spPr/>
        <p:txBody>
          <a:bodyPr/>
          <a:lstStyle/>
          <a:p>
            <a:r>
              <a:rPr lang="en-US" smtClean="0"/>
              <a:t>Copyright (c)2019 California Institute of Technology. Government Sponsorship Acknowledged.</a:t>
            </a:r>
            <a:endParaRPr lang="en-US"/>
          </a:p>
        </p:txBody>
      </p:sp>
      <p:sp>
        <p:nvSpPr>
          <p:cNvPr id="6" name="Slide Number Placeholder 5"/>
          <p:cNvSpPr>
            <a:spLocks noGrp="1"/>
          </p:cNvSpPr>
          <p:nvPr>
            <p:ph type="sldNum" sz="quarter" idx="12"/>
          </p:nvPr>
        </p:nvSpPr>
        <p:spPr/>
        <p:txBody>
          <a:bodyPr/>
          <a:lstStyle/>
          <a:p>
            <a:fld id="{C067DDA6-1E6B-47A3-8FA6-BF59B8776F6B}" type="slidenum">
              <a:rPr lang="en-US" smtClean="0"/>
              <a:t>‹#›</a:t>
            </a:fld>
            <a:endParaRPr lang="en-US"/>
          </a:p>
        </p:txBody>
      </p:sp>
    </p:spTree>
    <p:extLst>
      <p:ext uri="{BB962C8B-B14F-4D97-AF65-F5344CB8AC3E}">
        <p14:creationId xmlns:p14="http://schemas.microsoft.com/office/powerpoint/2010/main" val="1159842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BF5749-125A-4E75-9D53-FC3B1181E3C9}" type="datetime1">
              <a:rPr lang="en-US" smtClean="0"/>
              <a:t>4/22/2019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(c)2019 California Institute of Technology. Government Sponsorship Acknowledged.</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67DDA6-1E6B-47A3-8FA6-BF59B8776F6B}" type="slidenum">
              <a:rPr lang="en-US" smtClean="0"/>
              <a:t>‹#›</a:t>
            </a:fld>
            <a:endParaRPr lang="en-US"/>
          </a:p>
        </p:txBody>
      </p:sp>
    </p:spTree>
    <p:extLst>
      <p:ext uri="{BB962C8B-B14F-4D97-AF65-F5344CB8AC3E}">
        <p14:creationId xmlns:p14="http://schemas.microsoft.com/office/powerpoint/2010/main" val="96112124"/>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jp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3.png"/><Relationship Id="rId9"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798" y="1"/>
            <a:ext cx="10744202" cy="6858000"/>
          </a:xfrm>
          <a:prstGeom prst="rect">
            <a:avLst/>
          </a:prstGeom>
        </p:spPr>
      </p:pic>
      <p:sp>
        <p:nvSpPr>
          <p:cNvPr id="2" name="Title 1"/>
          <p:cNvSpPr>
            <a:spLocks noGrp="1"/>
          </p:cNvSpPr>
          <p:nvPr>
            <p:ph type="ctrTitle"/>
          </p:nvPr>
        </p:nvSpPr>
        <p:spPr>
          <a:xfrm>
            <a:off x="111760" y="2535"/>
            <a:ext cx="6990080" cy="4462779"/>
          </a:xfrm>
        </p:spPr>
        <p:txBody>
          <a:bodyPr>
            <a:normAutofit fontScale="90000"/>
          </a:bodyPr>
          <a:lstStyle/>
          <a:p>
            <a:r>
              <a:rPr lang="en-US" sz="2800" i="1" dirty="0" smtClean="0"/>
              <a:t>2019 Interplanetary Small Satellite Conf.</a:t>
            </a:r>
            <a:br>
              <a:rPr lang="en-US" sz="2800" i="1" dirty="0" smtClean="0"/>
            </a:br>
            <a:r>
              <a:rPr lang="en-US" sz="2800" i="1" dirty="0" smtClean="0"/>
              <a:t>San Luis Obispo, CA, USA, 29-30 April 2019</a:t>
            </a:r>
            <a:r>
              <a:rPr lang="en-US" dirty="0" smtClean="0"/>
              <a:t/>
            </a:r>
            <a:br>
              <a:rPr lang="en-US" dirty="0" smtClean="0"/>
            </a:br>
            <a:r>
              <a:rPr lang="en-US" sz="11100" dirty="0" smtClean="0">
                <a:effectLst>
                  <a:glow rad="101600">
                    <a:schemeClr val="accent5">
                      <a:satMod val="175000"/>
                      <a:alpha val="40000"/>
                    </a:schemeClr>
                  </a:glow>
                </a:effectLst>
              </a:rPr>
              <a:t>Iris </a:t>
            </a:r>
            <a:r>
              <a:rPr lang="en-US" sz="11100" dirty="0">
                <a:effectLst>
                  <a:glow rad="101600">
                    <a:schemeClr val="accent5">
                      <a:satMod val="175000"/>
                      <a:alpha val="40000"/>
                    </a:schemeClr>
                  </a:glow>
                </a:effectLst>
              </a:rPr>
              <a:t>at </a:t>
            </a:r>
            <a:r>
              <a:rPr lang="en-US" sz="11100" dirty="0" smtClean="0">
                <a:effectLst>
                  <a:glow rad="101600">
                    <a:schemeClr val="accent5">
                      <a:satMod val="175000"/>
                      <a:alpha val="40000"/>
                    </a:schemeClr>
                  </a:glow>
                </a:effectLst>
              </a:rPr>
              <a:t>Mars:</a:t>
            </a:r>
            <a:br>
              <a:rPr lang="en-US" sz="11100" dirty="0" smtClean="0">
                <a:effectLst>
                  <a:glow rad="101600">
                    <a:schemeClr val="accent5">
                      <a:satMod val="175000"/>
                      <a:alpha val="40000"/>
                    </a:schemeClr>
                  </a:glow>
                </a:effectLst>
              </a:rPr>
            </a:br>
            <a:r>
              <a:rPr lang="en-US" sz="4900" dirty="0" smtClean="0">
                <a:effectLst>
                  <a:glow rad="101600">
                    <a:schemeClr val="accent5">
                      <a:satMod val="175000"/>
                      <a:alpha val="40000"/>
                    </a:schemeClr>
                  </a:glow>
                </a:effectLst>
              </a:rPr>
              <a:t>First Flight Use of Iris</a:t>
            </a:r>
            <a:br>
              <a:rPr lang="en-US" sz="4900" dirty="0" smtClean="0">
                <a:effectLst>
                  <a:glow rad="101600">
                    <a:schemeClr val="accent5">
                      <a:satMod val="175000"/>
                      <a:alpha val="40000"/>
                    </a:schemeClr>
                  </a:glow>
                </a:effectLst>
              </a:rPr>
            </a:br>
            <a:r>
              <a:rPr lang="en-US" sz="4900" dirty="0" smtClean="0">
                <a:effectLst>
                  <a:glow rad="101600">
                    <a:schemeClr val="accent5">
                      <a:satMod val="175000"/>
                      <a:alpha val="40000"/>
                    </a:schemeClr>
                  </a:glow>
                </a:effectLst>
              </a:rPr>
              <a:t>Deep </a:t>
            </a:r>
            <a:r>
              <a:rPr lang="en-US" sz="4900" dirty="0">
                <a:effectLst>
                  <a:glow rad="101600">
                    <a:schemeClr val="accent5">
                      <a:satMod val="175000"/>
                      <a:alpha val="40000"/>
                    </a:schemeClr>
                  </a:glow>
                </a:effectLst>
              </a:rPr>
              <a:t>Space Transponder </a:t>
            </a:r>
            <a:r>
              <a:rPr lang="en-US" sz="4900" dirty="0" smtClean="0">
                <a:effectLst>
                  <a:glow rad="101600">
                    <a:schemeClr val="accent5">
                      <a:satMod val="175000"/>
                      <a:alpha val="40000"/>
                    </a:schemeClr>
                  </a:glow>
                </a:effectLst>
              </a:rPr>
              <a:t>on </a:t>
            </a:r>
            <a:r>
              <a:rPr lang="en-US" sz="4900" dirty="0" err="1" smtClean="0">
                <a:effectLst>
                  <a:glow rad="101600">
                    <a:schemeClr val="accent5">
                      <a:satMod val="175000"/>
                      <a:alpha val="40000"/>
                    </a:schemeClr>
                  </a:glow>
                </a:effectLst>
              </a:rPr>
              <a:t>MarCO</a:t>
            </a:r>
            <a:endParaRPr lang="en-US" sz="4900" dirty="0">
              <a:effectLst>
                <a:glow rad="101600">
                  <a:schemeClr val="accent5">
                    <a:satMod val="175000"/>
                    <a:alpha val="40000"/>
                  </a:schemeClr>
                </a:glow>
              </a:effectLst>
            </a:endParaRPr>
          </a:p>
        </p:txBody>
      </p:sp>
      <p:sp>
        <p:nvSpPr>
          <p:cNvPr id="3" name="Subtitle 2"/>
          <p:cNvSpPr>
            <a:spLocks noGrp="1"/>
          </p:cNvSpPr>
          <p:nvPr>
            <p:ph type="subTitle" idx="1"/>
          </p:nvPr>
        </p:nvSpPr>
        <p:spPr>
          <a:xfrm>
            <a:off x="111760" y="4745550"/>
            <a:ext cx="6990080" cy="1757680"/>
          </a:xfrm>
        </p:spPr>
        <p:txBody>
          <a:bodyPr>
            <a:normAutofit fontScale="92500" lnSpcReduction="20000"/>
          </a:bodyPr>
          <a:lstStyle/>
          <a:p>
            <a:r>
              <a:rPr lang="en-US" dirty="0" smtClean="0"/>
              <a:t>Sarah Holmes</a:t>
            </a:r>
          </a:p>
          <a:p>
            <a:r>
              <a:rPr lang="en-US" dirty="0" smtClean="0"/>
              <a:t>M. Michael Kobayashi</a:t>
            </a:r>
          </a:p>
          <a:p>
            <a:r>
              <a:rPr lang="en-US" dirty="0" smtClean="0"/>
              <a:t>Mazen Shihabi</a:t>
            </a:r>
          </a:p>
          <a:p>
            <a:r>
              <a:rPr lang="en-US" sz="1900" i="1" dirty="0" smtClean="0"/>
              <a:t>Jet Propulsion Laboratory</a:t>
            </a:r>
          </a:p>
          <a:p>
            <a:r>
              <a:rPr lang="en-US" sz="1900" i="1" dirty="0" smtClean="0"/>
              <a:t>at the California Institute of Technology</a:t>
            </a:r>
            <a:endParaRPr lang="en-US" sz="1900" i="1" dirty="0"/>
          </a:p>
        </p:txBody>
      </p:sp>
    </p:spTree>
    <p:extLst>
      <p:ext uri="{BB962C8B-B14F-4D97-AF65-F5344CB8AC3E}">
        <p14:creationId xmlns:p14="http://schemas.microsoft.com/office/powerpoint/2010/main" val="3944039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9719" y="98981"/>
            <a:ext cx="5268012" cy="6653628"/>
          </a:xfrm>
          <a:prstGeom prst="rect">
            <a:avLst/>
          </a:prstGeom>
          <a:effectLst>
            <a:glow rad="63500">
              <a:schemeClr val="accent5">
                <a:satMod val="175000"/>
                <a:alpha val="40000"/>
              </a:schemeClr>
            </a:glow>
          </a:effectLst>
        </p:spPr>
      </p:pic>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Contents</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lstStyle/>
          <a:p>
            <a:r>
              <a:rPr lang="en-US" dirty="0" smtClean="0"/>
              <a:t>MarCO Mission Overview</a:t>
            </a:r>
          </a:p>
          <a:p>
            <a:r>
              <a:rPr lang="en-US" dirty="0" smtClean="0"/>
              <a:t>Iris Overview</a:t>
            </a:r>
          </a:p>
          <a:p>
            <a:r>
              <a:rPr lang="en-US" dirty="0" smtClean="0"/>
              <a:t>Iris Testing for </a:t>
            </a:r>
            <a:r>
              <a:rPr lang="en-US" dirty="0" err="1" smtClean="0"/>
              <a:t>MarCO</a:t>
            </a:r>
            <a:endParaRPr lang="en-US" dirty="0" smtClean="0"/>
          </a:p>
          <a:p>
            <a:r>
              <a:rPr lang="en-US" dirty="0" smtClean="0"/>
              <a:t>Activities on Launch Day</a:t>
            </a:r>
          </a:p>
          <a:p>
            <a:r>
              <a:rPr lang="en-US" dirty="0" smtClean="0"/>
              <a:t>Activities During Cruise</a:t>
            </a:r>
          </a:p>
          <a:p>
            <a:r>
              <a:rPr lang="en-US" dirty="0" smtClean="0"/>
              <a:t>Post-Launch Updates</a:t>
            </a:r>
          </a:p>
          <a:p>
            <a:r>
              <a:rPr lang="en-US" dirty="0" smtClean="0"/>
              <a:t>Achievements at Mars</a:t>
            </a:r>
          </a:p>
          <a:p>
            <a:r>
              <a:rPr lang="en-US" dirty="0" smtClean="0"/>
              <a:t>Current State of </a:t>
            </a:r>
            <a:r>
              <a:rPr lang="en-US" dirty="0" err="1" smtClean="0"/>
              <a:t>MarCO</a:t>
            </a:r>
            <a:r>
              <a:rPr lang="en-US" dirty="0" smtClean="0"/>
              <a:t> and Iris</a:t>
            </a:r>
            <a:endParaRPr lang="en-US" dirty="0"/>
          </a:p>
        </p:txBody>
      </p:sp>
      <p:sp>
        <p:nvSpPr>
          <p:cNvPr id="6" name="Slide Number Placeholder 5"/>
          <p:cNvSpPr>
            <a:spLocks noGrp="1"/>
          </p:cNvSpPr>
          <p:nvPr>
            <p:ph type="sldNum" sz="quarter" idx="12"/>
          </p:nvPr>
        </p:nvSpPr>
        <p:spPr/>
        <p:txBody>
          <a:bodyPr/>
          <a:lstStyle/>
          <a:p>
            <a:fld id="{C067DDA6-1E6B-47A3-8FA6-BF59B8776F6B}" type="slidenum">
              <a:rPr lang="en-US" smtClean="0"/>
              <a:t>2</a:t>
            </a:fld>
            <a:endParaRPr lang="en-US"/>
          </a:p>
        </p:txBody>
      </p:sp>
      <p:sp>
        <p:nvSpPr>
          <p:cNvPr id="7"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Copyright (c)2019 California Institute of Technology. Government Sponsorship Acknowledged.</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29342551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MarCO Mission Overview</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normAutofit lnSpcReduction="10000"/>
          </a:bodyPr>
          <a:lstStyle/>
          <a:p>
            <a:r>
              <a:rPr lang="en-US" dirty="0" smtClean="0"/>
              <a:t>Provide “real-time” data relay during EDL of </a:t>
            </a:r>
            <a:r>
              <a:rPr lang="en-US" dirty="0" err="1" smtClean="0"/>
              <a:t>InSight</a:t>
            </a:r>
            <a:r>
              <a:rPr lang="en-US" dirty="0" smtClean="0"/>
              <a:t> to Mars</a:t>
            </a:r>
          </a:p>
          <a:p>
            <a:r>
              <a:rPr lang="en-US" dirty="0" smtClean="0"/>
              <a:t>Bent-pipe:</a:t>
            </a:r>
          </a:p>
          <a:p>
            <a:pPr lvl="1"/>
            <a:r>
              <a:rPr lang="en-US" dirty="0" smtClean="0"/>
              <a:t>UHF receive of EDL data</a:t>
            </a:r>
          </a:p>
          <a:p>
            <a:pPr lvl="1"/>
            <a:r>
              <a:rPr lang="en-US" dirty="0" smtClean="0"/>
              <a:t>X-band transmit Direct-to-Earth</a:t>
            </a:r>
          </a:p>
          <a:p>
            <a:r>
              <a:rPr lang="en-US" dirty="0" smtClean="0"/>
              <a:t>Two for redundancy</a:t>
            </a:r>
          </a:p>
          <a:p>
            <a:r>
              <a:rPr lang="en-US" dirty="0" smtClean="0"/>
              <a:t>Tech demo – </a:t>
            </a:r>
            <a:r>
              <a:rPr lang="en-US" dirty="0" err="1" smtClean="0"/>
              <a:t>InSight’s</a:t>
            </a:r>
            <a:r>
              <a:rPr lang="en-US" dirty="0" smtClean="0"/>
              <a:t> success is</a:t>
            </a:r>
            <a:br>
              <a:rPr lang="en-US" dirty="0" smtClean="0"/>
            </a:br>
            <a:r>
              <a:rPr lang="en-US" dirty="0" smtClean="0"/>
              <a:t>independent of MarCO’s success</a:t>
            </a:r>
          </a:p>
          <a:p>
            <a:r>
              <a:rPr lang="en-US" dirty="0" smtClean="0"/>
              <a:t>First deep space </a:t>
            </a:r>
            <a:r>
              <a:rPr lang="en-US" dirty="0" err="1" smtClean="0"/>
              <a:t>CubeSats</a:t>
            </a:r>
            <a:endParaRPr lang="en-US" dirty="0" smtClean="0"/>
          </a:p>
          <a:p>
            <a:r>
              <a:rPr lang="en-US" dirty="0" err="1" smtClean="0"/>
              <a:t>MarCOs</a:t>
            </a:r>
            <a:r>
              <a:rPr lang="en-US" dirty="0" smtClean="0"/>
              <a:t> launch with </a:t>
            </a:r>
            <a:r>
              <a:rPr lang="en-US" dirty="0" err="1" smtClean="0"/>
              <a:t>InSight</a:t>
            </a:r>
            <a:r>
              <a:rPr lang="en-US" dirty="0" smtClean="0"/>
              <a:t/>
            </a:r>
            <a:br>
              <a:rPr lang="en-US" dirty="0" smtClean="0"/>
            </a:br>
            <a:r>
              <a:rPr lang="en-US" dirty="0" smtClean="0"/>
              <a:t>but travel independently to Mars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757" y="2375555"/>
            <a:ext cx="6125298" cy="4338753"/>
          </a:xfrm>
          <a:prstGeom prst="rect">
            <a:avLst/>
          </a:prstGeom>
          <a:effectLst>
            <a:glow rad="63500">
              <a:schemeClr val="accent5">
                <a:satMod val="175000"/>
                <a:alpha val="40000"/>
              </a:schemeClr>
            </a:glow>
          </a:effectLst>
        </p:spPr>
      </p:pic>
      <p:sp>
        <p:nvSpPr>
          <p:cNvPr id="6" name="Slide Number Placeholder 5"/>
          <p:cNvSpPr>
            <a:spLocks noGrp="1"/>
          </p:cNvSpPr>
          <p:nvPr>
            <p:ph type="sldNum" sz="quarter" idx="12"/>
          </p:nvPr>
        </p:nvSpPr>
        <p:spPr/>
        <p:txBody>
          <a:bodyPr/>
          <a:lstStyle/>
          <a:p>
            <a:fld id="{C067DDA6-1E6B-47A3-8FA6-BF59B8776F6B}" type="slidenum">
              <a:rPr lang="en-US" smtClean="0"/>
              <a:t>3</a:t>
            </a:fld>
            <a:endParaRPr lang="en-US"/>
          </a:p>
        </p:txBody>
      </p:sp>
      <p:sp>
        <p:nvSpPr>
          <p:cNvPr id="7"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Copyright (c)2019 California Institute of Technology. Government Sponsorship Acknowledged.</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8063750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effectLst>
                  <a:glow rad="63500">
                    <a:schemeClr val="accent5">
                      <a:satMod val="175000"/>
                      <a:alpha val="40000"/>
                    </a:schemeClr>
                  </a:glow>
                </a:effectLst>
              </a:rPr>
              <a:t>MarCO</a:t>
            </a:r>
            <a:r>
              <a:rPr lang="en-US" dirty="0" smtClean="0">
                <a:effectLst>
                  <a:glow rad="63500">
                    <a:schemeClr val="accent5">
                      <a:satMod val="175000"/>
                      <a:alpha val="40000"/>
                    </a:schemeClr>
                  </a:glow>
                </a:effectLst>
              </a:rPr>
              <a:t> Specifications and Subsystems</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normAutofit/>
          </a:bodyPr>
          <a:lstStyle/>
          <a:p>
            <a:r>
              <a:rPr lang="en-US" sz="2000" dirty="0" smtClean="0"/>
              <a:t>6U (10x20x30cm)</a:t>
            </a:r>
          </a:p>
          <a:p>
            <a:r>
              <a:rPr lang="en-US" sz="2000" dirty="0" smtClean="0"/>
              <a:t>13.5kg (30lbs)</a:t>
            </a:r>
          </a:p>
          <a:p>
            <a:r>
              <a:rPr lang="en-US" sz="2000" dirty="0" smtClean="0"/>
              <a:t>Subsystems:</a:t>
            </a:r>
          </a:p>
          <a:p>
            <a:pPr lvl="1"/>
            <a:r>
              <a:rPr lang="en-US" sz="1800" dirty="0" smtClean="0"/>
              <a:t>Propulsion (VACCO)</a:t>
            </a:r>
          </a:p>
          <a:p>
            <a:pPr lvl="1"/>
            <a:r>
              <a:rPr lang="en-US" sz="1800" dirty="0" smtClean="0"/>
              <a:t>Flight Computer</a:t>
            </a:r>
            <a:br>
              <a:rPr lang="en-US" sz="1800" dirty="0" smtClean="0"/>
            </a:br>
            <a:r>
              <a:rPr lang="en-US" sz="1800" dirty="0" smtClean="0"/>
              <a:t>(</a:t>
            </a:r>
            <a:r>
              <a:rPr lang="en-US" sz="1800" dirty="0" err="1" smtClean="0"/>
              <a:t>Astronautical</a:t>
            </a:r>
            <a:r>
              <a:rPr lang="en-US" sz="1800" dirty="0" smtClean="0"/>
              <a:t> Dev. LLC)</a:t>
            </a:r>
          </a:p>
          <a:p>
            <a:pPr lvl="1"/>
            <a:r>
              <a:rPr lang="en-US" sz="1800" dirty="0" smtClean="0"/>
              <a:t>Electronic Power System</a:t>
            </a:r>
            <a:br>
              <a:rPr lang="en-US" sz="1800" dirty="0" smtClean="0"/>
            </a:br>
            <a:r>
              <a:rPr lang="en-US" sz="1800" dirty="0" smtClean="0"/>
              <a:t>(</a:t>
            </a:r>
            <a:r>
              <a:rPr lang="en-US" sz="1800" dirty="0" err="1" smtClean="0"/>
              <a:t>Astronautical</a:t>
            </a:r>
            <a:r>
              <a:rPr lang="en-US" sz="1800" dirty="0" smtClean="0"/>
              <a:t> Dev. LLC)</a:t>
            </a:r>
          </a:p>
          <a:p>
            <a:pPr lvl="1"/>
            <a:r>
              <a:rPr lang="en-US" sz="1800" dirty="0" smtClean="0"/>
              <a:t>Solar Panel System</a:t>
            </a:r>
            <a:br>
              <a:rPr lang="en-US" sz="1800" dirty="0" smtClean="0"/>
            </a:br>
            <a:r>
              <a:rPr lang="en-US" sz="1800" dirty="0" smtClean="0"/>
              <a:t>(MMA Design LLC)</a:t>
            </a:r>
          </a:p>
          <a:p>
            <a:pPr lvl="1"/>
            <a:r>
              <a:rPr lang="en-US" sz="1800" dirty="0" smtClean="0"/>
              <a:t>Attitude Control System</a:t>
            </a:r>
            <a:br>
              <a:rPr lang="en-US" sz="1800" dirty="0" smtClean="0"/>
            </a:br>
            <a:r>
              <a:rPr lang="en-US" sz="1800" dirty="0" smtClean="0"/>
              <a:t>(Blue Canyon Tech.)</a:t>
            </a:r>
          </a:p>
          <a:p>
            <a:pPr lvl="1"/>
            <a:r>
              <a:rPr lang="en-US" sz="1800" dirty="0" smtClean="0"/>
              <a:t>Cameras</a:t>
            </a:r>
            <a:endParaRPr lang="en-US" sz="1800" dirty="0"/>
          </a:p>
          <a:p>
            <a:pPr lvl="1"/>
            <a:r>
              <a:rPr lang="en-US" sz="1800" dirty="0" smtClean="0">
                <a:effectLst>
                  <a:glow rad="101600">
                    <a:schemeClr val="accent5">
                      <a:satMod val="175000"/>
                      <a:alpha val="40000"/>
                    </a:schemeClr>
                  </a:glow>
                </a:effectLst>
              </a:rPr>
              <a:t>Telecom</a:t>
            </a:r>
            <a:r>
              <a:rPr lang="en-US" sz="1800" dirty="0">
                <a:effectLst>
                  <a:glow rad="101600">
                    <a:schemeClr val="accent5">
                      <a:satMod val="175000"/>
                      <a:alpha val="40000"/>
                    </a:schemeClr>
                  </a:glow>
                </a:effectLst>
              </a:rPr>
              <a:t> </a:t>
            </a:r>
            <a:r>
              <a:rPr lang="en-US" sz="1800" dirty="0" smtClean="0">
                <a:effectLst>
                  <a:glow rad="101600">
                    <a:schemeClr val="accent5">
                      <a:satMod val="175000"/>
                      <a:alpha val="40000"/>
                    </a:schemeClr>
                  </a:glow>
                </a:effectLst>
              </a:rPr>
              <a:t>(JPL)</a:t>
            </a:r>
            <a:endParaRPr lang="en-US" sz="1800" dirty="0">
              <a:effectLst>
                <a:glow rad="101600">
                  <a:schemeClr val="accent5">
                    <a:satMod val="175000"/>
                    <a:alpha val="40000"/>
                  </a:schemeClr>
                </a:glo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5611" y="1690687"/>
            <a:ext cx="7879081" cy="4492129"/>
          </a:xfrm>
          <a:prstGeom prst="rect">
            <a:avLst/>
          </a:prstGeom>
          <a:effectLst>
            <a:glow rad="63500">
              <a:schemeClr val="accent5">
                <a:satMod val="175000"/>
                <a:alpha val="40000"/>
              </a:schemeClr>
            </a:glow>
          </a:effectLst>
        </p:spPr>
      </p:pic>
      <p:sp>
        <p:nvSpPr>
          <p:cNvPr id="6" name="Slide Number Placeholder 5"/>
          <p:cNvSpPr>
            <a:spLocks noGrp="1"/>
          </p:cNvSpPr>
          <p:nvPr>
            <p:ph type="sldNum" sz="quarter" idx="12"/>
          </p:nvPr>
        </p:nvSpPr>
        <p:spPr/>
        <p:txBody>
          <a:bodyPr/>
          <a:lstStyle/>
          <a:p>
            <a:fld id="{C067DDA6-1E6B-47A3-8FA6-BF59B8776F6B}" type="slidenum">
              <a:rPr lang="en-US" smtClean="0"/>
              <a:t>4</a:t>
            </a:fld>
            <a:endParaRPr lang="en-US"/>
          </a:p>
        </p:txBody>
      </p:sp>
      <p:sp>
        <p:nvSpPr>
          <p:cNvPr id="7"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Copyright (c)2019 California Institute of Technology. Government Sponsorship Acknowledged.</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25547119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Iris Overview</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lstStyle/>
          <a:p>
            <a:r>
              <a:rPr lang="en-US" dirty="0" smtClean="0"/>
              <a:t>Specs: 0.77U, 1.2kg, 35W (</a:t>
            </a:r>
            <a:r>
              <a:rPr lang="en-US" dirty="0" err="1" smtClean="0"/>
              <a:t>Tx</a:t>
            </a:r>
            <a:r>
              <a:rPr lang="en-US" dirty="0" smtClean="0"/>
              <a:t>/Rx),</a:t>
            </a:r>
            <a:br>
              <a:rPr lang="en-US" dirty="0" smtClean="0"/>
            </a:br>
            <a:r>
              <a:rPr lang="en-US" dirty="0" smtClean="0"/>
              <a:t>4W RF output</a:t>
            </a:r>
          </a:p>
          <a:p>
            <a:r>
              <a:rPr lang="en-US" dirty="0" smtClean="0"/>
              <a:t>Communicates with DSN at X-Band</a:t>
            </a:r>
          </a:p>
          <a:p>
            <a:pPr lvl="1"/>
            <a:r>
              <a:rPr lang="en-US" dirty="0" smtClean="0"/>
              <a:t>CCSDS: AOS (down), TC (up)</a:t>
            </a:r>
          </a:p>
          <a:p>
            <a:r>
              <a:rPr lang="en-US" dirty="0" smtClean="0"/>
              <a:t>V2 design consists of five boards:</a:t>
            </a:r>
            <a:br>
              <a:rPr lang="en-US" dirty="0" smtClean="0"/>
            </a:br>
            <a:r>
              <a:rPr lang="en-US" dirty="0" smtClean="0"/>
              <a:t>UHF receiver, X-band receiver,</a:t>
            </a:r>
            <a:br>
              <a:rPr lang="en-US" dirty="0" smtClean="0"/>
            </a:br>
            <a:r>
              <a:rPr lang="en-US" dirty="0" smtClean="0"/>
              <a:t>X-band exciter, power, digital</a:t>
            </a:r>
          </a:p>
          <a:p>
            <a:r>
              <a:rPr lang="en-US" dirty="0" err="1" smtClean="0"/>
              <a:t>Virtex</a:t>
            </a:r>
            <a:r>
              <a:rPr lang="en-US" dirty="0" smtClean="0"/>
              <a:t> 6 with LEON3-FT softcore</a:t>
            </a:r>
            <a:endParaRPr lang="en-US" dirty="0"/>
          </a:p>
        </p:txBody>
      </p:sp>
      <p:sp>
        <p:nvSpPr>
          <p:cNvPr id="5" name="Slide Number Placeholder 4"/>
          <p:cNvSpPr>
            <a:spLocks noGrp="1"/>
          </p:cNvSpPr>
          <p:nvPr>
            <p:ph type="sldNum" sz="quarter" idx="12"/>
          </p:nvPr>
        </p:nvSpPr>
        <p:spPr/>
        <p:txBody>
          <a:bodyPr/>
          <a:lstStyle/>
          <a:p>
            <a:fld id="{C067DDA6-1E6B-47A3-8FA6-BF59B8776F6B}" type="slidenum">
              <a:rPr lang="en-US" smtClean="0"/>
              <a:t>5</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Copyright (c)2019 California Institute of Technology. Government Sponsorship Acknowledged.</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pic>
        <p:nvPicPr>
          <p:cNvPr id="1026" name="Picture 2" descr="Image of IRIS cubesat"/>
          <p:cNvPicPr>
            <a:picLocks noChangeAspect="1" noChangeArrowheads="1"/>
          </p:cNvPicPr>
          <p:nvPr/>
        </p:nvPicPr>
        <p:blipFill rotWithShape="1">
          <a:blip r:embed="rId4">
            <a:extLst>
              <a:ext uri="{28A0092B-C50C-407E-A947-70E740481C1C}">
                <a14:useLocalDpi xmlns:a14="http://schemas.microsoft.com/office/drawing/2010/main" val="0"/>
              </a:ext>
            </a:extLst>
          </a:blip>
          <a:srcRect l="12776" r="11366"/>
          <a:stretch/>
        </p:blipFill>
        <p:spPr bwMode="auto">
          <a:xfrm>
            <a:off x="7011541" y="1690688"/>
            <a:ext cx="4987603" cy="4331998"/>
          </a:xfrm>
          <a:prstGeom prst="rect">
            <a:avLst/>
          </a:prstGeom>
          <a:noFill/>
          <a:effectLst>
            <a:glow rad="635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79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Iris Testing for MarCO</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lstStyle/>
          <a:p>
            <a:r>
              <a:rPr lang="en-US" dirty="0" smtClean="0"/>
              <a:t>Ambient and Block V Rx at JPL</a:t>
            </a:r>
          </a:p>
          <a:p>
            <a:pPr lvl="1"/>
            <a:r>
              <a:rPr lang="en-US" dirty="0" smtClean="0"/>
              <a:t>Downlink with Block V (DSN)</a:t>
            </a:r>
            <a:br>
              <a:rPr lang="en-US" dirty="0" smtClean="0"/>
            </a:br>
            <a:r>
              <a:rPr lang="en-US" dirty="0" smtClean="0"/>
              <a:t/>
            </a:r>
            <a:br>
              <a:rPr lang="en-US" dirty="0" smtClean="0"/>
            </a:br>
            <a:endParaRPr lang="en-US" dirty="0"/>
          </a:p>
          <a:p>
            <a:r>
              <a:rPr lang="en-US" dirty="0" err="1"/>
              <a:t>InSight</a:t>
            </a:r>
            <a:r>
              <a:rPr lang="en-US" dirty="0"/>
              <a:t> </a:t>
            </a:r>
            <a:r>
              <a:rPr lang="en-US" dirty="0" smtClean="0"/>
              <a:t>compatibility at </a:t>
            </a:r>
            <a:r>
              <a:rPr lang="en-US" dirty="0"/>
              <a:t>Lockheed </a:t>
            </a:r>
            <a:r>
              <a:rPr lang="en-US" dirty="0" smtClean="0"/>
              <a:t>Martin</a:t>
            </a:r>
            <a:endParaRPr lang="en-US" dirty="0"/>
          </a:p>
          <a:p>
            <a:pPr lvl="1"/>
            <a:r>
              <a:rPr lang="en-US" dirty="0" smtClean="0"/>
              <a:t>Pre-integration with MarCO</a:t>
            </a:r>
            <a:br>
              <a:rPr lang="en-US" dirty="0" smtClean="0"/>
            </a:br>
            <a:r>
              <a:rPr lang="en-US" dirty="0" smtClean="0"/>
              <a:t/>
            </a:r>
            <a:br>
              <a:rPr lang="en-US" dirty="0" smtClean="0"/>
            </a:br>
            <a:endParaRPr lang="en-US" dirty="0"/>
          </a:p>
          <a:p>
            <a:r>
              <a:rPr lang="en-US" dirty="0" smtClean="0"/>
              <a:t>DSN compatibility at DTF-21</a:t>
            </a:r>
          </a:p>
          <a:p>
            <a:pPr lvl="1"/>
            <a:r>
              <a:rPr lang="en-US" dirty="0" smtClean="0"/>
              <a:t>Post-integration with MarCO</a:t>
            </a:r>
            <a:endParaRPr lang="en-US" dirty="0"/>
          </a:p>
        </p:txBody>
      </p:sp>
      <p:sp>
        <p:nvSpPr>
          <p:cNvPr id="5" name="Slide Number Placeholder 4"/>
          <p:cNvSpPr>
            <a:spLocks noGrp="1"/>
          </p:cNvSpPr>
          <p:nvPr>
            <p:ph type="sldNum" sz="quarter" idx="12"/>
          </p:nvPr>
        </p:nvSpPr>
        <p:spPr/>
        <p:txBody>
          <a:bodyPr/>
          <a:lstStyle/>
          <a:p>
            <a:fld id="{C067DDA6-1E6B-47A3-8FA6-BF59B8776F6B}" type="slidenum">
              <a:rPr lang="en-US" smtClean="0"/>
              <a:t>6</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grpSp>
        <p:nvGrpSpPr>
          <p:cNvPr id="56" name="Group 55"/>
          <p:cNvGrpSpPr/>
          <p:nvPr/>
        </p:nvGrpSpPr>
        <p:grpSpPr>
          <a:xfrm>
            <a:off x="7410111" y="3128178"/>
            <a:ext cx="4075129" cy="1166724"/>
            <a:chOff x="7278671" y="2867561"/>
            <a:chExt cx="4075129" cy="1166724"/>
          </a:xfrm>
        </p:grpSpPr>
        <p:sp>
          <p:nvSpPr>
            <p:cNvPr id="4" name="Rounded Rectangle 3"/>
            <p:cNvSpPr/>
            <p:nvPr/>
          </p:nvSpPr>
          <p:spPr>
            <a:xfrm>
              <a:off x="7278671" y="3111298"/>
              <a:ext cx="1148106" cy="92298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Rounded Rectangle 7"/>
            <p:cNvSpPr/>
            <p:nvPr/>
          </p:nvSpPr>
          <p:spPr>
            <a:xfrm>
              <a:off x="8742182" y="3111297"/>
              <a:ext cx="1148106" cy="92298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Rounded Rectangle 8"/>
            <p:cNvSpPr/>
            <p:nvPr/>
          </p:nvSpPr>
          <p:spPr>
            <a:xfrm>
              <a:off x="10205694" y="3111297"/>
              <a:ext cx="1148106" cy="92298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4" name="Straight Arrow Connector 13"/>
            <p:cNvCxnSpPr>
              <a:stCxn id="4" idx="3"/>
              <a:endCxn id="8" idx="1"/>
            </p:cNvCxnSpPr>
            <p:nvPr/>
          </p:nvCxnSpPr>
          <p:spPr>
            <a:xfrm flipV="1">
              <a:off x="8426777" y="3572791"/>
              <a:ext cx="31540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890288" y="3572790"/>
              <a:ext cx="31540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386096" y="3388124"/>
              <a:ext cx="933254" cy="369332"/>
            </a:xfrm>
            <a:prstGeom prst="rect">
              <a:avLst/>
            </a:prstGeom>
            <a:noFill/>
          </p:spPr>
          <p:txBody>
            <a:bodyPr wrap="square" rtlCol="0">
              <a:spAutoFit/>
            </a:bodyPr>
            <a:lstStyle/>
            <a:p>
              <a:pPr algn="ctr"/>
              <a:r>
                <a:rPr lang="en-US" dirty="0" err="1" smtClean="0"/>
                <a:t>InSight</a:t>
              </a:r>
              <a:endParaRPr lang="en-US" dirty="0"/>
            </a:p>
          </p:txBody>
        </p:sp>
        <p:sp>
          <p:nvSpPr>
            <p:cNvPr id="20" name="TextBox 19"/>
            <p:cNvSpPr txBox="1"/>
            <p:nvPr/>
          </p:nvSpPr>
          <p:spPr>
            <a:xfrm>
              <a:off x="8849608" y="3388124"/>
              <a:ext cx="933254" cy="369332"/>
            </a:xfrm>
            <a:prstGeom prst="rect">
              <a:avLst/>
            </a:prstGeom>
            <a:noFill/>
          </p:spPr>
          <p:txBody>
            <a:bodyPr wrap="square" rtlCol="0">
              <a:spAutoFit/>
            </a:bodyPr>
            <a:lstStyle/>
            <a:p>
              <a:pPr algn="ctr"/>
              <a:r>
                <a:rPr lang="en-US" dirty="0" smtClean="0"/>
                <a:t>Iris</a:t>
              </a:r>
              <a:endParaRPr lang="en-US" dirty="0"/>
            </a:p>
          </p:txBody>
        </p:sp>
        <p:sp>
          <p:nvSpPr>
            <p:cNvPr id="21" name="TextBox 20"/>
            <p:cNvSpPr txBox="1"/>
            <p:nvPr/>
          </p:nvSpPr>
          <p:spPr>
            <a:xfrm>
              <a:off x="10313120" y="3388124"/>
              <a:ext cx="933254" cy="369332"/>
            </a:xfrm>
            <a:prstGeom prst="rect">
              <a:avLst/>
            </a:prstGeom>
            <a:noFill/>
          </p:spPr>
          <p:txBody>
            <a:bodyPr wrap="square" rtlCol="0">
              <a:spAutoFit/>
            </a:bodyPr>
            <a:lstStyle/>
            <a:p>
              <a:pPr algn="ctr"/>
              <a:r>
                <a:rPr lang="en-US" dirty="0" err="1" smtClean="0"/>
                <a:t>Cassy</a:t>
              </a:r>
              <a:r>
                <a:rPr lang="en-US" dirty="0" smtClean="0"/>
                <a:t>*</a:t>
              </a:r>
              <a:endParaRPr lang="en-US" dirty="0"/>
            </a:p>
          </p:txBody>
        </p:sp>
        <p:sp>
          <p:nvSpPr>
            <p:cNvPr id="23" name="TextBox 22"/>
            <p:cNvSpPr txBox="1"/>
            <p:nvPr/>
          </p:nvSpPr>
          <p:spPr>
            <a:xfrm rot="16200000">
              <a:off x="8202694" y="3176830"/>
              <a:ext cx="763571" cy="276999"/>
            </a:xfrm>
            <a:prstGeom prst="rect">
              <a:avLst/>
            </a:prstGeom>
            <a:noFill/>
          </p:spPr>
          <p:txBody>
            <a:bodyPr wrap="square" rtlCol="0">
              <a:spAutoFit/>
            </a:bodyPr>
            <a:lstStyle/>
            <a:p>
              <a:pPr algn="ctr"/>
              <a:r>
                <a:rPr lang="en-US" sz="1200" dirty="0" smtClean="0"/>
                <a:t>UHF</a:t>
              </a:r>
              <a:endParaRPr lang="en-US" sz="1200" dirty="0"/>
            </a:p>
          </p:txBody>
        </p:sp>
        <p:sp>
          <p:nvSpPr>
            <p:cNvPr id="24" name="TextBox 23"/>
            <p:cNvSpPr txBox="1"/>
            <p:nvPr/>
          </p:nvSpPr>
          <p:spPr>
            <a:xfrm rot="16200000">
              <a:off x="9668234" y="3110847"/>
              <a:ext cx="763571" cy="276999"/>
            </a:xfrm>
            <a:prstGeom prst="rect">
              <a:avLst/>
            </a:prstGeom>
            <a:noFill/>
          </p:spPr>
          <p:txBody>
            <a:bodyPr wrap="square" rtlCol="0">
              <a:spAutoFit/>
            </a:bodyPr>
            <a:lstStyle/>
            <a:p>
              <a:pPr algn="ctr"/>
              <a:r>
                <a:rPr lang="en-US" sz="1200" dirty="0" smtClean="0"/>
                <a:t>X-band</a:t>
              </a:r>
              <a:endParaRPr lang="en-US" sz="1200" dirty="0"/>
            </a:p>
          </p:txBody>
        </p:sp>
      </p:grpSp>
      <p:grpSp>
        <p:nvGrpSpPr>
          <p:cNvPr id="55" name="Group 54"/>
          <p:cNvGrpSpPr/>
          <p:nvPr/>
        </p:nvGrpSpPr>
        <p:grpSpPr>
          <a:xfrm>
            <a:off x="5834363" y="4867461"/>
            <a:ext cx="2611617" cy="1157299"/>
            <a:chOff x="5810641" y="4471323"/>
            <a:chExt cx="2611617" cy="1157299"/>
          </a:xfrm>
        </p:grpSpPr>
        <p:sp>
          <p:nvSpPr>
            <p:cNvPr id="26" name="Rounded Rectangle 25"/>
            <p:cNvSpPr/>
            <p:nvPr/>
          </p:nvSpPr>
          <p:spPr>
            <a:xfrm>
              <a:off x="5810641" y="4705635"/>
              <a:ext cx="1148106" cy="92298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Rounded Rectangle 26"/>
            <p:cNvSpPr/>
            <p:nvPr/>
          </p:nvSpPr>
          <p:spPr>
            <a:xfrm>
              <a:off x="7274152" y="4705634"/>
              <a:ext cx="1148106" cy="92298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cxnSp>
          <p:nvCxnSpPr>
            <p:cNvPr id="29" name="Straight Arrow Connector 28"/>
            <p:cNvCxnSpPr>
              <a:stCxn id="26" idx="3"/>
              <a:endCxn id="27" idx="1"/>
            </p:cNvCxnSpPr>
            <p:nvPr/>
          </p:nvCxnSpPr>
          <p:spPr>
            <a:xfrm flipV="1">
              <a:off x="6958747" y="5167128"/>
              <a:ext cx="31540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6958747" y="5312130"/>
              <a:ext cx="31540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937270" y="4967720"/>
              <a:ext cx="933254" cy="369332"/>
            </a:xfrm>
            <a:prstGeom prst="rect">
              <a:avLst/>
            </a:prstGeom>
            <a:noFill/>
          </p:spPr>
          <p:txBody>
            <a:bodyPr wrap="square" rtlCol="0">
              <a:spAutoFit/>
            </a:bodyPr>
            <a:lstStyle/>
            <a:p>
              <a:pPr algn="ctr"/>
              <a:r>
                <a:rPr lang="en-US" dirty="0" smtClean="0"/>
                <a:t>MarCO</a:t>
              </a:r>
              <a:endParaRPr lang="en-US" dirty="0"/>
            </a:p>
          </p:txBody>
        </p:sp>
        <p:sp>
          <p:nvSpPr>
            <p:cNvPr id="32" name="TextBox 31"/>
            <p:cNvSpPr txBox="1"/>
            <p:nvPr/>
          </p:nvSpPr>
          <p:spPr>
            <a:xfrm>
              <a:off x="7381578" y="4982461"/>
              <a:ext cx="933254" cy="369332"/>
            </a:xfrm>
            <a:prstGeom prst="rect">
              <a:avLst/>
            </a:prstGeom>
            <a:noFill/>
          </p:spPr>
          <p:txBody>
            <a:bodyPr wrap="square" rtlCol="0">
              <a:spAutoFit/>
            </a:bodyPr>
            <a:lstStyle/>
            <a:p>
              <a:pPr algn="ctr"/>
              <a:r>
                <a:rPr lang="en-US" dirty="0" smtClean="0"/>
                <a:t>DSN</a:t>
              </a:r>
              <a:endParaRPr lang="en-US" dirty="0"/>
            </a:p>
          </p:txBody>
        </p:sp>
        <p:sp>
          <p:nvSpPr>
            <p:cNvPr id="34" name="TextBox 33"/>
            <p:cNvSpPr txBox="1"/>
            <p:nvPr/>
          </p:nvSpPr>
          <p:spPr>
            <a:xfrm rot="16200000">
              <a:off x="6734664" y="4714609"/>
              <a:ext cx="763571" cy="276999"/>
            </a:xfrm>
            <a:prstGeom prst="rect">
              <a:avLst/>
            </a:prstGeom>
            <a:noFill/>
          </p:spPr>
          <p:txBody>
            <a:bodyPr wrap="square" rtlCol="0">
              <a:spAutoFit/>
            </a:bodyPr>
            <a:lstStyle/>
            <a:p>
              <a:pPr algn="ctr"/>
              <a:r>
                <a:rPr lang="en-US" sz="1200" dirty="0" smtClean="0"/>
                <a:t>X-band</a:t>
              </a:r>
              <a:endParaRPr lang="en-US" sz="1200" dirty="0"/>
            </a:p>
          </p:txBody>
        </p:sp>
      </p:grpSp>
      <p:grpSp>
        <p:nvGrpSpPr>
          <p:cNvPr id="58" name="Group 57"/>
          <p:cNvGrpSpPr/>
          <p:nvPr/>
        </p:nvGrpSpPr>
        <p:grpSpPr>
          <a:xfrm>
            <a:off x="6130565" y="1544170"/>
            <a:ext cx="2611618" cy="1166723"/>
            <a:chOff x="6504886" y="1315901"/>
            <a:chExt cx="2611618" cy="1166723"/>
          </a:xfrm>
        </p:grpSpPr>
        <p:sp>
          <p:nvSpPr>
            <p:cNvPr id="37" name="Rounded Rectangle 36"/>
            <p:cNvSpPr/>
            <p:nvPr/>
          </p:nvSpPr>
          <p:spPr>
            <a:xfrm>
              <a:off x="6504886" y="1559637"/>
              <a:ext cx="1148106" cy="92298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 name="Rounded Rectangle 37"/>
            <p:cNvSpPr/>
            <p:nvPr/>
          </p:nvSpPr>
          <p:spPr>
            <a:xfrm>
              <a:off x="7968398" y="1559637"/>
              <a:ext cx="1148106" cy="92298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40" name="Straight Arrow Connector 39"/>
            <p:cNvCxnSpPr/>
            <p:nvPr/>
          </p:nvCxnSpPr>
          <p:spPr>
            <a:xfrm flipV="1">
              <a:off x="7652992" y="2021130"/>
              <a:ext cx="31540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612312" y="1836464"/>
              <a:ext cx="933254" cy="369332"/>
            </a:xfrm>
            <a:prstGeom prst="rect">
              <a:avLst/>
            </a:prstGeom>
            <a:noFill/>
          </p:spPr>
          <p:txBody>
            <a:bodyPr wrap="square" rtlCol="0">
              <a:spAutoFit/>
            </a:bodyPr>
            <a:lstStyle/>
            <a:p>
              <a:pPr algn="ctr"/>
              <a:r>
                <a:rPr lang="en-US" dirty="0" smtClean="0"/>
                <a:t>Iris</a:t>
              </a:r>
              <a:endParaRPr lang="en-US" dirty="0"/>
            </a:p>
          </p:txBody>
        </p:sp>
        <p:sp>
          <p:nvSpPr>
            <p:cNvPr id="43" name="TextBox 42"/>
            <p:cNvSpPr txBox="1"/>
            <p:nvPr/>
          </p:nvSpPr>
          <p:spPr>
            <a:xfrm>
              <a:off x="8075824" y="1836464"/>
              <a:ext cx="933254" cy="369332"/>
            </a:xfrm>
            <a:prstGeom prst="rect">
              <a:avLst/>
            </a:prstGeom>
            <a:noFill/>
          </p:spPr>
          <p:txBody>
            <a:bodyPr wrap="square" rtlCol="0">
              <a:spAutoFit/>
            </a:bodyPr>
            <a:lstStyle/>
            <a:p>
              <a:pPr algn="ctr"/>
              <a:r>
                <a:rPr lang="en-US" dirty="0" err="1" smtClean="0"/>
                <a:t>Cassy</a:t>
              </a:r>
              <a:r>
                <a:rPr lang="en-US" dirty="0" smtClean="0"/>
                <a:t>*</a:t>
              </a:r>
              <a:endParaRPr lang="en-US" dirty="0"/>
            </a:p>
          </p:txBody>
        </p:sp>
        <p:sp>
          <p:nvSpPr>
            <p:cNvPr id="45" name="TextBox 44"/>
            <p:cNvSpPr txBox="1"/>
            <p:nvPr/>
          </p:nvSpPr>
          <p:spPr>
            <a:xfrm rot="16200000">
              <a:off x="7430938" y="1559187"/>
              <a:ext cx="763571" cy="276999"/>
            </a:xfrm>
            <a:prstGeom prst="rect">
              <a:avLst/>
            </a:prstGeom>
            <a:noFill/>
          </p:spPr>
          <p:txBody>
            <a:bodyPr wrap="square" rtlCol="0">
              <a:spAutoFit/>
            </a:bodyPr>
            <a:lstStyle/>
            <a:p>
              <a:pPr algn="ctr"/>
              <a:r>
                <a:rPr lang="en-US" sz="1200" dirty="0" smtClean="0"/>
                <a:t>X-band</a:t>
              </a:r>
              <a:endParaRPr lang="en-US" sz="1200" dirty="0"/>
            </a:p>
          </p:txBody>
        </p:sp>
        <p:cxnSp>
          <p:nvCxnSpPr>
            <p:cNvPr id="47" name="Straight Arrow Connector 46"/>
            <p:cNvCxnSpPr/>
            <p:nvPr/>
          </p:nvCxnSpPr>
          <p:spPr>
            <a:xfrm flipH="1" flipV="1">
              <a:off x="7636841" y="2169964"/>
              <a:ext cx="31540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9257711" y="1505661"/>
            <a:ext cx="2679527" cy="1184466"/>
            <a:chOff x="9436820" y="1320538"/>
            <a:chExt cx="2679527" cy="1184466"/>
          </a:xfrm>
        </p:grpSpPr>
        <p:sp>
          <p:nvSpPr>
            <p:cNvPr id="48" name="Rounded Rectangle 47"/>
            <p:cNvSpPr/>
            <p:nvPr/>
          </p:nvSpPr>
          <p:spPr>
            <a:xfrm>
              <a:off x="9436820" y="1582017"/>
              <a:ext cx="1148106" cy="92298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9" name="Rounded Rectangle 48"/>
            <p:cNvSpPr/>
            <p:nvPr/>
          </p:nvSpPr>
          <p:spPr>
            <a:xfrm>
              <a:off x="10900331" y="1582016"/>
              <a:ext cx="1148106" cy="92298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cxnSp>
          <p:nvCxnSpPr>
            <p:cNvPr id="50" name="Straight Arrow Connector 49"/>
            <p:cNvCxnSpPr/>
            <p:nvPr/>
          </p:nvCxnSpPr>
          <p:spPr>
            <a:xfrm flipV="1">
              <a:off x="10584926" y="2043510"/>
              <a:ext cx="31540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544246" y="1858844"/>
              <a:ext cx="933254" cy="369332"/>
            </a:xfrm>
            <a:prstGeom prst="rect">
              <a:avLst/>
            </a:prstGeom>
            <a:noFill/>
          </p:spPr>
          <p:txBody>
            <a:bodyPr wrap="square" rtlCol="0">
              <a:spAutoFit/>
            </a:bodyPr>
            <a:lstStyle/>
            <a:p>
              <a:pPr algn="ctr"/>
              <a:r>
                <a:rPr lang="en-US" dirty="0" smtClean="0"/>
                <a:t>Iris</a:t>
              </a:r>
              <a:endParaRPr lang="en-US" dirty="0"/>
            </a:p>
          </p:txBody>
        </p:sp>
        <p:sp>
          <p:nvSpPr>
            <p:cNvPr id="52" name="TextBox 51"/>
            <p:cNvSpPr txBox="1"/>
            <p:nvPr/>
          </p:nvSpPr>
          <p:spPr>
            <a:xfrm>
              <a:off x="10849108" y="1858844"/>
              <a:ext cx="1267239" cy="369332"/>
            </a:xfrm>
            <a:prstGeom prst="rect">
              <a:avLst/>
            </a:prstGeom>
            <a:noFill/>
          </p:spPr>
          <p:txBody>
            <a:bodyPr wrap="square" rtlCol="0">
              <a:spAutoFit/>
            </a:bodyPr>
            <a:lstStyle/>
            <a:p>
              <a:pPr algn="ctr"/>
              <a:r>
                <a:rPr lang="en-US" dirty="0" smtClean="0"/>
                <a:t>Block V**</a:t>
              </a:r>
              <a:endParaRPr lang="en-US" dirty="0"/>
            </a:p>
          </p:txBody>
        </p:sp>
        <p:sp>
          <p:nvSpPr>
            <p:cNvPr id="54" name="TextBox 53"/>
            <p:cNvSpPr txBox="1"/>
            <p:nvPr/>
          </p:nvSpPr>
          <p:spPr>
            <a:xfrm rot="16200000">
              <a:off x="10368013" y="1563824"/>
              <a:ext cx="763571" cy="276999"/>
            </a:xfrm>
            <a:prstGeom prst="rect">
              <a:avLst/>
            </a:prstGeom>
            <a:noFill/>
          </p:spPr>
          <p:txBody>
            <a:bodyPr wrap="square" rtlCol="0">
              <a:spAutoFit/>
            </a:bodyPr>
            <a:lstStyle/>
            <a:p>
              <a:pPr algn="ctr"/>
              <a:r>
                <a:rPr lang="en-US" sz="1200" dirty="0" smtClean="0"/>
                <a:t>X-band</a:t>
              </a:r>
              <a:endParaRPr lang="en-US" sz="1200" dirty="0"/>
            </a:p>
          </p:txBody>
        </p:sp>
      </p:grpSp>
      <p:sp>
        <p:nvSpPr>
          <p:cNvPr id="10" name="TextBox 9"/>
          <p:cNvSpPr txBox="1"/>
          <p:nvPr/>
        </p:nvSpPr>
        <p:spPr>
          <a:xfrm>
            <a:off x="8761588" y="4521140"/>
            <a:ext cx="3365944" cy="2031325"/>
          </a:xfrm>
          <a:prstGeom prst="rect">
            <a:avLst/>
          </a:prstGeom>
          <a:noFill/>
        </p:spPr>
        <p:txBody>
          <a:bodyPr wrap="square" rtlCol="0">
            <a:spAutoFit/>
          </a:bodyPr>
          <a:lstStyle/>
          <a:p>
            <a:r>
              <a:rPr lang="en-US" dirty="0" smtClean="0"/>
              <a:t>* </a:t>
            </a:r>
            <a:r>
              <a:rPr lang="en-US" dirty="0" err="1" smtClean="0"/>
              <a:t>Cassy</a:t>
            </a:r>
            <a:r>
              <a:rPr lang="en-US" dirty="0" smtClean="0"/>
              <a:t>: GSE developed with Iris, supports commanding and telemetry (</a:t>
            </a:r>
            <a:r>
              <a:rPr lang="en-US" dirty="0" err="1" smtClean="0"/>
              <a:t>tx</a:t>
            </a:r>
            <a:r>
              <a:rPr lang="en-US" dirty="0" smtClean="0"/>
              <a:t>/</a:t>
            </a:r>
            <a:r>
              <a:rPr lang="en-US" dirty="0" err="1" smtClean="0"/>
              <a:t>rx</a:t>
            </a:r>
            <a:r>
              <a:rPr lang="en-US" dirty="0" smtClean="0"/>
              <a:t>)</a:t>
            </a:r>
            <a:br>
              <a:rPr lang="en-US" dirty="0" smtClean="0"/>
            </a:br>
            <a:endParaRPr lang="en-US" dirty="0" smtClean="0"/>
          </a:p>
          <a:p>
            <a:r>
              <a:rPr lang="en-US" dirty="0" smtClean="0"/>
              <a:t>** Block V: 5</a:t>
            </a:r>
            <a:r>
              <a:rPr lang="en-US" baseline="30000" dirty="0" smtClean="0"/>
              <a:t>th</a:t>
            </a:r>
            <a:r>
              <a:rPr lang="en-US" dirty="0" smtClean="0"/>
              <a:t> generation DSN receiver currently used at all DSN complexes</a:t>
            </a:r>
            <a:endParaRPr lang="en-US" dirty="0"/>
          </a:p>
        </p:txBody>
      </p:sp>
    </p:spTree>
    <p:extLst>
      <p:ext uri="{BB962C8B-B14F-4D97-AF65-F5344CB8AC3E}">
        <p14:creationId xmlns:p14="http://schemas.microsoft.com/office/powerpoint/2010/main" val="37888711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Activities on Launch Day</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normAutofit fontScale="92500" lnSpcReduction="20000"/>
          </a:bodyPr>
          <a:lstStyle/>
          <a:p>
            <a:r>
              <a:rPr lang="en-US" dirty="0" smtClean="0"/>
              <a:t>May 5, 2018, from Vandenberg Air Force Base near Lompoc, CA</a:t>
            </a:r>
          </a:p>
          <a:p>
            <a:r>
              <a:rPr lang="en-US" dirty="0" err="1" smtClean="0"/>
              <a:t>MarCOs</a:t>
            </a:r>
            <a:r>
              <a:rPr lang="en-US" dirty="0" smtClean="0"/>
              <a:t> deployed after </a:t>
            </a:r>
            <a:r>
              <a:rPr lang="en-US" dirty="0" err="1" smtClean="0"/>
              <a:t>InSight</a:t>
            </a:r>
            <a:endParaRPr lang="en-US" dirty="0" smtClean="0"/>
          </a:p>
          <a:p>
            <a:r>
              <a:rPr lang="en-US" dirty="0" smtClean="0"/>
              <a:t>First Contact:</a:t>
            </a:r>
          </a:p>
          <a:p>
            <a:pPr lvl="1"/>
            <a:r>
              <a:rPr lang="en-US" dirty="0" smtClean="0"/>
              <a:t>Transponder beacons to</a:t>
            </a:r>
            <a:br>
              <a:rPr lang="en-US" dirty="0" smtClean="0"/>
            </a:br>
            <a:r>
              <a:rPr lang="en-US" dirty="0" smtClean="0"/>
              <a:t>indicate aliveness</a:t>
            </a:r>
          </a:p>
          <a:p>
            <a:pPr lvl="1"/>
            <a:r>
              <a:rPr lang="en-US" dirty="0" smtClean="0"/>
              <a:t>Transmits telemetry data</a:t>
            </a:r>
          </a:p>
          <a:p>
            <a:pPr lvl="1"/>
            <a:r>
              <a:rPr lang="en-US" dirty="0" err="1" smtClean="0"/>
              <a:t>MarCO</a:t>
            </a:r>
            <a:r>
              <a:rPr lang="en-US" dirty="0" smtClean="0"/>
              <a:t>-A: ~5:55am, 5 </a:t>
            </a:r>
            <a:r>
              <a:rPr lang="en-US" dirty="0" err="1" smtClean="0"/>
              <a:t>mins</a:t>
            </a:r>
            <a:endParaRPr lang="en-US" dirty="0" smtClean="0"/>
          </a:p>
          <a:p>
            <a:pPr lvl="1"/>
            <a:r>
              <a:rPr lang="en-US" dirty="0" err="1" smtClean="0"/>
              <a:t>MarCO</a:t>
            </a:r>
            <a:r>
              <a:rPr lang="en-US" dirty="0" smtClean="0"/>
              <a:t>-B: ~6:05am, 5 </a:t>
            </a:r>
            <a:r>
              <a:rPr lang="en-US" dirty="0" err="1" smtClean="0"/>
              <a:t>mins</a:t>
            </a:r>
            <a:endParaRPr lang="en-US" dirty="0" smtClean="0"/>
          </a:p>
          <a:p>
            <a:pPr lvl="1"/>
            <a:r>
              <a:rPr lang="en-US" dirty="0" smtClean="0"/>
              <a:t>Nominal telemetry on both SC</a:t>
            </a:r>
          </a:p>
          <a:p>
            <a:r>
              <a:rPr lang="en-US" dirty="0" smtClean="0"/>
              <a:t>Commanding performed during</a:t>
            </a:r>
            <a:br>
              <a:rPr lang="en-US" dirty="0" smtClean="0"/>
            </a:br>
            <a:r>
              <a:rPr lang="en-US" dirty="0" smtClean="0"/>
              <a:t>later pass</a:t>
            </a:r>
          </a:p>
          <a:p>
            <a:r>
              <a:rPr lang="en-US" dirty="0" smtClean="0"/>
              <a:t>Successful deployment of X-band</a:t>
            </a:r>
            <a:br>
              <a:rPr lang="en-US" dirty="0" smtClean="0"/>
            </a:br>
            <a:r>
              <a:rPr lang="en-US" dirty="0" smtClean="0"/>
              <a:t>reflectarray and UHF loop antenna</a:t>
            </a:r>
          </a:p>
        </p:txBody>
      </p:sp>
      <p:sp>
        <p:nvSpPr>
          <p:cNvPr id="5" name="Slide Number Placeholder 4"/>
          <p:cNvSpPr>
            <a:spLocks noGrp="1"/>
          </p:cNvSpPr>
          <p:nvPr>
            <p:ph type="sldNum" sz="quarter" idx="12"/>
          </p:nvPr>
        </p:nvSpPr>
        <p:spPr/>
        <p:txBody>
          <a:bodyPr/>
          <a:lstStyle/>
          <a:p>
            <a:fld id="{C067DDA6-1E6B-47A3-8FA6-BF59B8776F6B}" type="slidenum">
              <a:rPr lang="en-US" smtClean="0"/>
              <a:t>7</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5012" y="2220686"/>
            <a:ext cx="5789930" cy="4135664"/>
          </a:xfrm>
          <a:prstGeom prst="rect">
            <a:avLst/>
          </a:prstGeom>
          <a:effectLst>
            <a:glow rad="63500">
              <a:schemeClr val="accent5">
                <a:satMod val="175000"/>
                <a:alpha val="40000"/>
              </a:schemeClr>
            </a:glo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0600" y="143593"/>
            <a:ext cx="2482392" cy="1614564"/>
          </a:xfrm>
          <a:prstGeom prst="rect">
            <a:avLst/>
          </a:prstGeom>
          <a:effectLst>
            <a:glow rad="63500">
              <a:schemeClr val="accent5">
                <a:satMod val="175000"/>
                <a:alpha val="40000"/>
              </a:schemeClr>
            </a:glow>
          </a:effectLst>
        </p:spPr>
      </p:pic>
    </p:spTree>
    <p:extLst>
      <p:ext uri="{BB962C8B-B14F-4D97-AF65-F5344CB8AC3E}">
        <p14:creationId xmlns:p14="http://schemas.microsoft.com/office/powerpoint/2010/main" val="22745517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Activities During Cruise: Continuous</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normAutofit fontScale="92500" lnSpcReduction="10000"/>
          </a:bodyPr>
          <a:lstStyle/>
          <a:p>
            <a:r>
              <a:rPr lang="en-US" dirty="0" smtClean="0"/>
              <a:t>Commanding (uplink data)</a:t>
            </a:r>
          </a:p>
          <a:p>
            <a:pPr lvl="1"/>
            <a:r>
              <a:rPr lang="en-US" dirty="0"/>
              <a:t>P</a:t>
            </a:r>
            <a:r>
              <a:rPr lang="en-US" dirty="0" smtClean="0"/>
              <a:t>re-loaded command sequences in flight computer, allowing for some autonomous functionality</a:t>
            </a:r>
            <a:endParaRPr lang="en-US" dirty="0"/>
          </a:p>
          <a:p>
            <a:pPr lvl="1"/>
            <a:r>
              <a:rPr lang="en-US" dirty="0" smtClean="0"/>
              <a:t>Uplinked new command sequences from ground as desired</a:t>
            </a:r>
          </a:p>
          <a:p>
            <a:r>
              <a:rPr lang="en-US" dirty="0" smtClean="0"/>
              <a:t>Telemetry (downlink data)</a:t>
            </a:r>
          </a:p>
          <a:p>
            <a:pPr lvl="1"/>
            <a:r>
              <a:rPr lang="en-US" dirty="0" smtClean="0"/>
              <a:t>Downlinked telemetry data containing spacecraft health and status</a:t>
            </a:r>
          </a:p>
          <a:p>
            <a:pPr lvl="1"/>
            <a:r>
              <a:rPr lang="en-US" dirty="0" smtClean="0"/>
              <a:t>Also downlinked images as available</a:t>
            </a:r>
          </a:p>
          <a:p>
            <a:r>
              <a:rPr lang="en-US" dirty="0"/>
              <a:t>N</a:t>
            </a:r>
            <a:r>
              <a:rPr lang="en-US" dirty="0" smtClean="0"/>
              <a:t>avigation</a:t>
            </a:r>
          </a:p>
          <a:p>
            <a:pPr lvl="1"/>
            <a:r>
              <a:rPr lang="en-US" dirty="0" smtClean="0"/>
              <a:t>Ranging Mode receives ranging signal (carrier tone) from ground and retransmits ranging signal back to Earth</a:t>
            </a:r>
          </a:p>
          <a:p>
            <a:pPr lvl="1"/>
            <a:r>
              <a:rPr lang="en-US" dirty="0" smtClean="0"/>
              <a:t>DDOR Mode (delta differential one-way ranging) generates and transmits DDOR tones, which are received by multiple ground stations</a:t>
            </a:r>
          </a:p>
        </p:txBody>
      </p:sp>
      <p:sp>
        <p:nvSpPr>
          <p:cNvPr id="5" name="Slide Number Placeholder 4"/>
          <p:cNvSpPr>
            <a:spLocks noGrp="1"/>
          </p:cNvSpPr>
          <p:nvPr>
            <p:ph type="sldNum" sz="quarter" idx="12"/>
          </p:nvPr>
        </p:nvSpPr>
        <p:spPr/>
        <p:txBody>
          <a:bodyPr/>
          <a:lstStyle/>
          <a:p>
            <a:fld id="{C067DDA6-1E6B-47A3-8FA6-BF59B8776F6B}" type="slidenum">
              <a:rPr lang="en-US" smtClean="0"/>
              <a:t>8</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2787825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Activities During Cruise: Special Cases</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lstStyle/>
          <a:p>
            <a:r>
              <a:rPr lang="en-US" dirty="0" smtClean="0"/>
              <a:t>HGA characterization</a:t>
            </a:r>
          </a:p>
          <a:p>
            <a:pPr lvl="1"/>
            <a:r>
              <a:rPr lang="en-US" dirty="0" smtClean="0"/>
              <a:t>Verification that HGA in good condition after launch (performed on both SC)</a:t>
            </a:r>
          </a:p>
          <a:p>
            <a:pPr lvl="1"/>
            <a:r>
              <a:rPr lang="en-US" dirty="0" smtClean="0"/>
              <a:t>Point the antenna to different attitudes and measure how the receive power changes on the ground</a:t>
            </a:r>
          </a:p>
          <a:p>
            <a:pPr lvl="2"/>
            <a:r>
              <a:rPr lang="en-US" dirty="0" smtClean="0"/>
              <a:t>Nominal boresight, then +/- 2 degrees on different axes</a:t>
            </a:r>
          </a:p>
          <a:p>
            <a:r>
              <a:rPr lang="en-US" dirty="0" smtClean="0"/>
              <a:t>In-flight test of bent-pipe (EDL) mode</a:t>
            </a:r>
          </a:p>
          <a:p>
            <a:pPr lvl="1"/>
            <a:r>
              <a:rPr lang="en-US" dirty="0" smtClean="0"/>
              <a:t>Verification that UHF antenna in good condition after launch</a:t>
            </a:r>
          </a:p>
          <a:p>
            <a:pPr lvl="1"/>
            <a:r>
              <a:rPr lang="en-US" dirty="0" smtClean="0"/>
              <a:t>UHF transmit from Stanford ground station (simulating </a:t>
            </a:r>
            <a:r>
              <a:rPr lang="en-US" dirty="0" err="1" smtClean="0"/>
              <a:t>InSight</a:t>
            </a:r>
            <a:r>
              <a:rPr lang="en-US" dirty="0" smtClean="0"/>
              <a:t>) to Iris,</a:t>
            </a:r>
            <a:br>
              <a:rPr lang="en-US" dirty="0" smtClean="0"/>
            </a:br>
            <a:r>
              <a:rPr lang="en-US" dirty="0" smtClean="0"/>
              <a:t>X-band transmit from Iris to DSN</a:t>
            </a:r>
          </a:p>
          <a:p>
            <a:r>
              <a:rPr lang="en-US" dirty="0" smtClean="0"/>
              <a:t>Receive tests with Morehead State University ground station</a:t>
            </a:r>
            <a:endParaRPr lang="en-US" dirty="0"/>
          </a:p>
        </p:txBody>
      </p:sp>
      <p:sp>
        <p:nvSpPr>
          <p:cNvPr id="5" name="Slide Number Placeholder 4"/>
          <p:cNvSpPr>
            <a:spLocks noGrp="1"/>
          </p:cNvSpPr>
          <p:nvPr>
            <p:ph type="sldNum" sz="quarter" idx="12"/>
          </p:nvPr>
        </p:nvSpPr>
        <p:spPr/>
        <p:txBody>
          <a:bodyPr/>
          <a:lstStyle/>
          <a:p>
            <a:fld id="{C067DDA6-1E6B-47A3-8FA6-BF59B8776F6B}" type="slidenum">
              <a:rPr lang="en-US" smtClean="0"/>
              <a:t>9</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3405220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6455" r="5545"/>
          <a:stretch/>
        </p:blipFill>
        <p:spPr>
          <a:xfrm>
            <a:off x="5027100" y="2825922"/>
            <a:ext cx="6985555" cy="3891494"/>
          </a:xfrm>
          <a:prstGeom prst="rect">
            <a:avLst/>
          </a:prstGeom>
          <a:effectLst>
            <a:glow rad="63500">
              <a:schemeClr val="accent5">
                <a:satMod val="175000"/>
                <a:alpha val="40000"/>
              </a:schemeClr>
            </a:glow>
          </a:effectLst>
        </p:spPr>
      </p:pic>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Post-Launch Updates</a:t>
            </a:r>
            <a:endParaRPr lang="en-US" dirty="0">
              <a:effectLst>
                <a:glow rad="63500">
                  <a:schemeClr val="accent5">
                    <a:satMod val="175000"/>
                    <a:alpha val="40000"/>
                  </a:schemeClr>
                </a:glow>
              </a:effectLst>
            </a:endParaRPr>
          </a:p>
        </p:txBody>
      </p:sp>
      <p:sp>
        <p:nvSpPr>
          <p:cNvPr id="3" name="Content Placeholder 2"/>
          <p:cNvSpPr>
            <a:spLocks noGrp="1"/>
          </p:cNvSpPr>
          <p:nvPr>
            <p:ph idx="1"/>
          </p:nvPr>
        </p:nvSpPr>
        <p:spPr/>
        <p:txBody>
          <a:bodyPr/>
          <a:lstStyle/>
          <a:p>
            <a:r>
              <a:rPr lang="en-US" dirty="0"/>
              <a:t>C</a:t>
            </a:r>
            <a:r>
              <a:rPr lang="en-US" dirty="0" smtClean="0"/>
              <a:t>ommand sequences for a variety of new Iris configurations</a:t>
            </a:r>
          </a:p>
          <a:p>
            <a:r>
              <a:rPr lang="en-US" dirty="0" smtClean="0"/>
              <a:t>Verified on MarCO Iris spare unit with Cassy GSE,</a:t>
            </a:r>
            <a:br>
              <a:rPr lang="en-US" dirty="0" smtClean="0"/>
            </a:br>
            <a:r>
              <a:rPr lang="en-US" dirty="0" smtClean="0"/>
              <a:t>and on MarCO SC testbed</a:t>
            </a:r>
            <a:endParaRPr lang="en-US" dirty="0"/>
          </a:p>
          <a:p>
            <a:r>
              <a:rPr lang="en-US" dirty="0" smtClean="0"/>
              <a:t>Examples:</a:t>
            </a:r>
          </a:p>
          <a:p>
            <a:pPr lvl="1"/>
            <a:r>
              <a:rPr lang="en-US" dirty="0" smtClean="0"/>
              <a:t>Additional Data Rates</a:t>
            </a:r>
          </a:p>
          <a:p>
            <a:pPr lvl="1"/>
            <a:r>
              <a:rPr lang="en-US" dirty="0" err="1" smtClean="0"/>
              <a:t>Tx</a:t>
            </a:r>
            <a:r>
              <a:rPr lang="en-US" dirty="0" smtClean="0"/>
              <a:t>/Rx with Ranging</a:t>
            </a:r>
          </a:p>
          <a:p>
            <a:pPr lvl="1"/>
            <a:r>
              <a:rPr lang="en-US" dirty="0" smtClean="0"/>
              <a:t>Carrier-Only Downlink</a:t>
            </a:r>
          </a:p>
          <a:p>
            <a:pPr lvl="1"/>
            <a:r>
              <a:rPr lang="en-US" dirty="0" smtClean="0"/>
              <a:t>Adjusting Data Arbitration</a:t>
            </a:r>
          </a:p>
        </p:txBody>
      </p:sp>
      <p:sp>
        <p:nvSpPr>
          <p:cNvPr id="5" name="Slide Number Placeholder 4"/>
          <p:cNvSpPr>
            <a:spLocks noGrp="1"/>
          </p:cNvSpPr>
          <p:nvPr>
            <p:ph type="sldNum" sz="quarter" idx="12"/>
          </p:nvPr>
        </p:nvSpPr>
        <p:spPr/>
        <p:txBody>
          <a:bodyPr/>
          <a:lstStyle/>
          <a:p>
            <a:fld id="{C067DDA6-1E6B-47A3-8FA6-BF59B8776F6B}" type="slidenum">
              <a:rPr lang="en-US" smtClean="0"/>
              <a:t>10</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9624390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Post-Launch Updates in Detail</a:t>
            </a:r>
            <a:endParaRPr lang="en-US" dirty="0"/>
          </a:p>
        </p:txBody>
      </p:sp>
      <p:sp>
        <p:nvSpPr>
          <p:cNvPr id="3" name="Content Placeholder 2"/>
          <p:cNvSpPr>
            <a:spLocks noGrp="1"/>
          </p:cNvSpPr>
          <p:nvPr>
            <p:ph idx="1"/>
          </p:nvPr>
        </p:nvSpPr>
        <p:spPr/>
        <p:txBody>
          <a:bodyPr numCol="2">
            <a:normAutofit/>
          </a:bodyPr>
          <a:lstStyle/>
          <a:p>
            <a:r>
              <a:rPr lang="en-US" sz="2400" dirty="0" smtClean="0"/>
              <a:t>Higher data rate required alternate encoding scheme</a:t>
            </a:r>
          </a:p>
          <a:p>
            <a:pPr lvl="1"/>
            <a:r>
              <a:rPr lang="en-US" sz="2000" dirty="0" smtClean="0"/>
              <a:t>Nominal encoding of Turbo 1/6</a:t>
            </a:r>
          </a:p>
          <a:p>
            <a:pPr lvl="1"/>
            <a:r>
              <a:rPr lang="en-US" sz="2000" dirty="0" smtClean="0"/>
              <a:t>Requested configuration for downlink data rates including 8 kbps and 16 kbps</a:t>
            </a:r>
          </a:p>
          <a:p>
            <a:pPr lvl="1"/>
            <a:r>
              <a:rPr lang="en-US" sz="2000" dirty="0" smtClean="0"/>
              <a:t>Turbo 1/6 at 16 kbps (192 kHz) violates MarCO’s spectrum allocation license</a:t>
            </a:r>
          </a:p>
          <a:p>
            <a:pPr lvl="1"/>
            <a:r>
              <a:rPr lang="en-US" sz="2000" dirty="0" smtClean="0"/>
              <a:t>To comply with NTIA license agreement, instead provided:</a:t>
            </a:r>
          </a:p>
          <a:p>
            <a:pPr lvl="2"/>
            <a:r>
              <a:rPr lang="en-US" sz="1800" dirty="0" smtClean="0"/>
              <a:t>Turbo 1/6 at 8 kbps (96 kHz)</a:t>
            </a:r>
          </a:p>
          <a:p>
            <a:pPr lvl="2"/>
            <a:r>
              <a:rPr lang="en-US" sz="1800" dirty="0" smtClean="0"/>
              <a:t>Turbo 1/3 at 16 kbps (96 kHz)</a:t>
            </a:r>
          </a:p>
          <a:p>
            <a:pPr lvl="1"/>
            <a:endParaRPr lang="en-US" sz="2000" dirty="0"/>
          </a:p>
          <a:p>
            <a:pPr lvl="1"/>
            <a:endParaRPr lang="en-US" sz="2000" dirty="0" smtClean="0"/>
          </a:p>
          <a:p>
            <a:r>
              <a:rPr lang="en-US" sz="2400" dirty="0" smtClean="0"/>
              <a:t>Adjustable data prioritization</a:t>
            </a:r>
          </a:p>
          <a:p>
            <a:pPr lvl="1"/>
            <a:r>
              <a:rPr lang="en-US" sz="2000" dirty="0" smtClean="0"/>
              <a:t>Data arbitration allows for alternate prioritization of EDL data vs TLM data</a:t>
            </a:r>
          </a:p>
          <a:p>
            <a:pPr lvl="1"/>
            <a:r>
              <a:rPr lang="en-US" sz="2000" dirty="0" smtClean="0"/>
              <a:t>Not configurable or accessible through pre-defined register</a:t>
            </a:r>
          </a:p>
          <a:p>
            <a:pPr lvl="1"/>
            <a:r>
              <a:rPr lang="en-US" sz="2000" dirty="0" smtClean="0"/>
              <a:t>Single-threaded software means deterministic locations of variables</a:t>
            </a:r>
          </a:p>
          <a:p>
            <a:pPr lvl="1"/>
            <a:r>
              <a:rPr lang="en-US" sz="2000" dirty="0" smtClean="0"/>
              <a:t>Disassembled flight software image to find memory location for data arbitration variable</a:t>
            </a:r>
          </a:p>
          <a:p>
            <a:pPr lvl="1"/>
            <a:endParaRPr lang="en-US" sz="2000" dirty="0" smtClean="0"/>
          </a:p>
        </p:txBody>
      </p:sp>
      <p:sp>
        <p:nvSpPr>
          <p:cNvPr id="5" name="Slide Number Placeholder 4"/>
          <p:cNvSpPr>
            <a:spLocks noGrp="1"/>
          </p:cNvSpPr>
          <p:nvPr>
            <p:ph type="sldNum" sz="quarter" idx="12"/>
          </p:nvPr>
        </p:nvSpPr>
        <p:spPr/>
        <p:txBody>
          <a:bodyPr/>
          <a:lstStyle/>
          <a:p>
            <a:fld id="{C067DDA6-1E6B-47A3-8FA6-BF59B8776F6B}" type="slidenum">
              <a:rPr lang="en-US" smtClean="0"/>
              <a:t>11</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31824427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Mission Success at Mars</a:t>
            </a:r>
            <a:endParaRPr lang="en-US" dirty="0"/>
          </a:p>
        </p:txBody>
      </p:sp>
      <p:sp>
        <p:nvSpPr>
          <p:cNvPr id="3" name="Content Placeholder 2"/>
          <p:cNvSpPr>
            <a:spLocks noGrp="1"/>
          </p:cNvSpPr>
          <p:nvPr>
            <p:ph idx="1"/>
          </p:nvPr>
        </p:nvSpPr>
        <p:spPr/>
        <p:txBody>
          <a:bodyPr>
            <a:normAutofit/>
          </a:bodyPr>
          <a:lstStyle/>
          <a:p>
            <a:r>
              <a:rPr lang="en-US" dirty="0"/>
              <a:t>Successfully completed </a:t>
            </a:r>
            <a:r>
              <a:rPr lang="en-US" dirty="0" smtClean="0"/>
              <a:t>EDL</a:t>
            </a:r>
            <a:br>
              <a:rPr lang="en-US" dirty="0" smtClean="0"/>
            </a:br>
            <a:r>
              <a:rPr lang="en-US" dirty="0" smtClean="0"/>
              <a:t>with </a:t>
            </a:r>
            <a:r>
              <a:rPr lang="en-US" dirty="0"/>
              <a:t>zero </a:t>
            </a:r>
            <a:r>
              <a:rPr lang="en-US" dirty="0" smtClean="0"/>
              <a:t>data loss</a:t>
            </a:r>
          </a:p>
          <a:p>
            <a:pPr lvl="1"/>
            <a:r>
              <a:rPr lang="en-US" dirty="0" smtClean="0"/>
              <a:t>Iris transmitted all data</a:t>
            </a:r>
            <a:br>
              <a:rPr lang="en-US" dirty="0" smtClean="0"/>
            </a:br>
            <a:r>
              <a:rPr lang="en-US" dirty="0" smtClean="0"/>
              <a:t>that it received</a:t>
            </a:r>
            <a:endParaRPr lang="en-US" dirty="0"/>
          </a:p>
          <a:p>
            <a:r>
              <a:rPr lang="en-US" dirty="0" smtClean="0"/>
              <a:t>EDL data recorded:</a:t>
            </a:r>
          </a:p>
          <a:p>
            <a:pPr lvl="1"/>
            <a:r>
              <a:rPr lang="en-US" dirty="0" err="1" smtClean="0"/>
              <a:t>MarCO</a:t>
            </a:r>
            <a:r>
              <a:rPr lang="en-US" dirty="0" smtClean="0"/>
              <a:t>-A: 694 KB</a:t>
            </a:r>
          </a:p>
          <a:p>
            <a:pPr lvl="1"/>
            <a:r>
              <a:rPr lang="en-US" dirty="0" err="1" smtClean="0"/>
              <a:t>MarCO</a:t>
            </a:r>
            <a:r>
              <a:rPr lang="en-US" dirty="0" smtClean="0"/>
              <a:t>-B: 712 KB</a:t>
            </a:r>
          </a:p>
          <a:p>
            <a:pPr lvl="1"/>
            <a:r>
              <a:rPr lang="en-US" dirty="0" smtClean="0"/>
              <a:t>(more than MRO!)</a:t>
            </a:r>
          </a:p>
          <a:p>
            <a:r>
              <a:rPr lang="en-US" dirty="0" smtClean="0"/>
              <a:t>Performed retransmission</a:t>
            </a:r>
            <a:br>
              <a:rPr lang="en-US" dirty="0" smtClean="0"/>
            </a:br>
            <a:r>
              <a:rPr lang="en-US" dirty="0" smtClean="0"/>
              <a:t>post-EDL</a:t>
            </a:r>
          </a:p>
          <a:p>
            <a:endParaRPr lang="en-US" dirty="0" smtClean="0"/>
          </a:p>
        </p:txBody>
      </p:sp>
      <p:sp>
        <p:nvSpPr>
          <p:cNvPr id="5" name="Slide Number Placeholder 4"/>
          <p:cNvSpPr>
            <a:spLocks noGrp="1"/>
          </p:cNvSpPr>
          <p:nvPr>
            <p:ph type="sldNum" sz="quarter" idx="12"/>
          </p:nvPr>
        </p:nvSpPr>
        <p:spPr/>
        <p:txBody>
          <a:bodyPr/>
          <a:lstStyle/>
          <a:p>
            <a:fld id="{C067DDA6-1E6B-47A3-8FA6-BF59B8776F6B}" type="slidenum">
              <a:rPr lang="en-US" smtClean="0"/>
              <a:t>12</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6585" y="1821566"/>
            <a:ext cx="6278356" cy="3533817"/>
          </a:xfrm>
          <a:prstGeom prst="rect">
            <a:avLst/>
          </a:prstGeom>
          <a:effectLst>
            <a:glow rad="63500">
              <a:schemeClr val="accent5">
                <a:satMod val="175000"/>
                <a:alpha val="40000"/>
              </a:schemeClr>
            </a:glow>
          </a:effectLst>
        </p:spPr>
      </p:pic>
    </p:spTree>
    <p:extLst>
      <p:ext uri="{BB962C8B-B14F-4D97-AF65-F5344CB8AC3E}">
        <p14:creationId xmlns:p14="http://schemas.microsoft.com/office/powerpoint/2010/main" val="2869769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1219"/>
            <a:ext cx="10515600" cy="1325563"/>
          </a:xfrm>
        </p:spPr>
        <p:txBody>
          <a:bodyPr/>
          <a:lstStyle/>
          <a:p>
            <a:r>
              <a:rPr lang="en-US" dirty="0" smtClean="0">
                <a:effectLst>
                  <a:glow rad="63500">
                    <a:schemeClr val="accent5">
                      <a:satMod val="175000"/>
                      <a:alpha val="40000"/>
                    </a:schemeClr>
                  </a:glow>
                </a:effectLst>
              </a:rPr>
              <a:t>First Image from</a:t>
            </a:r>
            <a:br>
              <a:rPr lang="en-US" dirty="0" smtClean="0">
                <a:effectLst>
                  <a:glow rad="63500">
                    <a:schemeClr val="accent5">
                      <a:satMod val="175000"/>
                      <a:alpha val="40000"/>
                    </a:schemeClr>
                  </a:glow>
                </a:effectLst>
              </a:rPr>
            </a:br>
            <a:r>
              <a:rPr lang="en-US" dirty="0" err="1" smtClean="0">
                <a:effectLst>
                  <a:glow rad="63500">
                    <a:schemeClr val="accent5">
                      <a:satMod val="175000"/>
                      <a:alpha val="40000"/>
                    </a:schemeClr>
                  </a:glow>
                </a:effectLst>
              </a:rPr>
              <a:t>InSight</a:t>
            </a:r>
            <a:r>
              <a:rPr lang="en-US" dirty="0" smtClean="0">
                <a:effectLst>
                  <a:glow rad="63500">
                    <a:schemeClr val="accent5">
                      <a:satMod val="175000"/>
                      <a:alpha val="40000"/>
                    </a:schemeClr>
                  </a:glow>
                </a:effectLst>
              </a:rPr>
              <a:t> Lander</a:t>
            </a:r>
            <a:endParaRPr lang="en-US" dirty="0"/>
          </a:p>
        </p:txBody>
      </p:sp>
      <p:sp>
        <p:nvSpPr>
          <p:cNvPr id="5" name="Content Placeholder 4"/>
          <p:cNvSpPr>
            <a:spLocks noGrp="1"/>
          </p:cNvSpPr>
          <p:nvPr>
            <p:ph idx="1"/>
          </p:nvPr>
        </p:nvSpPr>
        <p:spPr>
          <a:xfrm>
            <a:off x="838200" y="2121719"/>
            <a:ext cx="10515600" cy="4351338"/>
          </a:xfrm>
        </p:spPr>
        <p:txBody>
          <a:bodyPr/>
          <a:lstStyle/>
          <a:p>
            <a:r>
              <a:rPr lang="en-US" dirty="0" smtClean="0"/>
              <a:t>MarCO enabled quick reception</a:t>
            </a:r>
            <a:br>
              <a:rPr lang="en-US" dirty="0" smtClean="0"/>
            </a:br>
            <a:r>
              <a:rPr lang="en-US" dirty="0" smtClean="0"/>
              <a:t>of </a:t>
            </a:r>
            <a:r>
              <a:rPr lang="en-US" dirty="0" err="1" smtClean="0"/>
              <a:t>InSight’s</a:t>
            </a:r>
            <a:r>
              <a:rPr lang="en-US" dirty="0" smtClean="0"/>
              <a:t> first image on Mars</a:t>
            </a:r>
          </a:p>
          <a:p>
            <a:r>
              <a:rPr lang="en-US" dirty="0" smtClean="0"/>
              <a:t>Utilized post-launch updates,</a:t>
            </a:r>
            <a:br>
              <a:rPr lang="en-US" dirty="0" smtClean="0"/>
            </a:br>
            <a:r>
              <a:rPr lang="en-US" dirty="0" smtClean="0"/>
              <a:t>including arbitration scheme</a:t>
            </a:r>
            <a:br>
              <a:rPr lang="en-US" dirty="0" smtClean="0"/>
            </a:br>
            <a:r>
              <a:rPr lang="en-US" dirty="0" smtClean="0"/>
              <a:t>adjustments and increased data rates</a:t>
            </a:r>
            <a:endParaRPr lang="en-US" dirty="0"/>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9796" y="923109"/>
            <a:ext cx="5253854" cy="5253854"/>
          </a:xfrm>
          <a:prstGeom prst="rect">
            <a:avLst/>
          </a:prstGeom>
          <a:effectLst>
            <a:glow rad="63500">
              <a:schemeClr val="accent5">
                <a:satMod val="175000"/>
                <a:alpha val="40000"/>
              </a:schemeClr>
            </a:glow>
          </a:effectLst>
        </p:spPr>
      </p:pic>
      <p:sp>
        <p:nvSpPr>
          <p:cNvPr id="3" name="Footer Placeholder 2"/>
          <p:cNvSpPr>
            <a:spLocks noGrp="1"/>
          </p:cNvSpPr>
          <p:nvPr>
            <p:ph type="ftr" sz="quarter" idx="11"/>
          </p:nvPr>
        </p:nvSpPr>
        <p:spPr>
          <a:xfrm>
            <a:off x="2085246" y="6352291"/>
            <a:ext cx="7092885" cy="365125"/>
          </a:xfrm>
        </p:spPr>
        <p:txBody>
          <a:bodyPr/>
          <a:lstStyle/>
          <a:p>
            <a:r>
              <a:rPr lang="en-US" dirty="0" smtClean="0"/>
              <a:t>Copyright (c)2019 California Institute of Technology. Government Sponsorship Acknowledged.</a:t>
            </a:r>
            <a:endParaRPr lang="en-US" dirty="0"/>
          </a:p>
        </p:txBody>
      </p:sp>
      <p:sp>
        <p:nvSpPr>
          <p:cNvPr id="4" name="Slide Number Placeholder 3"/>
          <p:cNvSpPr>
            <a:spLocks noGrp="1"/>
          </p:cNvSpPr>
          <p:nvPr>
            <p:ph type="sldNum" sz="quarter" idx="12"/>
          </p:nvPr>
        </p:nvSpPr>
        <p:spPr/>
        <p:txBody>
          <a:bodyPr/>
          <a:lstStyle/>
          <a:p>
            <a:fld id="{C067DDA6-1E6B-47A3-8FA6-BF59B8776F6B}" type="slidenum">
              <a:rPr lang="en-US" smtClean="0"/>
              <a:t>13</a:t>
            </a:fld>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344186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effectLst>
                  <a:glow rad="63500">
                    <a:schemeClr val="accent5">
                      <a:satMod val="175000"/>
                      <a:alpha val="40000"/>
                    </a:schemeClr>
                  </a:glow>
                </a:effectLst>
              </a:rPr>
              <a:t>MarCO</a:t>
            </a:r>
            <a:r>
              <a:rPr lang="en-US" dirty="0" smtClean="0">
                <a:effectLst>
                  <a:glow rad="63500">
                    <a:schemeClr val="accent5">
                      <a:satMod val="175000"/>
                      <a:alpha val="40000"/>
                    </a:schemeClr>
                  </a:glow>
                </a:effectLst>
              </a:rPr>
              <a:t>-B Images</a:t>
            </a:r>
            <a:endParaRPr lang="en-US" dirty="0"/>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0983" t="5952" r="11151" b="6150"/>
          <a:stretch/>
        </p:blipFill>
        <p:spPr>
          <a:xfrm>
            <a:off x="7813960" y="4571848"/>
            <a:ext cx="3475501" cy="2206837"/>
          </a:xfrm>
          <a:prstGeom prst="rect">
            <a:avLst/>
          </a:prstGeom>
          <a:effectLst>
            <a:glow rad="63500">
              <a:schemeClr val="accent5">
                <a:satMod val="175000"/>
                <a:alpha val="40000"/>
              </a:schemeClr>
            </a:glow>
          </a:effectLst>
        </p:spPr>
      </p:pic>
      <p:sp>
        <p:nvSpPr>
          <p:cNvPr id="5" name="Slide Number Placeholder 4"/>
          <p:cNvSpPr>
            <a:spLocks noGrp="1"/>
          </p:cNvSpPr>
          <p:nvPr>
            <p:ph type="sldNum" sz="quarter" idx="12"/>
          </p:nvPr>
        </p:nvSpPr>
        <p:spPr/>
        <p:txBody>
          <a:bodyPr/>
          <a:lstStyle/>
          <a:p>
            <a:fld id="{C067DDA6-1E6B-47A3-8FA6-BF59B8776F6B}" type="slidenum">
              <a:rPr lang="en-US" smtClean="0"/>
              <a:t>14</a:t>
            </a:fld>
            <a:endParaRPr lang="en-US"/>
          </a:p>
        </p:txBody>
      </p:sp>
      <p:sp>
        <p:nvSpPr>
          <p:cNvPr id="7"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8795" y="2267258"/>
            <a:ext cx="3475501" cy="2207070"/>
          </a:xfrm>
          <a:prstGeom prst="rect">
            <a:avLst/>
          </a:prstGeom>
          <a:effectLst>
            <a:glow rad="63500">
              <a:schemeClr val="accent5">
                <a:satMod val="175000"/>
                <a:alpha val="40000"/>
              </a:schemeClr>
            </a:glow>
          </a:effec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74" y="1515156"/>
            <a:ext cx="3457743" cy="2207070"/>
          </a:xfrm>
          <a:prstGeom prst="rect">
            <a:avLst/>
          </a:prstGeom>
          <a:effectLst>
            <a:glow rad="63500">
              <a:schemeClr val="accent5">
                <a:satMod val="175000"/>
                <a:alpha val="40000"/>
              </a:schemeClr>
            </a:glow>
          </a:effectLst>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374" y="3909529"/>
            <a:ext cx="3457743" cy="2207070"/>
          </a:xfrm>
          <a:prstGeom prst="rect">
            <a:avLst/>
          </a:prstGeom>
          <a:effectLst>
            <a:glow rad="63500">
              <a:schemeClr val="accent5">
                <a:satMod val="175000"/>
                <a:alpha val="40000"/>
              </a:schemeClr>
            </a:glow>
          </a:effectLst>
        </p:spPr>
      </p:pic>
      <p:pic>
        <p:nvPicPr>
          <p:cNvPr id="12" name="Picture 11"/>
          <p:cNvPicPr>
            <a:picLocks noChangeAspect="1"/>
          </p:cNvPicPr>
          <p:nvPr/>
        </p:nvPicPr>
        <p:blipFill rotWithShape="1">
          <a:blip r:embed="rId8" cstate="print">
            <a:extLst>
              <a:ext uri="{28A0092B-C50C-407E-A947-70E740481C1C}">
                <a14:useLocalDpi xmlns:a14="http://schemas.microsoft.com/office/drawing/2010/main" val="0"/>
              </a:ext>
            </a:extLst>
          </a:blip>
          <a:srcRect l="10718" t="5522" r="10649" b="5630"/>
          <a:stretch/>
        </p:blipFill>
        <p:spPr>
          <a:xfrm>
            <a:off x="4106408" y="1521123"/>
            <a:ext cx="3463203" cy="2201103"/>
          </a:xfrm>
          <a:prstGeom prst="rect">
            <a:avLst/>
          </a:prstGeom>
          <a:effectLst>
            <a:glow rad="63500">
              <a:schemeClr val="accent5">
                <a:satMod val="175000"/>
                <a:alpha val="40000"/>
              </a:schemeClr>
            </a:glow>
          </a:effectLst>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06408" y="3909529"/>
            <a:ext cx="3467093" cy="2213038"/>
          </a:xfrm>
          <a:prstGeom prst="rect">
            <a:avLst/>
          </a:prstGeom>
          <a:effectLst>
            <a:glow rad="63500">
              <a:schemeClr val="accent5">
                <a:satMod val="175000"/>
                <a:alpha val="40000"/>
              </a:schemeClr>
            </a:glow>
          </a:effectLst>
        </p:spPr>
      </p:pic>
      <p:grpSp>
        <p:nvGrpSpPr>
          <p:cNvPr id="20" name="Group 19"/>
          <p:cNvGrpSpPr/>
          <p:nvPr/>
        </p:nvGrpSpPr>
        <p:grpSpPr>
          <a:xfrm>
            <a:off x="7715839" y="70701"/>
            <a:ext cx="3573621" cy="2088550"/>
            <a:chOff x="7894039" y="184854"/>
            <a:chExt cx="2920871" cy="1818336"/>
          </a:xfrm>
        </p:grpSpPr>
        <p:pic>
          <p:nvPicPr>
            <p:cNvPr id="4" name="Picture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63541" y="188913"/>
              <a:ext cx="2845003" cy="1814277"/>
            </a:xfrm>
            <a:prstGeom prst="rect">
              <a:avLst/>
            </a:prstGeom>
            <a:effectLst>
              <a:glow rad="63500">
                <a:schemeClr val="accent5">
                  <a:satMod val="175000"/>
                  <a:alpha val="40000"/>
                </a:schemeClr>
              </a:glow>
            </a:effectLst>
          </p:spPr>
        </p:pic>
        <p:sp>
          <p:nvSpPr>
            <p:cNvPr id="14" name="Oval 13"/>
            <p:cNvSpPr/>
            <p:nvPr/>
          </p:nvSpPr>
          <p:spPr>
            <a:xfrm>
              <a:off x="9398526" y="1220772"/>
              <a:ext cx="306371" cy="306371"/>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9288328" y="1014650"/>
              <a:ext cx="526766" cy="215444"/>
            </a:xfrm>
            <a:prstGeom prst="rect">
              <a:avLst/>
            </a:prstGeom>
            <a:noFill/>
          </p:spPr>
          <p:txBody>
            <a:bodyPr wrap="square" rtlCol="0">
              <a:spAutoFit/>
            </a:bodyPr>
            <a:lstStyle/>
            <a:p>
              <a:pPr algn="ctr"/>
              <a:r>
                <a:rPr lang="en-US" sz="800" dirty="0" smtClean="0">
                  <a:latin typeface="Arial" panose="020B0604020202020204" pitchFamily="34" charset="0"/>
                  <a:cs typeface="Arial" panose="020B0604020202020204" pitchFamily="34" charset="0"/>
                </a:rPr>
                <a:t>Earth</a:t>
              </a:r>
              <a:endParaRPr lang="en-US" sz="800" dirty="0">
                <a:latin typeface="Arial" panose="020B0604020202020204" pitchFamily="34" charset="0"/>
                <a:cs typeface="Arial" panose="020B0604020202020204" pitchFamily="34" charset="0"/>
              </a:endParaRPr>
            </a:p>
          </p:txBody>
        </p:sp>
        <p:sp>
          <p:nvSpPr>
            <p:cNvPr id="16" name="TextBox 15"/>
            <p:cNvSpPr txBox="1"/>
            <p:nvPr/>
          </p:nvSpPr>
          <p:spPr>
            <a:xfrm>
              <a:off x="9618297" y="273020"/>
              <a:ext cx="914663" cy="338554"/>
            </a:xfrm>
            <a:prstGeom prst="rect">
              <a:avLst/>
            </a:prstGeom>
            <a:noFill/>
          </p:spPr>
          <p:txBody>
            <a:bodyPr wrap="square" rtlCol="0">
              <a:spAutoFit/>
            </a:bodyPr>
            <a:lstStyle/>
            <a:p>
              <a:pPr algn="ctr"/>
              <a:r>
                <a:rPr lang="en-US" sz="800" dirty="0" smtClean="0">
                  <a:latin typeface="Arial" panose="020B0604020202020204" pitchFamily="34" charset="0"/>
                  <a:cs typeface="Arial" panose="020B0604020202020204" pitchFamily="34" charset="0"/>
                </a:rPr>
                <a:t>High Gain Antenna</a:t>
              </a:r>
              <a:endParaRPr lang="en-US" sz="800" dirty="0">
                <a:latin typeface="Arial" panose="020B0604020202020204" pitchFamily="34" charset="0"/>
                <a:cs typeface="Arial" panose="020B0604020202020204" pitchFamily="34" charset="0"/>
              </a:endParaRPr>
            </a:p>
          </p:txBody>
        </p:sp>
        <p:sp>
          <p:nvSpPr>
            <p:cNvPr id="17" name="TextBox 16"/>
            <p:cNvSpPr txBox="1"/>
            <p:nvPr/>
          </p:nvSpPr>
          <p:spPr>
            <a:xfrm>
              <a:off x="7930245" y="273020"/>
              <a:ext cx="959231" cy="338554"/>
            </a:xfrm>
            <a:prstGeom prst="rect">
              <a:avLst/>
            </a:prstGeom>
            <a:noFill/>
          </p:spPr>
          <p:txBody>
            <a:bodyPr wrap="square" rtlCol="0">
              <a:spAutoFit/>
            </a:bodyPr>
            <a:lstStyle/>
            <a:p>
              <a:pPr algn="ctr"/>
              <a:r>
                <a:rPr lang="en-US" sz="800" dirty="0" smtClean="0">
                  <a:latin typeface="Arial" panose="020B0604020202020204" pitchFamily="34" charset="0"/>
                  <a:cs typeface="Arial" panose="020B0604020202020204" pitchFamily="34" charset="0"/>
                </a:rPr>
                <a:t>Corner of Thermal Blanket</a:t>
              </a:r>
              <a:endParaRPr lang="en-US" sz="800" dirty="0">
                <a:latin typeface="Arial" panose="020B0604020202020204" pitchFamily="34" charset="0"/>
                <a:cs typeface="Arial" panose="020B0604020202020204" pitchFamily="34" charset="0"/>
              </a:endParaRPr>
            </a:p>
          </p:txBody>
        </p:sp>
        <p:sp>
          <p:nvSpPr>
            <p:cNvPr id="18" name="TextBox 17"/>
            <p:cNvSpPr txBox="1"/>
            <p:nvPr/>
          </p:nvSpPr>
          <p:spPr>
            <a:xfrm>
              <a:off x="7894039" y="1478703"/>
              <a:ext cx="959231" cy="338554"/>
            </a:xfrm>
            <a:prstGeom prst="rect">
              <a:avLst/>
            </a:prstGeom>
            <a:noFill/>
          </p:spPr>
          <p:txBody>
            <a:bodyPr wrap="square" rtlCol="0">
              <a:spAutoFit/>
            </a:bodyPr>
            <a:lstStyle/>
            <a:p>
              <a:pPr algn="ctr"/>
              <a:r>
                <a:rPr lang="en-US" sz="800" dirty="0" smtClean="0">
                  <a:latin typeface="Arial" panose="020B0604020202020204" pitchFamily="34" charset="0"/>
                  <a:cs typeface="Arial" panose="020B0604020202020204" pitchFamily="34" charset="0"/>
                </a:rPr>
                <a:t>High Gain Antenna Feed</a:t>
              </a:r>
              <a:endParaRPr lang="en-US" sz="800" dirty="0">
                <a:latin typeface="Arial" panose="020B0604020202020204" pitchFamily="34" charset="0"/>
                <a:cs typeface="Arial" panose="020B0604020202020204" pitchFamily="34" charset="0"/>
              </a:endParaRPr>
            </a:p>
          </p:txBody>
        </p:sp>
        <p:pic>
          <p:nvPicPr>
            <p:cNvPr id="1026" name="Picture 2" descr="https://photojournal.jpl.nasa.gov/figures/PIA22323_fig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63541" y="184854"/>
              <a:ext cx="2851369" cy="1818336"/>
            </a:xfrm>
            <a:prstGeom prst="rect">
              <a:avLst/>
            </a:prstGeom>
            <a:noFill/>
            <a:effectLst>
              <a:glow rad="635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286166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51506" y="1404594"/>
            <a:ext cx="8288987" cy="5290843"/>
          </a:xfrm>
          <a:effectLst>
            <a:glow rad="63500">
              <a:schemeClr val="accent5">
                <a:satMod val="175000"/>
                <a:alpha val="40000"/>
              </a:schemeClr>
            </a:glow>
          </a:effectLst>
        </p:spPr>
      </p:pic>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Approach to Mars</a:t>
            </a:r>
            <a:endParaRPr lang="en-US" dirty="0"/>
          </a:p>
        </p:txBody>
      </p:sp>
      <p:sp>
        <p:nvSpPr>
          <p:cNvPr id="4" name="Slide Number Placeholder 3"/>
          <p:cNvSpPr>
            <a:spLocks noGrp="1"/>
          </p:cNvSpPr>
          <p:nvPr>
            <p:ph type="sldNum" sz="quarter" idx="12"/>
          </p:nvPr>
        </p:nvSpPr>
        <p:spPr/>
        <p:txBody>
          <a:bodyPr/>
          <a:lstStyle/>
          <a:p>
            <a:fld id="{C067DDA6-1E6B-47A3-8FA6-BF59B8776F6B}" type="slidenum">
              <a:rPr lang="en-US" smtClean="0"/>
              <a:t>15</a:t>
            </a:fld>
            <a:endParaRPr lang="en-US"/>
          </a:p>
        </p:txBody>
      </p:sp>
      <p:sp>
        <p:nvSpPr>
          <p:cNvPr id="8"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spTree>
    <p:extLst>
      <p:ext uri="{BB962C8B-B14F-4D97-AF65-F5344CB8AC3E}">
        <p14:creationId xmlns:p14="http://schemas.microsoft.com/office/powerpoint/2010/main" val="1594483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Current State of </a:t>
            </a:r>
            <a:r>
              <a:rPr lang="en-US" dirty="0" err="1" smtClean="0">
                <a:effectLst>
                  <a:glow rad="63500">
                    <a:schemeClr val="accent5">
                      <a:satMod val="175000"/>
                      <a:alpha val="40000"/>
                    </a:schemeClr>
                  </a:glow>
                </a:effectLst>
              </a:rPr>
              <a:t>MarCO</a:t>
            </a:r>
            <a:r>
              <a:rPr lang="en-US" dirty="0" smtClean="0">
                <a:effectLst>
                  <a:glow rad="63500">
                    <a:schemeClr val="accent5">
                      <a:satMod val="175000"/>
                      <a:alpha val="40000"/>
                    </a:schemeClr>
                  </a:glow>
                </a:effectLst>
              </a:rPr>
              <a:t> and Iris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Lost contact a few weeks after </a:t>
            </a:r>
            <a:r>
              <a:rPr lang="en-US" dirty="0" smtClean="0"/>
              <a:t>EDL</a:t>
            </a:r>
          </a:p>
          <a:p>
            <a:pPr lvl="1"/>
            <a:r>
              <a:rPr lang="en-US" dirty="0" err="1" smtClean="0"/>
              <a:t>MarCO</a:t>
            </a:r>
            <a:r>
              <a:rPr lang="en-US" dirty="0" smtClean="0"/>
              <a:t>-B: Dec. 29 2018; </a:t>
            </a:r>
            <a:r>
              <a:rPr lang="en-US" dirty="0" err="1" smtClean="0"/>
              <a:t>MarCO</a:t>
            </a:r>
            <a:r>
              <a:rPr lang="en-US" dirty="0" smtClean="0"/>
              <a:t>-A: Jan. 4, 2019</a:t>
            </a:r>
            <a:endParaRPr lang="en-US" dirty="0" smtClean="0"/>
          </a:p>
          <a:p>
            <a:pPr lvl="1"/>
            <a:r>
              <a:rPr lang="en-US" dirty="0" smtClean="0"/>
              <a:t>Current theory:</a:t>
            </a:r>
          </a:p>
          <a:p>
            <a:pPr lvl="2"/>
            <a:r>
              <a:rPr lang="en-US" dirty="0" smtClean="0"/>
              <a:t>Issues on brightness sensors</a:t>
            </a:r>
            <a:br>
              <a:rPr lang="en-US" dirty="0" smtClean="0"/>
            </a:br>
            <a:r>
              <a:rPr lang="en-US" dirty="0" smtClean="0"/>
              <a:t>leading to attitude control</a:t>
            </a:r>
            <a:br>
              <a:rPr lang="en-US" dirty="0" smtClean="0"/>
            </a:br>
            <a:r>
              <a:rPr lang="en-US" dirty="0" smtClean="0"/>
              <a:t>trouble (greater distance</a:t>
            </a:r>
            <a:br>
              <a:rPr lang="en-US" dirty="0" smtClean="0"/>
            </a:br>
            <a:r>
              <a:rPr lang="en-US" dirty="0" smtClean="0"/>
              <a:t>requires</a:t>
            </a:r>
            <a:r>
              <a:rPr lang="en-US" dirty="0"/>
              <a:t> </a:t>
            </a:r>
            <a:r>
              <a:rPr lang="en-US" dirty="0" smtClean="0"/>
              <a:t>more precise</a:t>
            </a:r>
            <a:br>
              <a:rPr lang="en-US" dirty="0" smtClean="0"/>
            </a:br>
            <a:r>
              <a:rPr lang="en-US" dirty="0" smtClean="0"/>
              <a:t>pointing) and inability</a:t>
            </a:r>
            <a:br>
              <a:rPr lang="en-US" dirty="0" smtClean="0"/>
            </a:br>
            <a:r>
              <a:rPr lang="en-US" dirty="0" smtClean="0"/>
              <a:t>to recharge batteries</a:t>
            </a:r>
          </a:p>
          <a:p>
            <a:r>
              <a:rPr lang="en-US" dirty="0" smtClean="0"/>
              <a:t>Heliocentric </a:t>
            </a:r>
            <a:r>
              <a:rPr lang="en-US" dirty="0" smtClean="0"/>
              <a:t>orbit; team </a:t>
            </a:r>
            <a:br>
              <a:rPr lang="en-US" dirty="0" smtClean="0"/>
            </a:br>
            <a:r>
              <a:rPr lang="en-US" dirty="0" smtClean="0"/>
              <a:t>may</a:t>
            </a:r>
            <a:r>
              <a:rPr lang="en-US" dirty="0"/>
              <a:t> </a:t>
            </a:r>
            <a:r>
              <a:rPr lang="en-US" dirty="0" smtClean="0"/>
              <a:t>attempt to re-engage</a:t>
            </a:r>
            <a:br>
              <a:rPr lang="en-US" dirty="0" smtClean="0"/>
            </a:br>
            <a:r>
              <a:rPr lang="en-US" dirty="0" smtClean="0"/>
              <a:t>in</a:t>
            </a:r>
            <a:r>
              <a:rPr lang="en-US" dirty="0"/>
              <a:t> </a:t>
            </a:r>
            <a:r>
              <a:rPr lang="en-US" dirty="0" smtClean="0"/>
              <a:t>early summer 2019</a:t>
            </a:r>
          </a:p>
          <a:p>
            <a:r>
              <a:rPr lang="en-US" dirty="0" smtClean="0"/>
              <a:t>Next version of Iris has</a:t>
            </a:r>
            <a:br>
              <a:rPr lang="en-US" dirty="0" smtClean="0"/>
            </a:br>
            <a:r>
              <a:rPr lang="en-US" dirty="0" smtClean="0"/>
              <a:t>been delivered to several</a:t>
            </a:r>
            <a:br>
              <a:rPr lang="en-US" dirty="0" smtClean="0"/>
            </a:br>
            <a:r>
              <a:rPr lang="en-US" dirty="0" smtClean="0"/>
              <a:t>CubeSat missions for EM-1</a:t>
            </a:r>
            <a:endParaRPr lang="en-US" dirty="0"/>
          </a:p>
        </p:txBody>
      </p:sp>
      <p:sp>
        <p:nvSpPr>
          <p:cNvPr id="5" name="Slide Number Placeholder 4"/>
          <p:cNvSpPr>
            <a:spLocks noGrp="1"/>
          </p:cNvSpPr>
          <p:nvPr>
            <p:ph type="sldNum" sz="quarter" idx="12"/>
          </p:nvPr>
        </p:nvSpPr>
        <p:spPr/>
        <p:txBody>
          <a:bodyPr/>
          <a:lstStyle/>
          <a:p>
            <a:fld id="{C067DDA6-1E6B-47A3-8FA6-BF59B8776F6B}" type="slidenum">
              <a:rPr lang="en-US" smtClean="0"/>
              <a:t>16</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9148" y="2557978"/>
            <a:ext cx="6845954" cy="3850849"/>
          </a:xfrm>
          <a:prstGeom prst="rect">
            <a:avLst/>
          </a:prstGeom>
          <a:effectLst>
            <a:glow rad="63500">
              <a:schemeClr val="accent5">
                <a:satMod val="175000"/>
                <a:alpha val="40000"/>
              </a:schemeClr>
            </a:glow>
          </a:effectLst>
        </p:spPr>
      </p:pic>
    </p:spTree>
    <p:extLst>
      <p:ext uri="{BB962C8B-B14F-4D97-AF65-F5344CB8AC3E}">
        <p14:creationId xmlns:p14="http://schemas.microsoft.com/office/powerpoint/2010/main" val="11210948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430" y="1286610"/>
            <a:ext cx="6579054" cy="3054433"/>
          </a:xfrm>
          <a:prstGeom prst="rect">
            <a:avLst/>
          </a:prstGeom>
          <a:effectLst>
            <a:glow rad="63500">
              <a:schemeClr val="accent5">
                <a:satMod val="175000"/>
                <a:alpha val="40000"/>
              </a:schemeClr>
            </a:glow>
          </a:effectLst>
        </p:spPr>
      </p:pic>
      <p:sp>
        <p:nvSpPr>
          <p:cNvPr id="2" name="Title 1"/>
          <p:cNvSpPr>
            <a:spLocks noGrp="1"/>
          </p:cNvSpPr>
          <p:nvPr>
            <p:ph type="title"/>
          </p:nvPr>
        </p:nvSpPr>
        <p:spPr/>
        <p:txBody>
          <a:bodyPr/>
          <a:lstStyle/>
          <a:p>
            <a:r>
              <a:rPr lang="en-US" dirty="0" smtClean="0">
                <a:effectLst>
                  <a:glow rad="63500">
                    <a:schemeClr val="accent5">
                      <a:satMod val="175000"/>
                      <a:alpha val="40000"/>
                    </a:schemeClr>
                  </a:glow>
                </a:effectLst>
              </a:rPr>
              <a:t>MarCO and Iris Teams</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effectLst>
                <a:glow rad="63500">
                  <a:schemeClr val="accent5">
                    <a:satMod val="175000"/>
                    <a:alpha val="40000"/>
                  </a:schemeClr>
                </a:glow>
              </a:effectLst>
            </a:endParaRPr>
          </a:p>
          <a:p>
            <a:pPr marL="0" indent="0">
              <a:buNone/>
            </a:pPr>
            <a:r>
              <a:rPr lang="en-US" dirty="0" smtClean="0">
                <a:effectLst>
                  <a:glow rad="63500">
                    <a:schemeClr val="accent5">
                      <a:satMod val="175000"/>
                      <a:alpha val="40000"/>
                    </a:schemeClr>
                  </a:glow>
                </a:effectLst>
              </a:rPr>
              <a:t>And many more not pictured!</a:t>
            </a:r>
            <a:endParaRPr lang="en-US" dirty="0">
              <a:effectLst>
                <a:glow rad="63500">
                  <a:schemeClr val="accent5">
                    <a:satMod val="175000"/>
                    <a:alpha val="40000"/>
                  </a:schemeClr>
                </a:glow>
              </a:effectLst>
            </a:endParaRPr>
          </a:p>
        </p:txBody>
      </p:sp>
      <p:sp>
        <p:nvSpPr>
          <p:cNvPr id="5" name="Slide Number Placeholder 4"/>
          <p:cNvSpPr>
            <a:spLocks noGrp="1"/>
          </p:cNvSpPr>
          <p:nvPr>
            <p:ph type="sldNum" sz="quarter" idx="12"/>
          </p:nvPr>
        </p:nvSpPr>
        <p:spPr/>
        <p:txBody>
          <a:bodyPr/>
          <a:lstStyle/>
          <a:p>
            <a:fld id="{C067DDA6-1E6B-47A3-8FA6-BF59B8776F6B}" type="slidenum">
              <a:rPr lang="en-US" smtClean="0"/>
              <a:t>17</a:t>
            </a:fld>
            <a:endParaRPr lang="en-US"/>
          </a:p>
        </p:txBody>
      </p:sp>
      <p:sp>
        <p:nvSpPr>
          <p:cNvPr id="6" name="Footer Placeholder 2"/>
          <p:cNvSpPr txBox="1">
            <a:spLocks/>
          </p:cNvSpPr>
          <p:nvPr/>
        </p:nvSpPr>
        <p:spPr>
          <a:xfrm>
            <a:off x="2085246" y="6352291"/>
            <a:ext cx="709288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Copyright (c)2019 California Institute of Technology. Government Sponsorship Acknowledged.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7883" y="12302"/>
            <a:ext cx="1014117" cy="84841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0585" y="2842181"/>
            <a:ext cx="5366986" cy="3577990"/>
          </a:xfrm>
          <a:prstGeom prst="rect">
            <a:avLst/>
          </a:prstGeom>
          <a:effectLst>
            <a:glow rad="63500">
              <a:schemeClr val="accent5">
                <a:satMod val="175000"/>
                <a:alpha val="40000"/>
              </a:schemeClr>
            </a:glow>
          </a:effectLst>
        </p:spPr>
      </p:pic>
    </p:spTree>
    <p:extLst>
      <p:ext uri="{BB962C8B-B14F-4D97-AF65-F5344CB8AC3E}">
        <p14:creationId xmlns:p14="http://schemas.microsoft.com/office/powerpoint/2010/main" val="10916653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4094" y="2097276"/>
            <a:ext cx="5238004" cy="2741594"/>
          </a:xfrm>
          <a:prstGeom prst="rect">
            <a:avLst/>
          </a:prstGeom>
        </p:spPr>
      </p:pic>
    </p:spTree>
    <p:extLst>
      <p:ext uri="{BB962C8B-B14F-4D97-AF65-F5344CB8AC3E}">
        <p14:creationId xmlns:p14="http://schemas.microsoft.com/office/powerpoint/2010/main" val="16229600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6536</TotalTime>
  <Words>1092</Words>
  <Application>Microsoft Office PowerPoint</Application>
  <PresentationFormat>Widescreen</PresentationFormat>
  <Paragraphs>212</Paragraphs>
  <Slides>18</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Times New Roman</vt:lpstr>
      <vt:lpstr>Office Theme</vt:lpstr>
      <vt:lpstr>2019 Interplanetary Small Satellite Conf. San Luis Obispo, CA, USA, 29-30 April 2019 Iris at Mars: First Flight Use of Iris Deep Space Transponder on MarCO</vt:lpstr>
      <vt:lpstr>Contents</vt:lpstr>
      <vt:lpstr>MarCO Mission Overview</vt:lpstr>
      <vt:lpstr>MarCO Specifications and Subsystems</vt:lpstr>
      <vt:lpstr>Iris Overview</vt:lpstr>
      <vt:lpstr>Iris Testing for MarCO</vt:lpstr>
      <vt:lpstr>Activities on Launch Day</vt:lpstr>
      <vt:lpstr>Activities During Cruise: Continuous</vt:lpstr>
      <vt:lpstr>Activities During Cruise: Special Cases</vt:lpstr>
      <vt:lpstr>Post-Launch Updates</vt:lpstr>
      <vt:lpstr>Post-Launch Updates in Detail</vt:lpstr>
      <vt:lpstr>Mission Success at Mars</vt:lpstr>
      <vt:lpstr>First Image from InSight Lander</vt:lpstr>
      <vt:lpstr>MarCO-B Images</vt:lpstr>
      <vt:lpstr>Approach to Mars</vt:lpstr>
      <vt:lpstr>Current State of MarCO and Iris</vt:lpstr>
      <vt:lpstr>MarCO and Iris Teams</vt:lpstr>
      <vt:lpstr>PowerPoint Presentation</vt:lpstr>
    </vt:vector>
  </TitlesOfParts>
  <Company>JPL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Holmes, Sarah A (337G)</dc:creator>
  <cp:lastModifiedBy>Holmes, Sarah A (337G)</cp:lastModifiedBy>
  <cp:revision>105</cp:revision>
  <dcterms:created xsi:type="dcterms:W3CDTF">2019-04-02T00:54:58Z</dcterms:created>
  <dcterms:modified xsi:type="dcterms:W3CDTF">2019-04-23T16:43:27Z</dcterms:modified>
</cp:coreProperties>
</file>