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827" r:id="rId2"/>
  </p:sldMasterIdLst>
  <p:notesMasterIdLst>
    <p:notesMasterId r:id="rId31"/>
  </p:notesMasterIdLst>
  <p:sldIdLst>
    <p:sldId id="256" r:id="rId3"/>
    <p:sldId id="324" r:id="rId4"/>
    <p:sldId id="313" r:id="rId5"/>
    <p:sldId id="307" r:id="rId6"/>
    <p:sldId id="353" r:id="rId7"/>
    <p:sldId id="306" r:id="rId8"/>
    <p:sldId id="296" r:id="rId9"/>
    <p:sldId id="295" r:id="rId10"/>
    <p:sldId id="323" r:id="rId11"/>
    <p:sldId id="357" r:id="rId12"/>
    <p:sldId id="375" r:id="rId13"/>
    <p:sldId id="376" r:id="rId14"/>
    <p:sldId id="358" r:id="rId15"/>
    <p:sldId id="305" r:id="rId16"/>
    <p:sldId id="299" r:id="rId17"/>
    <p:sldId id="363" r:id="rId18"/>
    <p:sldId id="359" r:id="rId19"/>
    <p:sldId id="372" r:id="rId20"/>
    <p:sldId id="364" r:id="rId21"/>
    <p:sldId id="366" r:id="rId22"/>
    <p:sldId id="360" r:id="rId23"/>
    <p:sldId id="367" r:id="rId24"/>
    <p:sldId id="369" r:id="rId25"/>
    <p:sldId id="368" r:id="rId26"/>
    <p:sldId id="370" r:id="rId27"/>
    <p:sldId id="377" r:id="rId28"/>
    <p:sldId id="371" r:id="rId29"/>
    <p:sldId id="312" r:id="rId30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C25C96CD-EFD5-4B34-9AC3-BB8573B09FF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108AB88-2997-45E6-A281-E230056BAA3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FADD9D-B38B-4048-A0F5-E83EF32CDE9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84064B1-82F6-4A81-9270-03903DA4C33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68F2157-4E22-459E-BE5D-693371BE643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E71CBF01-68A1-4E2F-9FD9-B72A3A3D3FC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CEE60ED-2A58-4433-B0A7-E7E982CBC5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>
            <a:extLst>
              <a:ext uri="{FF2B5EF4-FFF2-40B4-BE49-F238E27FC236}">
                <a16:creationId xmlns:a16="http://schemas.microsoft.com/office/drawing/2014/main" id="{1398684B-7E59-48CC-AF80-116EE5F6B6E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9BF4B47-9034-4FAC-81F4-DD3208F9689B}" type="slidenum">
              <a:rPr lang="en-US" altLang="en-US" sz="1400" smtClean="0"/>
              <a:pPr>
                <a:spcBef>
                  <a:spcPct val="0"/>
                </a:spcBef>
              </a:pPr>
              <a:t>1</a:t>
            </a:fld>
            <a:endParaRPr lang="en-US" altLang="en-US" sz="1400"/>
          </a:p>
        </p:txBody>
      </p:sp>
      <p:sp>
        <p:nvSpPr>
          <p:cNvPr id="11267" name="Rectangle 1">
            <a:extLst>
              <a:ext uri="{FF2B5EF4-FFF2-40B4-BE49-F238E27FC236}">
                <a16:creationId xmlns:a16="http://schemas.microsoft.com/office/drawing/2014/main" id="{B258EE68-E919-493B-AB7D-03A386825B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306BD402-EB4B-4BA6-A3B6-FE878B21B8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US" altLang="en-US" sz="20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269" name="Text Box 3">
            <a:extLst>
              <a:ext uri="{FF2B5EF4-FFF2-40B4-BE49-F238E27FC236}">
                <a16:creationId xmlns:a16="http://schemas.microsoft.com/office/drawing/2014/main" id="{1BE83EC0-CA60-4614-8B0F-FA8AEB2A9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07D2D0-1313-4B05-A8C4-5C3614C68EC0}" type="slidenum"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1204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218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72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6750"/>
            <a:ext cx="4113213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936750"/>
            <a:ext cx="4114800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831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8895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954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70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321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527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5482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143000"/>
            <a:ext cx="2093913" cy="5254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134100" cy="5254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2247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5F5201F6-BE11-4C33-B2B9-F48BA93D2D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4E683-212E-4C33-BF96-4C5A9DDDB05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8593710-FE58-4C85-9536-344C277180D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DBEA127D-7C43-4C9D-925E-DF4360862C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573E1811-E383-4F47-A7B7-43415E2B1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431C2-9ACB-4348-95E8-F4127DBDB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01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3459270-4E05-41C6-A704-B541DBFBDA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46F6574B-0D4D-48ED-AC53-0AB47FBD90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FFFEB2F0-0C9C-4141-8709-92BB4E2FD0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2695"/>
          <a:stretch>
            <a:fillRect/>
          </a:stretch>
        </p:blipFill>
        <p:spPr bwMode="auto">
          <a:xfrm>
            <a:off x="8434388" y="12700"/>
            <a:ext cx="6858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66CCEBFB-78C0-4AC3-AAC2-FDDAB6A193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34938"/>
            <a:ext cx="8239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110EB1BB-EBCD-4731-9E58-D318AAE349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-25400"/>
            <a:ext cx="12207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>
            <a:extLst>
              <a:ext uri="{FF2B5EF4-FFF2-40B4-BE49-F238E27FC236}">
                <a16:creationId xmlns:a16="http://schemas.microsoft.com/office/drawing/2014/main" id="{CEB49C50-C166-4013-8CDB-D44F50E946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3152775" y="252413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3241B88-DAD7-4225-8C8B-A5C594E193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075"/>
            <a:ext cx="11430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3FC77E7E-CAC4-444A-9F27-FB998E46BCD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209675" y="138113"/>
            <a:ext cx="6096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3D400819-D78F-4696-BF21-4F51C0DA44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9764D69-C066-4950-826B-C5C3C30EE2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791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117CCCB-7637-41DE-A81A-E47898F10C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C357090-8595-4FC9-BF20-80943853BFB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01C93-667B-4C3A-A891-9D81DC0E5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AA1B1BED-D561-40B7-BCC1-334EC2156C6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47046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C906F65-F384-4BA4-B15D-CAE3149D8B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77BEDC1-399D-447A-B998-165403670B4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2D7C5-6648-4390-B305-2AC3F02D6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9DF7F349-BD90-4EF4-BC5F-DBE418BF8D8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74576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A0FD381-3B3C-4290-94EC-5046117B7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E8B93C3-C1F4-45E1-A737-CE5361F283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96F35-793D-4060-83EB-859F17063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57B75A27-58E7-4D99-9DC0-D954E77F1A9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95501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4555EF-82A7-4BD7-AE2C-5C55596CFF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C8510693-7639-40B8-A015-0B1827068E3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281A8-2475-439E-B464-A2D3303DB3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34DB3549-D74D-49B3-AC4F-248DFD681EB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89661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0C1685F-AFD4-409D-9FE6-D3A7470ADC4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42A72-0F65-45AC-B35C-4992873CE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C0CCDC99-3E8A-47F1-ABE4-5A8F6F4FB3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2469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A420E1C-DA79-459A-9588-10FBD89E2F4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26961-FE7A-44AB-A12F-B9B3C6B5D0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357F77A-19C4-4895-9567-C73E28C531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34630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52962E3-876D-46BE-8BD1-15C916779EC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4B17D-50C9-4940-A1FC-11032B58A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38037C2-395D-4338-A0F9-9A1C6E0D12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652960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416C91-8EED-4708-AB37-090EB8F0454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A6E25-7F75-44CA-AF25-DA7ED0FE2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21240B1E-3D9A-4C8A-8748-794F094CC4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73875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6CA5DD-F51F-4D1F-BFC7-434CC06E2E9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B4954-012C-447C-BB88-97AABE300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461BB98E-AF6F-48F2-8803-2DB434F90F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25890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3A25382-439F-4ED6-8C43-AA6079F66A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06680-AC90-417A-A7C4-A25C560CD1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61FE1693-A414-4CA2-A8AE-6B382843D8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089237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07CBA77-2059-4EBF-A6EB-AEDBE5BD16B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F8CDA-5C14-4C8F-9CF0-AB5F9AEA2B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FCB5A35C-08CD-40B6-8D88-F277D1CC97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349365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9DEAB1-1E65-4B32-A9F3-AFF6354504C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6A56D-8C72-415B-94C1-11796B306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A85D4A78-C163-4B34-A086-A5224A10EB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630512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F771882-F2F1-4FEB-8637-C7874C6F2F6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0B6B3-B2A1-403A-9031-3A75F6279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161DEE3-08A7-4F1F-835F-4796FBD084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52226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F503AFA-554B-4F49-90B3-4AE43290959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2D816-20AF-4BC2-8C75-3ED715F51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9BA29939-3C6D-4169-B69D-880E10D50A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457178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2A4651A-40F0-414C-BF3F-1EF7173BB56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5AC60-791A-4EA5-A31F-87BB0A3F6D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CCF5A710-733F-4D71-82E0-A3859FA71D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3660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>
            <a:extLst>
              <a:ext uri="{FF2B5EF4-FFF2-40B4-BE49-F238E27FC236}">
                <a16:creationId xmlns:a16="http://schemas.microsoft.com/office/drawing/2014/main" id="{C824157D-4906-49A4-92DD-B195607F8E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0"/>
            <a:ext cx="8380413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formatClick to edit Master title style</a:t>
            </a:r>
          </a:p>
        </p:txBody>
      </p:sp>
      <p:sp>
        <p:nvSpPr>
          <p:cNvPr id="1027" name="Rectangle 5">
            <a:extLst>
              <a:ext uri="{FF2B5EF4-FFF2-40B4-BE49-F238E27FC236}">
                <a16:creationId xmlns:a16="http://schemas.microsoft.com/office/drawing/2014/main" id="{F6752785-E0AC-4DC0-8080-E3DE82301D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6750"/>
            <a:ext cx="8380413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0"/>
            <a:r>
              <a:rPr lang="en-GB" altLang="en-US"/>
              <a:t>Ninth Outline LevelClick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Text Box 6">
            <a:extLst>
              <a:ext uri="{FF2B5EF4-FFF2-40B4-BE49-F238E27FC236}">
                <a16:creationId xmlns:a16="http://schemas.microsoft.com/office/drawing/2014/main" id="{1DA2EB11-0F33-4548-9C31-1155D5467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CBD838-2FBE-477D-AF53-21510B711C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5433280-C990-4069-BFD1-99BA266D71D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9BD2170F-3A1C-4394-A5A3-974611062A6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7696200" y="0"/>
            <a:ext cx="5953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>
            <a:extLst>
              <a:ext uri="{FF2B5EF4-FFF2-40B4-BE49-F238E27FC236}">
                <a16:creationId xmlns:a16="http://schemas.microsoft.com/office/drawing/2014/main" id="{C5065D88-D822-43AF-B715-C5F1EA3503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31763" y="101600"/>
            <a:ext cx="744537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">
            <a:extLst>
              <a:ext uri="{FF2B5EF4-FFF2-40B4-BE49-F238E27FC236}">
                <a16:creationId xmlns:a16="http://schemas.microsoft.com/office/drawing/2014/main" id="{5031C5EB-87B9-4D36-8908-C9CDAD5F30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716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">
            <a:extLst>
              <a:ext uri="{FF2B5EF4-FFF2-40B4-BE49-F238E27FC236}">
                <a16:creationId xmlns:a16="http://schemas.microsoft.com/office/drawing/2014/main" id="{B7184147-709D-4524-9664-ACDD24428E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-11113"/>
            <a:ext cx="122078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66B8C22B-59DF-4A02-86FB-93D358BE9B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62175" y="338138"/>
            <a:ext cx="252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">
            <a:extLst>
              <a:ext uri="{FF2B5EF4-FFF2-40B4-BE49-F238E27FC236}">
                <a16:creationId xmlns:a16="http://schemas.microsoft.com/office/drawing/2014/main" id="{1312A0ED-45A6-4E6B-B1DF-CA3F109EBF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4450"/>
            <a:ext cx="765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27" r:id="rId1"/>
    <p:sldLayoutId id="2147484328" r:id="rId2"/>
    <p:sldLayoutId id="2147484329" r:id="rId3"/>
    <p:sldLayoutId id="2147484330" r:id="rId4"/>
    <p:sldLayoutId id="2147484331" r:id="rId5"/>
    <p:sldLayoutId id="2147484332" r:id="rId6"/>
    <p:sldLayoutId id="2147484333" r:id="rId7"/>
    <p:sldLayoutId id="2147484334" r:id="rId8"/>
    <p:sldLayoutId id="2147484335" r:id="rId9"/>
    <p:sldLayoutId id="2147484336" r:id="rId10"/>
    <p:sldLayoutId id="2147484337" r:id="rId11"/>
  </p:sldLayoutIdLst>
  <p:txStyles>
    <p:titleStyle>
      <a:lvl1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</a:defRPr>
      </a:lvl2pPr>
      <a:lvl3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</a:defRPr>
      </a:lvl3pPr>
      <a:lvl4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</a:defRPr>
      </a:lvl4pPr>
      <a:lvl5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</a:defRPr>
      </a:lvl5pPr>
      <a:lvl6pPr marL="25146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6pPr>
      <a:lvl7pPr marL="29718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7pPr>
      <a:lvl8pPr marL="34290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8pPr>
      <a:lvl9pPr marL="38862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54709857-02BF-4BC3-AC22-4FC4A66915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643413C-F57B-4BFE-A986-8FE2E3B6CB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D82FB3E1-5E25-4080-BFC3-B25329EBB9F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9E1E4AE7-B047-4C57-8D3D-6B4401C00B2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u="none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CFCCDA4E-7FE6-41C4-A092-7EF00810B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349" r:id="rId1"/>
    <p:sldLayoutId id="2147484350" r:id="rId2"/>
    <p:sldLayoutId id="2147484351" r:id="rId3"/>
    <p:sldLayoutId id="2147484352" r:id="rId4"/>
    <p:sldLayoutId id="2147484353" r:id="rId5"/>
    <p:sldLayoutId id="2147484354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  <p:sldLayoutId id="2147484345" r:id="rId14"/>
    <p:sldLayoutId id="2147484346" r:id="rId15"/>
    <p:sldLayoutId id="2147484347" r:id="rId16"/>
    <p:sldLayoutId id="2147484348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anose="05000000000000000000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8BDE8B80-1AEA-4FF2-8E3A-2EB4EA5BD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2658E22-A5DE-4211-8671-10F0ED64D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CE9A8236-0942-4293-9051-CAFF8E7EB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10245" name="Picture 6">
            <a:extLst>
              <a:ext uri="{FF2B5EF4-FFF2-40B4-BE49-F238E27FC236}">
                <a16:creationId xmlns:a16="http://schemas.microsoft.com/office/drawing/2014/main" id="{66A2EE31-6A3C-4BCA-9302-72CCF2ACC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0"/>
            <a:ext cx="12620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6" name="Rectangle 7">
            <a:extLst>
              <a:ext uri="{FF2B5EF4-FFF2-40B4-BE49-F238E27FC236}">
                <a16:creationId xmlns:a16="http://schemas.microsoft.com/office/drawing/2014/main" id="{C18C945D-2A2E-4172-B9CE-B1B917155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3" y="4014788"/>
            <a:ext cx="8715375" cy="2091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800" b="0" dirty="0"/>
              <a:t>Greg Wilburn</a:t>
            </a:r>
            <a:r>
              <a:rPr lang="en-US" altLang="en-US" sz="1800" b="0" baseline="30000" dirty="0"/>
              <a:t>1</a:t>
            </a:r>
            <a:r>
              <a:rPr lang="en-US" altLang="en-US" sz="1800" dirty="0"/>
              <a:t>, Leonard Vance</a:t>
            </a:r>
            <a:r>
              <a:rPr lang="en-US" altLang="en-US" sz="1800" baseline="30000" dirty="0"/>
              <a:t>1</a:t>
            </a:r>
            <a:endParaRPr lang="en-US" altLang="en-US" sz="1800" b="0" baseline="30000" dirty="0"/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endParaRPr lang="en-US" altLang="en-US" sz="1600" dirty="0"/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b="0" baseline="30000" dirty="0"/>
              <a:t>1 </a:t>
            </a:r>
            <a:r>
              <a:rPr lang="en-US" altLang="en-US" sz="1600" b="0" dirty="0"/>
              <a:t> Space and Terrestrial Robotic Exploration (Space </a:t>
            </a:r>
            <a:r>
              <a:rPr lang="en-US" altLang="en-US" sz="1600" b="0" dirty="0" err="1"/>
              <a:t>TREx</a:t>
            </a:r>
            <a:r>
              <a:rPr lang="en-US" altLang="en-US" sz="1600" b="0" dirty="0"/>
              <a:t>) Lab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b="0" dirty="0"/>
              <a:t>Aerospace and Mechanical Engineering, University of Arizona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endParaRPr lang="en-US" altLang="en-US" sz="1600" dirty="0"/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4/30/2019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Interplanetary Small Satellite Conference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en-US" sz="1600" dirty="0"/>
              <a:t>San Luis Obispo, CA</a:t>
            </a:r>
          </a:p>
        </p:txBody>
      </p:sp>
      <p:pic>
        <p:nvPicPr>
          <p:cNvPr id="10247" name="Picture 6" descr="https://pbs.twimg.com/media/DxDi_AhVYAEwVS9.jpg:large">
            <a:extLst>
              <a:ext uri="{FF2B5EF4-FFF2-40B4-BE49-F238E27FC236}">
                <a16:creationId xmlns:a16="http://schemas.microsoft.com/office/drawing/2014/main" id="{B0A68719-230C-4C2C-ACDB-CC747F456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8" t="17149" r="22778" b="28633"/>
          <a:stretch>
            <a:fillRect/>
          </a:stretch>
        </p:blipFill>
        <p:spPr bwMode="auto">
          <a:xfrm>
            <a:off x="3251200" y="150813"/>
            <a:ext cx="2832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Rectangle 9">
            <a:extLst>
              <a:ext uri="{FF2B5EF4-FFF2-40B4-BE49-F238E27FC236}">
                <a16:creationId xmlns:a16="http://schemas.microsoft.com/office/drawing/2014/main" id="{0D867393-2998-4DD4-AE2B-48DDEE62F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22588"/>
            <a:ext cx="8534400" cy="76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5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 b="1">
                <a:solidFill>
                  <a:srgbClr val="FFFFFF"/>
                </a:solidFill>
                <a:latin typeface="Garamond" panose="020204040303010108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  <a:spcAft>
                <a:spcPct val="0"/>
              </a:spcAft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Towards Development and Testing of an Engineering Model for an Asteroid Hopping Robot</a:t>
            </a:r>
          </a:p>
        </p:txBody>
      </p:sp>
      <p:pic>
        <p:nvPicPr>
          <p:cNvPr id="10249" name="Picture 2">
            <a:extLst>
              <a:ext uri="{FF2B5EF4-FFF2-40B4-BE49-F238E27FC236}">
                <a16:creationId xmlns:a16="http://schemas.microsoft.com/office/drawing/2014/main" id="{518E1CE9-FD03-4B6D-8AFB-82B4CD2CE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159543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8D1FE68A-58F8-468D-83D6-19C2634E5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69820DAD-53A7-4985-B2F3-A2003882C7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r>
              <a:rPr lang="en-US" altLang="en-US" dirty="0"/>
              <a:t>Why asteroid exploration is important</a:t>
            </a:r>
          </a:p>
          <a:p>
            <a:r>
              <a:rPr lang="en-US" altLang="en-US" dirty="0"/>
              <a:t>Surface mobility and AMIGO Overview</a:t>
            </a:r>
          </a:p>
          <a:p>
            <a:r>
              <a:rPr lang="en-US" altLang="en-US" dirty="0"/>
              <a:t>Engineering Model Testing</a:t>
            </a:r>
          </a:p>
          <a:p>
            <a:r>
              <a:rPr lang="en-US" altLang="en-US" dirty="0"/>
              <a:t>Sublimate Propulsion</a:t>
            </a:r>
          </a:p>
          <a:p>
            <a:r>
              <a:rPr lang="en-US" altLang="en-US" dirty="0"/>
              <a:t>Nozzle geometry design</a:t>
            </a:r>
          </a:p>
          <a:p>
            <a:r>
              <a:rPr lang="en-US" altLang="en-US" dirty="0"/>
              <a:t>MEMS Fabrication Methods</a:t>
            </a:r>
          </a:p>
        </p:txBody>
      </p:sp>
      <p:sp>
        <p:nvSpPr>
          <p:cNvPr id="12292" name="Footer Placeholder 3">
            <a:extLst>
              <a:ext uri="{FF2B5EF4-FFF2-40B4-BE49-F238E27FC236}">
                <a16:creationId xmlns:a16="http://schemas.microsoft.com/office/drawing/2014/main" id="{F5D9211C-82B5-463F-BD85-E4AB26F1BE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574C16B8-79F4-4428-AF2F-51EE56ABEF35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0800F-0BAD-410A-99E2-14127BA7F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4343400"/>
            <a:ext cx="8610600" cy="903288"/>
          </a:xfrm>
        </p:spPr>
        <p:txBody>
          <a:bodyPr/>
          <a:lstStyle/>
          <a:p>
            <a:pPr algn="ctr">
              <a:defRPr/>
            </a:pPr>
            <a:r>
              <a:rPr lang="en-US" sz="7200" dirty="0">
                <a:solidFill>
                  <a:schemeClr val="tx1"/>
                </a:solidFill>
                <a:latin typeface="+mj-lt"/>
              </a:rPr>
              <a:t>Motivation: Asteroid Exploration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6AFA52AE-A17A-4481-ACE4-47DE03C4F4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Asteroid Exploration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A7B3F3B2-D413-492D-B9D2-7E3E3E404D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4495800" cy="4464050"/>
          </a:xfrm>
        </p:spPr>
        <p:txBody>
          <a:bodyPr/>
          <a:lstStyle/>
          <a:p>
            <a:r>
              <a:rPr lang="en-US" altLang="en-US"/>
              <a:t>Planetary Science Decadal Survey highlights key questions asteroids can answer</a:t>
            </a:r>
          </a:p>
          <a:p>
            <a:r>
              <a:rPr lang="en-US" altLang="en-US"/>
              <a:t>In-situ analysis required for in-depth analysis on internal structure, surface regolith, thermal effects, etc.</a:t>
            </a:r>
          </a:p>
        </p:txBody>
      </p:sp>
      <p:sp>
        <p:nvSpPr>
          <p:cNvPr id="14340" name="Footer Placeholder 3">
            <a:extLst>
              <a:ext uri="{FF2B5EF4-FFF2-40B4-BE49-F238E27FC236}">
                <a16:creationId xmlns:a16="http://schemas.microsoft.com/office/drawing/2014/main" id="{01C39532-8291-4195-A4D8-0F6C6B42CD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6F0104E5-E7F7-4435-B062-372CA94A8E6C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4341" name="TextBox 1">
            <a:extLst>
              <a:ext uri="{FF2B5EF4-FFF2-40B4-BE49-F238E27FC236}">
                <a16:creationId xmlns:a16="http://schemas.microsoft.com/office/drawing/2014/main" id="{6B11616F-9DE1-4293-922E-434E6CF25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638" y="5727700"/>
            <a:ext cx="38100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 b="1">
                <a:solidFill>
                  <a:schemeClr val="bg2"/>
                </a:solidFill>
              </a:rPr>
              <a:t>Figure: Bennu Arrival from OSIRIS-Rex </a:t>
            </a:r>
          </a:p>
          <a:p>
            <a:r>
              <a:rPr lang="en-US" altLang="en-US" sz="1200" b="1">
                <a:solidFill>
                  <a:schemeClr val="bg2"/>
                </a:solidFill>
              </a:rPr>
              <a:t>(Credit: NASA, Goddard, University of Arizona)</a:t>
            </a:r>
            <a:endParaRPr lang="en-US" altLang="en-US" sz="1200">
              <a:solidFill>
                <a:schemeClr val="bg2"/>
              </a:solidFill>
            </a:endParaRPr>
          </a:p>
          <a:p>
            <a:endParaRPr lang="en-US" altLang="en-US"/>
          </a:p>
        </p:txBody>
      </p:sp>
      <p:pic>
        <p:nvPicPr>
          <p:cNvPr id="14342" name="Picture 2">
            <a:extLst>
              <a:ext uri="{FF2B5EF4-FFF2-40B4-BE49-F238E27FC236}">
                <a16:creationId xmlns:a16="http://schemas.microsoft.com/office/drawing/2014/main" id="{F7430678-625A-4717-ABBB-D8FD710E1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1846263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AE03008B-D0F5-45E3-B35B-49D9EB60F7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Asteroid Surface Exploration</a:t>
            </a:r>
          </a:p>
        </p:txBody>
      </p:sp>
      <p:pic>
        <p:nvPicPr>
          <p:cNvPr id="15363" name="Picture 2" descr="Image result for isru">
            <a:extLst>
              <a:ext uri="{FF2B5EF4-FFF2-40B4-BE49-F238E27FC236}">
                <a16:creationId xmlns:a16="http://schemas.microsoft.com/office/drawing/2014/main" id="{8A207A27-5672-4E16-96AD-0362AC930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1966913"/>
            <a:ext cx="2600325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Image result for isru">
            <a:extLst>
              <a:ext uri="{FF2B5EF4-FFF2-40B4-BE49-F238E27FC236}">
                <a16:creationId xmlns:a16="http://schemas.microsoft.com/office/drawing/2014/main" id="{4C3D9550-3F8B-4EC6-A231-2BEF3F3F6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1976438"/>
            <a:ext cx="8572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Image result for asteroid deflection">
            <a:extLst>
              <a:ext uri="{FF2B5EF4-FFF2-40B4-BE49-F238E27FC236}">
                <a16:creationId xmlns:a16="http://schemas.microsoft.com/office/drawing/2014/main" id="{65EA162A-FD7B-481E-9E46-C0A814C29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7"/>
          <a:stretch>
            <a:fillRect/>
          </a:stretch>
        </p:blipFill>
        <p:spPr bwMode="auto">
          <a:xfrm>
            <a:off x="3209925" y="1976438"/>
            <a:ext cx="2598738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8" descr="https://www.dailydot.com/g00/3_c-6bbb.ifnqdity.htr_/c-6RTWJUMJZX77x24myyux78x3ax2fx2fbbb.ifnqdity.htrx2fbu-htsyjsyx2fzuqtfix78x2f9k1x2fi9x2f10371525hj662jh06k6133j9j532g66g.oulx3fn65h.rfwp.nrflj.yduj_$/$/$/$/$/$">
            <a:extLst>
              <a:ext uri="{FF2B5EF4-FFF2-40B4-BE49-F238E27FC236}">
                <a16:creationId xmlns:a16="http://schemas.microsoft.com/office/drawing/2014/main" id="{907B7EE6-68C0-4FDC-A9DC-A81D94206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14"/>
          <a:stretch>
            <a:fillRect/>
          </a:stretch>
        </p:blipFill>
        <p:spPr bwMode="auto">
          <a:xfrm>
            <a:off x="457200" y="1949450"/>
            <a:ext cx="2600325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126262-79F7-46FB-99F0-AF6CA2D3E768}"/>
              </a:ext>
            </a:extLst>
          </p:cNvPr>
          <p:cNvSpPr txBox="1"/>
          <p:nvPr/>
        </p:nvSpPr>
        <p:spPr>
          <a:xfrm>
            <a:off x="457200" y="3971925"/>
            <a:ext cx="260032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>
              <a:defRPr/>
            </a:pPr>
            <a:r>
              <a:rPr lang="en-US" sz="2400" dirty="0" err="1">
                <a:solidFill>
                  <a:srgbClr val="000514"/>
                </a:solidFill>
                <a:latin typeface="Garamond" pitchFamily="18" charset="0"/>
                <a:ea typeface="+mn-ea"/>
                <a:cs typeface="Arial" charset="0"/>
              </a:rPr>
              <a:t>Geohistory</a:t>
            </a:r>
            <a:endParaRPr lang="en-US" sz="2400" dirty="0">
              <a:solidFill>
                <a:srgbClr val="000514"/>
              </a:solidFill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2BEF59-2D0C-4D87-B7D9-0E22A2D074F3}"/>
              </a:ext>
            </a:extLst>
          </p:cNvPr>
          <p:cNvSpPr txBox="1"/>
          <p:nvPr/>
        </p:nvSpPr>
        <p:spPr>
          <a:xfrm>
            <a:off x="3182938" y="3925888"/>
            <a:ext cx="25987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>
              <a:defRPr/>
            </a:pPr>
            <a:r>
              <a:rPr lang="en-US" sz="2400" dirty="0">
                <a:solidFill>
                  <a:srgbClr val="000514"/>
                </a:solidFill>
                <a:latin typeface="Garamond" pitchFamily="18" charset="0"/>
                <a:ea typeface="+mn-ea"/>
                <a:cs typeface="Arial" charset="0"/>
              </a:rPr>
              <a:t>Security/Deflection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AFB997-08B6-4B9A-AC78-E87A480F0ED1}"/>
              </a:ext>
            </a:extLst>
          </p:cNvPr>
          <p:cNvSpPr txBox="1"/>
          <p:nvPr/>
        </p:nvSpPr>
        <p:spPr>
          <a:xfrm>
            <a:off x="5934075" y="3938588"/>
            <a:ext cx="26003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>
              <a:defRPr/>
            </a:pPr>
            <a:r>
              <a:rPr lang="en-US" sz="2400" dirty="0">
                <a:solidFill>
                  <a:srgbClr val="000514"/>
                </a:solidFill>
                <a:latin typeface="Garamond" pitchFamily="18" charset="0"/>
                <a:ea typeface="+mn-ea"/>
                <a:cs typeface="Arial" charset="0"/>
              </a:rPr>
              <a:t>ISRU</a:t>
            </a:r>
          </a:p>
        </p:txBody>
      </p:sp>
      <p:sp>
        <p:nvSpPr>
          <p:cNvPr id="15370" name="Title 2">
            <a:extLst>
              <a:ext uri="{FF2B5EF4-FFF2-40B4-BE49-F238E27FC236}">
                <a16:creationId xmlns:a16="http://schemas.microsoft.com/office/drawing/2014/main" id="{59358C61-2E68-44FC-9A8E-6433A8833A0C}"/>
              </a:ext>
            </a:extLst>
          </p:cNvPr>
          <p:cNvSpPr txBox="1">
            <a:spLocks/>
          </p:cNvSpPr>
          <p:nvPr/>
        </p:nvSpPr>
        <p:spPr bwMode="auto">
          <a:xfrm>
            <a:off x="0" y="5502275"/>
            <a:ext cx="9144000" cy="990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32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>
              <a:spcBef>
                <a:spcPct val="20000"/>
              </a:spcBef>
              <a:buClr>
                <a:schemeClr val="tx2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>
                <a:solidFill>
                  <a:srgbClr val="000514"/>
                </a:solidFill>
              </a:rPr>
              <a:t>Complements flyby and orbital observation science.</a:t>
            </a:r>
          </a:p>
        </p:txBody>
      </p:sp>
      <p:sp>
        <p:nvSpPr>
          <p:cNvPr id="15371" name="Title 2">
            <a:extLst>
              <a:ext uri="{FF2B5EF4-FFF2-40B4-BE49-F238E27FC236}">
                <a16:creationId xmlns:a16="http://schemas.microsoft.com/office/drawing/2014/main" id="{223DB062-28C1-4C3F-8819-0208BB451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54525"/>
            <a:ext cx="91440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32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>
              <a:spcBef>
                <a:spcPct val="20000"/>
              </a:spcBef>
              <a:buClr>
                <a:schemeClr val="tx2"/>
              </a:buClr>
              <a:buSzPct val="4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>
                <a:solidFill>
                  <a:srgbClr val="000514"/>
                </a:solidFill>
              </a:rPr>
              <a:t>Short, focused, high-risk, high-return…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626E01C-C826-4E74-BD6D-2E0E022BB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Asteroid Surface Hopping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5E4B6FDA-635A-45AE-B776-8151C4A71C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4495800" cy="4464050"/>
          </a:xfrm>
        </p:spPr>
        <p:txBody>
          <a:bodyPr/>
          <a:lstStyle/>
          <a:p>
            <a:r>
              <a:rPr lang="en-US" altLang="en-US"/>
              <a:t>Collect science data at multiple locations</a:t>
            </a:r>
          </a:p>
          <a:p>
            <a:r>
              <a:rPr lang="en-US" altLang="en-US"/>
              <a:t>Mobility through:</a:t>
            </a:r>
          </a:p>
          <a:p>
            <a:pPr lvl="1"/>
            <a:r>
              <a:rPr lang="en-US" altLang="en-US"/>
              <a:t>Roving</a:t>
            </a:r>
          </a:p>
          <a:p>
            <a:pPr lvl="1"/>
            <a:r>
              <a:rPr lang="en-US" altLang="en-US"/>
              <a:t>Internal actuation </a:t>
            </a:r>
          </a:p>
          <a:p>
            <a:pPr lvl="1"/>
            <a:r>
              <a:rPr lang="en-US" altLang="en-US"/>
              <a:t>Mechanical systems</a:t>
            </a:r>
          </a:p>
          <a:p>
            <a:pPr lvl="1"/>
            <a:r>
              <a:rPr lang="en-US" altLang="en-US"/>
              <a:t>Thrusting</a:t>
            </a:r>
          </a:p>
        </p:txBody>
      </p:sp>
      <p:sp>
        <p:nvSpPr>
          <p:cNvPr id="16388" name="Footer Placeholder 3">
            <a:extLst>
              <a:ext uri="{FF2B5EF4-FFF2-40B4-BE49-F238E27FC236}">
                <a16:creationId xmlns:a16="http://schemas.microsoft.com/office/drawing/2014/main" id="{C02DBB8E-B582-4D5D-93AD-A32B156D13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E8A862F2-18EA-4574-A487-52375474E19B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6389" name="TextBox 1">
            <a:extLst>
              <a:ext uri="{FF2B5EF4-FFF2-40B4-BE49-F238E27FC236}">
                <a16:creationId xmlns:a16="http://schemas.microsoft.com/office/drawing/2014/main" id="{32576C0E-5CED-476F-83C6-E9A08188D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119813"/>
            <a:ext cx="38100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 b="1">
                <a:solidFill>
                  <a:schemeClr val="bg2"/>
                </a:solidFill>
              </a:rPr>
              <a:t>Figure: Surface of Ryugu from MINERVA-II 1B (Credit: JAXA, University of Tokyo et al.)</a:t>
            </a:r>
            <a:endParaRPr lang="en-US" altLang="en-US" sz="1200">
              <a:solidFill>
                <a:schemeClr val="bg2"/>
              </a:solidFill>
            </a:endParaRPr>
          </a:p>
          <a:p>
            <a:endParaRPr lang="en-US" altLang="en-US"/>
          </a:p>
        </p:txBody>
      </p:sp>
      <p:pic>
        <p:nvPicPr>
          <p:cNvPr id="16390" name="Picture 2">
            <a:extLst>
              <a:ext uri="{FF2B5EF4-FFF2-40B4-BE49-F238E27FC236}">
                <a16:creationId xmlns:a16="http://schemas.microsoft.com/office/drawing/2014/main" id="{C333B86C-B007-4D45-B012-552A4804E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25625"/>
            <a:ext cx="3200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2409945-931F-4530-AB1C-41C0496849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AMIGO ConOps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38259F88-9CA6-4D3E-B0A2-D8CF27B480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8436" name="Footer Placeholder 3">
            <a:extLst>
              <a:ext uri="{FF2B5EF4-FFF2-40B4-BE49-F238E27FC236}">
                <a16:creationId xmlns:a16="http://schemas.microsoft.com/office/drawing/2014/main" id="{C45225B6-84DA-4DC1-BD51-96CEBFFEDE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72225"/>
            <a:ext cx="2438400" cy="476250"/>
          </a:xfrm>
          <a:noFill/>
        </p:spPr>
        <p:txBody>
          <a:bodyPr/>
          <a:lstStyle/>
          <a:p>
            <a:fld id="{7B627637-846C-450C-A573-01DEF4173FDB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18437" name="Picture 4">
            <a:extLst>
              <a:ext uri="{FF2B5EF4-FFF2-40B4-BE49-F238E27FC236}">
                <a16:creationId xmlns:a16="http://schemas.microsoft.com/office/drawing/2014/main" id="{75202184-107A-4ECA-B967-6B09D1058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8392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0AB4C7E6-7D8C-457D-AA31-CD93762585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AMIGO Mission Concept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CA3B8C70-C85B-4C86-AF4D-01789962D7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3402013" cy="4464050"/>
          </a:xfrm>
        </p:spPr>
        <p:txBody>
          <a:bodyPr/>
          <a:lstStyle/>
          <a:p>
            <a:r>
              <a:rPr lang="en-US" altLang="en-US" dirty="0"/>
              <a:t>Stereo imaging</a:t>
            </a:r>
          </a:p>
          <a:p>
            <a:r>
              <a:rPr lang="en-US" altLang="en-US" dirty="0"/>
              <a:t>Geologic imaging</a:t>
            </a:r>
          </a:p>
          <a:p>
            <a:r>
              <a:rPr lang="en-US" altLang="en-US" dirty="0"/>
              <a:t>Thermal fatigue</a:t>
            </a:r>
          </a:p>
          <a:p>
            <a:r>
              <a:rPr lang="en-US" altLang="en-US" dirty="0"/>
              <a:t>Seismic sensing</a:t>
            </a:r>
          </a:p>
          <a:p>
            <a:r>
              <a:rPr lang="en-US" altLang="en-US" dirty="0"/>
              <a:t>Electric field measurements</a:t>
            </a:r>
          </a:p>
          <a:p>
            <a:r>
              <a:rPr lang="en-US" altLang="en-US" dirty="0"/>
              <a:t>Complements orbital science and flyby missions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B183AF-7477-4975-ABE1-1A259142CF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</p:spPr>
        <p:txBody>
          <a:bodyPr/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  <a:defRPr/>
            </a:pPr>
            <a:fld id="{C6058883-3DB1-45DA-BE62-CC8D39AF03FA}" type="slidenum">
              <a:rPr lang="en-US" smtClean="0">
                <a:solidFill>
                  <a:srgbClr val="000514"/>
                </a:solidFill>
                <a:ea typeface="+mn-ea"/>
              </a:rPr>
              <a:pPr defTabSz="914400"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8</a:t>
            </a:fld>
            <a:endParaRPr lang="en-US" dirty="0">
              <a:solidFill>
                <a:srgbClr val="000514"/>
              </a:solidFill>
              <a:ea typeface="+mn-ea"/>
            </a:endParaRPr>
          </a:p>
        </p:txBody>
      </p:sp>
      <p:pic>
        <p:nvPicPr>
          <p:cNvPr id="19461" name="Picture 4">
            <a:extLst>
              <a:ext uri="{FF2B5EF4-FFF2-40B4-BE49-F238E27FC236}">
                <a16:creationId xmlns:a16="http://schemas.microsoft.com/office/drawing/2014/main" id="{F93684FD-E013-42DB-876F-8A82D35CD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7" t="37767"/>
          <a:stretch>
            <a:fillRect/>
          </a:stretch>
        </p:blipFill>
        <p:spPr bwMode="auto">
          <a:xfrm>
            <a:off x="3859213" y="2057400"/>
            <a:ext cx="498951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Box 1">
            <a:extLst>
              <a:ext uri="{FF2B5EF4-FFF2-40B4-BE49-F238E27FC236}">
                <a16:creationId xmlns:a16="http://schemas.microsoft.com/office/drawing/2014/main" id="{BFC3D8C7-C05B-4767-9730-80C22815B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288" y="5870575"/>
            <a:ext cx="20129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 b="1">
                <a:solidFill>
                  <a:schemeClr val="bg2"/>
                </a:solidFill>
              </a:rPr>
              <a:t>Figure: AMIGO Overview</a:t>
            </a:r>
            <a:endParaRPr lang="en-US" altLang="en-US" sz="1200">
              <a:solidFill>
                <a:schemeClr val="bg2"/>
              </a:solidFill>
            </a:endParaRPr>
          </a:p>
          <a:p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>
            <a:extLst>
              <a:ext uri="{FF2B5EF4-FFF2-40B4-BE49-F238E27FC236}">
                <a16:creationId xmlns:a16="http://schemas.microsoft.com/office/drawing/2014/main" id="{FDFE0989-EC2D-4AC8-BAD8-07C06F35E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" r="4807"/>
          <a:stretch>
            <a:fillRect/>
          </a:stretch>
        </p:blipFill>
        <p:spPr bwMode="auto">
          <a:xfrm>
            <a:off x="1600200" y="4125913"/>
            <a:ext cx="59436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le 1">
            <a:extLst>
              <a:ext uri="{FF2B5EF4-FFF2-40B4-BE49-F238E27FC236}">
                <a16:creationId xmlns:a16="http://schemas.microsoft.com/office/drawing/2014/main" id="{D66F7310-560C-43AD-944C-8BE3C88A8F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AMIGO Internals</a:t>
            </a:r>
          </a:p>
        </p:txBody>
      </p:sp>
      <p:sp>
        <p:nvSpPr>
          <p:cNvPr id="20484" name="Footer Placeholder 3">
            <a:extLst>
              <a:ext uri="{FF2B5EF4-FFF2-40B4-BE49-F238E27FC236}">
                <a16:creationId xmlns:a16="http://schemas.microsoft.com/office/drawing/2014/main" id="{A0DED2D0-6287-47B9-A0E3-E7ADB25F26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C2F583F7-06BE-4514-B34F-0D4DF40B43D5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20485" name="Content Placeholder 8">
            <a:extLst>
              <a:ext uri="{FF2B5EF4-FFF2-40B4-BE49-F238E27FC236}">
                <a16:creationId xmlns:a16="http://schemas.microsoft.com/office/drawing/2014/main" id="{523AAC29-398F-4926-9288-6A0D93E97C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382000" cy="4464050"/>
          </a:xfrm>
        </p:spPr>
        <p:txBody>
          <a:bodyPr/>
          <a:lstStyle/>
          <a:p>
            <a:r>
              <a:rPr lang="en-US" altLang="en-US"/>
              <a:t>Housing for:</a:t>
            </a:r>
          </a:p>
          <a:p>
            <a:pPr lvl="1"/>
            <a:r>
              <a:rPr lang="en-US" altLang="en-US"/>
              <a:t>Computer/ power system</a:t>
            </a:r>
          </a:p>
          <a:p>
            <a:pPr lvl="1"/>
            <a:r>
              <a:rPr lang="en-US" altLang="en-US"/>
              <a:t>Inflatable deployment</a:t>
            </a:r>
          </a:p>
          <a:p>
            <a:pPr lvl="1"/>
            <a:r>
              <a:rPr lang="en-US" altLang="en-US"/>
              <a:t>Science instruments</a:t>
            </a:r>
          </a:p>
          <a:p>
            <a:pPr lvl="1"/>
            <a:r>
              <a:rPr lang="en-US" altLang="en-US"/>
              <a:t>Propulsion components</a:t>
            </a:r>
          </a:p>
        </p:txBody>
      </p:sp>
      <p:sp>
        <p:nvSpPr>
          <p:cNvPr id="20486" name="TextBox 1">
            <a:extLst>
              <a:ext uri="{FF2B5EF4-FFF2-40B4-BE49-F238E27FC236}">
                <a16:creationId xmlns:a16="http://schemas.microsoft.com/office/drawing/2014/main" id="{B743E2F8-2A40-456A-A568-25DDDC50E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6343650"/>
            <a:ext cx="20129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 b="1" dirty="0">
                <a:solidFill>
                  <a:schemeClr val="bg2"/>
                </a:solidFill>
              </a:rPr>
              <a:t>Figure: AMIGO Internals</a:t>
            </a:r>
            <a:endParaRPr lang="en-US" altLang="en-US" sz="1200" dirty="0">
              <a:solidFill>
                <a:schemeClr val="bg2"/>
              </a:solidFill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0800F-0BAD-410A-99E2-14127BA7F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2977356"/>
            <a:ext cx="8610600" cy="903288"/>
          </a:xfrm>
        </p:spPr>
        <p:txBody>
          <a:bodyPr/>
          <a:lstStyle/>
          <a:p>
            <a:pPr algn="ctr">
              <a:defRPr/>
            </a:pPr>
            <a:r>
              <a:rPr lang="en-US" sz="7200" dirty="0">
                <a:solidFill>
                  <a:schemeClr val="tx1"/>
                </a:solidFill>
                <a:latin typeface="+mj-lt"/>
              </a:rPr>
              <a:t>Engineering Model</a:t>
            </a:r>
          </a:p>
        </p:txBody>
      </p:sp>
    </p:spTree>
    <p:extLst>
      <p:ext uri="{BB962C8B-B14F-4D97-AF65-F5344CB8AC3E}">
        <p14:creationId xmlns:p14="http://schemas.microsoft.com/office/powerpoint/2010/main" val="405456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>
            <a:extLst>
              <a:ext uri="{FF2B5EF4-FFF2-40B4-BE49-F238E27FC236}">
                <a16:creationId xmlns:a16="http://schemas.microsoft.com/office/drawing/2014/main" id="{D66F7310-560C-43AD-944C-8BE3C88A8F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Components</a:t>
            </a:r>
          </a:p>
        </p:txBody>
      </p:sp>
      <p:sp>
        <p:nvSpPr>
          <p:cNvPr id="20484" name="Footer Placeholder 3">
            <a:extLst>
              <a:ext uri="{FF2B5EF4-FFF2-40B4-BE49-F238E27FC236}">
                <a16:creationId xmlns:a16="http://schemas.microsoft.com/office/drawing/2014/main" id="{A0DED2D0-6287-47B9-A0E3-E7ADB25F26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C2F583F7-06BE-4514-B34F-0D4DF40B43D5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0485" name="Content Placeholder 8">
            <a:extLst>
              <a:ext uri="{FF2B5EF4-FFF2-40B4-BE49-F238E27FC236}">
                <a16:creationId xmlns:a16="http://schemas.microsoft.com/office/drawing/2014/main" id="{523AAC29-398F-4926-9288-6A0D93E97C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382000" cy="4464050"/>
          </a:xfrm>
        </p:spPr>
        <p:txBody>
          <a:bodyPr/>
          <a:lstStyle/>
          <a:p>
            <a:r>
              <a:rPr lang="en-US" altLang="en-US" dirty="0"/>
              <a:t>Parallel effort to develop low cost 1U </a:t>
            </a:r>
            <a:r>
              <a:rPr lang="en-US" altLang="en-US" dirty="0" err="1"/>
              <a:t>cubesat</a:t>
            </a:r>
            <a:r>
              <a:rPr lang="en-US" altLang="en-US" dirty="0"/>
              <a:t> for general use</a:t>
            </a:r>
          </a:p>
          <a:p>
            <a:r>
              <a:rPr lang="en-US" altLang="en-US" dirty="0"/>
              <a:t>Avionics: ¼ U</a:t>
            </a:r>
          </a:p>
          <a:p>
            <a:pPr lvl="1"/>
            <a:r>
              <a:rPr lang="en-US" altLang="en-US" dirty="0"/>
              <a:t>Computer: Teensy Board</a:t>
            </a:r>
          </a:p>
          <a:p>
            <a:pPr lvl="1"/>
            <a:r>
              <a:rPr lang="en-US" altLang="en-US" dirty="0"/>
              <a:t>Batteries: Li-Ion 18650 (~17 </a:t>
            </a:r>
            <a:r>
              <a:rPr lang="en-US" altLang="en-US" dirty="0" err="1"/>
              <a:t>WHr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Propulsion: ¼ U</a:t>
            </a:r>
          </a:p>
          <a:p>
            <a:r>
              <a:rPr lang="en-US" altLang="en-US" dirty="0"/>
              <a:t>Inflatable structure: ¼ U</a:t>
            </a:r>
          </a:p>
          <a:p>
            <a:r>
              <a:rPr lang="en-US" altLang="en-US" dirty="0"/>
              <a:t>Mock science instruments: ¼ U</a:t>
            </a:r>
          </a:p>
        </p:txBody>
      </p:sp>
      <p:sp>
        <p:nvSpPr>
          <p:cNvPr id="20486" name="TextBox 1">
            <a:extLst>
              <a:ext uri="{FF2B5EF4-FFF2-40B4-BE49-F238E27FC236}">
                <a16:creationId xmlns:a16="http://schemas.microsoft.com/office/drawing/2014/main" id="{B743E2F8-2A40-456A-A568-25DDDC50E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6343650"/>
            <a:ext cx="20129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 b="1" dirty="0">
                <a:solidFill>
                  <a:schemeClr val="bg2"/>
                </a:solidFill>
              </a:rPr>
              <a:t>Figure: AMIGO Internals</a:t>
            </a:r>
            <a:endParaRPr lang="en-US" altLang="en-US" sz="1200" dirty="0">
              <a:solidFill>
                <a:schemeClr val="bg2"/>
              </a:solidFill>
            </a:endParaRP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1286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>
            <a:extLst>
              <a:ext uri="{FF2B5EF4-FFF2-40B4-BE49-F238E27FC236}">
                <a16:creationId xmlns:a16="http://schemas.microsoft.com/office/drawing/2014/main" id="{D66F7310-560C-43AD-944C-8BE3C88A8F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Testing</a:t>
            </a:r>
          </a:p>
        </p:txBody>
      </p:sp>
      <p:sp>
        <p:nvSpPr>
          <p:cNvPr id="20484" name="Footer Placeholder 3">
            <a:extLst>
              <a:ext uri="{FF2B5EF4-FFF2-40B4-BE49-F238E27FC236}">
                <a16:creationId xmlns:a16="http://schemas.microsoft.com/office/drawing/2014/main" id="{A0DED2D0-6287-47B9-A0E3-E7ADB25F26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C2F583F7-06BE-4514-B34F-0D4DF40B43D5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20485" name="Content Placeholder 8">
            <a:extLst>
              <a:ext uri="{FF2B5EF4-FFF2-40B4-BE49-F238E27FC236}">
                <a16:creationId xmlns:a16="http://schemas.microsoft.com/office/drawing/2014/main" id="{523AAC29-398F-4926-9288-6A0D93E97C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382000" cy="4464050"/>
          </a:xfrm>
        </p:spPr>
        <p:txBody>
          <a:bodyPr/>
          <a:lstStyle/>
          <a:p>
            <a:r>
              <a:rPr lang="en-US" altLang="en-US" dirty="0"/>
              <a:t>Microgravity simulation: helium filled pseudo-inflatable</a:t>
            </a:r>
          </a:p>
          <a:p>
            <a:r>
              <a:rPr lang="en-US" altLang="en-US" dirty="0"/>
              <a:t>Simulant regolith to understand surface interaction</a:t>
            </a:r>
          </a:p>
          <a:p>
            <a:r>
              <a:rPr lang="en-US" altLang="en-US" dirty="0"/>
              <a:t>Test path planning algorithm from top mounted camera</a:t>
            </a:r>
          </a:p>
          <a:p>
            <a:r>
              <a:rPr lang="en-US" altLang="en-US" dirty="0"/>
              <a:t>Use micro-thrusters for hopping</a:t>
            </a:r>
          </a:p>
        </p:txBody>
      </p:sp>
    </p:spTree>
    <p:extLst>
      <p:ext uri="{BB962C8B-B14F-4D97-AF65-F5344CB8AC3E}">
        <p14:creationId xmlns:p14="http://schemas.microsoft.com/office/powerpoint/2010/main" val="55713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0800F-0BAD-410A-99E2-14127BA7F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4343400"/>
            <a:ext cx="8610600" cy="903288"/>
          </a:xfrm>
        </p:spPr>
        <p:txBody>
          <a:bodyPr/>
          <a:lstStyle/>
          <a:p>
            <a:pPr algn="ctr">
              <a:defRPr/>
            </a:pPr>
            <a:r>
              <a:rPr lang="en-US" sz="7200" dirty="0">
                <a:solidFill>
                  <a:schemeClr val="tx1"/>
                </a:solidFill>
                <a:latin typeface="+mj-lt"/>
              </a:rPr>
              <a:t>Sublimate Micro-Propulsion</a:t>
            </a:r>
          </a:p>
        </p:txBody>
      </p:sp>
    </p:spTree>
    <p:extLst>
      <p:ext uri="{BB962C8B-B14F-4D97-AF65-F5344CB8AC3E}">
        <p14:creationId xmlns:p14="http://schemas.microsoft.com/office/powerpoint/2010/main" val="826689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>
            <a:extLst>
              <a:ext uri="{FF2B5EF4-FFF2-40B4-BE49-F238E27FC236}">
                <a16:creationId xmlns:a16="http://schemas.microsoft.com/office/drawing/2014/main" id="{699ECBEA-11E9-4584-81B9-AA218EEE8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4521200"/>
            <a:ext cx="714375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1">
            <a:extLst>
              <a:ext uri="{FF2B5EF4-FFF2-40B4-BE49-F238E27FC236}">
                <a16:creationId xmlns:a16="http://schemas.microsoft.com/office/drawing/2014/main" id="{BA4E39C4-9FE1-45BA-9D4B-17D78DF76A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Sublimate Propulsion</a:t>
            </a:r>
          </a:p>
        </p:txBody>
      </p:sp>
      <p:sp>
        <p:nvSpPr>
          <p:cNvPr id="24580" name="Content Placeholder 2">
            <a:extLst>
              <a:ext uri="{FF2B5EF4-FFF2-40B4-BE49-F238E27FC236}">
                <a16:creationId xmlns:a16="http://schemas.microsoft.com/office/drawing/2014/main" id="{6E56B8A9-52B2-4EDF-BE53-160BD67439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r>
              <a:rPr lang="en-US" altLang="en-US" dirty="0"/>
              <a:t>Extension of cold gas systems</a:t>
            </a:r>
          </a:p>
          <a:p>
            <a:r>
              <a:rPr lang="en-US" altLang="en-US" dirty="0"/>
              <a:t>Usable with low-cost, readily-available chemicals</a:t>
            </a:r>
          </a:p>
          <a:p>
            <a:r>
              <a:rPr lang="en-US" altLang="en-US" dirty="0"/>
              <a:t>Store propellant as solid – higher storage density</a:t>
            </a:r>
          </a:p>
          <a:p>
            <a:r>
              <a:rPr lang="en-US" altLang="en-US" dirty="0"/>
              <a:t>Control chamber pressure by heating elements</a:t>
            </a:r>
          </a:p>
          <a:p>
            <a:r>
              <a:rPr lang="en-US" altLang="en-US" dirty="0"/>
              <a:t>Lower pressure than conventional cold gas</a:t>
            </a:r>
          </a:p>
        </p:txBody>
      </p:sp>
      <p:sp>
        <p:nvSpPr>
          <p:cNvPr id="24581" name="Footer Placeholder 3">
            <a:extLst>
              <a:ext uri="{FF2B5EF4-FFF2-40B4-BE49-F238E27FC236}">
                <a16:creationId xmlns:a16="http://schemas.microsoft.com/office/drawing/2014/main" id="{80D4E8F5-DB8E-4D46-8F94-B3AE36FC58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3FE25614-0B6A-491B-8465-402536596E5D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24582" name="TextBox 1">
            <a:extLst>
              <a:ext uri="{FF2B5EF4-FFF2-40B4-BE49-F238E27FC236}">
                <a16:creationId xmlns:a16="http://schemas.microsoft.com/office/drawing/2014/main" id="{CF7C0F6E-68B3-401E-AD39-4F65D104F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6288088"/>
            <a:ext cx="41148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 b="1">
                <a:solidFill>
                  <a:schemeClr val="bg2"/>
                </a:solidFill>
              </a:rPr>
              <a:t>Figure: Sublimate Propulsion System Block Diagram</a:t>
            </a:r>
            <a:endParaRPr lang="en-US" altLang="en-US" sz="1200">
              <a:solidFill>
                <a:schemeClr val="bg2"/>
              </a:solidFill>
            </a:endParaRPr>
          </a:p>
          <a:p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>
            <a:extLst>
              <a:ext uri="{FF2B5EF4-FFF2-40B4-BE49-F238E27FC236}">
                <a16:creationId xmlns:a16="http://schemas.microsoft.com/office/drawing/2014/main" id="{E9259025-A1F1-4CC5-B04B-5708ED4EF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209800"/>
            <a:ext cx="4732337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le 1">
            <a:extLst>
              <a:ext uri="{FF2B5EF4-FFF2-40B4-BE49-F238E27FC236}">
                <a16:creationId xmlns:a16="http://schemas.microsoft.com/office/drawing/2014/main" id="{7BBBE70D-FA81-4DCF-972F-39A316FFB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Thruster Chip</a:t>
            </a:r>
          </a:p>
        </p:txBody>
      </p:sp>
      <p:sp>
        <p:nvSpPr>
          <p:cNvPr id="23556" name="Content Placeholder 2">
            <a:extLst>
              <a:ext uri="{FF2B5EF4-FFF2-40B4-BE49-F238E27FC236}">
                <a16:creationId xmlns:a16="http://schemas.microsoft.com/office/drawing/2014/main" id="{0F044CF8-963F-48C1-8FD4-835EDB6824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4343400" cy="4464050"/>
          </a:xfrm>
        </p:spPr>
        <p:txBody>
          <a:bodyPr/>
          <a:lstStyle/>
          <a:p>
            <a:r>
              <a:rPr lang="en-US" altLang="en-US"/>
              <a:t>Bottom mounted MEMS thruster chip for hopping</a:t>
            </a:r>
          </a:p>
          <a:p>
            <a:r>
              <a:rPr lang="en-US" altLang="en-US"/>
              <a:t>x-y control authority</a:t>
            </a:r>
          </a:p>
          <a:p>
            <a:r>
              <a:rPr lang="en-US" altLang="en-US"/>
              <a:t>Discretized micro-nozzles allow three saturation modes by individual actuation</a:t>
            </a:r>
          </a:p>
          <a:p>
            <a:endParaRPr lang="en-US" altLang="en-US"/>
          </a:p>
        </p:txBody>
      </p:sp>
      <p:sp>
        <p:nvSpPr>
          <p:cNvPr id="23557" name="Footer Placeholder 3">
            <a:extLst>
              <a:ext uri="{FF2B5EF4-FFF2-40B4-BE49-F238E27FC236}">
                <a16:creationId xmlns:a16="http://schemas.microsoft.com/office/drawing/2014/main" id="{487463A7-0915-45AA-B252-068BFB03C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D0075750-7954-4AA2-AB4C-C257BA2E7F6F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23558" name="TextBox 1">
            <a:extLst>
              <a:ext uri="{FF2B5EF4-FFF2-40B4-BE49-F238E27FC236}">
                <a16:creationId xmlns:a16="http://schemas.microsoft.com/office/drawing/2014/main" id="{F7C4D087-E4D0-4614-8572-2B078F7B1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638" y="5748338"/>
            <a:ext cx="18288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 b="1" dirty="0">
                <a:solidFill>
                  <a:schemeClr val="bg2"/>
                </a:solidFill>
              </a:rPr>
              <a:t>Figure: Thruster Chip</a:t>
            </a:r>
            <a:endParaRPr lang="en-US" altLang="en-US" sz="1200" dirty="0">
              <a:solidFill>
                <a:schemeClr val="bg2"/>
              </a:solidFill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>
            <a:extLst>
              <a:ext uri="{FF2B5EF4-FFF2-40B4-BE49-F238E27FC236}">
                <a16:creationId xmlns:a16="http://schemas.microsoft.com/office/drawing/2014/main" id="{BA4E39C4-9FE1-45BA-9D4B-17D78DF76A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Sublimate Propellant Candidates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16C2F3-4E6B-4E29-ABAA-BCA6CF4814E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78" y="1525340"/>
            <a:ext cx="7000043" cy="52364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1625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0800F-0BAD-410A-99E2-14127BA7F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4343400"/>
            <a:ext cx="8610600" cy="903288"/>
          </a:xfrm>
        </p:spPr>
        <p:txBody>
          <a:bodyPr/>
          <a:lstStyle/>
          <a:p>
            <a:pPr algn="ctr">
              <a:defRPr/>
            </a:pPr>
            <a:r>
              <a:rPr lang="en-US" sz="7200" dirty="0">
                <a:solidFill>
                  <a:schemeClr val="tx1"/>
                </a:solidFill>
                <a:latin typeface="+mj-lt"/>
              </a:rPr>
              <a:t>Nozzle Geometry Design</a:t>
            </a:r>
          </a:p>
        </p:txBody>
      </p:sp>
    </p:spTree>
    <p:extLst>
      <p:ext uri="{BB962C8B-B14F-4D97-AF65-F5344CB8AC3E}">
        <p14:creationId xmlns:p14="http://schemas.microsoft.com/office/powerpoint/2010/main" val="3347328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>
            <a:extLst>
              <a:ext uri="{FF2B5EF4-FFF2-40B4-BE49-F238E27FC236}">
                <a16:creationId xmlns:a16="http://schemas.microsoft.com/office/drawing/2014/main" id="{7BBBE70D-FA81-4DCF-972F-39A316FFB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Algorithm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6" name="Content Placeholder 2">
                <a:extLst>
                  <a:ext uri="{FF2B5EF4-FFF2-40B4-BE49-F238E27FC236}">
                    <a16:creationId xmlns:a16="http://schemas.microsoft.com/office/drawing/2014/main" id="{0F044CF8-963F-48C1-8FD4-835EDB6824DF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936750"/>
                <a:ext cx="8382000" cy="4464050"/>
              </a:xfrm>
            </p:spPr>
            <p:txBody>
              <a:bodyPr/>
              <a:lstStyle/>
              <a:p>
                <a:r>
                  <a:rPr lang="en-US" altLang="en-US" dirty="0"/>
                  <a:t>Determine required thrust coefficient from required thrust: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sub>
                    </m:sSub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num>
                      <m:den>
                        <m:sSub>
                          <m:sSubPr>
                            <m:ctrlP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b>
                        </m:sSub>
                      </m:den>
                    </m:f>
                  </m:oMath>
                </a14:m>
                <a:endParaRPr lang="en-US" altLang="en-US" dirty="0"/>
              </a:p>
              <a:p>
                <a:r>
                  <a:rPr lang="en-US" altLang="en-US" dirty="0"/>
                  <a:t>Determine viscous loss thrust coefficient through derived throat and wall Reynold’s number</a:t>
                </a:r>
              </a:p>
              <a:p>
                <a:pPr marL="0" indent="0">
                  <a:buNone/>
                </a:pPr>
                <a:r>
                  <a:rPr lang="en-US" alt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𝟎𝟎𝟑𝟐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𝜺</m:t>
                            </m:r>
                          </m:sup>
                        </m:sSup>
                      </m:num>
                      <m:den>
                        <m:rad>
                          <m:radPr>
                            <m:degHide m:val="on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𝑹𝒆</m:t>
                                </m:r>
                              </m:e>
                              <m: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endParaRPr lang="en-US" altLang="en-US" dirty="0"/>
              </a:p>
              <a:p>
                <a:r>
                  <a:rPr lang="en-US" altLang="en-US" dirty="0"/>
                  <a:t>Determine discharge coefficient</a:t>
                </a:r>
              </a:p>
              <a:p>
                <a:pPr marL="0" indent="0">
                  <a:buNone/>
                </a:pPr>
                <a:r>
                  <a:rPr lang="en-US" alt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sub>
                    </m:sSub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𝟖𝟖𝟐𝟓</m:t>
                    </m:r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𝟎𝟎𝟕𝟗</m:t>
                    </m:r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𝒍𝒏</m:t>
                    </m:r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𝑹𝒆</m:t>
                        </m:r>
                      </m:e>
                      <m:sub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23556" name="Content Placeholder 2">
                <a:extLst>
                  <a:ext uri="{FF2B5EF4-FFF2-40B4-BE49-F238E27FC236}">
                    <a16:creationId xmlns:a16="http://schemas.microsoft.com/office/drawing/2014/main" id="{0F044CF8-963F-48C1-8FD4-835EDB6824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6750"/>
                <a:ext cx="8382000" cy="4464050"/>
              </a:xfrm>
              <a:blipFill>
                <a:blip r:embed="rId2"/>
                <a:stretch>
                  <a:fillRect l="-291" t="-1503" r="-1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57" name="Footer Placeholder 3">
            <a:extLst>
              <a:ext uri="{FF2B5EF4-FFF2-40B4-BE49-F238E27FC236}">
                <a16:creationId xmlns:a16="http://schemas.microsoft.com/office/drawing/2014/main" id="{487463A7-0915-45AA-B252-068BFB03C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D0075750-7954-4AA2-AB4C-C257BA2E7F6F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128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>
            <a:extLst>
              <a:ext uri="{FF2B5EF4-FFF2-40B4-BE49-F238E27FC236}">
                <a16:creationId xmlns:a16="http://schemas.microsoft.com/office/drawing/2014/main" id="{7BBBE70D-FA81-4DCF-972F-39A316FFB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Algorithm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6" name="Content Placeholder 2">
                <a:extLst>
                  <a:ext uri="{FF2B5EF4-FFF2-40B4-BE49-F238E27FC236}">
                    <a16:creationId xmlns:a16="http://schemas.microsoft.com/office/drawing/2014/main" id="{0F044CF8-963F-48C1-8FD4-835EDB6824DF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936750"/>
                <a:ext cx="8382000" cy="4464050"/>
              </a:xfrm>
            </p:spPr>
            <p:txBody>
              <a:bodyPr/>
              <a:lstStyle/>
              <a:p>
                <a:r>
                  <a:rPr lang="en-US" altLang="en-US" dirty="0"/>
                  <a:t>Determine required isentropic thrust coefficient and thrust: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sSub>
                          <m:sSubPr>
                            <m:ctrlPr>
                              <a:rPr lang="en-US" alt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sub>
                    </m:sSub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sub>
                    </m:sSub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sSub>
                          <m:sSubPr>
                            <m:ctrlP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sub>
                        </m:sSub>
                      </m:sub>
                    </m:sSub>
                  </m:oMath>
                </a14:m>
                <a:endParaRPr lang="en-US" altLang="en-US" dirty="0"/>
              </a:p>
              <a:p>
                <a:r>
                  <a:rPr lang="en-US" altLang="en-US" dirty="0"/>
                  <a:t>Find nozzle geometry to produce such thrust from corrected mass flow rate and exhaust velocity</a:t>
                </a:r>
              </a:p>
              <a:p>
                <a:pPr marL="0" indent="0">
                  <a:buNone/>
                </a:pPr>
                <a:r>
                  <a:rPr lang="en-US" alt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en-US" b="1" i="1" smtClean="0">
                        <a:latin typeface="Cambria Math" panose="02040503050406030204" pitchFamily="18" charset="0"/>
                      </a:rPr>
                      <m:t>λ</m:t>
                    </m:r>
                    <m:acc>
                      <m:accPr>
                        <m:chr m:val="̇"/>
                        <m:ctrlPr>
                          <a:rPr lang="el-GR" alt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acc>
                    <m:sSub>
                      <m:sSubPr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sSub>
                          <m:sSubPr>
                            <m:ctrlPr>
                              <a:rPr lang="en-US" alt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sub>
                    </m:sSub>
                  </m:oMath>
                </a14:m>
                <a:endParaRPr lang="en-US" altLang="en-US" dirty="0"/>
              </a:p>
              <a:p>
                <a:pPr marL="0" indent="0">
                  <a:buNone/>
                </a:pPr>
                <a:r>
                  <a:rPr lang="en-US" altLang="en-US" dirty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acc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sub>
                    </m:sSub>
                    <m:sSub>
                      <m:sSubPr>
                        <m:ctrlPr>
                          <a:rPr lang="en-US" alt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en-US" b="1" i="1" smtClean="0">
                            <a:latin typeface="Cambria Math" panose="02040503050406030204" pitchFamily="18" charset="0"/>
                          </a:rPr>
                          <m:t>ρ</m:t>
                        </m:r>
                      </m:e>
                      <m:sub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  <m:sSub>
                      <m:sSubPr>
                        <m:ctrlPr>
                          <a:rPr lang="en-US" alt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sSub>
                          <m:sSubPr>
                            <m:ctrlPr>
                              <a:rPr lang="en-US" alt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en-US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sub>
                    </m:sSub>
                  </m:oMath>
                </a14:m>
                <a:endParaRPr lang="en-US" altLang="en-US" dirty="0"/>
              </a:p>
              <a:p>
                <a:pPr marL="0" indent="0">
                  <a:buNone/>
                </a:pPr>
                <a:r>
                  <a:rPr lang="en-US" altLang="en-US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sSub>
                          <m:sSubPr>
                            <m:ctrlPr>
                              <a:rPr lang="en-US" alt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en-US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sub>
                    </m:sSub>
                    <m:r>
                      <a:rPr lang="en-US" alt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̇"/>
                            <m:ctrlP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</m:acc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  <m:sSub>
                          <m:sSubPr>
                            <m:ctrlP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altLang="en-US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n-US" altLang="en-US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den>
                    </m:f>
                  </m:oMath>
                </a14:m>
                <a:endParaRPr lang="en-US" altLang="en-US" dirty="0"/>
              </a:p>
              <a:p>
                <a:r>
                  <a:rPr lang="en-US" altLang="en-US" dirty="0"/>
                  <a:t>Iterate through combinations of throat diameter and expansion ratio</a:t>
                </a:r>
              </a:p>
            </p:txBody>
          </p:sp>
        </mc:Choice>
        <mc:Fallback xmlns="">
          <p:sp>
            <p:nvSpPr>
              <p:cNvPr id="23556" name="Content Placeholder 2">
                <a:extLst>
                  <a:ext uri="{FF2B5EF4-FFF2-40B4-BE49-F238E27FC236}">
                    <a16:creationId xmlns:a16="http://schemas.microsoft.com/office/drawing/2014/main" id="{0F044CF8-963F-48C1-8FD4-835EDB6824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6750"/>
                <a:ext cx="8382000" cy="4464050"/>
              </a:xfrm>
              <a:blipFill>
                <a:blip r:embed="rId2"/>
                <a:stretch>
                  <a:fillRect l="-291" t="-1503" r="-1236" b="-11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57" name="Footer Placeholder 3">
            <a:extLst>
              <a:ext uri="{FF2B5EF4-FFF2-40B4-BE49-F238E27FC236}">
                <a16:creationId xmlns:a16="http://schemas.microsoft.com/office/drawing/2014/main" id="{487463A7-0915-45AA-B252-068BFB03C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D0075750-7954-4AA2-AB4C-C257BA2E7F6F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527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EDD806-5A80-4EBA-AE47-50763C5299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7" t="3332" r="6667" b="1747"/>
          <a:stretch/>
        </p:blipFill>
        <p:spPr>
          <a:xfrm>
            <a:off x="0" y="914400"/>
            <a:ext cx="931645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8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0800F-0BAD-410A-99E2-14127BA7F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3048000"/>
            <a:ext cx="8610600" cy="903288"/>
          </a:xfrm>
        </p:spPr>
        <p:txBody>
          <a:bodyPr/>
          <a:lstStyle/>
          <a:p>
            <a:pPr algn="ctr">
              <a:defRPr/>
            </a:pPr>
            <a:r>
              <a:rPr lang="en-US" sz="7200" dirty="0">
                <a:solidFill>
                  <a:schemeClr val="tx1"/>
                </a:solidFill>
                <a:latin typeface="+mj-lt"/>
              </a:rPr>
              <a:t>MEMS Fabrication</a:t>
            </a:r>
          </a:p>
        </p:txBody>
      </p:sp>
    </p:spTree>
    <p:extLst>
      <p:ext uri="{BB962C8B-B14F-4D97-AF65-F5344CB8AC3E}">
        <p14:creationId xmlns:p14="http://schemas.microsoft.com/office/powerpoint/2010/main" val="481944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>
            <a:extLst>
              <a:ext uri="{FF2B5EF4-FFF2-40B4-BE49-F238E27FC236}">
                <a16:creationId xmlns:a16="http://schemas.microsoft.com/office/drawing/2014/main" id="{7BBBE70D-FA81-4DCF-972F-39A316FFB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Etching Techniques</a:t>
            </a:r>
          </a:p>
        </p:txBody>
      </p:sp>
      <p:sp>
        <p:nvSpPr>
          <p:cNvPr id="23556" name="Content Placeholder 2">
            <a:extLst>
              <a:ext uri="{FF2B5EF4-FFF2-40B4-BE49-F238E27FC236}">
                <a16:creationId xmlns:a16="http://schemas.microsoft.com/office/drawing/2014/main" id="{0F044CF8-963F-48C1-8FD4-835EDB6824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5257800" cy="4464050"/>
          </a:xfrm>
        </p:spPr>
        <p:txBody>
          <a:bodyPr/>
          <a:lstStyle/>
          <a:p>
            <a:r>
              <a:rPr lang="en-US" altLang="en-US" dirty="0"/>
              <a:t>Dry etching: deep reactive ion etching</a:t>
            </a:r>
          </a:p>
          <a:p>
            <a:r>
              <a:rPr lang="en-US" altLang="en-US" dirty="0"/>
              <a:t>Wet etching: </a:t>
            </a:r>
          </a:p>
          <a:p>
            <a:pPr lvl="1"/>
            <a:r>
              <a:rPr lang="en-US" altLang="en-US" dirty="0"/>
              <a:t>Anisotropic: Si reaction with KOH</a:t>
            </a:r>
          </a:p>
          <a:p>
            <a:pPr lvl="1"/>
            <a:r>
              <a:rPr lang="en-US" altLang="en-US" dirty="0"/>
              <a:t>Isotropic: Si reaction with HF and HNO</a:t>
            </a:r>
            <a:r>
              <a:rPr lang="en-US" altLang="en-US" baseline="-25000" dirty="0"/>
              <a:t>3</a:t>
            </a:r>
            <a:endParaRPr lang="en-US" altLang="en-US" dirty="0"/>
          </a:p>
        </p:txBody>
      </p:sp>
      <p:sp>
        <p:nvSpPr>
          <p:cNvPr id="23557" name="Footer Placeholder 3">
            <a:extLst>
              <a:ext uri="{FF2B5EF4-FFF2-40B4-BE49-F238E27FC236}">
                <a16:creationId xmlns:a16="http://schemas.microsoft.com/office/drawing/2014/main" id="{487463A7-0915-45AA-B252-068BFB03C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D0075750-7954-4AA2-AB4C-C257BA2E7F6F}" type="slidenum">
              <a:rPr lang="en-US" altLang="en-US" smtClean="0"/>
              <a:pPr/>
              <a:t>22</a:t>
            </a:fld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4572DE-B551-48D1-9B45-854384F07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617" y="1936750"/>
            <a:ext cx="3148189" cy="4162425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5C1F8BC5-54E8-4A32-B927-F12E86293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5058" y="6304002"/>
            <a:ext cx="28673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200" b="1" dirty="0">
                <a:solidFill>
                  <a:schemeClr val="bg2"/>
                </a:solidFill>
              </a:rPr>
              <a:t>Figure: Anisotropic vs Isotropic Etch</a:t>
            </a:r>
            <a:endParaRPr lang="en-US" altLang="en-US" sz="1200" dirty="0">
              <a:solidFill>
                <a:schemeClr val="bg2"/>
              </a:solidFill>
            </a:endParaRP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605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>
            <a:extLst>
              <a:ext uri="{FF2B5EF4-FFF2-40B4-BE49-F238E27FC236}">
                <a16:creationId xmlns:a16="http://schemas.microsoft.com/office/drawing/2014/main" id="{7BBBE70D-FA81-4DCF-972F-39A316FFB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DRIE</a:t>
            </a:r>
          </a:p>
        </p:txBody>
      </p:sp>
      <p:sp>
        <p:nvSpPr>
          <p:cNvPr id="23556" name="Content Placeholder 2">
            <a:extLst>
              <a:ext uri="{FF2B5EF4-FFF2-40B4-BE49-F238E27FC236}">
                <a16:creationId xmlns:a16="http://schemas.microsoft.com/office/drawing/2014/main" id="{0F044CF8-963F-48C1-8FD4-835EDB6824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4038600" cy="4464050"/>
          </a:xfrm>
        </p:spPr>
        <p:txBody>
          <a:bodyPr/>
          <a:lstStyle/>
          <a:p>
            <a:r>
              <a:rPr lang="en-US" altLang="en-US" dirty="0"/>
              <a:t>Step 1: polymer deposition</a:t>
            </a:r>
          </a:p>
          <a:p>
            <a:r>
              <a:rPr lang="en-US" altLang="en-US" dirty="0"/>
              <a:t>Step 2: ion bombardment to expose bottom face</a:t>
            </a:r>
          </a:p>
          <a:p>
            <a:r>
              <a:rPr lang="en-US" altLang="en-US" dirty="0"/>
              <a:t>Step 3: isotropic etch</a:t>
            </a:r>
          </a:p>
          <a:p>
            <a:r>
              <a:rPr lang="en-US" altLang="en-US" dirty="0"/>
              <a:t>Decrease etch time each step to make conical geometry</a:t>
            </a:r>
          </a:p>
          <a:p>
            <a:r>
              <a:rPr lang="en-US" altLang="en-US" dirty="0"/>
              <a:t>Very expensive</a:t>
            </a:r>
          </a:p>
        </p:txBody>
      </p:sp>
      <p:sp>
        <p:nvSpPr>
          <p:cNvPr id="23557" name="Footer Placeholder 3">
            <a:extLst>
              <a:ext uri="{FF2B5EF4-FFF2-40B4-BE49-F238E27FC236}">
                <a16:creationId xmlns:a16="http://schemas.microsoft.com/office/drawing/2014/main" id="{487463A7-0915-45AA-B252-068BFB03C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D0075750-7954-4AA2-AB4C-C257BA2E7F6F}" type="slidenum">
              <a:rPr lang="en-US" altLang="en-US" smtClean="0"/>
              <a:pPr/>
              <a:t>23</a:t>
            </a:fld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CB4ADC-FBAB-4467-B697-402C23E7C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936750"/>
            <a:ext cx="4143375" cy="4105275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F964B2A8-A15E-4616-9EBB-84F9B2E0C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216" y="6133977"/>
            <a:ext cx="236454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200" b="1" dirty="0">
                <a:solidFill>
                  <a:schemeClr val="bg2"/>
                </a:solidFill>
              </a:rPr>
              <a:t>Figure: DRIE Etching Process</a:t>
            </a:r>
            <a:endParaRPr lang="en-US" altLang="en-US" sz="1200" dirty="0">
              <a:solidFill>
                <a:schemeClr val="bg2"/>
              </a:solidFill>
            </a:endParaRP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2597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AF784D-3DC6-4111-B416-BCF386C03BA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46"/>
          <a:stretch/>
        </p:blipFill>
        <p:spPr bwMode="auto">
          <a:xfrm>
            <a:off x="5537835" y="3682870"/>
            <a:ext cx="3059430" cy="2743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503248D-C7B7-44C7-9FC1-32279C82E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35" y="3981450"/>
            <a:ext cx="4533900" cy="2419350"/>
          </a:xfrm>
          <a:prstGeom prst="rect">
            <a:avLst/>
          </a:prstGeom>
        </p:spPr>
      </p:pic>
      <p:sp>
        <p:nvSpPr>
          <p:cNvPr id="23555" name="Title 1">
            <a:extLst>
              <a:ext uri="{FF2B5EF4-FFF2-40B4-BE49-F238E27FC236}">
                <a16:creationId xmlns:a16="http://schemas.microsoft.com/office/drawing/2014/main" id="{7BBBE70D-FA81-4DCF-972F-39A316FFB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Anisotropic Etching</a:t>
            </a:r>
          </a:p>
        </p:txBody>
      </p:sp>
      <p:sp>
        <p:nvSpPr>
          <p:cNvPr id="23556" name="Content Placeholder 2">
            <a:extLst>
              <a:ext uri="{FF2B5EF4-FFF2-40B4-BE49-F238E27FC236}">
                <a16:creationId xmlns:a16="http://schemas.microsoft.com/office/drawing/2014/main" id="{0F044CF8-963F-48C1-8FD4-835EDB6824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r>
              <a:rPr lang="en-US" altLang="en-US" dirty="0"/>
              <a:t>Exploit crystal structure to etch along certain lattices</a:t>
            </a:r>
          </a:p>
          <a:p>
            <a:r>
              <a:rPr lang="en-US" altLang="en-US" dirty="0"/>
              <a:t>Easily creates quasi-conical nozzles</a:t>
            </a:r>
          </a:p>
          <a:p>
            <a:r>
              <a:rPr lang="en-US" altLang="en-US" dirty="0"/>
              <a:t>Semi-vertex angle fixed by crystal plane etched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010B221C-90D1-4559-AFDD-443BF47CE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173" y="6378606"/>
            <a:ext cx="36271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200" b="1" dirty="0">
                <a:solidFill>
                  <a:schemeClr val="bg2"/>
                </a:solidFill>
              </a:rPr>
              <a:t>Figure: Anisotropic Etch of Silicon &lt;100&gt; Face</a:t>
            </a:r>
            <a:endParaRPr lang="en-US" altLang="en-US" sz="1200" dirty="0">
              <a:solidFill>
                <a:schemeClr val="bg2"/>
              </a:solidFill>
            </a:endParaRPr>
          </a:p>
          <a:p>
            <a:endParaRPr lang="en-US" alt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C7D35577-7A2B-44D5-8094-AF93D610B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5952" y="6497406"/>
            <a:ext cx="21031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200" b="1" dirty="0">
                <a:solidFill>
                  <a:schemeClr val="bg2"/>
                </a:solidFill>
              </a:rPr>
              <a:t>Figure: CFD of 35° Nozzle</a:t>
            </a:r>
            <a:endParaRPr lang="en-US" altLang="en-US" sz="1200" dirty="0">
              <a:solidFill>
                <a:schemeClr val="bg2"/>
              </a:solidFill>
            </a:endParaRP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70654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>
            <a:extLst>
              <a:ext uri="{FF2B5EF4-FFF2-40B4-BE49-F238E27FC236}">
                <a16:creationId xmlns:a16="http://schemas.microsoft.com/office/drawing/2014/main" id="{7BBBE70D-FA81-4DCF-972F-39A316FFB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Isotropic Etching</a:t>
            </a:r>
          </a:p>
        </p:txBody>
      </p:sp>
      <p:sp>
        <p:nvSpPr>
          <p:cNvPr id="23556" name="Content Placeholder 2">
            <a:extLst>
              <a:ext uri="{FF2B5EF4-FFF2-40B4-BE49-F238E27FC236}">
                <a16:creationId xmlns:a16="http://schemas.microsoft.com/office/drawing/2014/main" id="{0F044CF8-963F-48C1-8FD4-835EDB6824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r>
              <a:rPr lang="en-US" altLang="en-US" dirty="0"/>
              <a:t>Etch along each crystal face at equal rates</a:t>
            </a:r>
          </a:p>
          <a:p>
            <a:r>
              <a:rPr lang="en-US" altLang="en-US" dirty="0"/>
              <a:t>Better for larger, simple geometries</a:t>
            </a:r>
          </a:p>
          <a:p>
            <a:r>
              <a:rPr lang="en-US" altLang="en-US" dirty="0"/>
              <a:t>Not limited to quasi-3D shapes</a:t>
            </a:r>
          </a:p>
          <a:p>
            <a:r>
              <a:rPr lang="en-US" altLang="en-US" dirty="0"/>
              <a:t>Downside: requires nitride deposition, not readily available at UA facilities</a:t>
            </a:r>
          </a:p>
        </p:txBody>
      </p:sp>
      <p:sp>
        <p:nvSpPr>
          <p:cNvPr id="23557" name="Footer Placeholder 3">
            <a:extLst>
              <a:ext uri="{FF2B5EF4-FFF2-40B4-BE49-F238E27FC236}">
                <a16:creationId xmlns:a16="http://schemas.microsoft.com/office/drawing/2014/main" id="{487463A7-0915-45AA-B252-068BFB03C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D0075750-7954-4AA2-AB4C-C257BA2E7F6F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029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>
            <a:extLst>
              <a:ext uri="{FF2B5EF4-FFF2-40B4-BE49-F238E27FC236}">
                <a16:creationId xmlns:a16="http://schemas.microsoft.com/office/drawing/2014/main" id="{7BBBE70D-FA81-4DCF-972F-39A316FFB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Micro-Milling</a:t>
            </a:r>
          </a:p>
        </p:txBody>
      </p:sp>
      <p:sp>
        <p:nvSpPr>
          <p:cNvPr id="23556" name="Content Placeholder 2">
            <a:extLst>
              <a:ext uri="{FF2B5EF4-FFF2-40B4-BE49-F238E27FC236}">
                <a16:creationId xmlns:a16="http://schemas.microsoft.com/office/drawing/2014/main" id="{0F044CF8-963F-48C1-8FD4-835EDB6824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r>
              <a:rPr lang="en-US" altLang="en-US" dirty="0"/>
              <a:t>Micron-level precision</a:t>
            </a:r>
          </a:p>
          <a:p>
            <a:r>
              <a:rPr lang="en-US" altLang="en-US" dirty="0"/>
              <a:t>Able to produce rounded nozzle throats to mitigate separation</a:t>
            </a:r>
          </a:p>
          <a:p>
            <a:r>
              <a:rPr lang="en-US" altLang="en-US" dirty="0"/>
              <a:t>Most feasible machining option for the simple conical nozzles</a:t>
            </a:r>
          </a:p>
        </p:txBody>
      </p:sp>
      <p:sp>
        <p:nvSpPr>
          <p:cNvPr id="23557" name="Footer Placeholder 3">
            <a:extLst>
              <a:ext uri="{FF2B5EF4-FFF2-40B4-BE49-F238E27FC236}">
                <a16:creationId xmlns:a16="http://schemas.microsoft.com/office/drawing/2014/main" id="{487463A7-0915-45AA-B252-068BFB03C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D0075750-7954-4AA2-AB4C-C257BA2E7F6F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139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>
            <a:extLst>
              <a:ext uri="{FF2B5EF4-FFF2-40B4-BE49-F238E27FC236}">
                <a16:creationId xmlns:a16="http://schemas.microsoft.com/office/drawing/2014/main" id="{7BBBE70D-FA81-4DCF-972F-39A316FFB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Conclusion</a:t>
            </a:r>
          </a:p>
        </p:txBody>
      </p:sp>
      <p:sp>
        <p:nvSpPr>
          <p:cNvPr id="23556" name="Content Placeholder 2">
            <a:extLst>
              <a:ext uri="{FF2B5EF4-FFF2-40B4-BE49-F238E27FC236}">
                <a16:creationId xmlns:a16="http://schemas.microsoft.com/office/drawing/2014/main" id="{0F044CF8-963F-48C1-8FD4-835EDB6824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r>
              <a:rPr lang="en-US" altLang="en-US" dirty="0"/>
              <a:t>Showed reasoning behind an asteroid surface hopping robot</a:t>
            </a:r>
          </a:p>
          <a:p>
            <a:r>
              <a:rPr lang="en-US" altLang="en-US" dirty="0"/>
              <a:t>Benefits of sublimate-stored, cold gas thrusting system shown</a:t>
            </a:r>
          </a:p>
          <a:p>
            <a:r>
              <a:rPr lang="en-US" altLang="en-US" dirty="0"/>
              <a:t>Method for designing micro-nozzles has been developed</a:t>
            </a:r>
          </a:p>
          <a:p>
            <a:r>
              <a:rPr lang="en-US" altLang="en-US" dirty="0"/>
              <a:t>Fabrication methods explored based on traditional MEMS manufacturing</a:t>
            </a:r>
          </a:p>
        </p:txBody>
      </p:sp>
      <p:sp>
        <p:nvSpPr>
          <p:cNvPr id="23557" name="Footer Placeholder 3">
            <a:extLst>
              <a:ext uri="{FF2B5EF4-FFF2-40B4-BE49-F238E27FC236}">
                <a16:creationId xmlns:a16="http://schemas.microsoft.com/office/drawing/2014/main" id="{487463A7-0915-45AA-B252-068BFB03C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52800" y="6381750"/>
            <a:ext cx="2438400" cy="476250"/>
          </a:xfrm>
          <a:noFill/>
        </p:spPr>
        <p:txBody>
          <a:bodyPr/>
          <a:lstStyle/>
          <a:p>
            <a:fld id="{D0075750-7954-4AA2-AB4C-C257BA2E7F6F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869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0FAA3BAD-35E1-4F20-A45F-43A4C0BF22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7363" y="1338263"/>
            <a:ext cx="8382000" cy="714375"/>
          </a:xfrm>
        </p:spPr>
        <p:txBody>
          <a:bodyPr/>
          <a:lstStyle/>
          <a:p>
            <a:r>
              <a:rPr lang="en-US" altLang="en-US" sz="8800"/>
              <a:t>Thank You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F1DF2A69-FF90-46E7-9B69-4F45D741D1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2188369"/>
            <a:ext cx="8382000" cy="3505200"/>
          </a:xfrm>
        </p:spPr>
        <p:txBody>
          <a:bodyPr/>
          <a:lstStyle/>
          <a:p>
            <a:endParaRPr lang="en-US" altLang="en-US"/>
          </a:p>
          <a:p>
            <a:r>
              <a:rPr lang="en-US" altLang="en-US"/>
              <a:t>Acknowledgement</a:t>
            </a:r>
            <a:r>
              <a:rPr lang="en-US" altLang="en-US" dirty="0"/>
              <a:t>: Dr. </a:t>
            </a:r>
            <a:r>
              <a:rPr lang="en-US" altLang="en-US" dirty="0" err="1"/>
              <a:t>Eniko</a:t>
            </a:r>
            <a:r>
              <a:rPr lang="en-US" altLang="en-US" dirty="0"/>
              <a:t> </a:t>
            </a:r>
            <a:r>
              <a:rPr lang="en-US" altLang="en-US" dirty="0" err="1"/>
              <a:t>Enikov</a:t>
            </a:r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aramond"/>
        <a:ea typeface="Microsoft YaHei"/>
        <a:cs typeface=""/>
      </a:majorFont>
      <a:minorFont>
        <a:latin typeface="Garamond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ream">
  <a:themeElements>
    <a:clrScheme name="Custo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00238E"/>
      </a:hlink>
      <a:folHlink>
        <a:srgbClr val="00238E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3533</TotalTime>
  <Words>649</Words>
  <Application>Microsoft Office PowerPoint</Application>
  <PresentationFormat>On-screen Show (4:3)</PresentationFormat>
  <Paragraphs>151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Cambria Math</vt:lpstr>
      <vt:lpstr>Garamond</vt:lpstr>
      <vt:lpstr>Times New Roman</vt:lpstr>
      <vt:lpstr>Wingdings</vt:lpstr>
      <vt:lpstr>Office Theme</vt:lpstr>
      <vt:lpstr>3_Stream</vt:lpstr>
      <vt:lpstr>PowerPoint Presentation</vt:lpstr>
      <vt:lpstr>Introduction</vt:lpstr>
      <vt:lpstr>PowerPoint Presentation</vt:lpstr>
      <vt:lpstr>Asteroid Exploration</vt:lpstr>
      <vt:lpstr>Asteroid Surface Exploration</vt:lpstr>
      <vt:lpstr>Asteroid Surface Hopping</vt:lpstr>
      <vt:lpstr>AMIGO ConOps</vt:lpstr>
      <vt:lpstr>AMIGO Mission Concept</vt:lpstr>
      <vt:lpstr>AMIGO Internals</vt:lpstr>
      <vt:lpstr>PowerPoint Presentation</vt:lpstr>
      <vt:lpstr>Components</vt:lpstr>
      <vt:lpstr>Testing</vt:lpstr>
      <vt:lpstr>PowerPoint Presentation</vt:lpstr>
      <vt:lpstr>Sublimate Propulsion</vt:lpstr>
      <vt:lpstr>Thruster Chip</vt:lpstr>
      <vt:lpstr>Sublimate Propellant Candidates</vt:lpstr>
      <vt:lpstr>PowerPoint Presentation</vt:lpstr>
      <vt:lpstr>Algorithm Flow</vt:lpstr>
      <vt:lpstr>Algorithm Flow</vt:lpstr>
      <vt:lpstr>PowerPoint Presentation</vt:lpstr>
      <vt:lpstr>PowerPoint Presentation</vt:lpstr>
      <vt:lpstr>Etching Techniques</vt:lpstr>
      <vt:lpstr>DRIE</vt:lpstr>
      <vt:lpstr>Anisotropic Etching</vt:lpstr>
      <vt:lpstr>Isotropic Etching</vt:lpstr>
      <vt:lpstr>Micro-Milling</vt:lpstr>
      <vt:lpstr>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Greg Wilburn</cp:lastModifiedBy>
  <cp:revision>245</cp:revision>
  <cp:lastPrinted>2017-04-03T06:57:25Z</cp:lastPrinted>
  <dcterms:created xsi:type="dcterms:W3CDTF">1601-01-01T00:00:00Z</dcterms:created>
  <dcterms:modified xsi:type="dcterms:W3CDTF">2019-04-24T18:38:10Z</dcterms:modified>
</cp:coreProperties>
</file>