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3" r:id="rId3"/>
    <p:sldId id="274" r:id="rId4"/>
    <p:sldId id="276" r:id="rId5"/>
    <p:sldId id="277" r:id="rId6"/>
    <p:sldId id="278" r:id="rId7"/>
    <p:sldId id="271" r:id="rId8"/>
    <p:sldId id="258" r:id="rId9"/>
    <p:sldId id="270" r:id="rId10"/>
    <p:sldId id="272" r:id="rId11"/>
    <p:sldId id="279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2"/>
    <p:restoredTop sz="95934"/>
  </p:normalViewPr>
  <p:slideViewPr>
    <p:cSldViewPr snapToGrid="0" snapToObjects="1">
      <p:cViewPr>
        <p:scale>
          <a:sx n="90" d="100"/>
          <a:sy n="90" d="100"/>
        </p:scale>
        <p:origin x="38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14ACCC-1118-3D41-AF24-BFB430D77C40}" type="datetimeFigureOut">
              <a:rPr lang="en-US" smtClean="0"/>
              <a:t>4/24/19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153400" y="6247870"/>
            <a:ext cx="3916907" cy="4626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0" i="0" kern="1200" dirty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Interplanetary Small Satellite Conference California Polytechnic State University</a:t>
            </a:r>
            <a:br>
              <a:rPr lang="en-US" sz="1600" b="0" i="0" kern="1200" dirty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</a:br>
            <a:r>
              <a:rPr lang="en-US" sz="1600" b="0" i="0" kern="1200" dirty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29-30 April 2019 </a:t>
            </a:r>
            <a:br>
              <a:rPr lang="en-US" sz="1600" b="0" i="0" kern="1200" dirty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</a:b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636790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6537"/>
            <a:ext cx="10515600" cy="48394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14ACCC-1118-3D41-AF24-BFB430D77C40}" type="datetimeFigureOut">
              <a:rPr lang="en-US" smtClean="0"/>
              <a:t>4/24/19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56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14ACCC-1118-3D41-AF24-BFB430D77C40}" type="datetimeFigureOut">
              <a:rPr lang="en-US" smtClean="0"/>
              <a:t>4/24/19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70293" y="6258852"/>
            <a:ext cx="3916907" cy="462624"/>
          </a:xfrm>
          <a:prstGeom prst="rect">
            <a:avLst/>
          </a:prstGeom>
        </p:spPr>
        <p:txBody>
          <a:bodyPr/>
          <a:lstStyle/>
          <a:p>
            <a:fld id="{BA932370-7596-8845-AE8F-7FF103794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40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3958"/>
            <a:ext cx="5181600" cy="46757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60310"/>
            <a:ext cx="5181600" cy="46757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14ACCC-1118-3D41-AF24-BFB430D77C40}" type="datetimeFigureOut">
              <a:rPr lang="en-US" smtClean="0"/>
              <a:t>4/24/19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242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14ACCC-1118-3D41-AF24-BFB430D77C40}" type="datetimeFigureOut">
              <a:rPr lang="en-US" smtClean="0"/>
              <a:t>4/24/19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970293" y="6258852"/>
            <a:ext cx="3916907" cy="462624"/>
          </a:xfrm>
          <a:prstGeom prst="rect">
            <a:avLst/>
          </a:prstGeom>
        </p:spPr>
        <p:txBody>
          <a:bodyPr/>
          <a:lstStyle/>
          <a:p>
            <a:fld id="{BA932370-7596-8845-AE8F-7FF103794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77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14ACCC-1118-3D41-AF24-BFB430D77C40}" type="datetimeFigureOut">
              <a:rPr lang="en-US" smtClean="0"/>
              <a:t>4/24/19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70293" y="6258852"/>
            <a:ext cx="3916907" cy="462624"/>
          </a:xfrm>
          <a:prstGeom prst="rect">
            <a:avLst/>
          </a:prstGeom>
        </p:spPr>
        <p:txBody>
          <a:bodyPr/>
          <a:lstStyle/>
          <a:p>
            <a:fld id="{BA932370-7596-8845-AE8F-7FF103794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903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14ACCC-1118-3D41-AF24-BFB430D77C40}" type="datetimeFigureOut">
              <a:rPr lang="en-US" smtClean="0"/>
              <a:t>4/24/19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70293" y="6258852"/>
            <a:ext cx="3916907" cy="462624"/>
          </a:xfrm>
          <a:prstGeom prst="rect">
            <a:avLst/>
          </a:prstGeom>
        </p:spPr>
        <p:txBody>
          <a:bodyPr/>
          <a:lstStyle/>
          <a:p>
            <a:fld id="{BA932370-7596-8845-AE8F-7FF103794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814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14ACCC-1118-3D41-AF24-BFB430D77C40}" type="datetimeFigureOut">
              <a:rPr lang="en-US" smtClean="0"/>
              <a:t>4/24/19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70293" y="6258852"/>
            <a:ext cx="3916907" cy="462624"/>
          </a:xfrm>
          <a:prstGeom prst="rect">
            <a:avLst/>
          </a:prstGeom>
        </p:spPr>
        <p:txBody>
          <a:bodyPr/>
          <a:lstStyle/>
          <a:p>
            <a:fld id="{BA932370-7596-8845-AE8F-7FF103794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89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14ACCC-1118-3D41-AF24-BFB430D77C40}" type="datetimeFigureOut">
              <a:rPr lang="en-US" smtClean="0"/>
              <a:t>4/24/19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70293" y="6258852"/>
            <a:ext cx="3916907" cy="462624"/>
          </a:xfrm>
          <a:prstGeom prst="rect">
            <a:avLst/>
          </a:prstGeom>
        </p:spPr>
        <p:txBody>
          <a:bodyPr/>
          <a:lstStyle/>
          <a:p>
            <a:fld id="{BA932370-7596-8845-AE8F-7FF103794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094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14ACCC-1118-3D41-AF24-BFB430D77C40}" type="datetimeFigureOut">
              <a:rPr lang="en-US" smtClean="0"/>
              <a:t>4/24/19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70293" y="6258852"/>
            <a:ext cx="3916907" cy="462624"/>
          </a:xfrm>
          <a:prstGeom prst="rect">
            <a:avLst/>
          </a:prstGeom>
        </p:spPr>
        <p:txBody>
          <a:bodyPr/>
          <a:lstStyle/>
          <a:p>
            <a:fld id="{BA932370-7596-8845-AE8F-7FF103794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530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14ACCC-1118-3D41-AF24-BFB430D77C40}" type="datetimeFigureOut">
              <a:rPr lang="en-US" smtClean="0"/>
              <a:t>4/24/19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70293" y="6258852"/>
            <a:ext cx="3916907" cy="462624"/>
          </a:xfrm>
          <a:prstGeom prst="rect">
            <a:avLst/>
          </a:prstGeom>
        </p:spPr>
        <p:txBody>
          <a:bodyPr/>
          <a:lstStyle/>
          <a:p>
            <a:fld id="{BA932370-7596-8845-AE8F-7FF103794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203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65325" y="365126"/>
            <a:ext cx="7297290" cy="740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37481"/>
            <a:ext cx="10515600" cy="48394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22" descr="lasp-logo.color.2lines-subtext.transp-bg.vector.eps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9189" y="365127"/>
            <a:ext cx="2419486" cy="740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8154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2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6537" y="1122363"/>
            <a:ext cx="9371463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A small spacecraft</a:t>
            </a:r>
            <a:br>
              <a:rPr lang="en-US" dirty="0"/>
            </a:br>
            <a:r>
              <a:rPr lang="en-US" dirty="0"/>
              <a:t>to explore the Sun’s control of Jupiter’s magnetosphere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15938"/>
            <a:ext cx="9144000" cy="1655762"/>
          </a:xfrm>
        </p:spPr>
        <p:txBody>
          <a:bodyPr/>
          <a:lstStyle/>
          <a:p>
            <a:r>
              <a:rPr lang="en-US" sz="3600" dirty="0"/>
              <a:t>Frank Crary and Fran </a:t>
            </a:r>
            <a:r>
              <a:rPr lang="en-US" sz="3600" dirty="0" err="1"/>
              <a:t>Bagenal</a:t>
            </a:r>
            <a:endParaRPr lang="en-US" sz="3600" dirty="0"/>
          </a:p>
          <a:p>
            <a:r>
              <a:rPr lang="en-US" dirty="0"/>
              <a:t>University of Colorado</a:t>
            </a:r>
          </a:p>
          <a:p>
            <a:r>
              <a:rPr lang="en-US" dirty="0"/>
              <a:t>Laboratory for Atmospheric and Space Physics</a:t>
            </a:r>
          </a:p>
        </p:txBody>
      </p:sp>
    </p:spTree>
    <p:extLst>
      <p:ext uri="{BB962C8B-B14F-4D97-AF65-F5344CB8AC3E}">
        <p14:creationId xmlns:p14="http://schemas.microsoft.com/office/powerpoint/2010/main" val="10812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36689-0674-7D41-805E-7D17599AC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957" y="365126"/>
            <a:ext cx="7874758" cy="740344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Jupiter’s Magnetosphere and the Sun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48244-C0BA-D44B-B35C-AEA89B2E7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296537"/>
            <a:ext cx="7758114" cy="507568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Jupiter’s magnetosphere is big</a:t>
            </a:r>
          </a:p>
          <a:p>
            <a:pPr lvl="1"/>
            <a:r>
              <a:rPr lang="en-US" dirty="0"/>
              <a:t>Magnetopause at 75 R</a:t>
            </a:r>
            <a:r>
              <a:rPr lang="en-US" baseline="-25000" dirty="0"/>
              <a:t>J</a:t>
            </a:r>
            <a:r>
              <a:rPr lang="en-US" dirty="0"/>
              <a:t> (Earth’s is at 10 R</a:t>
            </a:r>
            <a:r>
              <a:rPr lang="en-US" baseline="-25000" dirty="0"/>
              <a:t>E</a:t>
            </a:r>
            <a:r>
              <a:rPr lang="en-US" dirty="0"/>
              <a:t>)</a:t>
            </a:r>
          </a:p>
          <a:p>
            <a:r>
              <a:rPr lang="en-US" dirty="0"/>
              <a:t>Dynamics are mostly driven by Io</a:t>
            </a:r>
          </a:p>
          <a:p>
            <a:pPr lvl="1"/>
            <a:r>
              <a:rPr lang="en-US" dirty="0"/>
              <a:t>~1000 kg/s of sulfur and oxygen ions</a:t>
            </a:r>
          </a:p>
          <a:p>
            <a:pPr lvl="1"/>
            <a:r>
              <a:rPr lang="en-US" dirty="0"/>
              <a:t>Coupling to planet’s rotation</a:t>
            </a:r>
          </a:p>
          <a:p>
            <a:pPr lvl="1"/>
            <a:r>
              <a:rPr lang="en-US" dirty="0"/>
              <a:t>Transport out of plasma torus</a:t>
            </a:r>
          </a:p>
          <a:p>
            <a:r>
              <a:rPr lang="en-US" dirty="0"/>
              <a:t>But what does “mostly” mean?</a:t>
            </a:r>
          </a:p>
          <a:p>
            <a:pPr lvl="1"/>
            <a:r>
              <a:rPr lang="en-US" dirty="0"/>
              <a:t>99%? 75% 51%</a:t>
            </a:r>
          </a:p>
          <a:p>
            <a:pPr lvl="1"/>
            <a:r>
              <a:rPr lang="en-US" dirty="0"/>
              <a:t>Observations also show solar wind driver</a:t>
            </a:r>
          </a:p>
          <a:p>
            <a:pPr lvl="1"/>
            <a:r>
              <a:rPr lang="en-US" dirty="0"/>
              <a:t>Aurora and auroral radio emissions</a:t>
            </a:r>
          </a:p>
          <a:p>
            <a:pPr lvl="1"/>
            <a:r>
              <a:rPr lang="en-US" dirty="0"/>
              <a:t>Connected to regions deep in magnetosphere</a:t>
            </a:r>
          </a:p>
          <a:p>
            <a:r>
              <a:rPr lang="en-US" dirty="0"/>
              <a:t>How? Theoretically very hard to explain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168F2F-2C2F-8A4B-9293-BF7600B12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324" y="1296537"/>
            <a:ext cx="3681245" cy="27603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9A835A-9554-3249-9CA0-7061B8E15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5323" y="4147913"/>
            <a:ext cx="3696739" cy="211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517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47E68-DFA7-E041-ACF0-B379D06C8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Limits to Current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79BC2-0E14-A84F-ADE8-139FD5E96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1039" y="1296537"/>
            <a:ext cx="6374749" cy="541858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Few frequent, long-term data sets</a:t>
            </a:r>
          </a:p>
          <a:p>
            <a:pPr lvl="1"/>
            <a:r>
              <a:rPr lang="en-US" dirty="0"/>
              <a:t>Propagation from Earth is uncertain ±20 hr. or worse</a:t>
            </a:r>
          </a:p>
          <a:p>
            <a:pPr lvl="1"/>
            <a:r>
              <a:rPr lang="en-US" dirty="0"/>
              <a:t>In situ solar wind measurements</a:t>
            </a:r>
            <a:br>
              <a:rPr lang="en-US" dirty="0"/>
            </a:br>
            <a:r>
              <a:rPr lang="en-US" dirty="0"/>
              <a:t>near Jupiter are rare</a:t>
            </a:r>
          </a:p>
          <a:p>
            <a:pPr lvl="1"/>
            <a:r>
              <a:rPr lang="en-US" dirty="0"/>
              <a:t>Large amounts of observing time on major telescopes is hard to get</a:t>
            </a:r>
          </a:p>
          <a:p>
            <a:pPr lvl="2"/>
            <a:r>
              <a:rPr lang="en-US" dirty="0"/>
              <a:t>Exception is </a:t>
            </a:r>
            <a:r>
              <a:rPr lang="en-US" dirty="0" err="1"/>
              <a:t>Hisaki</a:t>
            </a:r>
            <a:r>
              <a:rPr lang="en-US" dirty="0"/>
              <a:t> (but unresolved)</a:t>
            </a:r>
          </a:p>
          <a:p>
            <a:r>
              <a:rPr lang="en-US" dirty="0"/>
              <a:t>Example: Juno approach phase</a:t>
            </a:r>
          </a:p>
          <a:p>
            <a:pPr lvl="1"/>
            <a:r>
              <a:rPr lang="en-US" dirty="0"/>
              <a:t>Best available data set</a:t>
            </a:r>
          </a:p>
          <a:p>
            <a:pPr lvl="1"/>
            <a:r>
              <a:rPr lang="en-US" dirty="0"/>
              <a:t>47 Hubble orbits (~30 min)</a:t>
            </a:r>
          </a:p>
          <a:p>
            <a:pPr lvl="2"/>
            <a:r>
              <a:rPr lang="en-US" dirty="0"/>
              <a:t>Roughly 1/day</a:t>
            </a:r>
          </a:p>
          <a:p>
            <a:pPr lvl="1"/>
            <a:r>
              <a:rPr lang="en-US" dirty="0"/>
              <a:t>56 days of solar wind data</a:t>
            </a:r>
          </a:p>
          <a:p>
            <a:pPr lvl="2"/>
            <a:r>
              <a:rPr lang="en-US" dirty="0"/>
              <a:t>With a 14-day gap</a:t>
            </a:r>
          </a:p>
          <a:p>
            <a:pPr lvl="1"/>
            <a:r>
              <a:rPr lang="en-US" dirty="0"/>
              <a:t>Only one clear event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4275D9-B6FB-4B42-ACA8-4D666E9D8F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7463"/>
          <a:stretch/>
        </p:blipFill>
        <p:spPr>
          <a:xfrm>
            <a:off x="368040" y="1044067"/>
            <a:ext cx="4888151" cy="47520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56518E-C440-B84D-80F1-D60B24B5B1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2302"/>
          <a:stretch/>
        </p:blipFill>
        <p:spPr>
          <a:xfrm>
            <a:off x="368040" y="5825049"/>
            <a:ext cx="4888151" cy="5043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6B54A4-3040-644D-90E9-DDEDC9CB5EC1}"/>
              </a:ext>
            </a:extLst>
          </p:cNvPr>
          <p:cNvSpPr txBox="1"/>
          <p:nvPr/>
        </p:nvSpPr>
        <p:spPr>
          <a:xfrm>
            <a:off x="2643185" y="1328733"/>
            <a:ext cx="250889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From Nichols et al., 2017</a:t>
            </a:r>
          </a:p>
        </p:txBody>
      </p:sp>
    </p:spTree>
    <p:extLst>
      <p:ext uri="{BB962C8B-B14F-4D97-AF65-F5344CB8AC3E}">
        <p14:creationId xmlns:p14="http://schemas.microsoft.com/office/powerpoint/2010/main" val="570488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A234A-0D47-3848-8265-DFE0A2326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177421"/>
            <a:ext cx="9476877" cy="928049"/>
          </a:xfrm>
        </p:spPr>
        <p:txBody>
          <a:bodyPr>
            <a:normAutofit/>
          </a:bodyPr>
          <a:lstStyle/>
          <a:p>
            <a:r>
              <a:rPr lang="en-US" sz="4000" dirty="0"/>
              <a:t>Slow Jovian Flyby Mission Concept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77EFC-086F-FA49-8597-CC8D1C51C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672" y="1078168"/>
            <a:ext cx="11204812" cy="571159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Small spacecraft to observe near Jupiter</a:t>
            </a:r>
          </a:p>
          <a:p>
            <a:pPr lvl="1"/>
            <a:r>
              <a:rPr lang="en-US" dirty="0"/>
              <a:t>Near Jupiter but not in orbit, within 1000 R</a:t>
            </a:r>
            <a:r>
              <a:rPr lang="en-US" baseline="-25000" dirty="0"/>
              <a:t>J</a:t>
            </a:r>
            <a:r>
              <a:rPr lang="en-US" dirty="0"/>
              <a:t> (~0.5 AU)</a:t>
            </a:r>
          </a:p>
          <a:p>
            <a:pPr lvl="1"/>
            <a:r>
              <a:rPr lang="en-US" dirty="0"/>
              <a:t>Near-Continuous observations for 300 days (135 inside 500 R</a:t>
            </a:r>
            <a:r>
              <a:rPr lang="en-US" baseline="-25000" dirty="0"/>
              <a:t>J</a:t>
            </a:r>
            <a:r>
              <a:rPr lang="en-US" dirty="0"/>
              <a:t>)</a:t>
            </a:r>
          </a:p>
          <a:p>
            <a:r>
              <a:rPr lang="en-US" dirty="0"/>
              <a:t>ESPA Grande secondary payload launched to C</a:t>
            </a:r>
            <a:r>
              <a:rPr lang="en-US" baseline="-25000" dirty="0"/>
              <a:t>3</a:t>
            </a:r>
            <a:r>
              <a:rPr lang="en-US" dirty="0"/>
              <a:t> ~ 0</a:t>
            </a:r>
          </a:p>
          <a:p>
            <a:pPr lvl="1"/>
            <a:r>
              <a:rPr lang="en-US" dirty="0"/>
              <a:t>For example, </a:t>
            </a:r>
            <a:r>
              <a:rPr lang="en-US" dirty="0" err="1"/>
              <a:t>SIMPLEx</a:t>
            </a:r>
            <a:r>
              <a:rPr lang="en-US" dirty="0"/>
              <a:t> mission launched with IMAP (Oct. 2024)</a:t>
            </a:r>
          </a:p>
          <a:p>
            <a:r>
              <a:rPr lang="en-US" dirty="0"/>
              <a:t>Slow flyby of Jupiter</a:t>
            </a:r>
          </a:p>
          <a:p>
            <a:pPr lvl="1"/>
            <a:r>
              <a:rPr lang="en-US" dirty="0"/>
              <a:t>Image Jupiter’s aurora at HST-quality resolution (&lt; 500 R</a:t>
            </a:r>
            <a:r>
              <a:rPr lang="en-US" baseline="-25000" dirty="0"/>
              <a:t>J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8 times per rotation (74.4 min.), 90% duty cycle due to downlinks</a:t>
            </a:r>
          </a:p>
          <a:p>
            <a:pPr lvl="1"/>
            <a:r>
              <a:rPr lang="en-US" dirty="0"/>
              <a:t>Observe solar wind conditions continuously</a:t>
            </a:r>
          </a:p>
          <a:p>
            <a:r>
              <a:rPr lang="en-US" dirty="0"/>
              <a:t>Return minimum data set during encounter</a:t>
            </a:r>
          </a:p>
          <a:p>
            <a:r>
              <a:rPr lang="en-US" dirty="0"/>
              <a:t>Return full data set after encounter, when Earth is closer</a:t>
            </a:r>
          </a:p>
          <a:p>
            <a:pPr lvl="1"/>
            <a:r>
              <a:rPr lang="en-US" dirty="0"/>
              <a:t>All data returned by NEO departure +2245 days (6 years)</a:t>
            </a:r>
          </a:p>
        </p:txBody>
      </p:sp>
    </p:spTree>
    <p:extLst>
      <p:ext uri="{BB962C8B-B14F-4D97-AF65-F5344CB8AC3E}">
        <p14:creationId xmlns:p14="http://schemas.microsoft.com/office/powerpoint/2010/main" val="1987345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335DCFF-78E7-9748-87B6-20FFBFD8BB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47" t="5997" r="15047" b="4648"/>
          <a:stretch/>
        </p:blipFill>
        <p:spPr>
          <a:xfrm>
            <a:off x="7487071" y="1446665"/>
            <a:ext cx="4668837" cy="48647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854C0A-9C8A-5546-A4E1-C9A90D67B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16" y="365126"/>
            <a:ext cx="8543499" cy="740344"/>
          </a:xfrm>
        </p:spPr>
        <p:txBody>
          <a:bodyPr/>
          <a:lstStyle/>
          <a:p>
            <a:r>
              <a:rPr lang="en-US" dirty="0"/>
              <a:t>Trajectory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263BC-40F6-4241-AADF-B648CD472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954" y="1296537"/>
            <a:ext cx="7170833" cy="53614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Secondary payload launched to C</a:t>
            </a:r>
            <a:r>
              <a:rPr lang="en-US" baseline="-25000" dirty="0"/>
              <a:t>3</a:t>
            </a:r>
            <a:r>
              <a:rPr lang="en-US" dirty="0"/>
              <a:t> = 0</a:t>
            </a:r>
          </a:p>
          <a:p>
            <a:r>
              <a:rPr lang="en-US" dirty="0"/>
              <a:t>Commission in Near Earth Orbit</a:t>
            </a:r>
          </a:p>
          <a:p>
            <a:r>
              <a:rPr lang="en-US" dirty="0"/>
              <a:t>Wait for departure window</a:t>
            </a:r>
          </a:p>
          <a:p>
            <a:pPr lvl="1"/>
            <a:r>
              <a:rPr lang="en-US" dirty="0"/>
              <a:t>Flexible launch as secondary payload</a:t>
            </a:r>
          </a:p>
          <a:p>
            <a:r>
              <a:rPr lang="en-US" dirty="0"/>
              <a:t>Solar electric propulsion</a:t>
            </a:r>
          </a:p>
          <a:p>
            <a:pPr lvl="1"/>
            <a:r>
              <a:rPr lang="en-US" dirty="0"/>
              <a:t>Raise aphelion to 5.1 AU</a:t>
            </a:r>
          </a:p>
          <a:p>
            <a:pPr lvl="1"/>
            <a:r>
              <a:rPr lang="en-US" dirty="0"/>
              <a:t>148 days under thrust</a:t>
            </a:r>
          </a:p>
          <a:p>
            <a:pPr lvl="1"/>
            <a:r>
              <a:rPr lang="en-US" dirty="0"/>
              <a:t>80% duty cycle</a:t>
            </a:r>
          </a:p>
          <a:p>
            <a:pPr lvl="1"/>
            <a:r>
              <a:rPr lang="en-US" dirty="0"/>
              <a:t>Large solar arrays for SEP also power spacecraft at aphelion</a:t>
            </a:r>
          </a:p>
          <a:p>
            <a:r>
              <a:rPr lang="en-US" dirty="0"/>
              <a:t>Eject SEP stage after thrust arc</a:t>
            </a:r>
          </a:p>
          <a:p>
            <a:pPr lvl="1"/>
            <a:r>
              <a:rPr lang="en-US" dirty="0"/>
              <a:t>Electric propulsion and magnetic cleanliness</a:t>
            </a:r>
          </a:p>
          <a:p>
            <a:r>
              <a:rPr lang="en-US" dirty="0"/>
              <a:t>Jupiter encounter: Departure + 1070 days</a:t>
            </a:r>
          </a:p>
          <a:p>
            <a:r>
              <a:rPr lang="en-US" dirty="0"/>
              <a:t>Next perigee: </a:t>
            </a:r>
            <a:r>
              <a:rPr lang="en-US" dirty="0" err="1"/>
              <a:t>Depature</a:t>
            </a:r>
            <a:r>
              <a:rPr lang="en-US" dirty="0"/>
              <a:t> + 2175 days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D7466-1CBF-E145-8B84-E9E1244CA401}"/>
              </a:ext>
            </a:extLst>
          </p:cNvPr>
          <p:cNvSpPr txBox="1"/>
          <p:nvPr/>
        </p:nvSpPr>
        <p:spPr>
          <a:xfrm>
            <a:off x="8235787" y="2007502"/>
            <a:ext cx="22629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Earth</a:t>
            </a:r>
          </a:p>
          <a:p>
            <a:r>
              <a:rPr lang="en-US" dirty="0">
                <a:solidFill>
                  <a:schemeClr val="accent2"/>
                </a:solidFill>
              </a:rPr>
              <a:t>Jupiter</a:t>
            </a:r>
          </a:p>
          <a:p>
            <a:r>
              <a:rPr lang="en-US" dirty="0">
                <a:solidFill>
                  <a:srgbClr val="FF0000"/>
                </a:solidFill>
              </a:rPr>
              <a:t>Spacecraft (thrust arc)</a:t>
            </a:r>
          </a:p>
          <a:p>
            <a:r>
              <a:rPr lang="en-US" dirty="0">
                <a:solidFill>
                  <a:srgbClr val="00B050"/>
                </a:solidFill>
              </a:rPr>
              <a:t>Spacecraft (cruise)</a:t>
            </a:r>
          </a:p>
        </p:txBody>
      </p:sp>
    </p:spTree>
    <p:extLst>
      <p:ext uri="{BB962C8B-B14F-4D97-AF65-F5344CB8AC3E}">
        <p14:creationId xmlns:p14="http://schemas.microsoft.com/office/powerpoint/2010/main" val="4275494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D2387-8D29-C04D-B6FE-C0EC86BC0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376" y="179386"/>
            <a:ext cx="8925636" cy="740344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Payload and Measurements near Jupiter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BEA78-BBD8-B44E-9073-A7F0B9FCB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2" y="1019742"/>
            <a:ext cx="10953466" cy="575252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Far ultraviolet auroral imager (est. 5 kg)</a:t>
            </a:r>
          </a:p>
          <a:p>
            <a:pPr lvl="1"/>
            <a:r>
              <a:rPr lang="en-US" dirty="0"/>
              <a:t>37.5 km/pixel at 250 R</a:t>
            </a:r>
            <a:r>
              <a:rPr lang="en-US" baseline="-25000" dirty="0"/>
              <a:t>J</a:t>
            </a:r>
            <a:r>
              <a:rPr lang="en-US" dirty="0"/>
              <a:t> (0.5 </a:t>
            </a:r>
            <a:r>
              <a:rPr lang="en-US" dirty="0" err="1"/>
              <a:t>mrad</a:t>
            </a:r>
            <a:r>
              <a:rPr lang="en-US" dirty="0"/>
              <a:t>/pixel)</a:t>
            </a:r>
          </a:p>
          <a:p>
            <a:pPr lvl="1"/>
            <a:r>
              <a:rPr lang="en-US" dirty="0"/>
              <a:t>Better than Hubble Space Telescope STIS at 500 R</a:t>
            </a:r>
            <a:r>
              <a:rPr lang="en-US" baseline="-25000" dirty="0"/>
              <a:t>J</a:t>
            </a:r>
          </a:p>
          <a:p>
            <a:pPr lvl="1"/>
            <a:r>
              <a:rPr lang="en-US" dirty="0"/>
              <a:t>Two filters, Lyman and Werner bands of H</a:t>
            </a:r>
            <a:r>
              <a:rPr lang="en-US" baseline="-25000" dirty="0"/>
              <a:t>2 </a:t>
            </a:r>
            <a:r>
              <a:rPr lang="en-US" dirty="0"/>
              <a:t>(120-165 nm)</a:t>
            </a:r>
          </a:p>
          <a:p>
            <a:pPr lvl="1"/>
            <a:r>
              <a:rPr lang="en-US" dirty="0"/>
              <a:t>Frame edited to 1.5 x 0.75 R</a:t>
            </a:r>
            <a:r>
              <a:rPr lang="en-US" baseline="-25000" dirty="0"/>
              <a:t>J</a:t>
            </a:r>
            <a:r>
              <a:rPr lang="en-US" dirty="0"/>
              <a:t> images (north and south aurora)</a:t>
            </a:r>
          </a:p>
          <a:p>
            <a:pPr lvl="1"/>
            <a:r>
              <a:rPr lang="en-US" dirty="0"/>
              <a:t>Compressed to 4 bits/pixel (average, 3:1)</a:t>
            </a:r>
          </a:p>
          <a:p>
            <a:r>
              <a:rPr lang="en-US" dirty="0"/>
              <a:t>Solar wind ion spectrometer (est. 1 kg, &lt;15 bps)</a:t>
            </a:r>
          </a:p>
          <a:p>
            <a:pPr lvl="1"/>
            <a:r>
              <a:rPr lang="en-US" dirty="0"/>
              <a:t>High energy resolution (&lt;3%) over 500 eV to 8 keV</a:t>
            </a:r>
          </a:p>
          <a:p>
            <a:pPr lvl="1"/>
            <a:r>
              <a:rPr lang="en-US" dirty="0"/>
              <a:t>Limited angular resolution, 5-minute time resolution</a:t>
            </a:r>
          </a:p>
          <a:p>
            <a:pPr lvl="1"/>
            <a:r>
              <a:rPr lang="en-US" dirty="0"/>
              <a:t>On-spacecraft calculation of density, speed, temperature</a:t>
            </a:r>
          </a:p>
          <a:p>
            <a:r>
              <a:rPr lang="en-US" dirty="0"/>
              <a:t>Magnetometer (est. 1 kg plus boom, &lt;10 bps)</a:t>
            </a:r>
          </a:p>
          <a:p>
            <a:pPr lvl="1"/>
            <a:r>
              <a:rPr lang="en-US" dirty="0"/>
              <a:t>Low time resolution (20 s) with high rate mode, ±10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2 meter boom (2x spacecraft bus dimensions)</a:t>
            </a:r>
          </a:p>
          <a:p>
            <a:r>
              <a:rPr lang="en-US" dirty="0"/>
              <a:t>Other instruments desirable but not in baseline</a:t>
            </a:r>
          </a:p>
          <a:p>
            <a:pPr lvl="1"/>
            <a:r>
              <a:rPr lang="en-US" dirty="0"/>
              <a:t>E.g. auroral radio emissions, EUV spectra of Io plasma torus</a:t>
            </a:r>
          </a:p>
        </p:txBody>
      </p:sp>
    </p:spTree>
    <p:extLst>
      <p:ext uri="{BB962C8B-B14F-4D97-AF65-F5344CB8AC3E}">
        <p14:creationId xmlns:p14="http://schemas.microsoft.com/office/powerpoint/2010/main" val="2431302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DFD6B-8E4B-294B-8F0B-FA9381B55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991" y="365126"/>
            <a:ext cx="8693624" cy="740344"/>
          </a:xfrm>
        </p:spPr>
        <p:txBody>
          <a:bodyPr>
            <a:normAutofit/>
          </a:bodyPr>
          <a:lstStyle/>
          <a:p>
            <a:r>
              <a:rPr lang="en-US" sz="4000" dirty="0"/>
              <a:t>ESPA Grande Secondary Payload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7C9C0-559B-9D43-AD8E-DCD262F54B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6536"/>
            <a:ext cx="10515600" cy="530897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4 secondary payloads per ESPA ring</a:t>
            </a:r>
          </a:p>
          <a:p>
            <a:r>
              <a:rPr lang="en-US" dirty="0"/>
              <a:t>24” diameter port, 42” x 46” x 38” maximum volume</a:t>
            </a:r>
          </a:p>
          <a:p>
            <a:pPr lvl="1"/>
            <a:r>
              <a:rPr lang="en-US" dirty="0"/>
              <a:t>106 x 116 x 96 cm volume</a:t>
            </a:r>
          </a:p>
          <a:p>
            <a:pPr lvl="1"/>
            <a:r>
              <a:rPr lang="en-US" dirty="0"/>
              <a:t>Approximately 10 x 11 x 9 U (990 U)</a:t>
            </a:r>
          </a:p>
          <a:p>
            <a:r>
              <a:rPr lang="en-US" dirty="0"/>
              <a:t>180 kg maximum mass</a:t>
            </a:r>
          </a:p>
          <a:p>
            <a:pPr lvl="1"/>
            <a:r>
              <a:rPr lang="en-US" dirty="0"/>
              <a:t>NASA </a:t>
            </a:r>
            <a:r>
              <a:rPr lang="en-US" dirty="0" err="1"/>
              <a:t>SIMPLEx</a:t>
            </a:r>
            <a:r>
              <a:rPr lang="en-US" dirty="0"/>
              <a:t> AO gives 180 kg limit for ESPA Grande</a:t>
            </a:r>
          </a:p>
          <a:p>
            <a:pPr lvl="2"/>
            <a:r>
              <a:rPr lang="en-US" dirty="0"/>
              <a:t>That is actually mass limit for ESPA, ESPA Grande is 320 kg</a:t>
            </a:r>
          </a:p>
          <a:p>
            <a:pPr lvl="1"/>
            <a:r>
              <a:rPr lang="en-US" dirty="0"/>
              <a:t>That’s ok. Surface area and volume are more constraining</a:t>
            </a:r>
          </a:p>
          <a:p>
            <a:r>
              <a:rPr lang="en-US" dirty="0"/>
              <a:t>The current concept is not fully optimized</a:t>
            </a:r>
          </a:p>
          <a:p>
            <a:pPr lvl="1"/>
            <a:r>
              <a:rPr lang="en-US" dirty="0"/>
              <a:t>Number of thrusters is quantized</a:t>
            </a:r>
          </a:p>
          <a:p>
            <a:pPr lvl="2"/>
            <a:r>
              <a:rPr lang="en-US" dirty="0"/>
              <a:t>Adding more without adding power to operate them doesn’t help</a:t>
            </a:r>
          </a:p>
          <a:p>
            <a:pPr lvl="1"/>
            <a:r>
              <a:rPr lang="en-US" dirty="0"/>
              <a:t>Surface area can be used to solar arrays or antenna area</a:t>
            </a:r>
          </a:p>
          <a:p>
            <a:pPr lvl="1"/>
            <a:r>
              <a:rPr lang="en-US" dirty="0"/>
              <a:t>Result is viable, but could be improved</a:t>
            </a:r>
          </a:p>
        </p:txBody>
      </p:sp>
    </p:spTree>
    <p:extLst>
      <p:ext uri="{BB962C8B-B14F-4D97-AF65-F5344CB8AC3E}">
        <p14:creationId xmlns:p14="http://schemas.microsoft.com/office/powerpoint/2010/main" val="4287989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Solar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603" y="1296536"/>
            <a:ext cx="7342495" cy="541816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Power SEP inside 1.5 AU: 2525 W at 1 AU</a:t>
            </a:r>
          </a:p>
          <a:p>
            <a:r>
              <a:rPr lang="en-US" dirty="0"/>
              <a:t>Power spacecraft at 5.2 AU: 90 W at 5.2 AU</a:t>
            </a:r>
          </a:p>
          <a:p>
            <a:r>
              <a:rPr lang="en-US" dirty="0"/>
              <a:t>4, Northrop Grumman </a:t>
            </a:r>
            <a:r>
              <a:rPr lang="en-US" dirty="0" err="1"/>
              <a:t>UltraFlex</a:t>
            </a:r>
            <a:r>
              <a:rPr lang="en-US" dirty="0"/>
              <a:t> arrays</a:t>
            </a:r>
          </a:p>
          <a:p>
            <a:pPr lvl="1"/>
            <a:r>
              <a:rPr lang="en-US" dirty="0"/>
              <a:t>1.95 m diameter</a:t>
            </a:r>
          </a:p>
          <a:p>
            <a:pPr lvl="1"/>
            <a:r>
              <a:rPr lang="en-US" dirty="0"/>
              <a:t>17 kg total mass</a:t>
            </a:r>
          </a:p>
          <a:p>
            <a:pPr lvl="1"/>
            <a:r>
              <a:rPr lang="en-US" dirty="0"/>
              <a:t>~ 4 x (1 m x 0.12 m x 0.12 m) stowed</a:t>
            </a:r>
          </a:p>
          <a:p>
            <a:r>
              <a:rPr lang="en-US" dirty="0"/>
              <a:t>1 axis articulated to stay Sun pointed with</a:t>
            </a:r>
          </a:p>
          <a:p>
            <a:pPr lvl="1"/>
            <a:r>
              <a:rPr lang="en-US" dirty="0"/>
              <a:t>Telescope-to-Jupiter</a:t>
            </a:r>
          </a:p>
          <a:p>
            <a:pPr lvl="1"/>
            <a:r>
              <a:rPr lang="en-US" dirty="0"/>
              <a:t>HGA-to-Earth</a:t>
            </a:r>
          </a:p>
          <a:p>
            <a:pPr lvl="1"/>
            <a:r>
              <a:rPr lang="en-US" dirty="0"/>
              <a:t>SEP pointing</a:t>
            </a:r>
          </a:p>
          <a:p>
            <a:r>
              <a:rPr lang="en-US" dirty="0"/>
              <a:t>Accommodating full articulation is difficult</a:t>
            </a:r>
          </a:p>
          <a:p>
            <a:pPr lvl="1"/>
            <a:r>
              <a:rPr lang="en-US" dirty="0"/>
              <a:t>Seems to fit, but with little margin</a:t>
            </a:r>
          </a:p>
          <a:p>
            <a:pPr lvl="1"/>
            <a:r>
              <a:rPr lang="en-US" dirty="0"/>
              <a:t>Antenna area (width) versus clearance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12FE5F-4FFC-F949-A6F0-0C03299C4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098" y="1746912"/>
            <a:ext cx="4178046" cy="415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762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05969" y="214998"/>
            <a:ext cx="7874758" cy="740344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Solar Electric Propulsion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F0411-49DF-A34C-83FB-B573C6E09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22629" y="1187355"/>
            <a:ext cx="6373505" cy="530897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3, </a:t>
            </a:r>
            <a:r>
              <a:rPr lang="en-US" dirty="0" err="1"/>
              <a:t>Busek</a:t>
            </a:r>
            <a:r>
              <a:rPr lang="en-US" dirty="0"/>
              <a:t> BTH-600</a:t>
            </a:r>
          </a:p>
          <a:p>
            <a:pPr lvl="1"/>
            <a:r>
              <a:rPr lang="en-US" dirty="0"/>
              <a:t>200-800 W each</a:t>
            </a:r>
          </a:p>
          <a:p>
            <a:pPr lvl="1"/>
            <a:r>
              <a:rPr lang="en-US" dirty="0"/>
              <a:t>39 </a:t>
            </a:r>
            <a:r>
              <a:rPr lang="en-US" dirty="0" err="1"/>
              <a:t>mN</a:t>
            </a:r>
            <a:r>
              <a:rPr lang="en-US" dirty="0"/>
              <a:t> at 600 W</a:t>
            </a:r>
          </a:p>
          <a:p>
            <a:pPr lvl="1"/>
            <a:r>
              <a:rPr lang="en-US" dirty="0" err="1"/>
              <a:t>I</a:t>
            </a:r>
            <a:r>
              <a:rPr lang="en-US" baseline="-25000" dirty="0" err="1"/>
              <a:t>sp</a:t>
            </a:r>
            <a:r>
              <a:rPr lang="en-US" dirty="0"/>
              <a:t> of 1500 s</a:t>
            </a:r>
          </a:p>
          <a:p>
            <a:pPr lvl="1"/>
            <a:r>
              <a:rPr lang="en-US" dirty="0"/>
              <a:t>Iodine propellant</a:t>
            </a:r>
          </a:p>
          <a:p>
            <a:pPr lvl="1"/>
            <a:r>
              <a:rPr lang="en-US" dirty="0"/>
              <a:t>8.5 kg (3 </a:t>
            </a:r>
            <a:r>
              <a:rPr lang="en-US" dirty="0" err="1"/>
              <a:t>thrusters+cathode</a:t>
            </a:r>
            <a:r>
              <a:rPr lang="en-US" dirty="0"/>
              <a:t>)</a:t>
            </a:r>
          </a:p>
          <a:p>
            <a:r>
              <a:rPr lang="en-US" dirty="0"/>
              <a:t>Assumes 80% duty cycle</a:t>
            </a:r>
          </a:p>
          <a:p>
            <a:r>
              <a:rPr lang="en-US" dirty="0"/>
              <a:t>Throttled and switched off as solar power decreases</a:t>
            </a:r>
          </a:p>
          <a:p>
            <a:r>
              <a:rPr lang="en-US" dirty="0"/>
              <a:t>&lt; 3200 hours on time per thruster</a:t>
            </a:r>
          </a:p>
          <a:p>
            <a:r>
              <a:rPr lang="en-US" dirty="0"/>
              <a:t>Ejected at end of thrust arc</a:t>
            </a:r>
          </a:p>
          <a:p>
            <a:pPr lvl="1"/>
            <a:r>
              <a:rPr lang="en-US" dirty="0"/>
              <a:t>Greatly simplifies EM cleanliness</a:t>
            </a:r>
          </a:p>
          <a:p>
            <a:pPr lvl="1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FC1A431-D4B2-2C4C-9DC1-5B46BB91A6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173" t="30249" r="22020" b="12637"/>
          <a:stretch/>
        </p:blipFill>
        <p:spPr>
          <a:xfrm>
            <a:off x="1091823" y="1119118"/>
            <a:ext cx="3684897" cy="553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893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BE228-DB56-7D42-BBF2-F24176896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Telecommunications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EAD84-0A80-524C-9F9F-0532A36E1F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501" y="1473958"/>
            <a:ext cx="6209732" cy="522709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Modeled on </a:t>
            </a:r>
            <a:r>
              <a:rPr lang="en-US" dirty="0" err="1"/>
              <a:t>MarCO</a:t>
            </a:r>
            <a:r>
              <a:rPr lang="en-US" dirty="0"/>
              <a:t>, except:</a:t>
            </a:r>
          </a:p>
          <a:p>
            <a:r>
              <a:rPr lang="en-US" dirty="0"/>
              <a:t>IRIS transponder, 35 W input</a:t>
            </a:r>
          </a:p>
          <a:p>
            <a:pPr lvl="1"/>
            <a:r>
              <a:rPr lang="en-US" dirty="0"/>
              <a:t>Assumes Ka not X band</a:t>
            </a:r>
          </a:p>
          <a:p>
            <a:r>
              <a:rPr lang="en-US" dirty="0"/>
              <a:t>Larger retroreflector antenna</a:t>
            </a:r>
          </a:p>
          <a:p>
            <a:pPr lvl="1"/>
            <a:r>
              <a:rPr lang="en-US" dirty="0"/>
              <a:t>1.7 x 1 meter</a:t>
            </a:r>
          </a:p>
          <a:p>
            <a:r>
              <a:rPr lang="en-US" dirty="0"/>
              <a:t>Use 34 not 70-m DSN stations</a:t>
            </a:r>
          </a:p>
          <a:p>
            <a:pPr lvl="1"/>
            <a:r>
              <a:rPr lang="en-US" dirty="0"/>
              <a:t>One 8-hour track every 99 hrs.</a:t>
            </a:r>
          </a:p>
          <a:p>
            <a:pPr lvl="2"/>
            <a:r>
              <a:rPr lang="en-US" dirty="0"/>
              <a:t>10 Jovian rotations</a:t>
            </a:r>
          </a:p>
          <a:p>
            <a:r>
              <a:rPr lang="en-US" dirty="0"/>
              <a:t>1 kbps during Jupiter encounter</a:t>
            </a:r>
          </a:p>
          <a:p>
            <a:r>
              <a:rPr lang="en-US" dirty="0"/>
              <a:t>Up to 128 kbps after encounter</a:t>
            </a:r>
          </a:p>
          <a:p>
            <a:pPr lvl="1"/>
            <a:r>
              <a:rPr lang="en-US" dirty="0"/>
              <a:t>Near perihelion, at 0.6 AU range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61602E4-905E-F549-86D9-D2ECFE9D13B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86269934"/>
              </p:ext>
            </p:extLst>
          </p:nvPr>
        </p:nvGraphicFramePr>
        <p:xfrm>
          <a:off x="7015709" y="1951821"/>
          <a:ext cx="476231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0480">
                  <a:extLst>
                    <a:ext uri="{9D8B030D-6E8A-4147-A177-3AD203B41FA5}">
                      <a16:colId xmlns:a16="http://schemas.microsoft.com/office/drawing/2014/main" val="3882767056"/>
                    </a:ext>
                  </a:extLst>
                </a:gridCol>
                <a:gridCol w="2161830">
                  <a:extLst>
                    <a:ext uri="{9D8B030D-6E8A-4147-A177-3AD203B41FA5}">
                      <a16:colId xmlns:a16="http://schemas.microsoft.com/office/drawing/2014/main" val="3250069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Difference from </a:t>
                      </a:r>
                      <a:r>
                        <a:rPr lang="en-US" dirty="0" err="1"/>
                        <a:t>MarCO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892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Ka instead of X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+6 dB (approx.)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774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34-m instead of 70-m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-6 dB (approx.)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200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1.7 m</a:t>
                      </a:r>
                      <a:r>
                        <a:rPr lang="en-US" baseline="30000" dirty="0"/>
                        <a:t>2</a:t>
                      </a:r>
                      <a:r>
                        <a:rPr lang="en-US" baseline="0" dirty="0"/>
                        <a:t> instead of 0.18 m</a:t>
                      </a:r>
                      <a:r>
                        <a:rPr lang="en-US" baseline="30000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+9.75 dB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577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Free space loss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+3.22 dB at 0.6 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508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-17.06 dB at 6.2 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94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+13.0 to -7.3 dB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427736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282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Downlink data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128 kbps at 0.6 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188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kbps at 6.2 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681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7592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A52BE-7085-024C-B5CC-67B5CEFC1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5325" y="65084"/>
            <a:ext cx="7297290" cy="740344"/>
          </a:xfrm>
        </p:spPr>
        <p:txBody>
          <a:bodyPr/>
          <a:lstStyle/>
          <a:p>
            <a:r>
              <a:rPr lang="en-US" dirty="0"/>
              <a:t>The Rest of the Spacecraft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433B0-65CB-4947-910C-7C5068234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8067" y="4271965"/>
            <a:ext cx="5392003" cy="244316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3300" dirty="0"/>
          </a:p>
          <a:p>
            <a:r>
              <a:rPr lang="en-US" sz="3300" dirty="0"/>
              <a:t>Margin assumes</a:t>
            </a:r>
          </a:p>
          <a:p>
            <a:pPr lvl="1"/>
            <a:r>
              <a:rPr lang="en-US" dirty="0"/>
              <a:t>10% for existing (COTS) systems</a:t>
            </a:r>
          </a:p>
          <a:p>
            <a:pPr lvl="2"/>
            <a:r>
              <a:rPr lang="en-US" sz="2800" dirty="0"/>
              <a:t>Solar arrays and thrusters</a:t>
            </a:r>
          </a:p>
          <a:p>
            <a:pPr lvl="1"/>
            <a:r>
              <a:rPr lang="en-US" dirty="0"/>
              <a:t>30% of new systems</a:t>
            </a:r>
          </a:p>
          <a:p>
            <a:pPr lvl="1"/>
            <a:r>
              <a:rPr lang="en-US" dirty="0"/>
              <a:t>What is the margin policy for COTS hardware?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2858EA-7FBF-B141-80B7-02CE0CD86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735" y="1282886"/>
            <a:ext cx="6086901" cy="5397690"/>
          </a:xfrm>
        </p:spPr>
        <p:txBody>
          <a:bodyPr>
            <a:normAutofit fontScale="85000" lnSpcReduction="20000"/>
          </a:bodyPr>
          <a:lstStyle/>
          <a:p>
            <a:r>
              <a:rPr lang="en-US" sz="3300" dirty="0"/>
              <a:t>“Everything else” includes:</a:t>
            </a:r>
          </a:p>
          <a:p>
            <a:r>
              <a:rPr lang="en-US" sz="3300" dirty="0"/>
              <a:t>Attitude control</a:t>
            </a:r>
          </a:p>
          <a:p>
            <a:pPr lvl="1"/>
            <a:r>
              <a:rPr lang="en-US" dirty="0"/>
              <a:t>Reaction wheels </a:t>
            </a:r>
          </a:p>
          <a:p>
            <a:pPr lvl="1"/>
            <a:r>
              <a:rPr lang="en-US" dirty="0"/>
              <a:t>Star trackers</a:t>
            </a:r>
          </a:p>
          <a:p>
            <a:pPr lvl="1"/>
            <a:r>
              <a:rPr lang="en-US" dirty="0"/>
              <a:t>Cold gas thrusters (</a:t>
            </a:r>
            <a:r>
              <a:rPr lang="en-US" dirty="0" err="1"/>
              <a:t>desat</a:t>
            </a:r>
            <a:r>
              <a:rPr lang="en-US" dirty="0"/>
              <a:t>.)</a:t>
            </a:r>
          </a:p>
          <a:p>
            <a:pPr lvl="1"/>
            <a:r>
              <a:rPr lang="en-US" dirty="0"/>
              <a:t>Use BCT-based system?</a:t>
            </a:r>
          </a:p>
          <a:p>
            <a:r>
              <a:rPr lang="en-US" sz="3300" dirty="0"/>
              <a:t>Command &amp; Data Handling</a:t>
            </a:r>
          </a:p>
          <a:p>
            <a:pPr lvl="1"/>
            <a:r>
              <a:rPr lang="en-US" dirty="0"/>
              <a:t>Normal functions plus:</a:t>
            </a:r>
          </a:p>
          <a:p>
            <a:pPr lvl="1"/>
            <a:r>
              <a:rPr lang="en-US" dirty="0"/>
              <a:t>Image compression</a:t>
            </a:r>
          </a:p>
          <a:p>
            <a:pPr lvl="1"/>
            <a:r>
              <a:rPr lang="en-US" dirty="0"/>
              <a:t>Frame editing</a:t>
            </a:r>
          </a:p>
          <a:p>
            <a:pPr lvl="1"/>
            <a:r>
              <a:rPr lang="en-US" dirty="0"/>
              <a:t>Solar wind moment calculations</a:t>
            </a:r>
          </a:p>
          <a:p>
            <a:r>
              <a:rPr lang="en-US" sz="3300" dirty="0"/>
              <a:t>&gt;100 </a:t>
            </a:r>
            <a:r>
              <a:rPr lang="en-US" sz="3300" dirty="0" err="1"/>
              <a:t>Gbits</a:t>
            </a:r>
            <a:r>
              <a:rPr lang="en-US" sz="3300" dirty="0"/>
              <a:t> data storage</a:t>
            </a:r>
          </a:p>
          <a:p>
            <a:pPr lvl="1"/>
            <a:r>
              <a:rPr lang="en-US" sz="2900" dirty="0"/>
              <a:t>12 </a:t>
            </a:r>
            <a:r>
              <a:rPr lang="en-US" sz="2900" dirty="0" err="1"/>
              <a:t>Gbytes</a:t>
            </a:r>
            <a:r>
              <a:rPr lang="en-US" sz="2900" dirty="0"/>
              <a:t> ($25 memory stick…)</a:t>
            </a:r>
          </a:p>
          <a:p>
            <a:r>
              <a:rPr lang="en-US" sz="3300" dirty="0"/>
              <a:t>Mechanical structures</a:t>
            </a:r>
          </a:p>
          <a:p>
            <a:pPr lvl="1"/>
            <a:r>
              <a:rPr lang="en-US" dirty="0"/>
              <a:t>Booms for solar &amp; magnetometer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D5A5D5D-0A2B-304A-BF64-30E86165B7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896347"/>
              </p:ext>
            </p:extLst>
          </p:nvPr>
        </p:nvGraphicFramePr>
        <p:xfrm>
          <a:off x="308067" y="805428"/>
          <a:ext cx="522605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691229195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2794109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Mass [kg]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16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Propulsion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263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3, </a:t>
                      </a:r>
                      <a:r>
                        <a:rPr lang="en-US" dirty="0" err="1"/>
                        <a:t>Busek</a:t>
                      </a:r>
                      <a:r>
                        <a:rPr lang="en-US" dirty="0"/>
                        <a:t> BTH-600 Hall effect thrusters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119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Iodine propellant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937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Fuel tank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51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Power, 4, 1.9 m dia. </a:t>
                      </a:r>
                      <a:r>
                        <a:rPr lang="en-US" dirty="0" err="1"/>
                        <a:t>UltraFlex</a:t>
                      </a:r>
                      <a:r>
                        <a:rPr lang="en-US" dirty="0"/>
                        <a:t> arrays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18.25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737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Payload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90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“Everything Else”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32.5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643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Margin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19.75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949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6131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Conclusions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0013" y="1296537"/>
            <a:ext cx="12091988" cy="540451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Understand solar wind’s influence on Jupiter’s magnetosphere</a:t>
            </a:r>
          </a:p>
          <a:p>
            <a:pPr lvl="1"/>
            <a:r>
              <a:rPr lang="en-US" dirty="0"/>
              <a:t>Small Spacecraft making focused observations near Jupiter</a:t>
            </a:r>
          </a:p>
          <a:p>
            <a:pPr lvl="1"/>
            <a:r>
              <a:rPr lang="en-US" dirty="0"/>
              <a:t>Slow flyby rather than orbit, but near-continuously for ~10 months</a:t>
            </a:r>
          </a:p>
          <a:p>
            <a:r>
              <a:rPr lang="en-US" dirty="0"/>
              <a:t>ESPA Grande secondary payload launched to C</a:t>
            </a:r>
            <a:r>
              <a:rPr lang="en-US" baseline="-25000" dirty="0"/>
              <a:t>3</a:t>
            </a:r>
            <a:r>
              <a:rPr lang="en-US" dirty="0"/>
              <a:t> ~ 0</a:t>
            </a:r>
          </a:p>
          <a:p>
            <a:pPr lvl="1"/>
            <a:r>
              <a:rPr lang="en-US" dirty="0"/>
              <a:t>Checkout in solar near Earth parking orbit</a:t>
            </a:r>
          </a:p>
          <a:p>
            <a:pPr lvl="1"/>
            <a:r>
              <a:rPr lang="en-US" dirty="0"/>
              <a:t>No conflict between primary and secondary launch windows</a:t>
            </a:r>
          </a:p>
          <a:p>
            <a:r>
              <a:rPr lang="en-US" dirty="0"/>
              <a:t>Electric propulsion to a 1.1 x 5.1 AU orbit, aphelion near Jupiter</a:t>
            </a:r>
          </a:p>
          <a:p>
            <a:r>
              <a:rPr lang="en-US" dirty="0"/>
              <a:t>Power for Hall thruster @1.5 AU = power for spacecraft @5.1 AU</a:t>
            </a:r>
          </a:p>
          <a:p>
            <a:r>
              <a:rPr lang="en-US" dirty="0"/>
              <a:t>Only transmit small fraction of data during Jupiter encounter</a:t>
            </a:r>
          </a:p>
          <a:p>
            <a:pPr lvl="1"/>
            <a:r>
              <a:rPr lang="en-US" dirty="0"/>
              <a:t>Performance floor: 1 edited image set per rotation and solar wind data</a:t>
            </a:r>
          </a:p>
          <a:p>
            <a:r>
              <a:rPr lang="en-US" dirty="0"/>
              <a:t>Return all data by departure +2175 days (5.95 years)</a:t>
            </a:r>
          </a:p>
          <a:p>
            <a:pPr lvl="1"/>
            <a:r>
              <a:rPr lang="en-US" dirty="0"/>
              <a:t>Mostly near perihelion, spacecraft-Earth range down to 0.6 AU</a:t>
            </a:r>
          </a:p>
        </p:txBody>
      </p:sp>
    </p:spTree>
    <p:extLst>
      <p:ext uri="{BB962C8B-B14F-4D97-AF65-F5344CB8AC3E}">
        <p14:creationId xmlns:p14="http://schemas.microsoft.com/office/powerpoint/2010/main" val="1349918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3E3887CA-8D4F-7F4A-98DA-D187C357DF4C}" vid="{066050BE-7F54-BD4B-8EBD-F2CCD77BC16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7400</TotalTime>
  <Words>1168</Words>
  <Application>Microsoft Macintosh PowerPoint</Application>
  <PresentationFormat>Widescreen</PresentationFormat>
  <Paragraphs>200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A small spacecraft to explore the Sun’s control of Jupiter’s magnetosphere</vt:lpstr>
      <vt:lpstr>Jupiter’s Magnetosphere and the Sun</vt:lpstr>
      <vt:lpstr>Limits to Current Data</vt:lpstr>
      <vt:lpstr>Slow Jovian Flyby Mission Concept</vt:lpstr>
      <vt:lpstr>Trajectory</vt:lpstr>
      <vt:lpstr>Payload and Measurements near Jupiter</vt:lpstr>
      <vt:lpstr>ESPA Grande Secondary Payload</vt:lpstr>
      <vt:lpstr>Solar power</vt:lpstr>
      <vt:lpstr>Solar Electric Propulsion System</vt:lpstr>
      <vt:lpstr>Telecommunications</vt:lpstr>
      <vt:lpstr>The Rest of the Spacecraft</vt:lpstr>
      <vt:lpstr>Conclusions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Microsoft Office User</dc:creator>
  <cp:lastModifiedBy>Microsoft Office User</cp:lastModifiedBy>
  <cp:revision>36</cp:revision>
  <cp:lastPrinted>2019-04-29T20:35:41Z</cp:lastPrinted>
  <dcterms:created xsi:type="dcterms:W3CDTF">2019-04-24T17:14:51Z</dcterms:created>
  <dcterms:modified xsi:type="dcterms:W3CDTF">2019-04-29T20:35:48Z</dcterms:modified>
</cp:coreProperties>
</file>