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Master+xml" PartName="/ppt/slideMasters/slideMaster4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theme+xml" PartName="/ppt/theme/theme5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 showSpecialPlsOnTitleSld="0">
  <p:sldMasterIdLst>
    <p:sldMasterId id="2147483687" r:id="rId5"/>
    <p:sldMasterId id="2147483688" r:id="rId6"/>
    <p:sldMasterId id="2147483689" r:id="rId7"/>
    <p:sldMasterId id="2147483690" r:id="rId8"/>
  </p:sldMasterIdLst>
  <p:notesMasterIdLst>
    <p:notesMasterId r:id="rId9"/>
  </p:notesMasterIdLst>
  <p:sldIdLst>
    <p:sldId id="256" r:id="rId10"/>
    <p:sldId id="257" r:id="rId11"/>
    <p:sldId id="258" r:id="rId12"/>
    <p:sldId id="259" r:id="rId13"/>
    <p:sldId id="260" r:id="rId14"/>
    <p:sldId id="261" r:id="rId15"/>
    <p:sldId id="262" r:id="rId16"/>
    <p:sldId id="263" r:id="rId17"/>
    <p:sldId id="264" r:id="rId18"/>
    <p:sldId id="265" r:id="rId19"/>
    <p:sldId id="266" r:id="rId20"/>
    <p:sldId id="267" r:id="rId21"/>
    <p:sldId id="268" r:id="rId22"/>
    <p:sldId id="269" r:id="rId23"/>
    <p:sldId id="270" r:id="rId24"/>
    <p:sldId id="271" r:id="rId25"/>
    <p:sldId id="272" r:id="rId26"/>
    <p:sldId id="273" r:id="rId27"/>
    <p:sldId id="274" r:id="rId28"/>
    <p:sldId id="275" r:id="rId29"/>
    <p:sldId id="276" r:id="rId30"/>
  </p:sldIdLst>
  <p:sldSz cy="5143500" cx="9144000"/>
  <p:notesSz cx="6858000" cy="9144000"/>
  <p:embeddedFontLst>
    <p:embeddedFont>
      <p:font typeface="Roboto"/>
      <p:regular r:id="rId31"/>
      <p:bold r:id="rId32"/>
      <p:italic r:id="rId33"/>
      <p:boldItalic r:id="rId34"/>
    </p:embeddedFont>
    <p:embeddedFont>
      <p:font typeface="Arial Narrow"/>
      <p:regular r:id="rId35"/>
      <p:bold r:id="rId36"/>
      <p:italic r:id="rId37"/>
      <p:boldItalic r:id="rId3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tableStyles.xml><?xml version="1.0" encoding="utf-8"?>
<a:tblStyleLst xmlns:a="http://schemas.openxmlformats.org/drawingml/2006/main" xmlns:r="http://schemas.openxmlformats.org/officeDocument/2006/relationships" def="{011BB54D-679A-4859-B591-DFF675B39CAE}">
  <a:tblStyle styleId="{011BB54D-679A-4859-B591-DFF675B39CA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1.xml"/><Relationship Id="rId22" Type="http://schemas.openxmlformats.org/officeDocument/2006/relationships/slide" Target="slides/slide13.xml"/><Relationship Id="rId21" Type="http://schemas.openxmlformats.org/officeDocument/2006/relationships/slide" Target="slides/slide12.xml"/><Relationship Id="rId24" Type="http://schemas.openxmlformats.org/officeDocument/2006/relationships/slide" Target="slides/slide15.xml"/><Relationship Id="rId23" Type="http://schemas.openxmlformats.org/officeDocument/2006/relationships/slide" Target="slides/slide14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notesMaster" Target="notesMasters/notesMaster1.xml"/><Relationship Id="rId26" Type="http://schemas.openxmlformats.org/officeDocument/2006/relationships/slide" Target="slides/slide17.xml"/><Relationship Id="rId25" Type="http://schemas.openxmlformats.org/officeDocument/2006/relationships/slide" Target="slides/slide16.xml"/><Relationship Id="rId28" Type="http://schemas.openxmlformats.org/officeDocument/2006/relationships/slide" Target="slides/slide19.xml"/><Relationship Id="rId27" Type="http://schemas.openxmlformats.org/officeDocument/2006/relationships/slide" Target="slides/slide18.xml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slide" Target="slides/slide20.xml"/><Relationship Id="rId7" Type="http://schemas.openxmlformats.org/officeDocument/2006/relationships/slideMaster" Target="slideMasters/slideMaster3.xml"/><Relationship Id="rId8" Type="http://schemas.openxmlformats.org/officeDocument/2006/relationships/slideMaster" Target="slideMasters/slideMaster4.xml"/><Relationship Id="rId31" Type="http://schemas.openxmlformats.org/officeDocument/2006/relationships/font" Target="fonts/Roboto-regular.fntdata"/><Relationship Id="rId30" Type="http://schemas.openxmlformats.org/officeDocument/2006/relationships/slide" Target="slides/slide21.xml"/><Relationship Id="rId11" Type="http://schemas.openxmlformats.org/officeDocument/2006/relationships/slide" Target="slides/slide2.xml"/><Relationship Id="rId33" Type="http://schemas.openxmlformats.org/officeDocument/2006/relationships/font" Target="fonts/Roboto-italic.fntdata"/><Relationship Id="rId10" Type="http://schemas.openxmlformats.org/officeDocument/2006/relationships/slide" Target="slides/slide1.xml"/><Relationship Id="rId32" Type="http://schemas.openxmlformats.org/officeDocument/2006/relationships/font" Target="fonts/Roboto-bold.fntdata"/><Relationship Id="rId13" Type="http://schemas.openxmlformats.org/officeDocument/2006/relationships/slide" Target="slides/slide4.xml"/><Relationship Id="rId35" Type="http://schemas.openxmlformats.org/officeDocument/2006/relationships/font" Target="fonts/ArialNarrow-regular.fntdata"/><Relationship Id="rId12" Type="http://schemas.openxmlformats.org/officeDocument/2006/relationships/slide" Target="slides/slide3.xml"/><Relationship Id="rId34" Type="http://schemas.openxmlformats.org/officeDocument/2006/relationships/font" Target="fonts/Roboto-boldItalic.fntdata"/><Relationship Id="rId15" Type="http://schemas.openxmlformats.org/officeDocument/2006/relationships/slide" Target="slides/slide6.xml"/><Relationship Id="rId37" Type="http://schemas.openxmlformats.org/officeDocument/2006/relationships/font" Target="fonts/ArialNarrow-italic.fntdata"/><Relationship Id="rId14" Type="http://schemas.openxmlformats.org/officeDocument/2006/relationships/slide" Target="slides/slide5.xml"/><Relationship Id="rId36" Type="http://schemas.openxmlformats.org/officeDocument/2006/relationships/font" Target="fonts/ArialNarrow-bold.fntdata"/><Relationship Id="rId17" Type="http://schemas.openxmlformats.org/officeDocument/2006/relationships/slide" Target="slides/slide8.xml"/><Relationship Id="rId16" Type="http://schemas.openxmlformats.org/officeDocument/2006/relationships/slide" Target="slides/slide7.xml"/><Relationship Id="rId38" Type="http://schemas.openxmlformats.org/officeDocument/2006/relationships/font" Target="fonts/ArialNarrow-boldItalic.fntdata"/><Relationship Id="rId19" Type="http://schemas.openxmlformats.org/officeDocument/2006/relationships/slide" Target="slides/slide10.xml"/><Relationship Id="rId18" Type="http://schemas.openxmlformats.org/officeDocument/2006/relationships/slide" Target="slides/slide9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I’m representing the University of Michigan team working in collaboration with JPL engineers and scientists on a conceptual mission called Mars AREO TGL</a:t>
            </a:r>
            <a:endParaRPr/>
          </a:p>
        </p:txBody>
      </p:sp>
      <p:sp>
        <p:nvSpPr>
          <p:cNvPr id="232" name="Google Shape;232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56b448b528_4_1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9" name="Google Shape;239;g56b448b528_4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SURP = Strategic University Research Partnership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	Thank you to JPL and SURP for collaborating with us on this mission concept. Learnt a lot etc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0" name="Google Shape;240;g56b448b528_4_16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5694c6e8cb_9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/>
              <a:t>Suggest biological origins after talking about column abundance</a:t>
            </a:r>
            <a:endParaRPr sz="1000"/>
          </a:p>
          <a:p>
            <a:pPr indent="0" lvl="0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000"/>
              <a:t>ExoMars has not conducted a seasonal review of same area</a:t>
            </a:r>
            <a:endParaRPr sz="1000"/>
          </a:p>
          <a:p>
            <a:pPr indent="0" lvl="0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000"/>
              <a:t>Discuss what areostationary is and how it helps after last bullet</a:t>
            </a:r>
            <a:endParaRPr sz="1000"/>
          </a:p>
          <a:p>
            <a:pPr indent="0" lvl="0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000"/>
              <a:t>Mars AREO TGL would be inserted in an areostationary orbit over the gale crater region in an attempt to localize any sources or sinks of methane</a:t>
            </a:r>
            <a:endParaRPr sz="1000"/>
          </a:p>
          <a:p>
            <a:pPr indent="0" lvl="0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000"/>
              <a:t>Alternatives to biological sources of methane =</a:t>
            </a:r>
            <a:endParaRPr sz="1000"/>
          </a:p>
          <a:p>
            <a:pPr indent="0" lvl="0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000"/>
              <a:t>	methane clathrates</a:t>
            </a:r>
            <a:endParaRPr sz="1000"/>
          </a:p>
          <a:p>
            <a:pPr indent="0" lvl="0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000"/>
              <a:t>	“black smoker vents” (subsurface geothermal activity)</a:t>
            </a:r>
            <a:endParaRPr sz="1000"/>
          </a:p>
          <a:p>
            <a:pPr indent="0" lvl="0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/>
              <a:t>	Serpentinization</a:t>
            </a:r>
            <a:endParaRPr sz="1000"/>
          </a:p>
        </p:txBody>
      </p:sp>
      <p:sp>
        <p:nvSpPr>
          <p:cNvPr id="246" name="Google Shape;246;g5694c6e8cb_9_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diurnal + seasonal variations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feasibility of electric propulsion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case for DTE</a:t>
            </a:r>
            <a:endParaRPr/>
          </a:p>
        </p:txBody>
      </p:sp>
      <p:sp>
        <p:nvSpPr>
          <p:cNvPr id="252" name="Google Shape;252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g5694c6e8cb_2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8" name="Google Shape;258;g5694c6e8cb_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	The proposed concept is considerably smaller and cheaper than other orbiter missions to Mars.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	350 kg with margin while ESPA Grande is rated for 465 kg (didnt go with espa or espa heavy due to ring height and mass cap)</a:t>
            </a:r>
            <a:endParaRPr/>
          </a:p>
        </p:txBody>
      </p:sp>
      <p:sp>
        <p:nvSpPr>
          <p:cNvPr id="259" name="Google Shape;259;g5694c6e8cb_2_0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g56b448b528_4_2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7" name="Google Shape;267;g56b448b528_4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	Area Covered Per Image: Coarse, 166 km^2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	Images Taken: 2070. 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	Time Needed to Scan, With Slewing: 7.4 hours. 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8" name="Google Shape;268;g56b448b528_4_23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g58c037b1c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main thing here is propulsion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1 large central thruster, 4 smaller gimballed thrusters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large central tank + PPU allocation</a:t>
            </a:r>
            <a:endParaRPr/>
          </a:p>
        </p:txBody>
      </p:sp>
      <p:sp>
        <p:nvSpPr>
          <p:cNvPr id="280" name="Google Shape;280;g58c037b1ce_0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g5833dba839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Communications will be a Ka Band 1.2 m deployable dish for DTE communications to 34m DSN</a:t>
            </a:r>
            <a:endParaRPr/>
          </a:p>
        </p:txBody>
      </p:sp>
      <p:sp>
        <p:nvSpPr>
          <p:cNvPr id="291" name="Google Shape;291;g5833dba839_0_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g5694c6e8cb_8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3" name="Google Shape;303;g5694c6e8cb_8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mostly been chemical propulsion but DTE with a much larger mission/mass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we’re aiming to do this with half the mass of the next smallest mission</a:t>
            </a:r>
            <a:endParaRPr/>
          </a:p>
        </p:txBody>
      </p:sp>
      <p:sp>
        <p:nvSpPr>
          <p:cNvPr id="304" name="Google Shape;304;g5694c6e8cb_8_0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So why DTE instead of a relay? MRO and MAVEN are the current options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both are on extensions and so cannot be expected to be there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0" name="Google Shape;310;p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g56b448b52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downlink rate in first image as a function of Earth-Mars distance over </a:t>
            </a:r>
            <a:r>
              <a:rPr lang="en-US"/>
              <a:t>their</a:t>
            </a:r>
            <a:r>
              <a:rPr lang="en-US"/>
              <a:t> respective orbits essentially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second image shows the communications subsystem interactions</a:t>
            </a:r>
            <a:endParaRPr/>
          </a:p>
        </p:txBody>
      </p:sp>
      <p:sp>
        <p:nvSpPr>
          <p:cNvPr id="316" name="Google Shape;316;g56b448b528_0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g5694c6e8cb_8_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4" name="Google Shape;324;g5694c6e8cb_8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antenna linearly scaled off of 1m JPL prototype to a deployed diameter of 1.2m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400W input power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has RainCube DHGA heritage</a:t>
            </a:r>
            <a:endParaRPr/>
          </a:p>
        </p:txBody>
      </p:sp>
      <p:sp>
        <p:nvSpPr>
          <p:cNvPr id="325" name="Google Shape;325;g5694c6e8cb_8_7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RIT 2X for Earth escape and interplanetary transit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turns off only the 4 RIT 10 Evos used for any orbital maneuvers at Mars capture and beyond</a:t>
            </a:r>
            <a:endParaRPr/>
          </a:p>
        </p:txBody>
      </p:sp>
      <p:sp>
        <p:nvSpPr>
          <p:cNvPr id="334" name="Google Shape;334;p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g56b448b528_3_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2" name="Google Shape;342;g56b448b528_3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specifications: RIT 2x can be used with high end of high power, but simulations were run with low end of high power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RIT 10 evos are used in high power mode for their functions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throughput = how much mass can be pushed through before cathodes are too degraded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3" name="Google Shape;343;g56b448b528_3_4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g56b448b528_3_1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0" name="Google Shape;350;g56b448b528_3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Earth escape then interplanetary transit with two burn/coast pairs but need more to properly close the mars capture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have margin in propellant to compensate since this simulation is very preliminary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total delta V = little under 10 km/s </a:t>
            </a:r>
            <a:endParaRPr/>
          </a:p>
        </p:txBody>
      </p:sp>
      <p:sp>
        <p:nvSpPr>
          <p:cNvPr id="351" name="Google Shape;351;g56b448b528_3_12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g56b448b528_4_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8" name="Google Shape;358;g56b448b528_4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9" name="Google Shape;359;g56b448b528_4_3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5" name="Google Shape;365;p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69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g5694c6e8cb_6_8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1" name="Google Shape;371;g5694c6e8cb_6_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2" name="Google Shape;372;g5694c6e8cb_6_83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g5694c6e8cb_6_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78" name="Google Shape;378;g5694c6e8cb_6_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09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g5694c6e8cb_6_1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1" name="Google Shape;411;g5694c6e8cb_6_1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35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g5694c6e8cb_6_1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7" name="Google Shape;437;g5694c6e8cb_6_1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g"/><Relationship Id="rId3" Type="http://schemas.openxmlformats.org/officeDocument/2006/relationships/image" Target="../media/image1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6.jp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6.jp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Relationship Id="rId3" Type="http://schemas.openxmlformats.org/officeDocument/2006/relationships/image" Target="../media/image1.png"/><Relationship Id="rId4" Type="http://schemas.openxmlformats.org/officeDocument/2006/relationships/image" Target="../media/image7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6.jp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8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8.pn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4.jp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8.png"/><Relationship Id="rId3" Type="http://schemas.openxmlformats.org/officeDocument/2006/relationships/image" Target="../media/image3.png"/><Relationship Id="rId4" Type="http://schemas.openxmlformats.org/officeDocument/2006/relationships/image" Target="../media/image13.png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8.pn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8.png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8.png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8.png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6.jpg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0.png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0.png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1.jpg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0.png"/><Relationship Id="rId3" Type="http://schemas.openxmlformats.org/officeDocument/2006/relationships/image" Target="../media/image9.png"/><Relationship Id="rId4" Type="http://schemas.openxmlformats.org/officeDocument/2006/relationships/image" Target="../media/image12.png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0.png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0.png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0.png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0.png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bg>
      <p:bgPr>
        <a:solidFill>
          <a:schemeClr val="dk1"/>
        </a:solidFill>
      </p:bgPr>
    </p:bg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oogle Shape;14;p2"/>
          <p:cNvPicPr preferRelativeResize="0"/>
          <p:nvPr/>
        </p:nvPicPr>
        <p:blipFill rotWithShape="1">
          <a:blip r:embed="rId2">
            <a:alphaModFix/>
          </a:blip>
          <a:srcRect b="5668" l="1503" r="1503" t="5070"/>
          <a:stretch/>
        </p:blipFill>
        <p:spPr>
          <a:xfrm>
            <a:off x="1854375" y="140050"/>
            <a:ext cx="5118426" cy="4710651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2"/>
          <p:cNvSpPr txBox="1"/>
          <p:nvPr>
            <p:ph type="ctrTitle"/>
          </p:nvPr>
        </p:nvSpPr>
        <p:spPr>
          <a:xfrm>
            <a:off x="1371600" y="3487554"/>
            <a:ext cx="7772400" cy="55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Calibri"/>
              <a:buNone/>
              <a:defRPr b="1" i="0" sz="4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6" name="Google Shape;16;p2"/>
          <p:cNvSpPr txBox="1"/>
          <p:nvPr>
            <p:ph idx="1" type="subTitle"/>
          </p:nvPr>
        </p:nvSpPr>
        <p:spPr>
          <a:xfrm>
            <a:off x="1371600" y="4179899"/>
            <a:ext cx="7772400" cy="39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r">
              <a:spcBef>
                <a:spcPts val="64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pic>
        <p:nvPicPr>
          <p:cNvPr descr="NASA_Trio_DarkBkg_CMYK_082814.eps" id="17" name="Google Shape;17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4564" y="4790909"/>
            <a:ext cx="1729806" cy="324688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p2"/>
          <p:cNvSpPr/>
          <p:nvPr/>
        </p:nvSpPr>
        <p:spPr>
          <a:xfrm>
            <a:off x="7133755" y="2982630"/>
            <a:ext cx="578700" cy="3387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Google Shape;19;p2"/>
          <p:cNvSpPr txBox="1"/>
          <p:nvPr/>
        </p:nvSpPr>
        <p:spPr>
          <a:xfrm>
            <a:off x="0" y="0"/>
            <a:ext cx="3274800" cy="51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900">
                <a:solidFill>
                  <a:srgbClr val="D9D9D9"/>
                </a:solidFill>
                <a:latin typeface="Calibri"/>
                <a:ea typeface="Calibri"/>
                <a:cs typeface="Calibri"/>
                <a:sym typeface="Calibri"/>
              </a:rPr>
              <a:t>This presentation was created by students as an educational activity at the University of Michigan, and does not represent an actual mission.</a:t>
            </a:r>
            <a:endParaRPr sz="900">
              <a:solidFill>
                <a:srgbClr val="D9D9D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Content" type="obj">
  <p:cSld name="OBJECT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4"/>
          <p:cNvSpPr/>
          <p:nvPr/>
        </p:nvSpPr>
        <p:spPr>
          <a:xfrm>
            <a:off x="0" y="-595"/>
            <a:ext cx="9144000" cy="678000"/>
          </a:xfrm>
          <a:prstGeom prst="rect">
            <a:avLst/>
          </a:prstGeom>
          <a:gradFill>
            <a:gsLst>
              <a:gs pos="0">
                <a:srgbClr val="BFBFBF"/>
              </a:gs>
              <a:gs pos="15000">
                <a:srgbClr val="434343"/>
              </a:gs>
              <a:gs pos="100000">
                <a:srgbClr val="000000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26" name="Google Shape;26;p4"/>
          <p:cNvSpPr txBox="1"/>
          <p:nvPr>
            <p:ph type="title"/>
          </p:nvPr>
        </p:nvSpPr>
        <p:spPr>
          <a:xfrm>
            <a:off x="147485" y="47698"/>
            <a:ext cx="8105700" cy="58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3600"/>
              <a:buFont typeface="Calibri"/>
              <a:buNone/>
              <a:defRPr b="0" i="0" sz="3600" u="none" cap="none" strike="noStrike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7" name="Google Shape;27;p4"/>
          <p:cNvSpPr txBox="1"/>
          <p:nvPr>
            <p:ph idx="1" type="body"/>
          </p:nvPr>
        </p:nvSpPr>
        <p:spPr>
          <a:xfrm>
            <a:off x="147483" y="808519"/>
            <a:ext cx="8837100" cy="4070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8" name="Google Shape;28;p4"/>
          <p:cNvSpPr/>
          <p:nvPr/>
        </p:nvSpPr>
        <p:spPr>
          <a:xfrm flipH="1" rot="10800000">
            <a:off x="2897" y="657366"/>
            <a:ext cx="9140700" cy="20100"/>
          </a:xfrm>
          <a:prstGeom prst="rect">
            <a:avLst/>
          </a:prstGeom>
          <a:solidFill>
            <a:srgbClr val="CBCBC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9" name="Google Shape;29;p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485625" y="-600"/>
            <a:ext cx="657975" cy="657975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4"/>
          <p:cNvSpPr txBox="1"/>
          <p:nvPr/>
        </p:nvSpPr>
        <p:spPr>
          <a:xfrm>
            <a:off x="436700" y="4879225"/>
            <a:ext cx="8273100" cy="28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100">
                <a:solidFill>
                  <a:srgbClr val="1F497D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This presentation was created by students as an educational activity at the University of Michigan, and does not represent an actual mission.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>
  <p:cSld name="Section 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/>
          <p:nvPr/>
        </p:nvSpPr>
        <p:spPr>
          <a:xfrm>
            <a:off x="0" y="1638536"/>
            <a:ext cx="9144000" cy="1167900"/>
          </a:xfrm>
          <a:prstGeom prst="rect">
            <a:avLst/>
          </a:prstGeom>
          <a:gradFill>
            <a:gsLst>
              <a:gs pos="0">
                <a:srgbClr val="262626"/>
              </a:gs>
              <a:gs pos="48000">
                <a:srgbClr val="262626"/>
              </a:gs>
              <a:gs pos="100000">
                <a:srgbClr val="7F7F7F"/>
              </a:gs>
            </a:gsLst>
            <a:path path="circle">
              <a:fillToRect r="100%" t="100%"/>
            </a:path>
            <a:tileRect b="-100%" l="-100%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33" name="Google Shape;33;p5"/>
          <p:cNvSpPr txBox="1"/>
          <p:nvPr>
            <p:ph type="title"/>
          </p:nvPr>
        </p:nvSpPr>
        <p:spPr>
          <a:xfrm>
            <a:off x="147485" y="1706058"/>
            <a:ext cx="7598400" cy="107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Calibri"/>
              <a:buNone/>
              <a:defRPr b="1" i="0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34" name="Google Shape;34;p5"/>
          <p:cNvSpPr txBox="1"/>
          <p:nvPr>
            <p:ph idx="1" type="body"/>
          </p:nvPr>
        </p:nvSpPr>
        <p:spPr>
          <a:xfrm>
            <a:off x="937997" y="2873973"/>
            <a:ext cx="7993500" cy="139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5" name="Google Shape;35;p5"/>
          <p:cNvSpPr txBox="1"/>
          <p:nvPr/>
        </p:nvSpPr>
        <p:spPr>
          <a:xfrm>
            <a:off x="1204925" y="4925708"/>
            <a:ext cx="7145100" cy="21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1" sz="900" u="none" cap="none" strike="noStrike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900" u="none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Pre-Decisional — For Planning and Discussion Purposes Only</a:t>
            </a:r>
            <a:endParaRPr b="0" i="0" sz="900" u="none" cap="none" strike="noStrike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700" u="none" cap="none" strike="noStrike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" name="Google Shape;36;p5"/>
          <p:cNvSpPr/>
          <p:nvPr/>
        </p:nvSpPr>
        <p:spPr>
          <a:xfrm flipH="1" rot="10800000">
            <a:off x="2897" y="2805579"/>
            <a:ext cx="9140700" cy="20100"/>
          </a:xfrm>
          <a:prstGeom prst="rect">
            <a:avLst/>
          </a:prstGeom>
          <a:solidFill>
            <a:srgbClr val="CBCBC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5"/>
          <p:cNvSpPr/>
          <p:nvPr/>
        </p:nvSpPr>
        <p:spPr>
          <a:xfrm flipH="1" rot="10800000">
            <a:off x="1" y="1623564"/>
            <a:ext cx="9144000" cy="34200"/>
          </a:xfrm>
          <a:prstGeom prst="rect">
            <a:avLst/>
          </a:prstGeom>
          <a:solidFill>
            <a:srgbClr val="CBCBC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8" name="Google Shape;38;p5"/>
          <p:cNvPicPr preferRelativeResize="0"/>
          <p:nvPr/>
        </p:nvPicPr>
        <p:blipFill rotWithShape="1">
          <a:blip r:embed="rId2">
            <a:alphaModFix/>
          </a:blip>
          <a:srcRect b="0" l="0" r="37514" t="0"/>
          <a:stretch/>
        </p:blipFill>
        <p:spPr>
          <a:xfrm>
            <a:off x="7822936" y="1794978"/>
            <a:ext cx="1259509" cy="850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 (Black)">
  <p:cSld name="Section Header (Black)">
    <p:bg>
      <p:bgPr>
        <a:solidFill>
          <a:schemeClr val="dk1"/>
        </a:solidFill>
      </p:bgPr>
    </p:bg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"/>
          <p:cNvSpPr/>
          <p:nvPr/>
        </p:nvSpPr>
        <p:spPr>
          <a:xfrm>
            <a:off x="0" y="1638536"/>
            <a:ext cx="9144000" cy="1167900"/>
          </a:xfrm>
          <a:prstGeom prst="rect">
            <a:avLst/>
          </a:prstGeom>
          <a:gradFill>
            <a:gsLst>
              <a:gs pos="0">
                <a:srgbClr val="BFBFBF"/>
              </a:gs>
              <a:gs pos="15000">
                <a:srgbClr val="434343"/>
              </a:gs>
              <a:gs pos="100000">
                <a:srgbClr val="000000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41" name="Google Shape;41;p6"/>
          <p:cNvSpPr txBox="1"/>
          <p:nvPr>
            <p:ph type="title"/>
          </p:nvPr>
        </p:nvSpPr>
        <p:spPr>
          <a:xfrm>
            <a:off x="147485" y="1706058"/>
            <a:ext cx="7598400" cy="107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Calibri"/>
              <a:buNone/>
              <a:defRPr b="1" i="0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42" name="Google Shape;42;p6"/>
          <p:cNvSpPr txBox="1"/>
          <p:nvPr>
            <p:ph idx="1" type="body"/>
          </p:nvPr>
        </p:nvSpPr>
        <p:spPr>
          <a:xfrm>
            <a:off x="937997" y="2873973"/>
            <a:ext cx="7993500" cy="139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3" name="Google Shape;43;p6"/>
          <p:cNvSpPr txBox="1"/>
          <p:nvPr/>
        </p:nvSpPr>
        <p:spPr>
          <a:xfrm>
            <a:off x="1204925" y="4925708"/>
            <a:ext cx="7145100" cy="21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1" sz="900" u="none" cap="none" strike="noStrike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900" u="none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Pre-Decisional — For Planning and Discussion Purposes Only</a:t>
            </a:r>
            <a:endParaRPr b="0" i="0" sz="900" u="none" cap="none" strike="noStrike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700" u="none" cap="none" strike="noStrike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" name="Google Shape;44;p6"/>
          <p:cNvSpPr/>
          <p:nvPr/>
        </p:nvSpPr>
        <p:spPr>
          <a:xfrm flipH="1" rot="10800000">
            <a:off x="2897" y="2805579"/>
            <a:ext cx="9140700" cy="20100"/>
          </a:xfrm>
          <a:prstGeom prst="rect">
            <a:avLst/>
          </a:prstGeom>
          <a:solidFill>
            <a:srgbClr val="CBCBC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" name="Google Shape;45;p6"/>
          <p:cNvSpPr/>
          <p:nvPr/>
        </p:nvSpPr>
        <p:spPr>
          <a:xfrm flipH="1" rot="10800000">
            <a:off x="1" y="1623564"/>
            <a:ext cx="9144000" cy="34200"/>
          </a:xfrm>
          <a:prstGeom prst="rect">
            <a:avLst/>
          </a:prstGeom>
          <a:solidFill>
            <a:srgbClr val="CBCBC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6" name="Google Shape;46;p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985050" y="1657775"/>
            <a:ext cx="1158951" cy="11213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bg>
      <p:bgPr>
        <a:solidFill>
          <a:schemeClr val="dk1"/>
        </a:solidFill>
      </p:bgPr>
    </p:bg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Google Shape;48;p7"/>
          <p:cNvPicPr preferRelativeResize="0"/>
          <p:nvPr/>
        </p:nvPicPr>
        <p:blipFill rotWithShape="1">
          <a:blip r:embed="rId2">
            <a:alphaModFix/>
          </a:blip>
          <a:srcRect b="0" l="0" r="37514" t="0"/>
          <a:stretch/>
        </p:blipFill>
        <p:spPr>
          <a:xfrm>
            <a:off x="4083753" y="1120520"/>
            <a:ext cx="3449330" cy="2329204"/>
          </a:xfrm>
          <a:prstGeom prst="rect">
            <a:avLst/>
          </a:prstGeom>
          <a:noFill/>
          <a:ln>
            <a:noFill/>
          </a:ln>
        </p:spPr>
      </p:pic>
      <p:sp>
        <p:nvSpPr>
          <p:cNvPr id="49" name="Google Shape;49;p7"/>
          <p:cNvSpPr txBox="1"/>
          <p:nvPr>
            <p:ph type="ctrTitle"/>
          </p:nvPr>
        </p:nvSpPr>
        <p:spPr>
          <a:xfrm>
            <a:off x="1371600" y="3487554"/>
            <a:ext cx="7772400" cy="55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Calibri"/>
              <a:buNone/>
              <a:defRPr b="1" i="0" sz="4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0" name="Google Shape;50;p7"/>
          <p:cNvSpPr txBox="1"/>
          <p:nvPr>
            <p:ph idx="1" type="subTitle"/>
          </p:nvPr>
        </p:nvSpPr>
        <p:spPr>
          <a:xfrm>
            <a:off x="1371600" y="4179899"/>
            <a:ext cx="7772400" cy="39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r">
              <a:spcBef>
                <a:spcPts val="64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pic>
        <p:nvPicPr>
          <p:cNvPr descr="NASA_Trio_DarkBkg_CMYK_082814.eps" id="51" name="Google Shape;51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4564" y="4790909"/>
            <a:ext cx="1729806" cy="32468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satellite" id="52" name="Google Shape;52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-6327541">
            <a:off x="385823" y="2064199"/>
            <a:ext cx="489023" cy="405890"/>
          </a:xfrm>
          <a:prstGeom prst="rect">
            <a:avLst/>
          </a:prstGeom>
          <a:noFill/>
          <a:ln>
            <a:noFill/>
          </a:ln>
        </p:spPr>
      </p:pic>
      <p:sp>
        <p:nvSpPr>
          <p:cNvPr id="53" name="Google Shape;53;p7"/>
          <p:cNvSpPr/>
          <p:nvPr/>
        </p:nvSpPr>
        <p:spPr>
          <a:xfrm rot="-5400000">
            <a:off x="1577763" y="523961"/>
            <a:ext cx="2299800" cy="3486300"/>
          </a:xfrm>
          <a:prstGeom prst="triangle">
            <a:avLst>
              <a:gd fmla="val 50000" name="adj"/>
            </a:avLst>
          </a:prstGeom>
          <a:gradFill>
            <a:gsLst>
              <a:gs pos="0">
                <a:srgbClr val="FFFFCC">
                  <a:alpha val="26666"/>
                </a:srgbClr>
              </a:gs>
              <a:gs pos="100000">
                <a:schemeClr val="dk1"/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" name="Google Shape;54;p7"/>
          <p:cNvSpPr/>
          <p:nvPr/>
        </p:nvSpPr>
        <p:spPr>
          <a:xfrm>
            <a:off x="7133755" y="2982630"/>
            <a:ext cx="578700" cy="3387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>
  <p:cSld name="Title Only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8"/>
          <p:cNvSpPr/>
          <p:nvPr/>
        </p:nvSpPr>
        <p:spPr>
          <a:xfrm>
            <a:off x="0" y="-19823"/>
            <a:ext cx="9144000" cy="678000"/>
          </a:xfrm>
          <a:prstGeom prst="rect">
            <a:avLst/>
          </a:prstGeom>
          <a:gradFill>
            <a:gsLst>
              <a:gs pos="0">
                <a:srgbClr val="262626"/>
              </a:gs>
              <a:gs pos="48000">
                <a:srgbClr val="262626"/>
              </a:gs>
              <a:gs pos="100000">
                <a:srgbClr val="7F7F7F"/>
              </a:gs>
            </a:gsLst>
            <a:path path="circle">
              <a:fillToRect r="100%" t="100%"/>
            </a:path>
            <a:tileRect b="-100%" l="-100%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57" name="Google Shape;57;p8"/>
          <p:cNvSpPr txBox="1"/>
          <p:nvPr>
            <p:ph type="title"/>
          </p:nvPr>
        </p:nvSpPr>
        <p:spPr>
          <a:xfrm>
            <a:off x="147485" y="47698"/>
            <a:ext cx="8105700" cy="58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3600"/>
              <a:buFont typeface="Calibri"/>
              <a:buNone/>
              <a:defRPr b="0" i="0" sz="3600" u="none" cap="none" strike="noStrike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8" name="Google Shape;58;p8"/>
          <p:cNvSpPr txBox="1"/>
          <p:nvPr/>
        </p:nvSpPr>
        <p:spPr>
          <a:xfrm>
            <a:off x="1204925" y="4925708"/>
            <a:ext cx="7145100" cy="21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1" sz="900" u="none" cap="none" strike="noStrike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900" u="none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Pre-Decisional — For Planning and Discussion Purposes Only</a:t>
            </a:r>
            <a:endParaRPr b="0" i="0" sz="900" u="none" cap="none" strike="noStrike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700" u="none" cap="none" strike="noStrike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" name="Google Shape;59;p8"/>
          <p:cNvSpPr/>
          <p:nvPr/>
        </p:nvSpPr>
        <p:spPr>
          <a:xfrm flipH="1" rot="10800000">
            <a:off x="2897" y="657366"/>
            <a:ext cx="9140700" cy="20100"/>
          </a:xfrm>
          <a:prstGeom prst="rect">
            <a:avLst/>
          </a:prstGeom>
          <a:solidFill>
            <a:srgbClr val="CBCBC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0" name="Google Shape;60;p8"/>
          <p:cNvPicPr preferRelativeResize="0"/>
          <p:nvPr/>
        </p:nvPicPr>
        <p:blipFill rotWithShape="1">
          <a:blip r:embed="rId2">
            <a:alphaModFix/>
          </a:blip>
          <a:srcRect b="0" l="0" r="37514" t="0"/>
          <a:stretch/>
        </p:blipFill>
        <p:spPr>
          <a:xfrm>
            <a:off x="8278952" y="47698"/>
            <a:ext cx="833842" cy="5630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Content (Grey)">
  <p:cSld name="Title and Content (Grey)">
    <p:bg>
      <p:bgPr>
        <a:solidFill>
          <a:srgbClr val="595959"/>
        </a:solidFill>
      </p:bgPr>
    </p:bg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9"/>
          <p:cNvSpPr/>
          <p:nvPr/>
        </p:nvSpPr>
        <p:spPr>
          <a:xfrm>
            <a:off x="0" y="-13414"/>
            <a:ext cx="9144000" cy="678000"/>
          </a:xfrm>
          <a:prstGeom prst="rect">
            <a:avLst/>
          </a:prstGeom>
          <a:gradFill>
            <a:gsLst>
              <a:gs pos="0">
                <a:srgbClr val="262626"/>
              </a:gs>
              <a:gs pos="48000">
                <a:srgbClr val="262626"/>
              </a:gs>
              <a:gs pos="100000">
                <a:srgbClr val="7F7F7F"/>
              </a:gs>
            </a:gsLst>
            <a:path path="circle">
              <a:fillToRect r="100%" t="100%"/>
            </a:path>
            <a:tileRect b="-100%" l="-100%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63" name="Google Shape;63;p9"/>
          <p:cNvSpPr txBox="1"/>
          <p:nvPr>
            <p:ph type="title"/>
          </p:nvPr>
        </p:nvSpPr>
        <p:spPr>
          <a:xfrm>
            <a:off x="147485" y="47698"/>
            <a:ext cx="8105700" cy="58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3600"/>
              <a:buFont typeface="Calibri"/>
              <a:buNone/>
              <a:defRPr b="0" i="0" sz="3600" u="none" cap="none" strike="noStrike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64" name="Google Shape;64;p9"/>
          <p:cNvSpPr txBox="1"/>
          <p:nvPr>
            <p:ph idx="1" type="body"/>
          </p:nvPr>
        </p:nvSpPr>
        <p:spPr>
          <a:xfrm>
            <a:off x="147483" y="808519"/>
            <a:ext cx="8837100" cy="4070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5" name="Google Shape;65;p9"/>
          <p:cNvSpPr txBox="1"/>
          <p:nvPr/>
        </p:nvSpPr>
        <p:spPr>
          <a:xfrm>
            <a:off x="1204925" y="4925708"/>
            <a:ext cx="7145100" cy="21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1" sz="900" u="none" cap="none" strike="noStrike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900" u="none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Pre-Decisional — For Planning and Discussion Purposes Only</a:t>
            </a:r>
            <a:endParaRPr b="0" i="0" sz="900" u="none" cap="none" strike="noStrike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700" u="none" cap="none" strike="noStrike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" name="Google Shape;66;p9"/>
          <p:cNvSpPr/>
          <p:nvPr/>
        </p:nvSpPr>
        <p:spPr>
          <a:xfrm flipH="1" rot="10800000">
            <a:off x="2897" y="657366"/>
            <a:ext cx="9140700" cy="20100"/>
          </a:xfrm>
          <a:prstGeom prst="rect">
            <a:avLst/>
          </a:prstGeom>
          <a:solidFill>
            <a:srgbClr val="CBCBC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7" name="Google Shape;67;p9"/>
          <p:cNvPicPr preferRelativeResize="0"/>
          <p:nvPr/>
        </p:nvPicPr>
        <p:blipFill rotWithShape="1">
          <a:blip r:embed="rId2">
            <a:alphaModFix/>
          </a:blip>
          <a:srcRect b="0" l="0" r="37514" t="0"/>
          <a:stretch/>
        </p:blipFill>
        <p:spPr>
          <a:xfrm>
            <a:off x="8278952" y="47698"/>
            <a:ext cx="833842" cy="5630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Content (Black)">
  <p:cSld name="Title and Content (Black)">
    <p:bg>
      <p:bgPr>
        <a:solidFill>
          <a:schemeClr val="dk1"/>
        </a:solidFill>
      </p:bgPr>
    </p:bg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0"/>
          <p:cNvSpPr/>
          <p:nvPr/>
        </p:nvSpPr>
        <p:spPr>
          <a:xfrm>
            <a:off x="0" y="-7004"/>
            <a:ext cx="9144000" cy="678000"/>
          </a:xfrm>
          <a:prstGeom prst="rect">
            <a:avLst/>
          </a:prstGeom>
          <a:gradFill>
            <a:gsLst>
              <a:gs pos="0">
                <a:srgbClr val="262626"/>
              </a:gs>
              <a:gs pos="48000">
                <a:srgbClr val="262626"/>
              </a:gs>
              <a:gs pos="100000">
                <a:srgbClr val="7F7F7F"/>
              </a:gs>
            </a:gsLst>
            <a:path path="circle">
              <a:fillToRect r="100%" t="100%"/>
            </a:path>
            <a:tileRect b="-100%" l="-100%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70" name="Google Shape;70;p10"/>
          <p:cNvSpPr txBox="1"/>
          <p:nvPr>
            <p:ph type="title"/>
          </p:nvPr>
        </p:nvSpPr>
        <p:spPr>
          <a:xfrm>
            <a:off x="147485" y="47698"/>
            <a:ext cx="8105700" cy="58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3600"/>
              <a:buFont typeface="Calibri"/>
              <a:buNone/>
              <a:defRPr b="0" i="0" sz="3600" u="none" cap="none" strike="noStrike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1" name="Google Shape;71;p10"/>
          <p:cNvSpPr txBox="1"/>
          <p:nvPr>
            <p:ph idx="1" type="body"/>
          </p:nvPr>
        </p:nvSpPr>
        <p:spPr>
          <a:xfrm>
            <a:off x="147483" y="808519"/>
            <a:ext cx="8837100" cy="4070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2" name="Google Shape;72;p10"/>
          <p:cNvSpPr txBox="1"/>
          <p:nvPr/>
        </p:nvSpPr>
        <p:spPr>
          <a:xfrm>
            <a:off x="1204925" y="4925708"/>
            <a:ext cx="7145100" cy="21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1" sz="900" u="none" cap="none" strike="noStrike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900" u="none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Pre-Decisional — For Planning and Discussion Purposes Only</a:t>
            </a:r>
            <a:endParaRPr b="0" i="0" sz="900" u="none" cap="none" strike="noStrike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700" u="none" cap="none" strike="noStrike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" name="Google Shape;73;p10"/>
          <p:cNvSpPr/>
          <p:nvPr/>
        </p:nvSpPr>
        <p:spPr>
          <a:xfrm flipH="1" rot="10800000">
            <a:off x="2897" y="657366"/>
            <a:ext cx="9140700" cy="20100"/>
          </a:xfrm>
          <a:prstGeom prst="rect">
            <a:avLst/>
          </a:prstGeom>
          <a:solidFill>
            <a:srgbClr val="CBCBC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4" name="Google Shape;74;p10"/>
          <p:cNvPicPr preferRelativeResize="0"/>
          <p:nvPr/>
        </p:nvPicPr>
        <p:blipFill rotWithShape="1">
          <a:blip r:embed="rId2">
            <a:alphaModFix/>
          </a:blip>
          <a:srcRect b="0" l="0" r="37514" t="0"/>
          <a:stretch/>
        </p:blipFill>
        <p:spPr>
          <a:xfrm>
            <a:off x="8278952" y="47698"/>
            <a:ext cx="833842" cy="5630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 (Grey)">
  <p:cSld name="Section Header (Grey)">
    <p:bg>
      <p:bgPr>
        <a:solidFill>
          <a:srgbClr val="595959"/>
        </a:solidFill>
      </p:bgPr>
    </p:bg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1"/>
          <p:cNvSpPr/>
          <p:nvPr/>
        </p:nvSpPr>
        <p:spPr>
          <a:xfrm>
            <a:off x="0" y="1657765"/>
            <a:ext cx="9144000" cy="1167900"/>
          </a:xfrm>
          <a:prstGeom prst="rect">
            <a:avLst/>
          </a:prstGeom>
          <a:gradFill>
            <a:gsLst>
              <a:gs pos="0">
                <a:srgbClr val="262626"/>
              </a:gs>
              <a:gs pos="48000">
                <a:srgbClr val="262626"/>
              </a:gs>
              <a:gs pos="100000">
                <a:srgbClr val="7F7F7F"/>
              </a:gs>
            </a:gsLst>
            <a:path path="circle">
              <a:fillToRect r="100%" t="100%"/>
            </a:path>
            <a:tileRect b="-100%" l="-100%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77" name="Google Shape;77;p11"/>
          <p:cNvSpPr txBox="1"/>
          <p:nvPr>
            <p:ph type="title"/>
          </p:nvPr>
        </p:nvSpPr>
        <p:spPr>
          <a:xfrm>
            <a:off x="147485" y="1706058"/>
            <a:ext cx="7598400" cy="107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Calibri"/>
              <a:buNone/>
              <a:defRPr b="1" i="0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8" name="Google Shape;78;p11"/>
          <p:cNvSpPr txBox="1"/>
          <p:nvPr>
            <p:ph idx="1" type="body"/>
          </p:nvPr>
        </p:nvSpPr>
        <p:spPr>
          <a:xfrm>
            <a:off x="937997" y="2873973"/>
            <a:ext cx="7993500" cy="139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9" name="Google Shape;79;p11"/>
          <p:cNvSpPr txBox="1"/>
          <p:nvPr/>
        </p:nvSpPr>
        <p:spPr>
          <a:xfrm>
            <a:off x="1204925" y="4925708"/>
            <a:ext cx="7145100" cy="21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1" sz="900" u="none" cap="none" strike="noStrike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900" u="none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Pre-Decisional — For Planning and Discussion Purposes Only</a:t>
            </a:r>
            <a:endParaRPr b="0" i="0" sz="900" u="none" cap="none" strike="noStrike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700" u="none" cap="none" strike="noStrike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" name="Google Shape;80;p11"/>
          <p:cNvSpPr/>
          <p:nvPr/>
        </p:nvSpPr>
        <p:spPr>
          <a:xfrm flipH="1" rot="10800000">
            <a:off x="2897" y="2805579"/>
            <a:ext cx="9140700" cy="20100"/>
          </a:xfrm>
          <a:prstGeom prst="rect">
            <a:avLst/>
          </a:prstGeom>
          <a:solidFill>
            <a:srgbClr val="CBCBC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" name="Google Shape;81;p11"/>
          <p:cNvSpPr/>
          <p:nvPr/>
        </p:nvSpPr>
        <p:spPr>
          <a:xfrm flipH="1" rot="10800000">
            <a:off x="1" y="1623564"/>
            <a:ext cx="9144000" cy="34200"/>
          </a:xfrm>
          <a:prstGeom prst="rect">
            <a:avLst/>
          </a:prstGeom>
          <a:solidFill>
            <a:srgbClr val="CBCBC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2" name="Google Shape;82;p11"/>
          <p:cNvPicPr preferRelativeResize="0"/>
          <p:nvPr/>
        </p:nvPicPr>
        <p:blipFill rotWithShape="1">
          <a:blip r:embed="rId2">
            <a:alphaModFix/>
          </a:blip>
          <a:srcRect b="0" l="0" r="37514" t="0"/>
          <a:stretch/>
        </p:blipFill>
        <p:spPr>
          <a:xfrm>
            <a:off x="7822936" y="1794978"/>
            <a:ext cx="1259509" cy="850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>
  <p:cSld name="Blank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 (Grey)">
  <p:cSld name="Blank (Grey)">
    <p:bg>
      <p:bgPr>
        <a:solidFill>
          <a:srgbClr val="595959"/>
        </a:solid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 (Black)">
  <p:cSld name="Blank (Black)">
    <p:bg>
      <p:bgPr>
        <a:solidFill>
          <a:schemeClr val="dk1"/>
        </a:solidFill>
      </p:bgPr>
    </p:bg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1_Title Only">
  <p:cSld name="1_Title Only">
    <p:bg>
      <p:bgPr>
        <a:solidFill>
          <a:schemeClr val="lt1"/>
        </a:solidFill>
      </p:bgPr>
    </p:bg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5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Content" type="obj">
  <p:cSld name="OBJECT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7"/>
          <p:cNvSpPr/>
          <p:nvPr/>
        </p:nvSpPr>
        <p:spPr>
          <a:xfrm>
            <a:off x="0" y="-595"/>
            <a:ext cx="9144000" cy="678000"/>
          </a:xfrm>
          <a:prstGeom prst="rect">
            <a:avLst/>
          </a:prstGeom>
          <a:gradFill>
            <a:gsLst>
              <a:gs pos="0">
                <a:srgbClr val="BFBFBF"/>
              </a:gs>
              <a:gs pos="15000">
                <a:srgbClr val="434343"/>
              </a:gs>
              <a:gs pos="100000">
                <a:srgbClr val="000000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94" name="Google Shape;94;p17"/>
          <p:cNvSpPr txBox="1"/>
          <p:nvPr>
            <p:ph type="title"/>
          </p:nvPr>
        </p:nvSpPr>
        <p:spPr>
          <a:xfrm>
            <a:off x="147485" y="47698"/>
            <a:ext cx="8105700" cy="58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3600"/>
              <a:buFont typeface="Calibri"/>
              <a:buNone/>
              <a:defRPr sz="3600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7"/>
          <p:cNvSpPr txBox="1"/>
          <p:nvPr>
            <p:ph idx="1" type="body"/>
          </p:nvPr>
        </p:nvSpPr>
        <p:spPr>
          <a:xfrm>
            <a:off x="147475" y="657375"/>
            <a:ext cx="8837100" cy="4221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683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  <a:defRPr sz="22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6" name="Google Shape;96;p17"/>
          <p:cNvSpPr/>
          <p:nvPr/>
        </p:nvSpPr>
        <p:spPr>
          <a:xfrm flipH="1" rot="10800000">
            <a:off x="2897" y="657366"/>
            <a:ext cx="9140700" cy="20100"/>
          </a:xfrm>
          <a:prstGeom prst="rect">
            <a:avLst/>
          </a:prstGeom>
          <a:solidFill>
            <a:srgbClr val="CBCBC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7" name="Google Shape;97;p1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512700" y="0"/>
            <a:ext cx="630900" cy="630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 (Black)">
  <p:cSld name="Section Header (Black)">
    <p:bg>
      <p:bgPr>
        <a:solidFill>
          <a:schemeClr val="dk1"/>
        </a:solidFill>
      </p:bgPr>
    </p:bg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8"/>
          <p:cNvSpPr/>
          <p:nvPr/>
        </p:nvSpPr>
        <p:spPr>
          <a:xfrm>
            <a:off x="0" y="1638536"/>
            <a:ext cx="9144000" cy="1167900"/>
          </a:xfrm>
          <a:prstGeom prst="rect">
            <a:avLst/>
          </a:prstGeom>
          <a:gradFill>
            <a:gsLst>
              <a:gs pos="0">
                <a:srgbClr val="262626"/>
              </a:gs>
              <a:gs pos="48000">
                <a:srgbClr val="262626"/>
              </a:gs>
              <a:gs pos="100000">
                <a:srgbClr val="7F7F7F"/>
              </a:gs>
            </a:gsLst>
            <a:path path="circle">
              <a:fillToRect r="100%" t="100%"/>
            </a:path>
            <a:tileRect b="-100%" l="-100%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00" name="Google Shape;100;p18"/>
          <p:cNvSpPr txBox="1"/>
          <p:nvPr>
            <p:ph type="title"/>
          </p:nvPr>
        </p:nvSpPr>
        <p:spPr>
          <a:xfrm>
            <a:off x="147485" y="1706058"/>
            <a:ext cx="7598400" cy="107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Calibri"/>
              <a:buNone/>
              <a:defRPr b="1" sz="4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" name="Google Shape;101;p18"/>
          <p:cNvSpPr txBox="1"/>
          <p:nvPr>
            <p:ph idx="1" type="body"/>
          </p:nvPr>
        </p:nvSpPr>
        <p:spPr>
          <a:xfrm>
            <a:off x="937997" y="2873973"/>
            <a:ext cx="7993500" cy="139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2" name="Google Shape;102;p18"/>
          <p:cNvSpPr/>
          <p:nvPr/>
        </p:nvSpPr>
        <p:spPr>
          <a:xfrm flipH="1" rot="10800000">
            <a:off x="2897" y="2805579"/>
            <a:ext cx="9140700" cy="20100"/>
          </a:xfrm>
          <a:prstGeom prst="rect">
            <a:avLst/>
          </a:prstGeom>
          <a:solidFill>
            <a:srgbClr val="CBCBC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" name="Google Shape;103;p18"/>
          <p:cNvSpPr/>
          <p:nvPr/>
        </p:nvSpPr>
        <p:spPr>
          <a:xfrm flipH="1" rot="10800000">
            <a:off x="1" y="1623564"/>
            <a:ext cx="9144000" cy="34200"/>
          </a:xfrm>
          <a:prstGeom prst="rect">
            <a:avLst/>
          </a:prstGeom>
          <a:solidFill>
            <a:srgbClr val="CBCBC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4" name="Google Shape;104;p18"/>
          <p:cNvPicPr preferRelativeResize="0"/>
          <p:nvPr/>
        </p:nvPicPr>
        <p:blipFill rotWithShape="1">
          <a:blip r:embed="rId2">
            <a:alphaModFix/>
          </a:blip>
          <a:srcRect b="0" l="0" r="37515" t="0"/>
          <a:stretch/>
        </p:blipFill>
        <p:spPr>
          <a:xfrm>
            <a:off x="7822936" y="1794978"/>
            <a:ext cx="1259509" cy="850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>
  <p:cSld name="Title Only"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9"/>
          <p:cNvSpPr/>
          <p:nvPr/>
        </p:nvSpPr>
        <p:spPr>
          <a:xfrm>
            <a:off x="0" y="-19823"/>
            <a:ext cx="9144000" cy="678000"/>
          </a:xfrm>
          <a:prstGeom prst="rect">
            <a:avLst/>
          </a:prstGeom>
          <a:gradFill>
            <a:gsLst>
              <a:gs pos="0">
                <a:srgbClr val="262626"/>
              </a:gs>
              <a:gs pos="48000">
                <a:srgbClr val="262626"/>
              </a:gs>
              <a:gs pos="100000">
                <a:srgbClr val="7F7F7F"/>
              </a:gs>
            </a:gsLst>
            <a:path path="circle">
              <a:fillToRect r="100%" t="100%"/>
            </a:path>
            <a:tileRect b="-100%" l="-100%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07" name="Google Shape;107;p19"/>
          <p:cNvSpPr txBox="1"/>
          <p:nvPr>
            <p:ph type="title"/>
          </p:nvPr>
        </p:nvSpPr>
        <p:spPr>
          <a:xfrm>
            <a:off x="147485" y="47698"/>
            <a:ext cx="8105700" cy="58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3600"/>
              <a:buFont typeface="Calibri"/>
              <a:buNone/>
              <a:defRPr sz="3600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p19"/>
          <p:cNvSpPr/>
          <p:nvPr/>
        </p:nvSpPr>
        <p:spPr>
          <a:xfrm flipH="1" rot="10800000">
            <a:off x="2897" y="657366"/>
            <a:ext cx="9140700" cy="20100"/>
          </a:xfrm>
          <a:prstGeom prst="rect">
            <a:avLst/>
          </a:prstGeom>
          <a:solidFill>
            <a:srgbClr val="CBCBC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9" name="Google Shape;109;p19"/>
          <p:cNvPicPr preferRelativeResize="0"/>
          <p:nvPr/>
        </p:nvPicPr>
        <p:blipFill rotWithShape="1">
          <a:blip r:embed="rId2">
            <a:alphaModFix/>
          </a:blip>
          <a:srcRect b="0" l="0" r="37515" t="0"/>
          <a:stretch/>
        </p:blipFill>
        <p:spPr>
          <a:xfrm>
            <a:off x="8278952" y="47698"/>
            <a:ext cx="833842" cy="563063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19"/>
          <p:cNvSpPr txBox="1"/>
          <p:nvPr>
            <p:ph idx="1" type="body"/>
          </p:nvPr>
        </p:nvSpPr>
        <p:spPr>
          <a:xfrm>
            <a:off x="147475" y="657375"/>
            <a:ext cx="8837100" cy="4221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4318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1_Title and Content">
  <p:cSld name="1_Title and Content"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0"/>
          <p:cNvSpPr/>
          <p:nvPr/>
        </p:nvSpPr>
        <p:spPr>
          <a:xfrm>
            <a:off x="0" y="-595"/>
            <a:ext cx="9144000" cy="678000"/>
          </a:xfrm>
          <a:prstGeom prst="rect">
            <a:avLst/>
          </a:prstGeom>
          <a:gradFill>
            <a:gsLst>
              <a:gs pos="0">
                <a:srgbClr val="262626"/>
              </a:gs>
              <a:gs pos="48000">
                <a:srgbClr val="262626"/>
              </a:gs>
              <a:gs pos="100000">
                <a:srgbClr val="7F7F7F"/>
              </a:gs>
            </a:gsLst>
            <a:path path="circle">
              <a:fillToRect r="100%" t="100%"/>
            </a:path>
            <a:tileRect b="-100%" l="-100%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13" name="Google Shape;113;p20"/>
          <p:cNvSpPr txBox="1"/>
          <p:nvPr>
            <p:ph type="title"/>
          </p:nvPr>
        </p:nvSpPr>
        <p:spPr>
          <a:xfrm>
            <a:off x="147485" y="47698"/>
            <a:ext cx="8105700" cy="58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3600"/>
              <a:buFont typeface="Calibri"/>
              <a:buNone/>
              <a:defRPr sz="3600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0"/>
          <p:cNvSpPr/>
          <p:nvPr/>
        </p:nvSpPr>
        <p:spPr>
          <a:xfrm flipH="1" rot="10800000">
            <a:off x="2897" y="657366"/>
            <a:ext cx="9140700" cy="20100"/>
          </a:xfrm>
          <a:prstGeom prst="rect">
            <a:avLst/>
          </a:prstGeom>
          <a:solidFill>
            <a:srgbClr val="CBCBC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Related image" id="115" name="Google Shape;115;p20"/>
          <p:cNvPicPr preferRelativeResize="0"/>
          <p:nvPr/>
        </p:nvPicPr>
        <p:blipFill rotWithShape="1">
          <a:blip r:embed="rId2">
            <a:alphaModFix/>
          </a:blip>
          <a:srcRect b="0" l="12582" r="20456" t="0"/>
          <a:stretch/>
        </p:blipFill>
        <p:spPr>
          <a:xfrm>
            <a:off x="8284049" y="48089"/>
            <a:ext cx="828942" cy="583206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20"/>
          <p:cNvSpPr txBox="1"/>
          <p:nvPr>
            <p:ph idx="1" type="body"/>
          </p:nvPr>
        </p:nvSpPr>
        <p:spPr>
          <a:xfrm>
            <a:off x="147475" y="657375"/>
            <a:ext cx="4394400" cy="4221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4318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7" name="Google Shape;117;p20"/>
          <p:cNvSpPr txBox="1"/>
          <p:nvPr>
            <p:ph idx="2" type="body"/>
          </p:nvPr>
        </p:nvSpPr>
        <p:spPr>
          <a:xfrm>
            <a:off x="4541875" y="657375"/>
            <a:ext cx="4394400" cy="4221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4318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bg>
      <p:bgPr>
        <a:solidFill>
          <a:schemeClr val="dk1"/>
        </a:solidFill>
      </p:bgPr>
    </p:bg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p21"/>
          <p:cNvPicPr preferRelativeResize="0"/>
          <p:nvPr/>
        </p:nvPicPr>
        <p:blipFill rotWithShape="1">
          <a:blip r:embed="rId2">
            <a:alphaModFix/>
          </a:blip>
          <a:srcRect b="0" l="0" r="37515" t="0"/>
          <a:stretch/>
        </p:blipFill>
        <p:spPr>
          <a:xfrm>
            <a:off x="4083753" y="1120520"/>
            <a:ext cx="3449330" cy="2329204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21"/>
          <p:cNvSpPr txBox="1"/>
          <p:nvPr>
            <p:ph type="ctrTitle"/>
          </p:nvPr>
        </p:nvSpPr>
        <p:spPr>
          <a:xfrm>
            <a:off x="1371600" y="3487554"/>
            <a:ext cx="7772400" cy="55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Calibri"/>
              <a:buNone/>
              <a:defRPr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p21"/>
          <p:cNvSpPr txBox="1"/>
          <p:nvPr>
            <p:ph idx="1" type="subTitle"/>
          </p:nvPr>
        </p:nvSpPr>
        <p:spPr>
          <a:xfrm>
            <a:off x="1371600" y="4179899"/>
            <a:ext cx="7772400" cy="39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rtl="0" algn="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FFFFFF"/>
              </a:buClr>
              <a:buSzPts val="3200"/>
              <a:buNone/>
              <a:defRPr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>
                <a:solidFill>
                  <a:schemeClr val="lt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pic>
        <p:nvPicPr>
          <p:cNvPr descr="NASA_Trio_DarkBkg_CMYK_082814.eps" id="122" name="Google Shape;122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4564" y="4790909"/>
            <a:ext cx="1729806" cy="32468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satellite" id="123" name="Google Shape;123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-6327541">
            <a:off x="385823" y="2064199"/>
            <a:ext cx="489023" cy="40589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21"/>
          <p:cNvSpPr/>
          <p:nvPr/>
        </p:nvSpPr>
        <p:spPr>
          <a:xfrm rot="-5400000">
            <a:off x="1577763" y="523961"/>
            <a:ext cx="2299800" cy="3486300"/>
          </a:xfrm>
          <a:prstGeom prst="triangle">
            <a:avLst>
              <a:gd fmla="val 50000" name="adj"/>
            </a:avLst>
          </a:prstGeom>
          <a:gradFill>
            <a:gsLst>
              <a:gs pos="0">
                <a:srgbClr val="FFFFCC">
                  <a:alpha val="26274"/>
                </a:srgbClr>
              </a:gs>
              <a:gs pos="100000">
                <a:schemeClr val="dk1"/>
              </a:gs>
            </a:gsLst>
            <a:lin ang="5400012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21"/>
          <p:cNvSpPr/>
          <p:nvPr/>
        </p:nvSpPr>
        <p:spPr>
          <a:xfrm>
            <a:off x="7133755" y="2982630"/>
            <a:ext cx="578700" cy="3387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Content (Grey)">
  <p:cSld name="Title and Content (Grey)">
    <p:bg>
      <p:bgPr>
        <a:solidFill>
          <a:srgbClr val="595959"/>
        </a:solidFill>
      </p:bgPr>
    </p:bg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2"/>
          <p:cNvSpPr/>
          <p:nvPr/>
        </p:nvSpPr>
        <p:spPr>
          <a:xfrm>
            <a:off x="0" y="-13414"/>
            <a:ext cx="9144000" cy="678000"/>
          </a:xfrm>
          <a:prstGeom prst="rect">
            <a:avLst/>
          </a:prstGeom>
          <a:gradFill>
            <a:gsLst>
              <a:gs pos="0">
                <a:srgbClr val="262626"/>
              </a:gs>
              <a:gs pos="48000">
                <a:srgbClr val="262626"/>
              </a:gs>
              <a:gs pos="100000">
                <a:srgbClr val="7F7F7F"/>
              </a:gs>
            </a:gsLst>
            <a:path path="circle">
              <a:fillToRect r="100%" t="100%"/>
            </a:path>
            <a:tileRect b="-100%" l="-100%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28" name="Google Shape;128;p22"/>
          <p:cNvSpPr txBox="1"/>
          <p:nvPr>
            <p:ph type="title"/>
          </p:nvPr>
        </p:nvSpPr>
        <p:spPr>
          <a:xfrm>
            <a:off x="147485" y="47698"/>
            <a:ext cx="8105700" cy="58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3600"/>
              <a:buFont typeface="Calibri"/>
              <a:buNone/>
              <a:defRPr sz="3600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9" name="Google Shape;129;p22"/>
          <p:cNvSpPr/>
          <p:nvPr/>
        </p:nvSpPr>
        <p:spPr>
          <a:xfrm flipH="1" rot="10800000">
            <a:off x="2897" y="657366"/>
            <a:ext cx="9140700" cy="20100"/>
          </a:xfrm>
          <a:prstGeom prst="rect">
            <a:avLst/>
          </a:prstGeom>
          <a:solidFill>
            <a:srgbClr val="CBCBC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0" name="Google Shape;130;p22"/>
          <p:cNvPicPr preferRelativeResize="0"/>
          <p:nvPr/>
        </p:nvPicPr>
        <p:blipFill rotWithShape="1">
          <a:blip r:embed="rId2">
            <a:alphaModFix/>
          </a:blip>
          <a:srcRect b="0" l="0" r="37515" t="0"/>
          <a:stretch/>
        </p:blipFill>
        <p:spPr>
          <a:xfrm>
            <a:off x="8278952" y="47698"/>
            <a:ext cx="833842" cy="563063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22"/>
          <p:cNvSpPr txBox="1"/>
          <p:nvPr>
            <p:ph idx="1" type="body"/>
          </p:nvPr>
        </p:nvSpPr>
        <p:spPr>
          <a:xfrm>
            <a:off x="147475" y="657375"/>
            <a:ext cx="8837100" cy="4221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4318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Char char="•"/>
              <a:defRPr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Char char="–"/>
              <a:defRPr sz="20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•"/>
              <a:defRPr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Char char="–"/>
              <a:defRPr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Char char="»"/>
              <a:defRPr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•"/>
              <a:defRPr>
                <a:solidFill>
                  <a:srgbClr val="FFFFFF"/>
                </a:solidFill>
              </a:defRPr>
            </a:lvl6pPr>
            <a:lvl7pPr indent="-342900" lvl="6" marL="3200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•"/>
              <a:defRPr>
                <a:solidFill>
                  <a:srgbClr val="FFFFFF"/>
                </a:solidFill>
              </a:defRPr>
            </a:lvl7pPr>
            <a:lvl8pPr indent="-342900" lvl="7" marL="3657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•"/>
              <a:defRPr>
                <a:solidFill>
                  <a:srgbClr val="FFFFFF"/>
                </a:solidFill>
              </a:defRPr>
            </a:lvl8pPr>
            <a:lvl9pPr indent="-342900" lvl="8" marL="41148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•"/>
              <a:defRPr>
                <a:solidFill>
                  <a:srgbClr val="FFFFFF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Content (Black)">
  <p:cSld name="Title and Content (Black)">
    <p:bg>
      <p:bgPr>
        <a:solidFill>
          <a:schemeClr val="dk1"/>
        </a:solidFill>
      </p:bgPr>
    </p:bg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3"/>
          <p:cNvSpPr/>
          <p:nvPr/>
        </p:nvSpPr>
        <p:spPr>
          <a:xfrm>
            <a:off x="0" y="-7004"/>
            <a:ext cx="9144000" cy="678000"/>
          </a:xfrm>
          <a:prstGeom prst="rect">
            <a:avLst/>
          </a:prstGeom>
          <a:gradFill>
            <a:gsLst>
              <a:gs pos="0">
                <a:srgbClr val="262626"/>
              </a:gs>
              <a:gs pos="48000">
                <a:srgbClr val="262626"/>
              </a:gs>
              <a:gs pos="100000">
                <a:srgbClr val="7F7F7F"/>
              </a:gs>
            </a:gsLst>
            <a:path path="circle">
              <a:fillToRect r="100%" t="100%"/>
            </a:path>
            <a:tileRect b="-100%" l="-100%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34" name="Google Shape;134;p23"/>
          <p:cNvSpPr txBox="1"/>
          <p:nvPr>
            <p:ph type="title"/>
          </p:nvPr>
        </p:nvSpPr>
        <p:spPr>
          <a:xfrm>
            <a:off x="147485" y="47698"/>
            <a:ext cx="8105700" cy="58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3600"/>
              <a:buFont typeface="Calibri"/>
              <a:buNone/>
              <a:defRPr sz="3600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p23"/>
          <p:cNvSpPr/>
          <p:nvPr/>
        </p:nvSpPr>
        <p:spPr>
          <a:xfrm flipH="1" rot="10800000">
            <a:off x="2897" y="657366"/>
            <a:ext cx="9140700" cy="20100"/>
          </a:xfrm>
          <a:prstGeom prst="rect">
            <a:avLst/>
          </a:prstGeom>
          <a:solidFill>
            <a:srgbClr val="CBCBC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6" name="Google Shape;136;p23"/>
          <p:cNvPicPr preferRelativeResize="0"/>
          <p:nvPr/>
        </p:nvPicPr>
        <p:blipFill rotWithShape="1">
          <a:blip r:embed="rId2">
            <a:alphaModFix/>
          </a:blip>
          <a:srcRect b="0" l="0" r="37515" t="0"/>
          <a:stretch/>
        </p:blipFill>
        <p:spPr>
          <a:xfrm>
            <a:off x="8278952" y="47698"/>
            <a:ext cx="833842" cy="563063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23"/>
          <p:cNvSpPr txBox="1"/>
          <p:nvPr>
            <p:ph idx="1" type="body"/>
          </p:nvPr>
        </p:nvSpPr>
        <p:spPr>
          <a:xfrm>
            <a:off x="153450" y="690638"/>
            <a:ext cx="8837100" cy="4221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4318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Char char="•"/>
              <a:defRPr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Char char="–"/>
              <a:defRPr sz="20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•"/>
              <a:defRPr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Char char="–"/>
              <a:defRPr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Char char="»"/>
              <a:defRPr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•"/>
              <a:defRPr>
                <a:solidFill>
                  <a:srgbClr val="FFFFFF"/>
                </a:solidFill>
              </a:defRPr>
            </a:lvl6pPr>
            <a:lvl7pPr indent="-342900" lvl="6" marL="3200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•"/>
              <a:defRPr>
                <a:solidFill>
                  <a:srgbClr val="FFFFFF"/>
                </a:solidFill>
              </a:defRPr>
            </a:lvl7pPr>
            <a:lvl8pPr indent="-342900" lvl="7" marL="3657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•"/>
              <a:defRPr>
                <a:solidFill>
                  <a:srgbClr val="FFFFFF"/>
                </a:solidFill>
              </a:defRPr>
            </a:lvl8pPr>
            <a:lvl9pPr indent="-342900" lvl="8" marL="41148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•"/>
              <a:defRPr>
                <a:solidFill>
                  <a:srgbClr val="FFFFFF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>
  <p:cSld name="Section Header"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4"/>
          <p:cNvSpPr/>
          <p:nvPr/>
        </p:nvSpPr>
        <p:spPr>
          <a:xfrm>
            <a:off x="0" y="1638536"/>
            <a:ext cx="9144000" cy="1167900"/>
          </a:xfrm>
          <a:prstGeom prst="rect">
            <a:avLst/>
          </a:prstGeom>
          <a:gradFill>
            <a:gsLst>
              <a:gs pos="0">
                <a:srgbClr val="262626"/>
              </a:gs>
              <a:gs pos="48000">
                <a:srgbClr val="262626"/>
              </a:gs>
              <a:gs pos="100000">
                <a:srgbClr val="7F7F7F"/>
              </a:gs>
            </a:gsLst>
            <a:path path="circle">
              <a:fillToRect r="100%" t="100%"/>
            </a:path>
            <a:tileRect b="-100%" l="-100%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40" name="Google Shape;140;p24"/>
          <p:cNvSpPr txBox="1"/>
          <p:nvPr>
            <p:ph type="title"/>
          </p:nvPr>
        </p:nvSpPr>
        <p:spPr>
          <a:xfrm>
            <a:off x="147485" y="1706058"/>
            <a:ext cx="7598400" cy="107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Calibri"/>
              <a:buNone/>
              <a:defRPr b="1" sz="4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1" name="Google Shape;141;p24"/>
          <p:cNvSpPr txBox="1"/>
          <p:nvPr>
            <p:ph idx="1" type="body"/>
          </p:nvPr>
        </p:nvSpPr>
        <p:spPr>
          <a:xfrm>
            <a:off x="937997" y="2873973"/>
            <a:ext cx="7993500" cy="139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2" name="Google Shape;142;p24"/>
          <p:cNvSpPr txBox="1"/>
          <p:nvPr/>
        </p:nvSpPr>
        <p:spPr>
          <a:xfrm>
            <a:off x="1204925" y="4925708"/>
            <a:ext cx="7145100" cy="21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t/>
            </a:r>
            <a:endParaRPr b="0" i="1" sz="900" u="none" cap="none" strike="noStrike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1" lang="en-US" sz="900" u="none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Pre-Decisional — For Planning and Discussion Purposes Only</a:t>
            </a:r>
            <a:endParaRPr b="0" i="0" sz="900" u="none" cap="none" strike="noStrike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t/>
            </a:r>
            <a:endParaRPr b="0" i="0" sz="700" u="none" cap="none" strike="noStrike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p24"/>
          <p:cNvSpPr/>
          <p:nvPr/>
        </p:nvSpPr>
        <p:spPr>
          <a:xfrm flipH="1" rot="10800000">
            <a:off x="2897" y="2805579"/>
            <a:ext cx="9140700" cy="20100"/>
          </a:xfrm>
          <a:prstGeom prst="rect">
            <a:avLst/>
          </a:prstGeom>
          <a:solidFill>
            <a:srgbClr val="CBCBC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" name="Google Shape;144;p24"/>
          <p:cNvSpPr/>
          <p:nvPr/>
        </p:nvSpPr>
        <p:spPr>
          <a:xfrm flipH="1" rot="10800000">
            <a:off x="1" y="1623564"/>
            <a:ext cx="9144000" cy="34200"/>
          </a:xfrm>
          <a:prstGeom prst="rect">
            <a:avLst/>
          </a:prstGeom>
          <a:solidFill>
            <a:srgbClr val="CBCBC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5" name="Google Shape;145;p24"/>
          <p:cNvPicPr preferRelativeResize="0"/>
          <p:nvPr/>
        </p:nvPicPr>
        <p:blipFill rotWithShape="1">
          <a:blip r:embed="rId2">
            <a:alphaModFix/>
          </a:blip>
          <a:srcRect b="0" l="0" r="37515" t="0"/>
          <a:stretch/>
        </p:blipFill>
        <p:spPr>
          <a:xfrm>
            <a:off x="7822936" y="1794978"/>
            <a:ext cx="1259509" cy="850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 (Grey)">
  <p:cSld name="Section Header (Grey)">
    <p:bg>
      <p:bgPr>
        <a:solidFill>
          <a:srgbClr val="595959"/>
        </a:solidFill>
      </p:bgPr>
    </p:bg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5"/>
          <p:cNvSpPr/>
          <p:nvPr/>
        </p:nvSpPr>
        <p:spPr>
          <a:xfrm>
            <a:off x="0" y="1657765"/>
            <a:ext cx="9144000" cy="1167900"/>
          </a:xfrm>
          <a:prstGeom prst="rect">
            <a:avLst/>
          </a:prstGeom>
          <a:gradFill>
            <a:gsLst>
              <a:gs pos="0">
                <a:srgbClr val="262626"/>
              </a:gs>
              <a:gs pos="48000">
                <a:srgbClr val="262626"/>
              </a:gs>
              <a:gs pos="100000">
                <a:srgbClr val="7F7F7F"/>
              </a:gs>
            </a:gsLst>
            <a:path path="circle">
              <a:fillToRect r="100%" t="100%"/>
            </a:path>
            <a:tileRect b="-100%" l="-100%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48" name="Google Shape;148;p25"/>
          <p:cNvSpPr txBox="1"/>
          <p:nvPr>
            <p:ph type="title"/>
          </p:nvPr>
        </p:nvSpPr>
        <p:spPr>
          <a:xfrm>
            <a:off x="147485" y="1706058"/>
            <a:ext cx="7598400" cy="107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Calibri"/>
              <a:buNone/>
              <a:defRPr b="1" sz="4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p25"/>
          <p:cNvSpPr txBox="1"/>
          <p:nvPr>
            <p:ph idx="1" type="body"/>
          </p:nvPr>
        </p:nvSpPr>
        <p:spPr>
          <a:xfrm>
            <a:off x="937997" y="2873973"/>
            <a:ext cx="7993500" cy="139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0" name="Google Shape;150;p25"/>
          <p:cNvSpPr txBox="1"/>
          <p:nvPr/>
        </p:nvSpPr>
        <p:spPr>
          <a:xfrm>
            <a:off x="1204925" y="4925708"/>
            <a:ext cx="7145100" cy="21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t/>
            </a:r>
            <a:endParaRPr b="0" i="1" sz="900" u="none" cap="none" strike="noStrike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1" lang="en-US" sz="900" u="none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Pre-Decisional — For Planning and Discussion Purposes Only</a:t>
            </a:r>
            <a:endParaRPr b="0" i="0" sz="900" u="none" cap="none" strike="noStrike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t/>
            </a:r>
            <a:endParaRPr b="0" i="0" sz="700" u="none" cap="none" strike="noStrike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25"/>
          <p:cNvSpPr/>
          <p:nvPr/>
        </p:nvSpPr>
        <p:spPr>
          <a:xfrm flipH="1" rot="10800000">
            <a:off x="2897" y="2805579"/>
            <a:ext cx="9140700" cy="20100"/>
          </a:xfrm>
          <a:prstGeom prst="rect">
            <a:avLst/>
          </a:prstGeom>
          <a:solidFill>
            <a:srgbClr val="CBCBC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" name="Google Shape;152;p25"/>
          <p:cNvSpPr/>
          <p:nvPr/>
        </p:nvSpPr>
        <p:spPr>
          <a:xfrm flipH="1" rot="10800000">
            <a:off x="1" y="1623564"/>
            <a:ext cx="9144000" cy="34200"/>
          </a:xfrm>
          <a:prstGeom prst="rect">
            <a:avLst/>
          </a:prstGeom>
          <a:solidFill>
            <a:srgbClr val="CBCBC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3" name="Google Shape;153;p25"/>
          <p:cNvPicPr preferRelativeResize="0"/>
          <p:nvPr/>
        </p:nvPicPr>
        <p:blipFill rotWithShape="1">
          <a:blip r:embed="rId2">
            <a:alphaModFix/>
          </a:blip>
          <a:srcRect b="0" l="0" r="37515" t="0"/>
          <a:stretch/>
        </p:blipFill>
        <p:spPr>
          <a:xfrm>
            <a:off x="7822936" y="1794978"/>
            <a:ext cx="1259509" cy="850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>
  <p:cSld name="Blank"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 (Grey)">
  <p:cSld name="Blank (Grey)">
    <p:bg>
      <p:bgPr>
        <a:solidFill>
          <a:srgbClr val="595959"/>
        </a:solidFill>
      </p:bgPr>
    </p:bg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 (Black)">
  <p:cSld name="Blank (Black)">
    <p:bg>
      <p:bgPr>
        <a:solidFill>
          <a:schemeClr val="dk1"/>
        </a:solidFill>
      </p:bgPr>
    </p:bg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1_Title Only">
  <p:cSld name="1_Title Only">
    <p:bg>
      <p:bgPr>
        <a:solidFill>
          <a:schemeClr val="lt1"/>
        </a:solidFill>
      </p:bgPr>
    </p:bg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9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Content" type="obj">
  <p:cSld name="OBJECT"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31"/>
          <p:cNvSpPr/>
          <p:nvPr/>
        </p:nvSpPr>
        <p:spPr>
          <a:xfrm>
            <a:off x="-3300" y="-85875"/>
            <a:ext cx="9144000" cy="763200"/>
          </a:xfrm>
          <a:prstGeom prst="rect">
            <a:avLst/>
          </a:prstGeom>
          <a:gradFill>
            <a:gsLst>
              <a:gs pos="0">
                <a:srgbClr val="BFBFBF"/>
              </a:gs>
              <a:gs pos="15000">
                <a:srgbClr val="434343"/>
              </a:gs>
              <a:gs pos="100000">
                <a:srgbClr val="000000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65" name="Google Shape;165;p31"/>
          <p:cNvSpPr txBox="1"/>
          <p:nvPr>
            <p:ph type="title"/>
          </p:nvPr>
        </p:nvSpPr>
        <p:spPr>
          <a:xfrm>
            <a:off x="147485" y="47698"/>
            <a:ext cx="8105700" cy="58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rtl="0" algn="l"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3600"/>
              <a:buFont typeface="Calibri"/>
              <a:buNone/>
              <a:defRPr sz="3600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6" name="Google Shape;166;p31"/>
          <p:cNvSpPr txBox="1"/>
          <p:nvPr>
            <p:ph idx="1" type="body"/>
          </p:nvPr>
        </p:nvSpPr>
        <p:spPr>
          <a:xfrm>
            <a:off x="147475" y="657375"/>
            <a:ext cx="8837100" cy="4221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683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  <a:defRPr sz="22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67" name="Google Shape;167;p31"/>
          <p:cNvSpPr/>
          <p:nvPr/>
        </p:nvSpPr>
        <p:spPr>
          <a:xfrm flipH="1" rot="10800000">
            <a:off x="2897" y="657366"/>
            <a:ext cx="9140700" cy="20100"/>
          </a:xfrm>
          <a:prstGeom prst="rect">
            <a:avLst/>
          </a:prstGeom>
          <a:solidFill>
            <a:srgbClr val="CBCBC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8" name="Google Shape;168;p3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423925" y="-85875"/>
            <a:ext cx="716775" cy="716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 (Black)">
  <p:cSld name="Section Header (Black)">
    <p:bg>
      <p:bgPr>
        <a:solidFill>
          <a:schemeClr val="dk1"/>
        </a:solidFill>
      </p:bgPr>
    </p:bg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32"/>
          <p:cNvSpPr/>
          <p:nvPr/>
        </p:nvSpPr>
        <p:spPr>
          <a:xfrm>
            <a:off x="0" y="1638536"/>
            <a:ext cx="9144000" cy="1167900"/>
          </a:xfrm>
          <a:prstGeom prst="rect">
            <a:avLst/>
          </a:prstGeom>
          <a:gradFill>
            <a:gsLst>
              <a:gs pos="0">
                <a:srgbClr val="262626"/>
              </a:gs>
              <a:gs pos="48000">
                <a:srgbClr val="262626"/>
              </a:gs>
              <a:gs pos="100000">
                <a:srgbClr val="7F7F7F"/>
              </a:gs>
            </a:gsLst>
            <a:path path="circle">
              <a:fillToRect r="100%" t="100%"/>
            </a:path>
            <a:tileRect b="-100%" l="-100%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71" name="Google Shape;171;p32"/>
          <p:cNvSpPr txBox="1"/>
          <p:nvPr>
            <p:ph type="title"/>
          </p:nvPr>
        </p:nvSpPr>
        <p:spPr>
          <a:xfrm>
            <a:off x="147485" y="1706058"/>
            <a:ext cx="7598400" cy="107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Calibri"/>
              <a:buNone/>
              <a:defRPr b="1" sz="4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2" name="Google Shape;172;p32"/>
          <p:cNvSpPr txBox="1"/>
          <p:nvPr>
            <p:ph idx="1" type="body"/>
          </p:nvPr>
        </p:nvSpPr>
        <p:spPr>
          <a:xfrm>
            <a:off x="937997" y="2873973"/>
            <a:ext cx="7993500" cy="139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rtl="0" algn="l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73" name="Google Shape;173;p32"/>
          <p:cNvSpPr/>
          <p:nvPr/>
        </p:nvSpPr>
        <p:spPr>
          <a:xfrm flipH="1" rot="10800000">
            <a:off x="2897" y="2805579"/>
            <a:ext cx="9140700" cy="20100"/>
          </a:xfrm>
          <a:prstGeom prst="rect">
            <a:avLst/>
          </a:prstGeom>
          <a:solidFill>
            <a:srgbClr val="CBCBC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32"/>
          <p:cNvSpPr/>
          <p:nvPr/>
        </p:nvSpPr>
        <p:spPr>
          <a:xfrm flipH="1" rot="10800000">
            <a:off x="1" y="1623564"/>
            <a:ext cx="9144000" cy="34200"/>
          </a:xfrm>
          <a:prstGeom prst="rect">
            <a:avLst/>
          </a:prstGeom>
          <a:solidFill>
            <a:srgbClr val="CBCBC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5" name="Google Shape;175;p32"/>
          <p:cNvPicPr preferRelativeResize="0"/>
          <p:nvPr/>
        </p:nvPicPr>
        <p:blipFill rotWithShape="1">
          <a:blip r:embed="rId2">
            <a:alphaModFix/>
          </a:blip>
          <a:srcRect b="0" l="0" r="37515" t="0"/>
          <a:stretch/>
        </p:blipFill>
        <p:spPr>
          <a:xfrm>
            <a:off x="7822936" y="1794978"/>
            <a:ext cx="1259509" cy="850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>
  <p:cSld name="Title Only"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33"/>
          <p:cNvSpPr/>
          <p:nvPr/>
        </p:nvSpPr>
        <p:spPr>
          <a:xfrm>
            <a:off x="0" y="-19823"/>
            <a:ext cx="9144000" cy="678000"/>
          </a:xfrm>
          <a:prstGeom prst="rect">
            <a:avLst/>
          </a:prstGeom>
          <a:gradFill>
            <a:gsLst>
              <a:gs pos="0">
                <a:srgbClr val="262626"/>
              </a:gs>
              <a:gs pos="48000">
                <a:srgbClr val="262626"/>
              </a:gs>
              <a:gs pos="100000">
                <a:srgbClr val="7F7F7F"/>
              </a:gs>
            </a:gsLst>
            <a:path path="circle">
              <a:fillToRect r="100%" t="100%"/>
            </a:path>
            <a:tileRect b="-100%" l="-100%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78" name="Google Shape;178;p33"/>
          <p:cNvSpPr txBox="1"/>
          <p:nvPr>
            <p:ph type="title"/>
          </p:nvPr>
        </p:nvSpPr>
        <p:spPr>
          <a:xfrm>
            <a:off x="147485" y="47698"/>
            <a:ext cx="8105700" cy="58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rtl="0" algn="l"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3600"/>
              <a:buFont typeface="Calibri"/>
              <a:buNone/>
              <a:defRPr sz="3600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9" name="Google Shape;179;p33"/>
          <p:cNvSpPr/>
          <p:nvPr/>
        </p:nvSpPr>
        <p:spPr>
          <a:xfrm flipH="1" rot="10800000">
            <a:off x="2897" y="657366"/>
            <a:ext cx="9140700" cy="20100"/>
          </a:xfrm>
          <a:prstGeom prst="rect">
            <a:avLst/>
          </a:prstGeom>
          <a:solidFill>
            <a:srgbClr val="CBCBC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0" name="Google Shape;180;p33"/>
          <p:cNvPicPr preferRelativeResize="0"/>
          <p:nvPr/>
        </p:nvPicPr>
        <p:blipFill rotWithShape="1">
          <a:blip r:embed="rId2">
            <a:alphaModFix/>
          </a:blip>
          <a:srcRect b="0" l="0" r="37515" t="0"/>
          <a:stretch/>
        </p:blipFill>
        <p:spPr>
          <a:xfrm>
            <a:off x="8278952" y="47698"/>
            <a:ext cx="833842" cy="563063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33"/>
          <p:cNvSpPr txBox="1"/>
          <p:nvPr>
            <p:ph idx="1" type="body"/>
          </p:nvPr>
        </p:nvSpPr>
        <p:spPr>
          <a:xfrm>
            <a:off x="147475" y="657375"/>
            <a:ext cx="8837100" cy="4221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431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1_Title and Content">
  <p:cSld name="1_Title and Content"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34"/>
          <p:cNvSpPr/>
          <p:nvPr/>
        </p:nvSpPr>
        <p:spPr>
          <a:xfrm>
            <a:off x="0" y="-595"/>
            <a:ext cx="9144000" cy="678000"/>
          </a:xfrm>
          <a:prstGeom prst="rect">
            <a:avLst/>
          </a:prstGeom>
          <a:gradFill>
            <a:gsLst>
              <a:gs pos="0">
                <a:srgbClr val="262626"/>
              </a:gs>
              <a:gs pos="48000">
                <a:srgbClr val="262626"/>
              </a:gs>
              <a:gs pos="100000">
                <a:srgbClr val="7F7F7F"/>
              </a:gs>
            </a:gsLst>
            <a:path path="circle">
              <a:fillToRect r="100%" t="100%"/>
            </a:path>
            <a:tileRect b="-100%" l="-100%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84" name="Google Shape;184;p34"/>
          <p:cNvSpPr txBox="1"/>
          <p:nvPr>
            <p:ph type="title"/>
          </p:nvPr>
        </p:nvSpPr>
        <p:spPr>
          <a:xfrm>
            <a:off x="147485" y="47698"/>
            <a:ext cx="8105700" cy="58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rtl="0" algn="l"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3600"/>
              <a:buFont typeface="Calibri"/>
              <a:buNone/>
              <a:defRPr sz="3600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5" name="Google Shape;185;p34"/>
          <p:cNvSpPr/>
          <p:nvPr/>
        </p:nvSpPr>
        <p:spPr>
          <a:xfrm flipH="1" rot="10800000">
            <a:off x="2897" y="657366"/>
            <a:ext cx="9140700" cy="20100"/>
          </a:xfrm>
          <a:prstGeom prst="rect">
            <a:avLst/>
          </a:prstGeom>
          <a:solidFill>
            <a:srgbClr val="CBCBC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Related image" id="186" name="Google Shape;186;p34"/>
          <p:cNvPicPr preferRelativeResize="0"/>
          <p:nvPr/>
        </p:nvPicPr>
        <p:blipFill rotWithShape="1">
          <a:blip r:embed="rId2">
            <a:alphaModFix/>
          </a:blip>
          <a:srcRect b="0" l="12582" r="20456" t="0"/>
          <a:stretch/>
        </p:blipFill>
        <p:spPr>
          <a:xfrm>
            <a:off x="8284049" y="48089"/>
            <a:ext cx="828942" cy="583206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34"/>
          <p:cNvSpPr txBox="1"/>
          <p:nvPr>
            <p:ph idx="1" type="body"/>
          </p:nvPr>
        </p:nvSpPr>
        <p:spPr>
          <a:xfrm>
            <a:off x="147475" y="657375"/>
            <a:ext cx="4394400" cy="4221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431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8" name="Google Shape;188;p34"/>
          <p:cNvSpPr txBox="1"/>
          <p:nvPr>
            <p:ph idx="2" type="body"/>
          </p:nvPr>
        </p:nvSpPr>
        <p:spPr>
          <a:xfrm>
            <a:off x="4541875" y="657375"/>
            <a:ext cx="4394400" cy="4221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431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bg>
      <p:bgPr>
        <a:solidFill>
          <a:schemeClr val="dk1"/>
        </a:solidFill>
      </p:bgPr>
    </p:bg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" name="Google Shape;190;p35"/>
          <p:cNvPicPr preferRelativeResize="0"/>
          <p:nvPr/>
        </p:nvPicPr>
        <p:blipFill rotWithShape="1">
          <a:blip r:embed="rId2">
            <a:alphaModFix/>
          </a:blip>
          <a:srcRect b="0" l="0" r="37515" t="0"/>
          <a:stretch/>
        </p:blipFill>
        <p:spPr>
          <a:xfrm>
            <a:off x="4083753" y="1120520"/>
            <a:ext cx="3449330" cy="2329204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p35"/>
          <p:cNvSpPr txBox="1"/>
          <p:nvPr>
            <p:ph type="ctrTitle"/>
          </p:nvPr>
        </p:nvSpPr>
        <p:spPr>
          <a:xfrm>
            <a:off x="1371600" y="3487554"/>
            <a:ext cx="7772400" cy="55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Calibri"/>
              <a:buNone/>
              <a:defRPr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2" name="Google Shape;192;p35"/>
          <p:cNvSpPr txBox="1"/>
          <p:nvPr>
            <p:ph idx="1" type="subTitle"/>
          </p:nvPr>
        </p:nvSpPr>
        <p:spPr>
          <a:xfrm>
            <a:off x="1371600" y="4179899"/>
            <a:ext cx="7772400" cy="39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rtl="0" algn="r">
              <a:spcBef>
                <a:spcPts val="640"/>
              </a:spcBef>
              <a:spcAft>
                <a:spcPts val="0"/>
              </a:spcAft>
              <a:buClr>
                <a:srgbClr val="FFFFFF"/>
              </a:buClr>
              <a:buSzPts val="3200"/>
              <a:buNone/>
              <a:defRPr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 algn="ctr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 algn="ctr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>
                <a:solidFill>
                  <a:schemeClr val="lt1"/>
                </a:solidFill>
              </a:defRPr>
            </a:lvl3pPr>
            <a:lvl4pPr lvl="3" rtl="0" algn="ctr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4pPr>
            <a:lvl5pPr lvl="4" rtl="0" algn="ctr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5pPr>
            <a:lvl6pPr lvl="5" rtl="0" algn="ctr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6pPr>
            <a:lvl7pPr lvl="6" rtl="0" algn="ctr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7pPr>
            <a:lvl8pPr lvl="7" rtl="0" algn="ctr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8pPr>
            <a:lvl9pPr lvl="8" rtl="0" algn="ctr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pic>
        <p:nvPicPr>
          <p:cNvPr descr="NASA_Trio_DarkBkg_CMYK_082814.eps" id="193" name="Google Shape;193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4564" y="4790909"/>
            <a:ext cx="1729806" cy="32468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satellite" id="194" name="Google Shape;194;p3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-6327541">
            <a:off x="385823" y="2064199"/>
            <a:ext cx="489023" cy="405890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35"/>
          <p:cNvSpPr/>
          <p:nvPr/>
        </p:nvSpPr>
        <p:spPr>
          <a:xfrm rot="-5400000">
            <a:off x="1577763" y="523961"/>
            <a:ext cx="2299800" cy="3486300"/>
          </a:xfrm>
          <a:prstGeom prst="triangle">
            <a:avLst>
              <a:gd fmla="val 50000" name="adj"/>
            </a:avLst>
          </a:prstGeom>
          <a:gradFill>
            <a:gsLst>
              <a:gs pos="0">
                <a:srgbClr val="FFFFCC">
                  <a:alpha val="26666"/>
                </a:srgbClr>
              </a:gs>
              <a:gs pos="100000">
                <a:schemeClr val="dk1"/>
              </a:gs>
            </a:gsLst>
            <a:lin ang="5400012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" name="Google Shape;196;p35"/>
          <p:cNvSpPr/>
          <p:nvPr/>
        </p:nvSpPr>
        <p:spPr>
          <a:xfrm>
            <a:off x="7133755" y="2982630"/>
            <a:ext cx="578700" cy="3387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Content (Grey)">
  <p:cSld name="Title and Content (Grey)">
    <p:bg>
      <p:bgPr>
        <a:solidFill>
          <a:srgbClr val="595959"/>
        </a:solidFill>
      </p:bgPr>
    </p:bg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36"/>
          <p:cNvSpPr/>
          <p:nvPr/>
        </p:nvSpPr>
        <p:spPr>
          <a:xfrm>
            <a:off x="0" y="-13414"/>
            <a:ext cx="9144000" cy="678000"/>
          </a:xfrm>
          <a:prstGeom prst="rect">
            <a:avLst/>
          </a:prstGeom>
          <a:gradFill>
            <a:gsLst>
              <a:gs pos="0">
                <a:srgbClr val="262626"/>
              </a:gs>
              <a:gs pos="48000">
                <a:srgbClr val="262626"/>
              </a:gs>
              <a:gs pos="100000">
                <a:srgbClr val="7F7F7F"/>
              </a:gs>
            </a:gsLst>
            <a:path path="circle">
              <a:fillToRect r="100%" t="100%"/>
            </a:path>
            <a:tileRect b="-100%" l="-100%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99" name="Google Shape;199;p36"/>
          <p:cNvSpPr txBox="1"/>
          <p:nvPr>
            <p:ph type="title"/>
          </p:nvPr>
        </p:nvSpPr>
        <p:spPr>
          <a:xfrm>
            <a:off x="147485" y="47698"/>
            <a:ext cx="8105700" cy="58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rtl="0" algn="l"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3600"/>
              <a:buFont typeface="Calibri"/>
              <a:buNone/>
              <a:defRPr sz="3600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0" name="Google Shape;200;p36"/>
          <p:cNvSpPr/>
          <p:nvPr/>
        </p:nvSpPr>
        <p:spPr>
          <a:xfrm flipH="1" rot="10800000">
            <a:off x="2897" y="657366"/>
            <a:ext cx="9140700" cy="20100"/>
          </a:xfrm>
          <a:prstGeom prst="rect">
            <a:avLst/>
          </a:prstGeom>
          <a:solidFill>
            <a:srgbClr val="CBCBC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1" name="Google Shape;201;p36"/>
          <p:cNvPicPr preferRelativeResize="0"/>
          <p:nvPr/>
        </p:nvPicPr>
        <p:blipFill rotWithShape="1">
          <a:blip r:embed="rId2">
            <a:alphaModFix/>
          </a:blip>
          <a:srcRect b="0" l="0" r="37515" t="0"/>
          <a:stretch/>
        </p:blipFill>
        <p:spPr>
          <a:xfrm>
            <a:off x="8278952" y="47698"/>
            <a:ext cx="833842" cy="563063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36"/>
          <p:cNvSpPr txBox="1"/>
          <p:nvPr>
            <p:ph idx="1" type="body"/>
          </p:nvPr>
        </p:nvSpPr>
        <p:spPr>
          <a:xfrm>
            <a:off x="147475" y="657375"/>
            <a:ext cx="8837100" cy="4221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4318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Char char="•"/>
              <a:defRPr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Char char="–"/>
              <a:defRPr sz="20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•"/>
              <a:defRPr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Char char="–"/>
              <a:defRPr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Char char="»"/>
              <a:defRPr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•"/>
              <a:defRPr>
                <a:solidFill>
                  <a:srgbClr val="FFFFFF"/>
                </a:solidFill>
              </a:defRPr>
            </a:lvl6pPr>
            <a:lvl7pPr indent="-342900" lvl="6" marL="32004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•"/>
              <a:defRPr>
                <a:solidFill>
                  <a:srgbClr val="FFFFFF"/>
                </a:solidFill>
              </a:defRPr>
            </a:lvl7pPr>
            <a:lvl8pPr indent="-342900" lvl="7" marL="36576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•"/>
              <a:defRPr>
                <a:solidFill>
                  <a:srgbClr val="FFFFFF"/>
                </a:solidFill>
              </a:defRPr>
            </a:lvl8pPr>
            <a:lvl9pPr indent="-342900" lvl="8" marL="41148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•"/>
              <a:defRPr>
                <a:solidFill>
                  <a:srgbClr val="FFFFFF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Content (Black)">
  <p:cSld name="Title and Content (Black)">
    <p:bg>
      <p:bgPr>
        <a:solidFill>
          <a:schemeClr val="dk1"/>
        </a:solidFill>
      </p:bgPr>
    </p:bg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37"/>
          <p:cNvSpPr/>
          <p:nvPr/>
        </p:nvSpPr>
        <p:spPr>
          <a:xfrm>
            <a:off x="0" y="-7004"/>
            <a:ext cx="9144000" cy="678000"/>
          </a:xfrm>
          <a:prstGeom prst="rect">
            <a:avLst/>
          </a:prstGeom>
          <a:gradFill>
            <a:gsLst>
              <a:gs pos="0">
                <a:srgbClr val="262626"/>
              </a:gs>
              <a:gs pos="48000">
                <a:srgbClr val="262626"/>
              </a:gs>
              <a:gs pos="100000">
                <a:srgbClr val="7F7F7F"/>
              </a:gs>
            </a:gsLst>
            <a:path path="circle">
              <a:fillToRect r="100%" t="100%"/>
            </a:path>
            <a:tileRect b="-100%" l="-100%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205" name="Google Shape;205;p37"/>
          <p:cNvSpPr txBox="1"/>
          <p:nvPr>
            <p:ph type="title"/>
          </p:nvPr>
        </p:nvSpPr>
        <p:spPr>
          <a:xfrm>
            <a:off x="147485" y="47698"/>
            <a:ext cx="8105700" cy="58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rtl="0" algn="l"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3600"/>
              <a:buFont typeface="Calibri"/>
              <a:buNone/>
              <a:defRPr sz="3600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6" name="Google Shape;206;p37"/>
          <p:cNvSpPr/>
          <p:nvPr/>
        </p:nvSpPr>
        <p:spPr>
          <a:xfrm flipH="1" rot="10800000">
            <a:off x="2897" y="657366"/>
            <a:ext cx="9140700" cy="20100"/>
          </a:xfrm>
          <a:prstGeom prst="rect">
            <a:avLst/>
          </a:prstGeom>
          <a:solidFill>
            <a:srgbClr val="CBCBC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7" name="Google Shape;207;p37"/>
          <p:cNvPicPr preferRelativeResize="0"/>
          <p:nvPr/>
        </p:nvPicPr>
        <p:blipFill rotWithShape="1">
          <a:blip r:embed="rId2">
            <a:alphaModFix/>
          </a:blip>
          <a:srcRect b="0" l="0" r="37515" t="0"/>
          <a:stretch/>
        </p:blipFill>
        <p:spPr>
          <a:xfrm>
            <a:off x="8278952" y="47698"/>
            <a:ext cx="833842" cy="563063"/>
          </a:xfrm>
          <a:prstGeom prst="rect">
            <a:avLst/>
          </a:prstGeom>
          <a:noFill/>
          <a:ln>
            <a:noFill/>
          </a:ln>
        </p:spPr>
      </p:pic>
      <p:sp>
        <p:nvSpPr>
          <p:cNvPr id="208" name="Google Shape;208;p37"/>
          <p:cNvSpPr txBox="1"/>
          <p:nvPr>
            <p:ph idx="1" type="body"/>
          </p:nvPr>
        </p:nvSpPr>
        <p:spPr>
          <a:xfrm>
            <a:off x="153450" y="690638"/>
            <a:ext cx="8837100" cy="4221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4318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Char char="•"/>
              <a:defRPr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Char char="–"/>
              <a:defRPr sz="20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•"/>
              <a:defRPr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Char char="–"/>
              <a:defRPr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Char char="»"/>
              <a:defRPr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•"/>
              <a:defRPr>
                <a:solidFill>
                  <a:srgbClr val="FFFFFF"/>
                </a:solidFill>
              </a:defRPr>
            </a:lvl6pPr>
            <a:lvl7pPr indent="-342900" lvl="6" marL="32004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•"/>
              <a:defRPr>
                <a:solidFill>
                  <a:srgbClr val="FFFFFF"/>
                </a:solidFill>
              </a:defRPr>
            </a:lvl7pPr>
            <a:lvl8pPr indent="-342900" lvl="7" marL="36576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•"/>
              <a:defRPr>
                <a:solidFill>
                  <a:srgbClr val="FFFFFF"/>
                </a:solidFill>
              </a:defRPr>
            </a:lvl8pPr>
            <a:lvl9pPr indent="-342900" lvl="8" marL="41148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•"/>
              <a:defRPr>
                <a:solidFill>
                  <a:srgbClr val="FFFFFF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>
  <p:cSld name="Section Header"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38"/>
          <p:cNvSpPr/>
          <p:nvPr/>
        </p:nvSpPr>
        <p:spPr>
          <a:xfrm>
            <a:off x="0" y="1638536"/>
            <a:ext cx="9144000" cy="1167900"/>
          </a:xfrm>
          <a:prstGeom prst="rect">
            <a:avLst/>
          </a:prstGeom>
          <a:gradFill>
            <a:gsLst>
              <a:gs pos="0">
                <a:srgbClr val="262626"/>
              </a:gs>
              <a:gs pos="48000">
                <a:srgbClr val="262626"/>
              </a:gs>
              <a:gs pos="100000">
                <a:srgbClr val="7F7F7F"/>
              </a:gs>
            </a:gsLst>
            <a:path path="circle">
              <a:fillToRect r="100%" t="100%"/>
            </a:path>
            <a:tileRect b="-100%" l="-100%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211" name="Google Shape;211;p38"/>
          <p:cNvSpPr txBox="1"/>
          <p:nvPr>
            <p:ph type="title"/>
          </p:nvPr>
        </p:nvSpPr>
        <p:spPr>
          <a:xfrm>
            <a:off x="147485" y="1706058"/>
            <a:ext cx="7598400" cy="107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Calibri"/>
              <a:buNone/>
              <a:defRPr b="1" sz="4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2" name="Google Shape;212;p38"/>
          <p:cNvSpPr txBox="1"/>
          <p:nvPr>
            <p:ph idx="1" type="body"/>
          </p:nvPr>
        </p:nvSpPr>
        <p:spPr>
          <a:xfrm>
            <a:off x="937997" y="2873973"/>
            <a:ext cx="7993500" cy="139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13" name="Google Shape;213;p38"/>
          <p:cNvSpPr txBox="1"/>
          <p:nvPr/>
        </p:nvSpPr>
        <p:spPr>
          <a:xfrm>
            <a:off x="1204925" y="4925708"/>
            <a:ext cx="7145100" cy="21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9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9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Pre-Decisional — For Planning and Discussion Purposes Only</a:t>
            </a:r>
            <a:endParaRPr sz="9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" name="Google Shape;214;p38"/>
          <p:cNvSpPr/>
          <p:nvPr/>
        </p:nvSpPr>
        <p:spPr>
          <a:xfrm flipH="1" rot="10800000">
            <a:off x="2897" y="2805579"/>
            <a:ext cx="9140700" cy="20100"/>
          </a:xfrm>
          <a:prstGeom prst="rect">
            <a:avLst/>
          </a:prstGeom>
          <a:solidFill>
            <a:srgbClr val="CBCBC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5" name="Google Shape;215;p38"/>
          <p:cNvSpPr/>
          <p:nvPr/>
        </p:nvSpPr>
        <p:spPr>
          <a:xfrm flipH="1" rot="10800000">
            <a:off x="1" y="1623564"/>
            <a:ext cx="9144000" cy="34200"/>
          </a:xfrm>
          <a:prstGeom prst="rect">
            <a:avLst/>
          </a:prstGeom>
          <a:solidFill>
            <a:srgbClr val="CBCBC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6" name="Google Shape;216;p38"/>
          <p:cNvPicPr preferRelativeResize="0"/>
          <p:nvPr/>
        </p:nvPicPr>
        <p:blipFill rotWithShape="1">
          <a:blip r:embed="rId2">
            <a:alphaModFix/>
          </a:blip>
          <a:srcRect b="0" l="0" r="37515" t="0"/>
          <a:stretch/>
        </p:blipFill>
        <p:spPr>
          <a:xfrm>
            <a:off x="7822936" y="1794978"/>
            <a:ext cx="1259509" cy="850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 (Grey)">
  <p:cSld name="Section Header (Grey)">
    <p:bg>
      <p:bgPr>
        <a:solidFill>
          <a:srgbClr val="595959"/>
        </a:solidFill>
      </p:bgPr>
    </p:bg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39"/>
          <p:cNvSpPr/>
          <p:nvPr/>
        </p:nvSpPr>
        <p:spPr>
          <a:xfrm>
            <a:off x="0" y="1657765"/>
            <a:ext cx="9144000" cy="1167900"/>
          </a:xfrm>
          <a:prstGeom prst="rect">
            <a:avLst/>
          </a:prstGeom>
          <a:gradFill>
            <a:gsLst>
              <a:gs pos="0">
                <a:srgbClr val="262626"/>
              </a:gs>
              <a:gs pos="48000">
                <a:srgbClr val="262626"/>
              </a:gs>
              <a:gs pos="100000">
                <a:srgbClr val="7F7F7F"/>
              </a:gs>
            </a:gsLst>
            <a:path path="circle">
              <a:fillToRect r="100%" t="100%"/>
            </a:path>
            <a:tileRect b="-100%" l="-100%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219" name="Google Shape;219;p39"/>
          <p:cNvSpPr txBox="1"/>
          <p:nvPr>
            <p:ph type="title"/>
          </p:nvPr>
        </p:nvSpPr>
        <p:spPr>
          <a:xfrm>
            <a:off x="147485" y="1706058"/>
            <a:ext cx="7598400" cy="107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Calibri"/>
              <a:buNone/>
              <a:defRPr b="1" sz="4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0" name="Google Shape;220;p39"/>
          <p:cNvSpPr txBox="1"/>
          <p:nvPr>
            <p:ph idx="1" type="body"/>
          </p:nvPr>
        </p:nvSpPr>
        <p:spPr>
          <a:xfrm>
            <a:off x="937997" y="2873973"/>
            <a:ext cx="7993500" cy="139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21" name="Google Shape;221;p39"/>
          <p:cNvSpPr txBox="1"/>
          <p:nvPr/>
        </p:nvSpPr>
        <p:spPr>
          <a:xfrm>
            <a:off x="1204925" y="4925708"/>
            <a:ext cx="7145100" cy="21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9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9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Pre-Decisional — For Planning and Discussion Purposes Only</a:t>
            </a:r>
            <a:endParaRPr sz="9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" name="Google Shape;222;p39"/>
          <p:cNvSpPr/>
          <p:nvPr/>
        </p:nvSpPr>
        <p:spPr>
          <a:xfrm flipH="1" rot="10800000">
            <a:off x="2897" y="2805579"/>
            <a:ext cx="9140700" cy="20100"/>
          </a:xfrm>
          <a:prstGeom prst="rect">
            <a:avLst/>
          </a:prstGeom>
          <a:solidFill>
            <a:srgbClr val="CBCBC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" name="Google Shape;223;p39"/>
          <p:cNvSpPr/>
          <p:nvPr/>
        </p:nvSpPr>
        <p:spPr>
          <a:xfrm flipH="1" rot="10800000">
            <a:off x="1" y="1623564"/>
            <a:ext cx="9144000" cy="34200"/>
          </a:xfrm>
          <a:prstGeom prst="rect">
            <a:avLst/>
          </a:prstGeom>
          <a:solidFill>
            <a:srgbClr val="CBCBC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4" name="Google Shape;224;p39"/>
          <p:cNvPicPr preferRelativeResize="0"/>
          <p:nvPr/>
        </p:nvPicPr>
        <p:blipFill rotWithShape="1">
          <a:blip r:embed="rId2">
            <a:alphaModFix/>
          </a:blip>
          <a:srcRect b="0" l="0" r="37515" t="0"/>
          <a:stretch/>
        </p:blipFill>
        <p:spPr>
          <a:xfrm>
            <a:off x="7822936" y="1794978"/>
            <a:ext cx="1259509" cy="850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>
  <p:cSld name="Blank"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 (Grey)">
  <p:cSld name="Blank (Grey)">
    <p:bg>
      <p:bgPr>
        <a:solidFill>
          <a:srgbClr val="595959"/>
        </a:solidFill>
      </p:bgPr>
    </p:bg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 (Black)">
  <p:cSld name="Blank (Black)">
    <p:bg>
      <p:bgPr>
        <a:solidFill>
          <a:schemeClr val="dk1"/>
        </a:solidFill>
      </p:bgPr>
    </p:bg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1_Title Only">
  <p:cSld name="1_Title Only">
    <p:bg>
      <p:bgPr>
        <a:solidFill>
          <a:schemeClr val="lt1"/>
        </a:solidFill>
      </p:bgPr>
    </p:bg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43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2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2.xml"/><Relationship Id="rId10" Type="http://schemas.openxmlformats.org/officeDocument/2006/relationships/slideLayout" Target="../slideLayouts/slideLayout11.xml"/><Relationship Id="rId13" Type="http://schemas.openxmlformats.org/officeDocument/2006/relationships/theme" Target="../theme/theme5.xml"/><Relationship Id="rId1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2.xml"/><Relationship Id="rId2" Type="http://schemas.openxmlformats.org/officeDocument/2006/relationships/slideLayout" Target="../slideLayouts/slideLayout3.xml"/><Relationship Id="rId3" Type="http://schemas.openxmlformats.org/officeDocument/2006/relationships/slideLayout" Target="../slideLayouts/slideLayout4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Relationship Id="rId5" Type="http://schemas.openxmlformats.org/officeDocument/2006/relationships/slideLayout" Target="../slideLayouts/slideLayout6.xml"/><Relationship Id="rId6" Type="http://schemas.openxmlformats.org/officeDocument/2006/relationships/slideLayout" Target="../slideLayouts/slideLayout7.xml"/><Relationship Id="rId7" Type="http://schemas.openxmlformats.org/officeDocument/2006/relationships/slideLayout" Target="../slideLayouts/slideLayout8.xml"/><Relationship Id="rId8" Type="http://schemas.openxmlformats.org/officeDocument/2006/relationships/slideLayout" Target="../slideLayouts/slideLayout9.xml"/></Relationships>
</file>

<file path=ppt/slideMasters/_rels/slideMaster3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6.xml"/><Relationship Id="rId1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3.xml"/><Relationship Id="rId5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0.xml"/><Relationship Id="rId8" Type="http://schemas.openxmlformats.org/officeDocument/2006/relationships/slideLayout" Target="../slideLayouts/slideLayout21.xml"/></Relationships>
</file>

<file path=ppt/slideMasters/_rels/slideMaster4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36.xml"/><Relationship Id="rId13" Type="http://schemas.openxmlformats.org/officeDocument/2006/relationships/slideLayout" Target="../slideLayouts/slideLayout39.xml"/><Relationship Id="rId1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27.xml"/><Relationship Id="rId2" Type="http://schemas.openxmlformats.org/officeDocument/2006/relationships/slideLayout" Target="../slideLayouts/slideLayout28.xml"/><Relationship Id="rId3" Type="http://schemas.openxmlformats.org/officeDocument/2006/relationships/slideLayout" Target="../slideLayouts/slideLayout29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theme" Target="../theme/theme4.xml"/><Relationship Id="rId5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3.xml"/><Relationship Id="rId8" Type="http://schemas.openxmlformats.org/officeDocument/2006/relationships/slideLayout" Target="../slideLayouts/slideLayout34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457200" y="1200150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"/>
          <p:cNvSpPr txBox="1"/>
          <p:nvPr/>
        </p:nvSpPr>
        <p:spPr>
          <a:xfrm>
            <a:off x="8912690" y="4981610"/>
            <a:ext cx="157200" cy="121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050" u="none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050" u="none" cap="none" strike="noStrike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3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2" name="Google Shape;22;p3"/>
          <p:cNvSpPr txBox="1"/>
          <p:nvPr>
            <p:ph idx="1" type="body"/>
          </p:nvPr>
        </p:nvSpPr>
        <p:spPr>
          <a:xfrm>
            <a:off x="457200" y="1200150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3" name="Google Shape;23;p3"/>
          <p:cNvSpPr txBox="1"/>
          <p:nvPr/>
        </p:nvSpPr>
        <p:spPr>
          <a:xfrm>
            <a:off x="8912690" y="4981610"/>
            <a:ext cx="157200" cy="121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050" u="none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050" u="none" cap="none" strike="noStrike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6"/>
          <p:cNvSpPr txBox="1"/>
          <p:nvPr>
            <p:ph type="title"/>
          </p:nvPr>
        </p:nvSpPr>
        <p:spPr>
          <a:xfrm>
            <a:off x="457200" y="-22625"/>
            <a:ext cx="82296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b="0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0" name="Google Shape;90;p16"/>
          <p:cNvSpPr txBox="1"/>
          <p:nvPr>
            <p:ph idx="1" type="body"/>
          </p:nvPr>
        </p:nvSpPr>
        <p:spPr>
          <a:xfrm>
            <a:off x="457200" y="502375"/>
            <a:ext cx="8229600" cy="4092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1" name="Google Shape;91;p16"/>
          <p:cNvSpPr txBox="1"/>
          <p:nvPr/>
        </p:nvSpPr>
        <p:spPr>
          <a:xfrm>
            <a:off x="8912690" y="4981610"/>
            <a:ext cx="157200" cy="121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fld id="{00000000-1234-1234-1234-123412341234}" type="slidenum">
              <a:rPr b="0" i="0" lang="en-US" sz="1050" u="none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050" u="none" cap="none" strike="noStrike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30"/>
          <p:cNvSpPr txBox="1"/>
          <p:nvPr>
            <p:ph type="title"/>
          </p:nvPr>
        </p:nvSpPr>
        <p:spPr>
          <a:xfrm>
            <a:off x="457200" y="-22625"/>
            <a:ext cx="82296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b="0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61" name="Google Shape;161;p30"/>
          <p:cNvSpPr txBox="1"/>
          <p:nvPr>
            <p:ph idx="1" type="body"/>
          </p:nvPr>
        </p:nvSpPr>
        <p:spPr>
          <a:xfrm>
            <a:off x="457200" y="502375"/>
            <a:ext cx="8229600" cy="4092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810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17500" lvl="2" marL="13716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62" name="Google Shape;162;p30"/>
          <p:cNvSpPr txBox="1"/>
          <p:nvPr/>
        </p:nvSpPr>
        <p:spPr>
          <a:xfrm>
            <a:off x="8912690" y="4981610"/>
            <a:ext cx="157200" cy="121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050" u="none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050" u="none" cap="none" strike="noStrike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8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6.png"/><Relationship Id="rId4" Type="http://schemas.openxmlformats.org/officeDocument/2006/relationships/image" Target="../media/image14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7.png"/><Relationship Id="rId4" Type="http://schemas.openxmlformats.org/officeDocument/2006/relationships/image" Target="../media/image2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3.png"/><Relationship Id="rId4" Type="http://schemas.openxmlformats.org/officeDocument/2006/relationships/image" Target="../media/image19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7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1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4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0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0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44"/>
          <p:cNvSpPr txBox="1"/>
          <p:nvPr>
            <p:ph type="ctrTitle"/>
          </p:nvPr>
        </p:nvSpPr>
        <p:spPr>
          <a:xfrm>
            <a:off x="1371600" y="3487554"/>
            <a:ext cx="7772400" cy="55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59"/>
              <a:buFont typeface="Calibri"/>
              <a:buNone/>
            </a:pPr>
            <a:r>
              <a:rPr b="1" i="0" lang="en-US" sz="3959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Mars Areo TGL</a:t>
            </a:r>
            <a:endParaRPr/>
          </a:p>
        </p:txBody>
      </p:sp>
      <p:sp>
        <p:nvSpPr>
          <p:cNvPr id="235" name="Google Shape;235;p44"/>
          <p:cNvSpPr txBox="1"/>
          <p:nvPr>
            <p:ph idx="1" type="subTitle"/>
          </p:nvPr>
        </p:nvSpPr>
        <p:spPr>
          <a:xfrm>
            <a:off x="1371600" y="4179899"/>
            <a:ext cx="7772400" cy="39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960"/>
              <a:buFont typeface="Arial"/>
              <a:buNone/>
            </a:pPr>
            <a:r>
              <a:rPr lang="en-US" sz="2960"/>
              <a:t>Interplanetary Small Satellite Conference, 2019</a:t>
            </a:r>
            <a:endParaRPr/>
          </a:p>
        </p:txBody>
      </p:sp>
      <p:pic>
        <p:nvPicPr>
          <p:cNvPr id="236" name="Google Shape;236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513948" y="-10"/>
            <a:ext cx="630050" cy="671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45"/>
          <p:cNvSpPr txBox="1"/>
          <p:nvPr>
            <p:ph type="title"/>
          </p:nvPr>
        </p:nvSpPr>
        <p:spPr>
          <a:xfrm>
            <a:off x="147485" y="47698"/>
            <a:ext cx="8105700" cy="5832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Collaboration </a:t>
            </a:r>
            <a:r>
              <a:rPr lang="en-US"/>
              <a:t>Background</a:t>
            </a:r>
            <a:endParaRPr/>
          </a:p>
        </p:txBody>
      </p:sp>
      <p:sp>
        <p:nvSpPr>
          <p:cNvPr id="243" name="Google Shape;243;p45"/>
          <p:cNvSpPr txBox="1"/>
          <p:nvPr>
            <p:ph idx="1" type="body"/>
          </p:nvPr>
        </p:nvSpPr>
        <p:spPr>
          <a:xfrm>
            <a:off x="147483" y="808519"/>
            <a:ext cx="8837100" cy="40707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23850" lvl="0" marL="457200" rtl="0" algn="l">
              <a:spcBef>
                <a:spcPts val="64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•"/>
            </a:pPr>
            <a:r>
              <a:rPr lang="en-US" sz="15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This concept study was developed as an educational exercise for UM students, as part of a year-long SURP collaboration, with the goal of providing them exposure to a real-world mission concept. The mission concept was selected as the context for this study to provide boundary-conditions based on realistic scientific interests</a:t>
            </a:r>
            <a:endParaRPr sz="15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23850" lvl="0" marL="457200" rtl="0" algn="l">
              <a:spcBef>
                <a:spcPts val="64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•"/>
            </a:pPr>
            <a:r>
              <a:rPr lang="en-US" sz="15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All allocations provided to the student team were based on reasonable assumptions by the JPL support team; they are pre-decisional and are for planning and discussion purposes only</a:t>
            </a:r>
            <a:endParaRPr sz="15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23850" lvl="0" marL="457200" rtl="0" algn="l">
              <a:spcBef>
                <a:spcPts val="64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•"/>
            </a:pPr>
            <a:r>
              <a:rPr lang="en-US" sz="15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At JPL, the SURP effort was supported by Adrian Arteaga-Garcia, Nathan Barba, Serina Diniega, Danielle Marsh, Bogdan Oaida, Rick Redick, Vlada Stamenkovic, and Ryan Woolley</a:t>
            </a:r>
            <a:endParaRPr sz="15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23850" lvl="0" marL="457200" rtl="0" algn="l">
              <a:spcBef>
                <a:spcPts val="64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•"/>
            </a:pPr>
            <a:r>
              <a:rPr lang="en-US" sz="15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At UM, the SURP effort was supported by Prof. Nilton Renno, and the SPACE 582/583 students: Ryan Whitney, Vishnu Saravanan, James Apfel, Taylor Morton, James Cooney, Shawn Lu, Sotirios Dedes, Nirmal Patel</a:t>
            </a:r>
            <a:endParaRPr sz="15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46"/>
          <p:cNvSpPr txBox="1"/>
          <p:nvPr>
            <p:ph type="title"/>
          </p:nvPr>
        </p:nvSpPr>
        <p:spPr>
          <a:xfrm>
            <a:off x="147485" y="47698"/>
            <a:ext cx="8105700" cy="58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3600"/>
              <a:buFont typeface="Calibri"/>
              <a:buNone/>
            </a:pPr>
            <a:r>
              <a:rPr lang="en-US"/>
              <a:t>Science </a:t>
            </a:r>
            <a:r>
              <a:rPr lang="en-US"/>
              <a:t>Objectives</a:t>
            </a:r>
            <a:endParaRPr/>
          </a:p>
        </p:txBody>
      </p:sp>
      <p:sp>
        <p:nvSpPr>
          <p:cNvPr id="249" name="Google Shape;249;p46"/>
          <p:cNvSpPr txBox="1"/>
          <p:nvPr>
            <p:ph idx="1" type="body"/>
          </p:nvPr>
        </p:nvSpPr>
        <p:spPr>
          <a:xfrm>
            <a:off x="147483" y="808519"/>
            <a:ext cx="8837100" cy="4070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2000">
                <a:latin typeface="Arial"/>
                <a:ea typeface="Arial"/>
                <a:cs typeface="Arial"/>
                <a:sym typeface="Arial"/>
              </a:rPr>
              <a:t>MSL (Curiosity) found seasonal shifts in background levels of methane near Gale Crater over three Martian years</a:t>
            </a:r>
            <a:endParaRPr sz="2000">
              <a:latin typeface="Arial"/>
              <a:ea typeface="Arial"/>
              <a:cs typeface="Arial"/>
              <a:sym typeface="Arial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Char char="–"/>
            </a:pPr>
            <a:r>
              <a:rPr lang="en-US" sz="1800">
                <a:latin typeface="Arial"/>
                <a:ea typeface="Arial"/>
                <a:cs typeface="Arial"/>
                <a:sym typeface="Arial"/>
              </a:rPr>
              <a:t>Methane observation confirmed by Mars Express one day after MSL</a:t>
            </a:r>
            <a:endParaRPr sz="1800">
              <a:latin typeface="Arial"/>
              <a:ea typeface="Arial"/>
              <a:cs typeface="Arial"/>
              <a:sym typeface="Arial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Char char="–"/>
            </a:pPr>
            <a:r>
              <a:rPr lang="en-US" sz="1800">
                <a:latin typeface="Arial"/>
                <a:ea typeface="Arial"/>
                <a:cs typeface="Arial"/>
                <a:sym typeface="Arial"/>
              </a:rPr>
              <a:t>Column abundance (15.5±2.5 ppbv) greater than that predicted from either UV degradation of impact-delivered organics on surface or annual surface pressure cycle</a:t>
            </a:r>
            <a:endParaRPr sz="1800">
              <a:latin typeface="Arial"/>
              <a:ea typeface="Arial"/>
              <a:cs typeface="Arial"/>
              <a:sym typeface="Arial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Arial"/>
              <a:ea typeface="Arial"/>
              <a:cs typeface="Arial"/>
              <a:sym typeface="Arial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Font typeface="Arial"/>
              <a:buChar char="•"/>
            </a:pPr>
            <a:r>
              <a:rPr lang="en-US" sz="2000">
                <a:latin typeface="Arial"/>
                <a:ea typeface="Arial"/>
                <a:cs typeface="Arial"/>
                <a:sym typeface="Arial"/>
              </a:rPr>
              <a:t>ExoMars mission was sent to investigate the atmospheric composition of Mars, but has yet to find evidence</a:t>
            </a:r>
            <a:endParaRPr sz="2000">
              <a:latin typeface="Arial"/>
              <a:ea typeface="Arial"/>
              <a:cs typeface="Arial"/>
              <a:sym typeface="Arial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Arial"/>
              <a:ea typeface="Arial"/>
              <a:cs typeface="Arial"/>
              <a:sym typeface="Arial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Font typeface="Arial"/>
              <a:buChar char="•"/>
            </a:pPr>
            <a:r>
              <a:rPr lang="en-US" sz="2000">
                <a:latin typeface="Arial"/>
                <a:ea typeface="Arial"/>
                <a:cs typeface="Arial"/>
                <a:sym typeface="Arial"/>
              </a:rPr>
              <a:t>Mars Areo TGL would be capable of localizing the sources and sinks of any methane observations</a:t>
            </a:r>
            <a:endParaRPr sz="18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47"/>
          <p:cNvSpPr txBox="1"/>
          <p:nvPr>
            <p:ph type="title"/>
          </p:nvPr>
        </p:nvSpPr>
        <p:spPr>
          <a:xfrm>
            <a:off x="147485" y="47698"/>
            <a:ext cx="8105700" cy="58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3600"/>
              <a:buFont typeface="Calibri"/>
              <a:buNone/>
            </a:pPr>
            <a:r>
              <a:rPr lang="en-US"/>
              <a:t>Mission Objectives</a:t>
            </a:r>
            <a:endParaRPr/>
          </a:p>
        </p:txBody>
      </p:sp>
      <p:sp>
        <p:nvSpPr>
          <p:cNvPr id="255" name="Google Shape;255;p47"/>
          <p:cNvSpPr txBox="1"/>
          <p:nvPr>
            <p:ph idx="1" type="body"/>
          </p:nvPr>
        </p:nvSpPr>
        <p:spPr>
          <a:xfrm>
            <a:off x="147483" y="808519"/>
            <a:ext cx="8837100" cy="4070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937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Calibri"/>
              <a:buAutoNum type="arabicPeriod"/>
            </a:pPr>
            <a:r>
              <a:rPr lang="en-US" sz="2600"/>
              <a:t>Determine diurnal and seasonal variations of methane and its isotopologues </a:t>
            </a:r>
            <a:endParaRPr sz="26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/>
          </a:p>
          <a:p>
            <a:pPr indent="-393700" lvl="0" marL="457200" marR="0" rtl="0" algn="l">
              <a:spcBef>
                <a:spcPts val="0"/>
              </a:spcBef>
              <a:spcAft>
                <a:spcPts val="0"/>
              </a:spcAft>
              <a:buSzPts val="2600"/>
              <a:buAutoNum type="arabicPeriod"/>
            </a:pPr>
            <a:r>
              <a:rPr lang="en-US" sz="2600"/>
              <a:t>Demonstrate </a:t>
            </a:r>
            <a:r>
              <a:rPr lang="en-US" sz="2600"/>
              <a:t>feasibility of electric propulsion (EP) for interplanetary small satellites</a:t>
            </a:r>
            <a:endParaRPr sz="2600"/>
          </a:p>
          <a:p>
            <a:pPr indent="0" lvl="0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/>
          </a:p>
          <a:p>
            <a:pPr indent="-393700" lvl="0" marL="457200" marR="0" rtl="0" algn="l">
              <a:spcBef>
                <a:spcPts val="0"/>
              </a:spcBef>
              <a:spcAft>
                <a:spcPts val="0"/>
              </a:spcAft>
              <a:buSzPts val="2600"/>
              <a:buAutoNum type="arabicPeriod"/>
            </a:pPr>
            <a:r>
              <a:rPr lang="en-US" sz="2600"/>
              <a:t>Make a case for Direct-to-Earth (DTE) communication at Mars for small satellites</a:t>
            </a:r>
            <a:endParaRPr sz="26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48"/>
          <p:cNvSpPr txBox="1"/>
          <p:nvPr>
            <p:ph idx="1" type="body"/>
          </p:nvPr>
        </p:nvSpPr>
        <p:spPr>
          <a:xfrm>
            <a:off x="147477" y="808525"/>
            <a:ext cx="6091200" cy="40707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US" sz="2400"/>
              <a:t>SmallSat launched as a secondary payload with the ESPA Grande Ring Interface.</a:t>
            </a:r>
            <a:endParaRPr sz="2400"/>
          </a:p>
          <a:p>
            <a:pPr indent="-381000" lvl="0" marL="457200" rtl="0" algn="l">
              <a:spcBef>
                <a:spcPts val="640"/>
              </a:spcBef>
              <a:spcAft>
                <a:spcPts val="0"/>
              </a:spcAft>
              <a:buSzPts val="2400"/>
              <a:buChar char="•"/>
            </a:pPr>
            <a:r>
              <a:rPr lang="en-US" sz="2400"/>
              <a:t>Mass: </a:t>
            </a:r>
            <a:endParaRPr sz="2400"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–"/>
            </a:pPr>
            <a:r>
              <a:rPr lang="en-US" sz="2400"/>
              <a:t>270 kg wet</a:t>
            </a:r>
            <a:endParaRPr sz="2400"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–"/>
            </a:pPr>
            <a:r>
              <a:rPr lang="en-US" sz="2400"/>
              <a:t>185 kg dry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US" sz="2400"/>
              <a:t>Form Factor: less than 1m x 1m x 1m stowed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US" sz="2400"/>
              <a:t>Payload: Ultra-High Sensitive (UHS) Miniaturized Spectrometer  </a:t>
            </a:r>
            <a:endParaRPr sz="2400"/>
          </a:p>
        </p:txBody>
      </p:sp>
      <p:sp>
        <p:nvSpPr>
          <p:cNvPr id="262" name="Google Shape;262;p48"/>
          <p:cNvSpPr txBox="1"/>
          <p:nvPr>
            <p:ph type="title"/>
          </p:nvPr>
        </p:nvSpPr>
        <p:spPr>
          <a:xfrm>
            <a:off x="147485" y="47698"/>
            <a:ext cx="8105700" cy="5832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Mission Concept</a:t>
            </a:r>
            <a:endParaRPr/>
          </a:p>
        </p:txBody>
      </p:sp>
      <p:pic>
        <p:nvPicPr>
          <p:cNvPr id="263" name="Google Shape;263;p48"/>
          <p:cNvPicPr preferRelativeResize="0"/>
          <p:nvPr/>
        </p:nvPicPr>
        <p:blipFill rotWithShape="1">
          <a:blip r:embed="rId3">
            <a:alphaModFix/>
          </a:blip>
          <a:srcRect b="11360" l="34573" r="18458" t="10776"/>
          <a:stretch/>
        </p:blipFill>
        <p:spPr>
          <a:xfrm>
            <a:off x="6110975" y="728600"/>
            <a:ext cx="2759776" cy="2573624"/>
          </a:xfrm>
          <a:prstGeom prst="rect">
            <a:avLst/>
          </a:prstGeom>
          <a:noFill/>
          <a:ln>
            <a:noFill/>
          </a:ln>
        </p:spPr>
      </p:pic>
      <p:sp>
        <p:nvSpPr>
          <p:cNvPr id="264" name="Google Shape;264;p48"/>
          <p:cNvSpPr txBox="1"/>
          <p:nvPr/>
        </p:nvSpPr>
        <p:spPr>
          <a:xfrm>
            <a:off x="6147463" y="3447925"/>
            <a:ext cx="2686800" cy="48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Stowed Spacecraft Configuration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49"/>
          <p:cNvSpPr txBox="1"/>
          <p:nvPr/>
        </p:nvSpPr>
        <p:spPr>
          <a:xfrm>
            <a:off x="108700" y="663950"/>
            <a:ext cx="3886800" cy="44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000"/>
              <a:t>Surface Scan (Coarse Mode)</a:t>
            </a:r>
            <a:endParaRPr b="1" sz="1000"/>
          </a:p>
        </p:txBody>
      </p:sp>
      <p:sp>
        <p:nvSpPr>
          <p:cNvPr id="271" name="Google Shape;271;p49"/>
          <p:cNvSpPr txBox="1"/>
          <p:nvPr>
            <p:ph type="title"/>
          </p:nvPr>
        </p:nvSpPr>
        <p:spPr>
          <a:xfrm>
            <a:off x="147485" y="47698"/>
            <a:ext cx="8105700" cy="5832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Payload - UHS Miniaturized Spectrometer</a:t>
            </a:r>
            <a:endParaRPr/>
          </a:p>
        </p:txBody>
      </p:sp>
      <p:pic>
        <p:nvPicPr>
          <p:cNvPr id="272" name="Google Shape;272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89250" y="1211800"/>
            <a:ext cx="4345448" cy="3264149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73" name="Google Shape;273;p49"/>
          <p:cNvGraphicFramePr/>
          <p:nvPr/>
        </p:nvGraphicFramePr>
        <p:xfrm>
          <a:off x="221650" y="9292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{011BB54D-679A-4859-B591-DFF675B39CAE}</a:tableStyleId>
              </a:tblPr>
              <a:tblGrid>
                <a:gridCol w="1943375"/>
                <a:gridCol w="1943425"/>
              </a:tblGrid>
              <a:tr h="32915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00"/>
                        <a:t>Target area</a:t>
                      </a:r>
                      <a:endParaRPr b="1" sz="1000"/>
                    </a:p>
                  </a:txBody>
                  <a:tcPr marT="45700" marB="45700" marR="45700" marL="45700" anchor="ctr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r">
                        <a:spcBef>
                          <a:spcPts val="64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0000"/>
                          </a:solidFill>
                        </a:rPr>
                        <a:t>57.2x10</a:t>
                      </a:r>
                      <a:r>
                        <a:rPr baseline="30000" lang="en-US" sz="1000">
                          <a:solidFill>
                            <a:srgbClr val="000000"/>
                          </a:solidFill>
                        </a:rPr>
                        <a:t>6</a:t>
                      </a:r>
                      <a:r>
                        <a:rPr lang="en-US" sz="1000">
                          <a:solidFill>
                            <a:srgbClr val="000000"/>
                          </a:solidFill>
                        </a:rPr>
                        <a:t> km</a:t>
                      </a:r>
                      <a:r>
                        <a:rPr baseline="30000" lang="en-US" sz="1000">
                          <a:solidFill>
                            <a:srgbClr val="000000"/>
                          </a:solidFill>
                        </a:rPr>
                        <a:t>2</a:t>
                      </a:r>
                      <a:endParaRPr sz="1000"/>
                    </a:p>
                  </a:txBody>
                  <a:tcPr marT="45700" marB="45700" marR="45700" marL="45700" anchor="ctr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16925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00"/>
                        <a:t>Pixel Resolution</a:t>
                      </a:r>
                      <a:endParaRPr b="1" sz="1000"/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/>
                        <a:t> 30 m</a:t>
                      </a:r>
                      <a:r>
                        <a:rPr baseline="30000" lang="en-US" sz="1000"/>
                        <a:t>2</a:t>
                      </a:r>
                      <a:r>
                        <a:rPr lang="en-US" sz="1000"/>
                        <a:t>/pixel</a:t>
                      </a:r>
                      <a:endParaRPr sz="1000">
                        <a:solidFill>
                          <a:srgbClr val="000000"/>
                        </a:solidFill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2915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00"/>
                        <a:t>Max Image Resolution</a:t>
                      </a:r>
                      <a:endParaRPr b="1" sz="1000"/>
                    </a:p>
                  </a:txBody>
                  <a:tcPr marT="45700" marB="45700" marR="45700" marL="45700" anchor="ctr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D9D9D9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r">
                        <a:spcBef>
                          <a:spcPts val="64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0000"/>
                          </a:solidFill>
                        </a:rPr>
                        <a:t>166 km</a:t>
                      </a:r>
                      <a:r>
                        <a:rPr baseline="30000" lang="en-US" sz="1000">
                          <a:solidFill>
                            <a:srgbClr val="000000"/>
                          </a:solidFill>
                        </a:rPr>
                        <a:t>2</a:t>
                      </a:r>
                      <a:endParaRPr baseline="30000" sz="1000"/>
                    </a:p>
                  </a:txBody>
                  <a:tcPr marT="45700" marB="45700" marR="45700" marL="45700" anchor="ctr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</a:tr>
              <a:tr h="316925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00"/>
                        <a:t># of Images</a:t>
                      </a:r>
                      <a:endParaRPr b="1" sz="1000"/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/>
                        <a:t>2069</a:t>
                      </a:r>
                      <a:endParaRPr sz="1000"/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16925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00"/>
                        <a:t>Time to image</a:t>
                      </a:r>
                      <a:endParaRPr b="1" sz="1000"/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/>
                        <a:t>10 sec</a:t>
                      </a:r>
                      <a:endParaRPr sz="1000"/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16925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00"/>
                        <a:t>Slew Rate</a:t>
                      </a:r>
                      <a:endParaRPr b="1" sz="1000"/>
                    </a:p>
                  </a:txBody>
                  <a:tcPr marT="45700" marB="45700" marR="45700" marL="45700" anchor="ctr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D9D9D9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/>
                        <a:t>0.15 deg/sec</a:t>
                      </a:r>
                      <a:endParaRPr sz="1000"/>
                    </a:p>
                  </a:txBody>
                  <a:tcPr marT="45700" marB="45700" marR="45700" marL="45700" anchor="ctr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</a:tr>
              <a:tr h="316925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00"/>
                        <a:t>Time to scan target area</a:t>
                      </a:r>
                      <a:endParaRPr b="1" sz="1000"/>
                    </a:p>
                  </a:txBody>
                  <a:tcPr marT="45700" marB="45700" marR="45700" marL="45700" anchor="ctr">
                    <a:solidFill>
                      <a:srgbClr val="D9D9D9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/>
                        <a:t>~ 7.4 hours</a:t>
                      </a:r>
                      <a:endParaRPr sz="1000"/>
                    </a:p>
                  </a:txBody>
                  <a:tcPr marT="45700" marB="45700" marR="45700" marL="45700" anchor="ctr">
                    <a:solidFill>
                      <a:srgbClr val="D9EAD3"/>
                    </a:solidFill>
                  </a:tcPr>
                </a:tc>
              </a:tr>
            </a:tbl>
          </a:graphicData>
        </a:graphic>
      </p:graphicFrame>
      <p:sp>
        <p:nvSpPr>
          <p:cNvPr id="274" name="Google Shape;274;p49"/>
          <p:cNvSpPr txBox="1"/>
          <p:nvPr/>
        </p:nvSpPr>
        <p:spPr>
          <a:xfrm>
            <a:off x="108700" y="3146650"/>
            <a:ext cx="3886800" cy="31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000"/>
              <a:t>Fine Mode </a:t>
            </a:r>
            <a:endParaRPr b="1" sz="1000"/>
          </a:p>
        </p:txBody>
      </p:sp>
      <p:graphicFrame>
        <p:nvGraphicFramePr>
          <p:cNvPr id="275" name="Google Shape;275;p49"/>
          <p:cNvGraphicFramePr/>
          <p:nvPr/>
        </p:nvGraphicFramePr>
        <p:xfrm>
          <a:off x="221675" y="340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{011BB54D-679A-4859-B591-DFF675B39CAE}</a:tableStyleId>
              </a:tblPr>
              <a:tblGrid>
                <a:gridCol w="1943400"/>
                <a:gridCol w="1943400"/>
              </a:tblGrid>
              <a:tr h="26455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00"/>
                        <a:t>Pixel Resolution</a:t>
                      </a:r>
                      <a:endParaRPr b="1" sz="1000"/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/>
                        <a:t>4.6 m</a:t>
                      </a:r>
                      <a:r>
                        <a:rPr baseline="30000" lang="en-US" sz="1000"/>
                        <a:t>2</a:t>
                      </a:r>
                      <a:r>
                        <a:rPr lang="en-US" sz="1000"/>
                        <a:t>/pixel</a:t>
                      </a:r>
                      <a:endParaRPr sz="1000">
                        <a:solidFill>
                          <a:srgbClr val="000000"/>
                        </a:solidFill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1865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00"/>
                        <a:t>Max Image Resolution</a:t>
                      </a:r>
                      <a:endParaRPr b="1" sz="1000"/>
                    </a:p>
                  </a:txBody>
                  <a:tcPr marT="45700" marB="45700" marR="45700" marL="45700" anchor="ctr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D9D9D9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r">
                        <a:spcBef>
                          <a:spcPts val="64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0000"/>
                          </a:solidFill>
                        </a:rPr>
                        <a:t>27</a:t>
                      </a:r>
                      <a:r>
                        <a:rPr lang="en-US" sz="1000">
                          <a:solidFill>
                            <a:srgbClr val="000000"/>
                          </a:solidFill>
                        </a:rPr>
                        <a:t> km</a:t>
                      </a:r>
                      <a:r>
                        <a:rPr baseline="30000" lang="en-US" sz="1000">
                          <a:solidFill>
                            <a:srgbClr val="000000"/>
                          </a:solidFill>
                        </a:rPr>
                        <a:t>2</a:t>
                      </a:r>
                      <a:endParaRPr baseline="30000" sz="1000"/>
                    </a:p>
                  </a:txBody>
                  <a:tcPr marT="45700" marB="45700" marR="45700" marL="45700" anchor="ctr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</a:tr>
            </a:tbl>
          </a:graphicData>
        </a:graphic>
      </p:graphicFrame>
      <p:graphicFrame>
        <p:nvGraphicFramePr>
          <p:cNvPr id="276" name="Google Shape;276;p49"/>
          <p:cNvGraphicFramePr/>
          <p:nvPr/>
        </p:nvGraphicFramePr>
        <p:xfrm>
          <a:off x="221675" y="43237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{011BB54D-679A-4859-B591-DFF675B39CAE}</a:tableStyleId>
              </a:tblPr>
              <a:tblGrid>
                <a:gridCol w="1943400"/>
                <a:gridCol w="1943400"/>
              </a:tblGrid>
              <a:tr h="26455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00"/>
                        <a:t>Duty Cycle</a:t>
                      </a:r>
                      <a:endParaRPr b="1" sz="1000"/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/>
                        <a:t>78%</a:t>
                      </a:r>
                      <a:endParaRPr sz="1000">
                        <a:solidFill>
                          <a:srgbClr val="000000"/>
                        </a:solidFill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1865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00"/>
                        <a:t>Max Image Resolution</a:t>
                      </a:r>
                      <a:endParaRPr b="1" sz="1000"/>
                    </a:p>
                  </a:txBody>
                  <a:tcPr marT="45700" marB="45700" marR="45700" marL="45700" anchor="ctr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D9D9D9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r">
                        <a:spcBef>
                          <a:spcPts val="64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/>
                        <a:t>3.45 Gb/sol</a:t>
                      </a:r>
                      <a:endParaRPr baseline="30000" sz="1000"/>
                    </a:p>
                  </a:txBody>
                  <a:tcPr marT="45700" marB="45700" marR="45700" marL="45700" anchor="ctr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</a:tr>
            </a:tbl>
          </a:graphicData>
        </a:graphic>
      </p:graphicFrame>
      <p:sp>
        <p:nvSpPr>
          <p:cNvPr id="277" name="Google Shape;277;p49"/>
          <p:cNvSpPr txBox="1"/>
          <p:nvPr/>
        </p:nvSpPr>
        <p:spPr>
          <a:xfrm>
            <a:off x="108700" y="4046950"/>
            <a:ext cx="3886800" cy="31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000"/>
              <a:t>Other Specifications</a:t>
            </a:r>
            <a:endParaRPr b="1" sz="10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50"/>
          <p:cNvSpPr txBox="1"/>
          <p:nvPr>
            <p:ph type="title"/>
          </p:nvPr>
        </p:nvSpPr>
        <p:spPr>
          <a:xfrm>
            <a:off x="147485" y="47698"/>
            <a:ext cx="8105700" cy="58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3600"/>
              <a:buFont typeface="Calibri"/>
              <a:buNone/>
            </a:pPr>
            <a:r>
              <a:rPr lang="en-US"/>
              <a:t>Bus Subsystem Design</a:t>
            </a:r>
            <a:endParaRPr/>
          </a:p>
        </p:txBody>
      </p:sp>
      <p:sp>
        <p:nvSpPr>
          <p:cNvPr id="283" name="Google Shape;283;p50"/>
          <p:cNvSpPr txBox="1"/>
          <p:nvPr>
            <p:ph idx="1" type="body"/>
          </p:nvPr>
        </p:nvSpPr>
        <p:spPr>
          <a:xfrm>
            <a:off x="308725" y="804125"/>
            <a:ext cx="3303300" cy="20265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/>
              <a:t>ADCS</a:t>
            </a:r>
            <a:endParaRPr b="1" sz="2400"/>
          </a:p>
          <a:p>
            <a:pPr indent="-342900" lvl="0" marL="457200" marR="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-US" sz="1800"/>
              <a:t>2x Star Trackers</a:t>
            </a:r>
            <a:endParaRPr sz="1800"/>
          </a:p>
          <a:p>
            <a:pPr indent="-342900" lvl="0" marL="457200" marR="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-US" sz="1800"/>
              <a:t>4x Gyros</a:t>
            </a:r>
            <a:endParaRPr sz="1800"/>
          </a:p>
          <a:p>
            <a:pPr indent="-342900" lvl="0" marL="457200" marR="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-US" sz="1800"/>
              <a:t>6x Sun Sensors</a:t>
            </a:r>
            <a:endParaRPr sz="1800"/>
          </a:p>
          <a:p>
            <a:pPr indent="-342900" lvl="0" marL="457200" marR="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-US" sz="1800"/>
              <a:t>4x RW</a:t>
            </a:r>
            <a:r>
              <a:rPr lang="en-US" sz="1800"/>
              <a:t>A</a:t>
            </a:r>
            <a:r>
              <a:rPr lang="en-US" sz="1800"/>
              <a:t>s</a:t>
            </a:r>
            <a:endParaRPr sz="1800"/>
          </a:p>
          <a:p>
            <a:pPr indent="-342900" lvl="0" marL="457200" marR="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-US" sz="1800"/>
              <a:t>0.003 deg Pointing Accuracy</a:t>
            </a:r>
            <a:endParaRPr sz="1800"/>
          </a:p>
        </p:txBody>
      </p:sp>
      <p:sp>
        <p:nvSpPr>
          <p:cNvPr id="284" name="Google Shape;284;p50"/>
          <p:cNvSpPr txBox="1"/>
          <p:nvPr/>
        </p:nvSpPr>
        <p:spPr>
          <a:xfrm>
            <a:off x="7019650" y="3954481"/>
            <a:ext cx="2276700" cy="30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200">
                <a:latin typeface="Calibri"/>
                <a:ea typeface="Calibri"/>
                <a:cs typeface="Calibri"/>
                <a:sym typeface="Calibri"/>
              </a:rPr>
              <a:t>Spacecraft within 4m fairing</a:t>
            </a:r>
            <a:endParaRPr i="1" sz="12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85" name="Google Shape;285;p50"/>
          <p:cNvPicPr preferRelativeResize="0"/>
          <p:nvPr/>
        </p:nvPicPr>
        <p:blipFill rotWithShape="1">
          <a:blip r:embed="rId3">
            <a:alphaModFix/>
          </a:blip>
          <a:srcRect b="0" l="13979" r="13813" t="0"/>
          <a:stretch/>
        </p:blipFill>
        <p:spPr>
          <a:xfrm>
            <a:off x="6907950" y="1656175"/>
            <a:ext cx="2174950" cy="2372625"/>
          </a:xfrm>
          <a:prstGeom prst="rect">
            <a:avLst/>
          </a:prstGeom>
          <a:noFill/>
          <a:ln>
            <a:noFill/>
          </a:ln>
        </p:spPr>
      </p:pic>
      <p:sp>
        <p:nvSpPr>
          <p:cNvPr id="286" name="Google Shape;286;p50"/>
          <p:cNvSpPr txBox="1"/>
          <p:nvPr>
            <p:ph idx="1" type="body"/>
          </p:nvPr>
        </p:nvSpPr>
        <p:spPr>
          <a:xfrm>
            <a:off x="308725" y="2830625"/>
            <a:ext cx="3303300" cy="20265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/>
              <a:t>Mechanical</a:t>
            </a:r>
            <a:endParaRPr b="1" sz="2400"/>
          </a:p>
          <a:p>
            <a:pPr indent="-342900" lvl="0" marL="457200" marR="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-US" sz="1800"/>
              <a:t>Aluminum frame (7075)</a:t>
            </a:r>
            <a:endParaRPr sz="1800"/>
          </a:p>
          <a:p>
            <a:pPr indent="-342900" lvl="0" marL="457200" marR="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-US" sz="1800"/>
              <a:t>Honeycomb panels</a:t>
            </a:r>
            <a:endParaRPr sz="1800"/>
          </a:p>
          <a:p>
            <a:pPr indent="0" lvl="0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87" name="Google Shape;287;p50"/>
          <p:cNvSpPr txBox="1"/>
          <p:nvPr>
            <p:ph idx="1" type="body"/>
          </p:nvPr>
        </p:nvSpPr>
        <p:spPr>
          <a:xfrm>
            <a:off x="3612025" y="804125"/>
            <a:ext cx="3303300" cy="20265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/>
              <a:t>C&amp;DH</a:t>
            </a:r>
            <a:endParaRPr b="1" sz="2400"/>
          </a:p>
          <a:p>
            <a:pPr indent="-342900" lvl="0" marL="457200" marR="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-US" sz="1800"/>
              <a:t>2x B</a:t>
            </a:r>
            <a:r>
              <a:rPr lang="en-US" sz="1800"/>
              <a:t>AE RAD 5545 flight computer</a:t>
            </a:r>
            <a:endParaRPr sz="1800"/>
          </a:p>
          <a:p>
            <a:pPr indent="0" lvl="0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88" name="Google Shape;288;p50"/>
          <p:cNvSpPr txBox="1"/>
          <p:nvPr>
            <p:ph idx="1" type="body"/>
          </p:nvPr>
        </p:nvSpPr>
        <p:spPr>
          <a:xfrm>
            <a:off x="3612025" y="2830625"/>
            <a:ext cx="3303300" cy="20265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/>
              <a:t>Propulsion</a:t>
            </a:r>
            <a:endParaRPr b="1" sz="2400"/>
          </a:p>
          <a:p>
            <a:pPr indent="-342900" lvl="0" marL="457200" marR="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-US" sz="1800"/>
              <a:t>1x</a:t>
            </a:r>
            <a:r>
              <a:rPr lang="en-US" sz="1800"/>
              <a:t> RIT 2X</a:t>
            </a:r>
            <a:endParaRPr sz="1800"/>
          </a:p>
          <a:p>
            <a:pPr indent="-342900" lvl="0" marL="457200" marR="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-US" sz="1800"/>
              <a:t>4X RIT 10 EVO</a:t>
            </a:r>
            <a:endParaRPr sz="1800"/>
          </a:p>
          <a:p>
            <a:pPr indent="-342900" lvl="0" marL="457200" marR="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-US" sz="1800"/>
              <a:t>105 Kg Capacity Xenon Tank</a:t>
            </a:r>
            <a:endParaRPr sz="1800"/>
          </a:p>
          <a:p>
            <a:pPr indent="-342900" lvl="0" marL="457200" marR="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-US" sz="1800"/>
              <a:t>PPU</a:t>
            </a:r>
            <a:endParaRPr sz="1800"/>
          </a:p>
          <a:p>
            <a:pPr indent="0" lvl="0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51"/>
          <p:cNvSpPr txBox="1"/>
          <p:nvPr>
            <p:ph type="title"/>
          </p:nvPr>
        </p:nvSpPr>
        <p:spPr>
          <a:xfrm>
            <a:off x="147485" y="47698"/>
            <a:ext cx="8105700" cy="58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3600"/>
              <a:buFont typeface="Calibri"/>
              <a:buNone/>
            </a:pPr>
            <a:r>
              <a:rPr lang="en-US"/>
              <a:t>Bus Subsystem Design</a:t>
            </a:r>
            <a:endParaRPr/>
          </a:p>
        </p:txBody>
      </p:sp>
      <p:sp>
        <p:nvSpPr>
          <p:cNvPr id="294" name="Google Shape;294;p51"/>
          <p:cNvSpPr txBox="1"/>
          <p:nvPr>
            <p:ph idx="1" type="body"/>
          </p:nvPr>
        </p:nvSpPr>
        <p:spPr>
          <a:xfrm>
            <a:off x="308725" y="804125"/>
            <a:ext cx="3303300" cy="20265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/>
              <a:t>Thermal</a:t>
            </a:r>
            <a:endParaRPr b="1" sz="2400"/>
          </a:p>
          <a:p>
            <a:pPr indent="-342900" lvl="0" marL="457200" marR="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-US" sz="1800"/>
              <a:t>Z93 white paint</a:t>
            </a:r>
            <a:endParaRPr sz="1800"/>
          </a:p>
          <a:p>
            <a:pPr indent="-342900" lvl="0" marL="457200" marR="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-US" sz="1800"/>
              <a:t>Internal zone heaters</a:t>
            </a:r>
            <a:endParaRPr sz="1800"/>
          </a:p>
          <a:p>
            <a:pPr indent="-342900" lvl="0" marL="457200" marR="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-US" sz="1800"/>
              <a:t>No radiators required</a:t>
            </a:r>
            <a:endParaRPr sz="1800"/>
          </a:p>
        </p:txBody>
      </p:sp>
      <p:sp>
        <p:nvSpPr>
          <p:cNvPr id="295" name="Google Shape;295;p51"/>
          <p:cNvSpPr txBox="1"/>
          <p:nvPr>
            <p:ph idx="1" type="body"/>
          </p:nvPr>
        </p:nvSpPr>
        <p:spPr>
          <a:xfrm>
            <a:off x="308725" y="2830625"/>
            <a:ext cx="3303300" cy="20265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/>
              <a:t>Communications</a:t>
            </a:r>
            <a:endParaRPr b="1" sz="2400"/>
          </a:p>
          <a:p>
            <a:pPr indent="-342900" lvl="0" marL="457200" marR="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-US" sz="1800"/>
              <a:t>Ka-band 1.2 m deployable high gain antenna</a:t>
            </a:r>
            <a:endParaRPr sz="1800"/>
          </a:p>
          <a:p>
            <a:pPr indent="-342900" lvl="0" marL="457200" marR="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-US" sz="1800"/>
              <a:t>TWTA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-US" sz="1800"/>
              <a:t>Small Deep Space Transponder</a:t>
            </a:r>
            <a:endParaRPr sz="18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96" name="Google Shape;296;p51"/>
          <p:cNvSpPr txBox="1"/>
          <p:nvPr>
            <p:ph idx="1" type="body"/>
          </p:nvPr>
        </p:nvSpPr>
        <p:spPr>
          <a:xfrm>
            <a:off x="3612025" y="804125"/>
            <a:ext cx="3303300" cy="20265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/>
              <a:t>EPS</a:t>
            </a:r>
            <a:endParaRPr b="1" sz="2400"/>
          </a:p>
          <a:p>
            <a:pPr indent="-342900" lvl="0" marL="457200" marR="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-US" sz="1800"/>
              <a:t>2x deployable articulated solar arrays (14.3 m</a:t>
            </a:r>
            <a:r>
              <a:rPr baseline="30000" lang="en-US" sz="1300">
                <a:latin typeface="Arial"/>
                <a:ea typeface="Arial"/>
                <a:cs typeface="Arial"/>
                <a:sym typeface="Arial"/>
              </a:rPr>
              <a:t>2</a:t>
            </a:r>
            <a:r>
              <a:rPr lang="en-US" sz="1800"/>
              <a:t> total)</a:t>
            </a:r>
            <a:endParaRPr sz="1800"/>
          </a:p>
          <a:p>
            <a:pPr indent="-342900" lvl="0" marL="457200" marR="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-US" sz="1800"/>
              <a:t>8x Li-ion battery cells </a:t>
            </a:r>
            <a:r>
              <a:rPr lang="en-US" sz="1800">
                <a:solidFill>
                  <a:srgbClr val="000000"/>
                </a:solidFill>
              </a:rPr>
              <a:t>with total capacity of 312 W-Hr</a:t>
            </a:r>
            <a:endParaRPr sz="1800">
              <a:solidFill>
                <a:srgbClr val="000000"/>
              </a:solidFill>
            </a:endParaRPr>
          </a:p>
        </p:txBody>
      </p:sp>
      <p:sp>
        <p:nvSpPr>
          <p:cNvPr id="297" name="Google Shape;297;p51"/>
          <p:cNvSpPr txBox="1"/>
          <p:nvPr/>
        </p:nvSpPr>
        <p:spPr>
          <a:xfrm>
            <a:off x="7191025" y="2485088"/>
            <a:ext cx="2505300" cy="33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200">
                <a:latin typeface="Calibri"/>
                <a:ea typeface="Calibri"/>
                <a:cs typeface="Calibri"/>
                <a:sym typeface="Calibri"/>
              </a:rPr>
              <a:t>Stowed configuration</a:t>
            </a:r>
            <a:endParaRPr i="1" sz="12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8" name="Google Shape;298;p51"/>
          <p:cNvSpPr txBox="1"/>
          <p:nvPr/>
        </p:nvSpPr>
        <p:spPr>
          <a:xfrm>
            <a:off x="4352577" y="4347425"/>
            <a:ext cx="1822200" cy="25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200">
                <a:latin typeface="Calibri"/>
                <a:ea typeface="Calibri"/>
                <a:cs typeface="Calibri"/>
                <a:sym typeface="Calibri"/>
              </a:rPr>
              <a:t>Spacecraft deployed configuration</a:t>
            </a:r>
            <a:endParaRPr i="1" sz="12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99" name="Google Shape;299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75953" y="819061"/>
            <a:ext cx="1863722" cy="1748202"/>
          </a:xfrm>
          <a:prstGeom prst="rect">
            <a:avLst/>
          </a:prstGeom>
          <a:noFill/>
          <a:ln>
            <a:noFill/>
          </a:ln>
        </p:spPr>
      </p:pic>
      <p:pic>
        <p:nvPicPr>
          <p:cNvPr id="300" name="Google Shape;300;p51"/>
          <p:cNvPicPr preferRelativeResize="0"/>
          <p:nvPr/>
        </p:nvPicPr>
        <p:blipFill rotWithShape="1">
          <a:blip r:embed="rId4">
            <a:alphaModFix/>
          </a:blip>
          <a:srcRect b="7556" l="33618" r="14549" t="8296"/>
          <a:stretch/>
        </p:blipFill>
        <p:spPr>
          <a:xfrm>
            <a:off x="3678350" y="2920441"/>
            <a:ext cx="3170650" cy="15562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52"/>
          <p:cNvSpPr txBox="1"/>
          <p:nvPr>
            <p:ph type="title"/>
          </p:nvPr>
        </p:nvSpPr>
        <p:spPr>
          <a:xfrm>
            <a:off x="147485" y="47698"/>
            <a:ext cx="8105700" cy="5832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Previous Mars Missions</a:t>
            </a:r>
            <a:endParaRPr/>
          </a:p>
        </p:txBody>
      </p:sp>
      <p:graphicFrame>
        <p:nvGraphicFramePr>
          <p:cNvPr id="307" name="Google Shape;307;p52"/>
          <p:cNvGraphicFramePr/>
          <p:nvPr/>
        </p:nvGraphicFramePr>
        <p:xfrm>
          <a:off x="137650" y="7589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{011BB54D-679A-4859-B591-DFF675B39CAE}</a:tableStyleId>
              </a:tblPr>
              <a:tblGrid>
                <a:gridCol w="2217175"/>
                <a:gridCol w="2217175"/>
                <a:gridCol w="2217175"/>
                <a:gridCol w="2217175"/>
              </a:tblGrid>
              <a:tr h="52300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200"/>
                        <a:t>Mission</a:t>
                      </a:r>
                      <a:endParaRPr b="1" sz="1200"/>
                    </a:p>
                  </a:txBody>
                  <a:tcPr marT="91425" marB="91425" marR="91425" marL="91425">
                    <a:solidFill>
                      <a:srgbClr val="D9D9D9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200"/>
                        <a:t>Mass (kg)</a:t>
                      </a:r>
                      <a:endParaRPr b="1" sz="1200"/>
                    </a:p>
                  </a:txBody>
                  <a:tcPr marT="91425" marB="91425" marR="91425" marL="91425">
                    <a:solidFill>
                      <a:srgbClr val="D9D9D9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200"/>
                        <a:t>Communications</a:t>
                      </a:r>
                      <a:endParaRPr b="1" sz="1200"/>
                    </a:p>
                  </a:txBody>
                  <a:tcPr marT="91425" marB="91425" marR="91425" marL="91425">
                    <a:solidFill>
                      <a:srgbClr val="D9D9D9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200"/>
                        <a:t>Propulsion</a:t>
                      </a:r>
                      <a:endParaRPr b="1" sz="1200"/>
                    </a:p>
                  </a:txBody>
                  <a:tcPr marT="91425" marB="91425" marR="91425" marL="91425">
                    <a:solidFill>
                      <a:srgbClr val="D9D9D9"/>
                    </a:solidFill>
                  </a:tcPr>
                </a:tc>
              </a:tr>
              <a:tr h="52805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Mars Odyssey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758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DTE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Chemical</a:t>
                      </a:r>
                      <a:endParaRPr sz="1200"/>
                    </a:p>
                  </a:txBody>
                  <a:tcPr marT="91425" marB="91425" marR="91425" marL="91425"/>
                </a:tc>
              </a:tr>
              <a:tr h="52805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Mars Express</a:t>
                      </a:r>
                      <a:endParaRPr sz="1200"/>
                    </a:p>
                  </a:txBody>
                  <a:tcPr marT="91425" marB="9142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1120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DTE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Chemical</a:t>
                      </a:r>
                      <a:endParaRPr sz="1200"/>
                    </a:p>
                  </a:txBody>
                  <a:tcPr marT="91425" marB="91425" marR="91425" marL="91425"/>
                </a:tc>
              </a:tr>
              <a:tr h="50780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dk1"/>
                          </a:solidFill>
                        </a:rPr>
                        <a:t>Mars Reconnaissance Orbiter</a:t>
                      </a:r>
                      <a:endParaRPr sz="12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2180</a:t>
                      </a:r>
                      <a:endParaRPr sz="12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DTE 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Chemical</a:t>
                      </a:r>
                      <a:endParaRPr sz="1200"/>
                    </a:p>
                  </a:txBody>
                  <a:tcPr marT="91425" marB="91425" marR="91425" marL="91425"/>
                </a:tc>
              </a:tr>
              <a:tr h="50780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200">
                          <a:solidFill>
                            <a:schemeClr val="dk1"/>
                          </a:solidFill>
                        </a:rPr>
                        <a:t>Mangalyaan</a:t>
                      </a:r>
                      <a:endParaRPr sz="12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1337</a:t>
                      </a:r>
                      <a:endParaRPr sz="12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DTE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Chemical</a:t>
                      </a:r>
                      <a:endParaRPr sz="1200"/>
                    </a:p>
                  </a:txBody>
                  <a:tcPr marT="91425" marB="91425" marR="91425" marL="91425"/>
                </a:tc>
              </a:tr>
              <a:tr h="50780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MAVEN</a:t>
                      </a:r>
                      <a:endParaRPr sz="1200"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2454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DTE 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Chemical</a:t>
                      </a:r>
                      <a:endParaRPr sz="1200"/>
                    </a:p>
                  </a:txBody>
                  <a:tcPr marT="91425" marB="91425" marR="91425" marL="91425"/>
                </a:tc>
              </a:tr>
              <a:tr h="53790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200">
                          <a:solidFill>
                            <a:schemeClr val="dk1"/>
                          </a:solidFill>
                        </a:rPr>
                        <a:t>ExoMars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3755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DTE 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Chemical</a:t>
                      </a:r>
                      <a:endParaRPr sz="1200"/>
                    </a:p>
                  </a:txBody>
                  <a:tcPr marT="91425" marB="91425" marR="91425" marL="91425"/>
                </a:tc>
              </a:tr>
              <a:tr h="50780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dk1"/>
                          </a:solidFill>
                        </a:rPr>
                        <a:t>Mars Areo TGL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350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DTE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Electric</a:t>
                      </a:r>
                      <a:endParaRPr sz="1200"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53"/>
          <p:cNvSpPr txBox="1"/>
          <p:nvPr>
            <p:ph type="title"/>
          </p:nvPr>
        </p:nvSpPr>
        <p:spPr>
          <a:xfrm>
            <a:off x="147485" y="47698"/>
            <a:ext cx="8105700" cy="58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3600"/>
              <a:buFont typeface="Calibri"/>
              <a:buNone/>
            </a:pPr>
            <a:r>
              <a:rPr lang="en-US"/>
              <a:t>Communications: Direct-To-Earth</a:t>
            </a:r>
            <a:endParaRPr/>
          </a:p>
        </p:txBody>
      </p:sp>
      <p:sp>
        <p:nvSpPr>
          <p:cNvPr id="313" name="Google Shape;313;p53"/>
          <p:cNvSpPr txBox="1"/>
          <p:nvPr>
            <p:ph idx="1" type="body"/>
          </p:nvPr>
        </p:nvSpPr>
        <p:spPr>
          <a:xfrm>
            <a:off x="147483" y="808519"/>
            <a:ext cx="8837100" cy="4070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31800" lvl="0" marL="457200" marR="0" rtl="0" algn="l">
              <a:spcBef>
                <a:spcPts val="0"/>
              </a:spcBef>
              <a:spcAft>
                <a:spcPts val="0"/>
              </a:spcAft>
              <a:buSzPts val="3200"/>
              <a:buChar char="•"/>
            </a:pPr>
            <a:r>
              <a:rPr lang="en-US"/>
              <a:t>Current communication options from Mars to Earth:</a:t>
            </a:r>
            <a:endParaRPr/>
          </a:p>
          <a:p>
            <a:pPr indent="-387350" lvl="1" marL="914400" marR="0" rtl="0" algn="l">
              <a:spcBef>
                <a:spcPts val="0"/>
              </a:spcBef>
              <a:spcAft>
                <a:spcPts val="0"/>
              </a:spcAft>
              <a:buSzPts val="2500"/>
              <a:buChar char="–"/>
            </a:pPr>
            <a:r>
              <a:rPr lang="en-US" sz="2500"/>
              <a:t>Relay via </a:t>
            </a:r>
            <a:r>
              <a:rPr lang="en-US" sz="2500"/>
              <a:t>MAVEN/MRO</a:t>
            </a:r>
            <a:endParaRPr sz="2500"/>
          </a:p>
          <a:p>
            <a:pPr indent="-387350" lvl="1" marL="914400" marR="0" rtl="0" algn="l">
              <a:spcBef>
                <a:spcPts val="0"/>
              </a:spcBef>
              <a:spcAft>
                <a:spcPts val="0"/>
              </a:spcAft>
              <a:buSzPts val="2500"/>
              <a:buChar char="–"/>
            </a:pPr>
            <a:r>
              <a:rPr lang="en-US" sz="2500"/>
              <a:t>DTE</a:t>
            </a:r>
            <a:endParaRPr sz="2500"/>
          </a:p>
          <a:p>
            <a:pPr indent="0" lvl="0" marL="9144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/>
          </a:p>
          <a:p>
            <a:pPr indent="-431800" lvl="0" marL="457200" marR="0" rtl="0" algn="l">
              <a:spcBef>
                <a:spcPts val="0"/>
              </a:spcBef>
              <a:spcAft>
                <a:spcPts val="0"/>
              </a:spcAft>
              <a:buSzPts val="3200"/>
              <a:buChar char="•"/>
            </a:pPr>
            <a:r>
              <a:rPr lang="en-US"/>
              <a:t>MRO</a:t>
            </a:r>
            <a:r>
              <a:rPr lang="en-US"/>
              <a:t> and Maven considerations</a:t>
            </a:r>
            <a:endParaRPr/>
          </a:p>
          <a:p>
            <a:pPr indent="-387350" lvl="1" marL="914400" marR="0" rtl="0" algn="l">
              <a:spcBef>
                <a:spcPts val="0"/>
              </a:spcBef>
              <a:spcAft>
                <a:spcPts val="0"/>
              </a:spcAft>
              <a:buSzPts val="2500"/>
              <a:buChar char="–"/>
            </a:pPr>
            <a:r>
              <a:rPr lang="en-US" sz="2500"/>
              <a:t>MRO on fourth extension of mission lifetime (to 2021)</a:t>
            </a:r>
            <a:endParaRPr sz="2500"/>
          </a:p>
          <a:p>
            <a:pPr indent="-387350" lvl="1" marL="914400" marR="0" rtl="0" algn="l">
              <a:spcBef>
                <a:spcPts val="0"/>
              </a:spcBef>
              <a:spcAft>
                <a:spcPts val="0"/>
              </a:spcAft>
              <a:buSzPts val="2500"/>
              <a:buChar char="–"/>
            </a:pPr>
            <a:r>
              <a:rPr lang="en-US" sz="2500"/>
              <a:t>MAVEN on first extension of mission lifetime (to Sept 2019)</a:t>
            </a:r>
            <a:endParaRPr sz="25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54"/>
          <p:cNvSpPr txBox="1"/>
          <p:nvPr>
            <p:ph type="title"/>
          </p:nvPr>
        </p:nvSpPr>
        <p:spPr>
          <a:xfrm>
            <a:off x="147485" y="47698"/>
            <a:ext cx="8105700" cy="58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3600"/>
              <a:buFont typeface="Calibri"/>
              <a:buNone/>
            </a:pPr>
            <a:r>
              <a:rPr lang="en-US"/>
              <a:t>Communications: Ka-band Architecture</a:t>
            </a:r>
            <a:endParaRPr/>
          </a:p>
        </p:txBody>
      </p:sp>
      <p:pic>
        <p:nvPicPr>
          <p:cNvPr id="319" name="Google Shape;319;p54"/>
          <p:cNvPicPr preferRelativeResize="0"/>
          <p:nvPr/>
        </p:nvPicPr>
        <p:blipFill rotWithShape="1">
          <a:blip r:embed="rId3">
            <a:alphaModFix/>
          </a:blip>
          <a:srcRect b="0" l="0" r="6812" t="5015"/>
          <a:stretch/>
        </p:blipFill>
        <p:spPr>
          <a:xfrm>
            <a:off x="147475" y="1194525"/>
            <a:ext cx="4226475" cy="3204150"/>
          </a:xfrm>
          <a:prstGeom prst="rect">
            <a:avLst/>
          </a:prstGeom>
          <a:noFill/>
          <a:ln>
            <a:noFill/>
          </a:ln>
        </p:spPr>
      </p:pic>
      <p:sp>
        <p:nvSpPr>
          <p:cNvPr id="320" name="Google Shape;320;p54"/>
          <p:cNvSpPr txBox="1"/>
          <p:nvPr/>
        </p:nvSpPr>
        <p:spPr>
          <a:xfrm>
            <a:off x="5038625" y="3991125"/>
            <a:ext cx="3470100" cy="50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/>
              <a:t>Communications Architecture Block Diagram</a:t>
            </a:r>
            <a:endParaRPr b="1" sz="1200"/>
          </a:p>
        </p:txBody>
      </p:sp>
      <p:pic>
        <p:nvPicPr>
          <p:cNvPr id="321" name="Google Shape;321;p54"/>
          <p:cNvPicPr preferRelativeResize="0"/>
          <p:nvPr/>
        </p:nvPicPr>
        <p:blipFill rotWithShape="1">
          <a:blip r:embed="rId4">
            <a:alphaModFix/>
          </a:blip>
          <a:srcRect b="4507" l="3772" r="0" t="0"/>
          <a:stretch/>
        </p:blipFill>
        <p:spPr>
          <a:xfrm>
            <a:off x="4230025" y="1513525"/>
            <a:ext cx="4846574" cy="2351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55"/>
          <p:cNvSpPr txBox="1"/>
          <p:nvPr>
            <p:ph type="title"/>
          </p:nvPr>
        </p:nvSpPr>
        <p:spPr>
          <a:xfrm>
            <a:off x="147485" y="47698"/>
            <a:ext cx="8105700" cy="5832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Communications: Antenna</a:t>
            </a:r>
            <a:endParaRPr/>
          </a:p>
        </p:txBody>
      </p:sp>
      <p:sp>
        <p:nvSpPr>
          <p:cNvPr id="328" name="Google Shape;328;p55"/>
          <p:cNvSpPr txBox="1"/>
          <p:nvPr>
            <p:ph idx="1" type="body"/>
          </p:nvPr>
        </p:nvSpPr>
        <p:spPr>
          <a:xfrm>
            <a:off x="147474" y="808525"/>
            <a:ext cx="5572200" cy="40707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19100" lvl="0" marL="457200" rtl="0" algn="l">
              <a:spcBef>
                <a:spcPts val="640"/>
              </a:spcBef>
              <a:spcAft>
                <a:spcPts val="0"/>
              </a:spcAft>
              <a:buSzPts val="3000"/>
              <a:buChar char="•"/>
            </a:pPr>
            <a:r>
              <a:rPr lang="en-US" sz="3000"/>
              <a:t>Deployable Ka-Band High Gain Antenna</a:t>
            </a:r>
            <a:endParaRPr sz="3000"/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SzPts val="3000"/>
              <a:buChar char="•"/>
            </a:pPr>
            <a:r>
              <a:rPr lang="en-US" sz="3000"/>
              <a:t>Mass: 5 kg</a:t>
            </a:r>
            <a:endParaRPr sz="3000"/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SzPts val="3000"/>
              <a:buChar char="•"/>
            </a:pPr>
            <a:r>
              <a:rPr lang="en-US" sz="3000"/>
              <a:t>Vol (stowed): 2.5 x 2.5 x 3.5 U </a:t>
            </a:r>
            <a:endParaRPr sz="3000"/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SzPts val="3000"/>
              <a:buChar char="•"/>
            </a:pPr>
            <a:r>
              <a:rPr lang="en-US" sz="3000"/>
              <a:t>Diameter: (deployed): 1.2m </a:t>
            </a:r>
            <a:endParaRPr sz="3000"/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SzPts val="3000"/>
              <a:buChar char="•"/>
            </a:pPr>
            <a:r>
              <a:rPr lang="en-US" sz="3000"/>
              <a:t>Data Rate: 0.2-5.9 Mbit/s </a:t>
            </a:r>
            <a:endParaRPr sz="3000"/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SzPts val="3000"/>
              <a:buChar char="•"/>
            </a:pPr>
            <a:r>
              <a:rPr lang="en-US" sz="3000"/>
              <a:t>Input Power: 400 W</a:t>
            </a:r>
            <a:endParaRPr sz="3000"/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SzPts val="3000"/>
              <a:buChar char="•"/>
            </a:pPr>
            <a:r>
              <a:rPr lang="en-US" sz="3000"/>
              <a:t>RainCube DHGA Heritage</a:t>
            </a:r>
            <a:endParaRPr sz="3000"/>
          </a:p>
        </p:txBody>
      </p:sp>
      <p:pic>
        <p:nvPicPr>
          <p:cNvPr id="329" name="Google Shape;329;p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52728" y="1057900"/>
            <a:ext cx="2140000" cy="1312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0" name="Google Shape;330;p55"/>
          <p:cNvPicPr preferRelativeResize="0"/>
          <p:nvPr/>
        </p:nvPicPr>
        <p:blipFill rotWithShape="1">
          <a:blip r:embed="rId4">
            <a:alphaModFix/>
          </a:blip>
          <a:srcRect b="4665" l="1303" r="1439" t="3125"/>
          <a:stretch/>
        </p:blipFill>
        <p:spPr>
          <a:xfrm>
            <a:off x="5182275" y="2684625"/>
            <a:ext cx="3661774" cy="1523675"/>
          </a:xfrm>
          <a:prstGeom prst="rect">
            <a:avLst/>
          </a:prstGeom>
          <a:noFill/>
          <a:ln>
            <a:noFill/>
          </a:ln>
        </p:spPr>
      </p:pic>
      <p:sp>
        <p:nvSpPr>
          <p:cNvPr id="331" name="Google Shape;331;p55"/>
          <p:cNvSpPr txBox="1"/>
          <p:nvPr/>
        </p:nvSpPr>
        <p:spPr>
          <a:xfrm>
            <a:off x="4813863" y="4320725"/>
            <a:ext cx="4567200" cy="9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333333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Images: Sauder, J. F., and Thomson, M. W., “The Mechanical Design of a Mesh Ka-band Parabolic Deployable Antenna (KaPDA) for CubeSats,” </a:t>
            </a:r>
            <a:r>
              <a:rPr i="1" lang="en-US" sz="900">
                <a:solidFill>
                  <a:srgbClr val="33333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2nd AIAA Spacecraft Structures Conference</a:t>
            </a:r>
            <a:r>
              <a:rPr lang="en-US" sz="900">
                <a:solidFill>
                  <a:srgbClr val="333333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, 2015.</a:t>
            </a:r>
            <a:endParaRPr sz="9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56"/>
          <p:cNvSpPr txBox="1"/>
          <p:nvPr>
            <p:ph type="title"/>
          </p:nvPr>
        </p:nvSpPr>
        <p:spPr>
          <a:xfrm>
            <a:off x="147485" y="47698"/>
            <a:ext cx="8105700" cy="58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3600"/>
              <a:buFont typeface="Calibri"/>
              <a:buNone/>
            </a:pPr>
            <a:r>
              <a:rPr b="0" i="0" lang="en-US" sz="3600" u="none" cap="none" strike="noStrike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Propulsion</a:t>
            </a:r>
            <a:r>
              <a:rPr lang="en-US"/>
              <a:t> Architecture</a:t>
            </a:r>
            <a:endParaRPr/>
          </a:p>
        </p:txBody>
      </p:sp>
      <p:sp>
        <p:nvSpPr>
          <p:cNvPr id="337" name="Google Shape;337;p56"/>
          <p:cNvSpPr txBox="1"/>
          <p:nvPr>
            <p:ph idx="1" type="body"/>
          </p:nvPr>
        </p:nvSpPr>
        <p:spPr>
          <a:xfrm>
            <a:off x="147479" y="808525"/>
            <a:ext cx="4349700" cy="4070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31800" lvl="0" marL="457200" marR="0" rtl="0" algn="l">
              <a:spcBef>
                <a:spcPts val="0"/>
              </a:spcBef>
              <a:spcAft>
                <a:spcPts val="0"/>
              </a:spcAft>
              <a:buSzPts val="3200"/>
              <a:buChar char="-"/>
            </a:pPr>
            <a:r>
              <a:rPr lang="en-US"/>
              <a:t>1 RIT 2X </a:t>
            </a:r>
            <a:endParaRPr/>
          </a:p>
          <a:p>
            <a:pPr indent="-406400" lvl="1" marL="914400" marR="0" rtl="0" algn="l">
              <a:spcBef>
                <a:spcPts val="0"/>
              </a:spcBef>
              <a:spcAft>
                <a:spcPts val="0"/>
              </a:spcAft>
              <a:buSzPts val="2800"/>
              <a:buChar char="-"/>
            </a:pPr>
            <a:r>
              <a:rPr lang="en-US"/>
              <a:t>Earth Escape</a:t>
            </a:r>
            <a:endParaRPr/>
          </a:p>
          <a:p>
            <a:pPr indent="-406400" lvl="1" marL="914400" marR="0" rtl="0" algn="l">
              <a:spcBef>
                <a:spcPts val="0"/>
              </a:spcBef>
              <a:spcAft>
                <a:spcPts val="0"/>
              </a:spcAft>
              <a:buSzPts val="2800"/>
              <a:buChar char="-"/>
            </a:pPr>
            <a:r>
              <a:rPr lang="en-US"/>
              <a:t>Interplanetary Transit</a:t>
            </a:r>
            <a:endParaRPr/>
          </a:p>
          <a:p>
            <a:pPr indent="-431800" lvl="0" marL="457200" marR="0" rtl="0" algn="l">
              <a:spcBef>
                <a:spcPts val="0"/>
              </a:spcBef>
              <a:spcAft>
                <a:spcPts val="0"/>
              </a:spcAft>
              <a:buSzPts val="3200"/>
              <a:buChar char="-"/>
            </a:pPr>
            <a:r>
              <a:rPr lang="en-US"/>
              <a:t>4 RIT 10 Evos</a:t>
            </a:r>
            <a:endParaRPr/>
          </a:p>
          <a:p>
            <a:pPr indent="-406400" lvl="1" marL="914400" marR="0" rtl="0" algn="l">
              <a:spcBef>
                <a:spcPts val="0"/>
              </a:spcBef>
              <a:spcAft>
                <a:spcPts val="0"/>
              </a:spcAft>
              <a:buSzPts val="2800"/>
              <a:buChar char="-"/>
            </a:pPr>
            <a:r>
              <a:rPr lang="en-US"/>
              <a:t>2 burn at a time</a:t>
            </a:r>
            <a:endParaRPr/>
          </a:p>
          <a:p>
            <a:pPr indent="-406400" lvl="1" marL="914400" marR="0" rtl="0" algn="l">
              <a:spcBef>
                <a:spcPts val="0"/>
              </a:spcBef>
              <a:spcAft>
                <a:spcPts val="0"/>
              </a:spcAft>
              <a:buSzPts val="2800"/>
              <a:buChar char="-"/>
            </a:pPr>
            <a:r>
              <a:rPr lang="en-US"/>
              <a:t>Mars Capture</a:t>
            </a:r>
            <a:endParaRPr/>
          </a:p>
          <a:p>
            <a:pPr indent="-406400" lvl="1" marL="914400" marR="0" rtl="0" algn="l">
              <a:spcBef>
                <a:spcPts val="0"/>
              </a:spcBef>
              <a:spcAft>
                <a:spcPts val="0"/>
              </a:spcAft>
              <a:buSzPts val="2800"/>
              <a:buChar char="-"/>
            </a:pPr>
            <a:r>
              <a:rPr lang="en-US"/>
              <a:t>Stationkeeping</a:t>
            </a:r>
            <a:endParaRPr/>
          </a:p>
          <a:p>
            <a:pPr indent="-406400" lvl="1" marL="914400" marR="0" rtl="0" algn="l">
              <a:spcBef>
                <a:spcPts val="0"/>
              </a:spcBef>
              <a:spcAft>
                <a:spcPts val="0"/>
              </a:spcAft>
              <a:buSzPts val="2800"/>
              <a:buChar char="-"/>
            </a:pPr>
            <a:r>
              <a:rPr lang="en-US"/>
              <a:t>Momentum Dumping</a:t>
            </a:r>
            <a:endParaRPr/>
          </a:p>
        </p:txBody>
      </p:sp>
      <p:pic>
        <p:nvPicPr>
          <p:cNvPr id="338" name="Google Shape;338;p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15475" y="907675"/>
            <a:ext cx="3057217" cy="2691225"/>
          </a:xfrm>
          <a:prstGeom prst="rect">
            <a:avLst/>
          </a:prstGeom>
          <a:noFill/>
          <a:ln>
            <a:noFill/>
          </a:ln>
        </p:spPr>
      </p:pic>
      <p:sp>
        <p:nvSpPr>
          <p:cNvPr id="339" name="Google Shape;339;p56"/>
          <p:cNvSpPr txBox="1"/>
          <p:nvPr/>
        </p:nvSpPr>
        <p:spPr>
          <a:xfrm>
            <a:off x="6432877" y="3735525"/>
            <a:ext cx="1934100" cy="45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200">
                <a:latin typeface="Calibri"/>
                <a:ea typeface="Calibri"/>
                <a:cs typeface="Calibri"/>
                <a:sym typeface="Calibri"/>
              </a:rPr>
              <a:t>4 RIT 10 Evo Thrusters</a:t>
            </a:r>
            <a:endParaRPr i="1" sz="1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200">
                <a:latin typeface="Calibri"/>
                <a:ea typeface="Calibri"/>
                <a:cs typeface="Calibri"/>
                <a:sym typeface="Calibri"/>
              </a:rPr>
              <a:t>1 RIT 2X Thruster</a:t>
            </a:r>
            <a:endParaRPr i="1" sz="1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200">
                <a:latin typeface="Calibri"/>
                <a:ea typeface="Calibri"/>
                <a:cs typeface="Calibri"/>
                <a:sym typeface="Calibri"/>
              </a:rPr>
              <a:t>1  DS400 Xenon Tank </a:t>
            </a:r>
            <a:endParaRPr i="1" sz="12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57"/>
          <p:cNvSpPr txBox="1"/>
          <p:nvPr>
            <p:ph type="title"/>
          </p:nvPr>
        </p:nvSpPr>
        <p:spPr>
          <a:xfrm>
            <a:off x="147485" y="47698"/>
            <a:ext cx="8105700" cy="5832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Thruster Parameters</a:t>
            </a:r>
            <a:endParaRPr/>
          </a:p>
        </p:txBody>
      </p:sp>
      <p:graphicFrame>
        <p:nvGraphicFramePr>
          <p:cNvPr id="346" name="Google Shape;346;p57"/>
          <p:cNvGraphicFramePr/>
          <p:nvPr/>
        </p:nvGraphicFramePr>
        <p:xfrm>
          <a:off x="76000" y="10107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{011BB54D-679A-4859-B591-DFF675B39CAE}</a:tableStyleId>
              </a:tblPr>
              <a:tblGrid>
                <a:gridCol w="1102125"/>
                <a:gridCol w="448725"/>
                <a:gridCol w="707075"/>
                <a:gridCol w="417425"/>
                <a:gridCol w="753250"/>
                <a:gridCol w="575625"/>
                <a:gridCol w="421450"/>
              </a:tblGrid>
              <a:tr h="396200">
                <a:tc gridSpan="7"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/>
                        <a:t>RIT 2X Specifications</a:t>
                      </a:r>
                      <a:endParaRPr b="1" sz="1800"/>
                    </a:p>
                  </a:txBody>
                  <a:tcPr marT="91425" marB="91425" marR="91425" marL="91425" anchor="ctr">
                    <a:solidFill>
                      <a:srgbClr val="D9D9D9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</a:tr>
              <a:tr h="39620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/>
                    </a:p>
                  </a:txBody>
                  <a:tcPr marT="91425" marB="91425" marR="91425" marL="91425" anchor="ctr"/>
                </a:tc>
                <a:tc gridSpan="2"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/>
                        <a:t>Low Power</a:t>
                      </a:r>
                      <a:endParaRPr b="1"/>
                    </a:p>
                  </a:txBody>
                  <a:tcPr marT="91425" marB="91425" marR="91425" marL="91425" anchor="ctr">
                    <a:solidFill>
                      <a:srgbClr val="EFEFEF"/>
                    </a:solidFill>
                  </a:tcPr>
                </a:tc>
                <a:tc hMerge="1"/>
                <a:tc gridSpan="4"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/>
                        <a:t>High Power</a:t>
                      </a:r>
                      <a:endParaRPr b="1"/>
                    </a:p>
                  </a:txBody>
                  <a:tcPr marT="91425" marB="91425" marR="91425" marL="91425" anchor="ctr">
                    <a:solidFill>
                      <a:srgbClr val="EFEFEF"/>
                    </a:solidFill>
                  </a:tcPr>
                </a:tc>
                <a:tc hMerge="1"/>
                <a:tc hMerge="1"/>
                <a:tc hMerge="1"/>
              </a:tr>
              <a:tr h="38100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/>
                        <a:t>Power (W)</a:t>
                      </a:r>
                      <a:endParaRPr b="1"/>
                    </a:p>
                  </a:txBody>
                  <a:tcPr marT="91425" marB="91425" marR="91425" marL="91425" anchor="ctr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 gridSpan="2">
                  <a:txBody>
                    <a:bodyPr>
                      <a:noAutofit/>
                    </a:bodyPr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2000 - 2500</a:t>
                      </a:r>
                      <a:endParaRPr/>
                    </a:p>
                  </a:txBody>
                  <a:tcPr marT="91425" marB="91425" marR="91425" marL="91425" anchor="ctr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gridSpan="4">
                  <a:txBody>
                    <a:bodyPr>
                      <a:noAutofit/>
                    </a:bodyPr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4000 - 4500</a:t>
                      </a:r>
                      <a:endParaRPr/>
                    </a:p>
                  </a:txBody>
                  <a:tcPr marT="91425" marB="91425" marR="91425" marL="91425" anchor="ctr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  <a:tr h="38100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/>
                        <a:t>Thrust (mN)</a:t>
                      </a:r>
                      <a:endParaRPr b="1"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 gridSpan="2">
                  <a:txBody>
                    <a:bodyPr>
                      <a:noAutofit/>
                    </a:bodyPr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70 - 88</a:t>
                      </a:r>
                      <a:endParaRPr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gridSpan="4">
                  <a:txBody>
                    <a:bodyPr>
                      <a:noAutofit/>
                    </a:bodyPr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151 - 171</a:t>
                      </a:r>
                      <a:endParaRPr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  <a:tr h="39620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/>
                        <a:t>ISP (s)</a:t>
                      </a:r>
                      <a:endParaRPr b="1"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 gridSpan="2">
                  <a:txBody>
                    <a:bodyPr>
                      <a:noAutofit/>
                    </a:bodyPr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3400 - 3500</a:t>
                      </a:r>
                      <a:endParaRPr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gridSpan="4">
                  <a:txBody>
                    <a:bodyPr>
                      <a:noAutofit/>
                    </a:bodyPr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3300 - 3500</a:t>
                      </a:r>
                      <a:endParaRPr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  <a:tr h="381000">
                <a:tc gridSpan="7"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 anchor="ctr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 hMerge="1"/>
                <a:tc hMerge="1"/>
                <a:tc hMerge="1"/>
                <a:tc hMerge="1"/>
                <a:tc hMerge="1"/>
                <a:tc hMerge="1"/>
              </a:tr>
              <a:tr h="396200">
                <a:tc gridSpan="3"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/>
                        <a:t>Throughput</a:t>
                      </a:r>
                      <a:endParaRPr b="1"/>
                    </a:p>
                  </a:txBody>
                  <a:tcPr marT="91425" marB="91425" marR="91425" marL="91425" anchor="ctr">
                    <a:solidFill>
                      <a:srgbClr val="EFEFEF"/>
                    </a:solidFill>
                  </a:tcPr>
                </a:tc>
                <a:tc hMerge="1"/>
                <a:tc hMerge="1"/>
                <a:tc gridSpan="4"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~350 Kg</a:t>
                      </a:r>
                      <a:endParaRPr/>
                    </a:p>
                  </a:txBody>
                  <a:tcPr marT="91425" marB="91425" marR="91425" marL="91425" anchor="ctr"/>
                </a:tc>
                <a:tc hMerge="1"/>
                <a:tc hMerge="1"/>
                <a:tc hMerge="1"/>
              </a:tr>
              <a:tr h="381000">
                <a:tc gridSpan="3"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/>
                        <a:t>Fuel</a:t>
                      </a:r>
                      <a:endParaRPr b="1"/>
                    </a:p>
                  </a:txBody>
                  <a:tcPr marT="91425" marB="91425" marR="91425" marL="91425" anchor="ctr">
                    <a:solidFill>
                      <a:srgbClr val="EFEFEF"/>
                    </a:solidFill>
                  </a:tcPr>
                </a:tc>
                <a:tc hMerge="1"/>
                <a:tc hMerge="1"/>
                <a:tc gridSpan="4"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Xenon</a:t>
                      </a:r>
                      <a:endParaRPr/>
                    </a:p>
                  </a:txBody>
                  <a:tcPr marT="91425" marB="91425" marR="91425" marL="91425" anchor="ctr"/>
                </a:tc>
                <a:tc hMerge="1"/>
                <a:tc hMerge="1"/>
                <a:tc hMerge="1"/>
              </a:tr>
              <a:tr h="381000">
                <a:tc gridSpan="3"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/>
                        <a:t>Mass</a:t>
                      </a:r>
                      <a:endParaRPr b="1"/>
                    </a:p>
                  </a:txBody>
                  <a:tcPr marT="91425" marB="91425" marR="91425" marL="91425" anchor="ctr">
                    <a:solidFill>
                      <a:srgbClr val="EFEFEF"/>
                    </a:solidFill>
                  </a:tcPr>
                </a:tc>
                <a:tc hMerge="1"/>
                <a:tc hMerge="1"/>
                <a:tc gridSpan="4"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&lt; 10 Kg</a:t>
                      </a:r>
                      <a:endParaRPr/>
                    </a:p>
                  </a:txBody>
                  <a:tcPr marT="91425" marB="91425" marR="91425" marL="91425" anchor="ctr"/>
                </a:tc>
                <a:tc hMerge="1"/>
                <a:tc hMerge="1"/>
                <a:tc hMerge="1"/>
              </a:tr>
            </a:tbl>
          </a:graphicData>
        </a:graphic>
      </p:graphicFrame>
      <p:graphicFrame>
        <p:nvGraphicFramePr>
          <p:cNvPr id="347" name="Google Shape;347;p57"/>
          <p:cNvGraphicFramePr/>
          <p:nvPr/>
        </p:nvGraphicFramePr>
        <p:xfrm>
          <a:off x="4646650" y="10107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{011BB54D-679A-4859-B591-DFF675B39CAE}</a:tableStyleId>
              </a:tblPr>
              <a:tblGrid>
                <a:gridCol w="1056575"/>
                <a:gridCol w="430175"/>
                <a:gridCol w="695200"/>
                <a:gridCol w="382850"/>
                <a:gridCol w="722150"/>
                <a:gridCol w="551825"/>
                <a:gridCol w="382850"/>
              </a:tblGrid>
              <a:tr h="396200">
                <a:tc gridSpan="7"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/>
                        <a:t>RIT 10 Evo Specifications</a:t>
                      </a:r>
                      <a:endParaRPr b="1" sz="1800"/>
                    </a:p>
                  </a:txBody>
                  <a:tcPr marT="91425" marB="91425" marR="91425" marL="91425" anchor="ctr">
                    <a:solidFill>
                      <a:srgbClr val="D9D9D9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</a:tr>
              <a:tr h="39620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 anchor="ctr"/>
                </a:tc>
                <a:tc gridSpan="2"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/>
                        <a:t>Low Power</a:t>
                      </a:r>
                      <a:endParaRPr b="1"/>
                    </a:p>
                  </a:txBody>
                  <a:tcPr marT="91425" marB="91425" marR="91425" marL="91425" anchor="ctr">
                    <a:solidFill>
                      <a:srgbClr val="EFEFEF"/>
                    </a:solidFill>
                  </a:tcPr>
                </a:tc>
                <a:tc hMerge="1"/>
                <a:tc gridSpan="4"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/>
                        <a:t>High Power</a:t>
                      </a:r>
                      <a:endParaRPr b="1"/>
                    </a:p>
                  </a:txBody>
                  <a:tcPr marT="91425" marB="91425" marR="91425" marL="91425" anchor="ctr">
                    <a:solidFill>
                      <a:srgbClr val="EFEFEF"/>
                    </a:solidFill>
                  </a:tcPr>
                </a:tc>
                <a:tc hMerge="1"/>
                <a:tc hMerge="1"/>
                <a:tc hMerge="1"/>
              </a:tr>
              <a:tr h="38100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/>
                        <a:t>Power (W)</a:t>
                      </a:r>
                      <a:endParaRPr b="1"/>
                    </a:p>
                  </a:txBody>
                  <a:tcPr marT="91425" marB="91425" marR="91425" marL="91425" anchor="ctr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 gridSpan="2">
                  <a:txBody>
                    <a:bodyPr>
                      <a:noAutofit/>
                    </a:bodyPr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435</a:t>
                      </a:r>
                      <a:endParaRPr/>
                    </a:p>
                  </a:txBody>
                  <a:tcPr marT="91425" marB="91425" marR="91425" marL="91425" anchor="ctr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gridSpan="4">
                  <a:txBody>
                    <a:bodyPr>
                      <a:noAutofit/>
                    </a:bodyPr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760</a:t>
                      </a:r>
                      <a:endParaRPr/>
                    </a:p>
                  </a:txBody>
                  <a:tcPr marT="91425" marB="91425" marR="91425" marL="91425" anchor="ctr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  <a:tr h="38100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/>
                        <a:t>Thrust (mN)</a:t>
                      </a:r>
                      <a:endParaRPr b="1"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 gridSpan="2">
                  <a:txBody>
                    <a:bodyPr>
                      <a:noAutofit/>
                    </a:bodyPr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15</a:t>
                      </a:r>
                      <a:endParaRPr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gridSpan="4">
                  <a:txBody>
                    <a:bodyPr>
                      <a:noAutofit/>
                    </a:bodyPr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25</a:t>
                      </a:r>
                      <a:endParaRPr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  <a:tr h="39620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/>
                        <a:t>ISP (s)</a:t>
                      </a:r>
                      <a:endParaRPr b="1"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 gridSpan="2">
                  <a:txBody>
                    <a:bodyPr>
                      <a:noAutofit/>
                    </a:bodyPr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&gt; 3000</a:t>
                      </a:r>
                      <a:endParaRPr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gridSpan="4">
                  <a:txBody>
                    <a:bodyPr>
                      <a:noAutofit/>
                    </a:bodyPr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&gt; 3200</a:t>
                      </a:r>
                      <a:endParaRPr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  <a:tr h="396200">
                <a:tc gridSpan="7"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 anchor="ctr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 hMerge="1"/>
                <a:tc hMerge="1"/>
                <a:tc hMerge="1"/>
                <a:tc hMerge="1"/>
                <a:tc hMerge="1"/>
                <a:tc hMerge="1"/>
              </a:tr>
              <a:tr h="396200">
                <a:tc gridSpan="3"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/>
                        <a:t>Throughput</a:t>
                      </a:r>
                      <a:endParaRPr b="1"/>
                    </a:p>
                  </a:txBody>
                  <a:tcPr marT="91425" marB="91425" marR="91425" marL="91425" anchor="ctr">
                    <a:solidFill>
                      <a:srgbClr val="EFEFEF"/>
                    </a:solidFill>
                  </a:tcPr>
                </a:tc>
                <a:tc hMerge="1"/>
                <a:tc hMerge="1"/>
                <a:tc gridSpan="4"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~35 Kg</a:t>
                      </a:r>
                      <a:endParaRPr/>
                    </a:p>
                  </a:txBody>
                  <a:tcPr marT="91425" marB="91425" marR="91425" marL="91425" anchor="ctr"/>
                </a:tc>
                <a:tc hMerge="1"/>
                <a:tc hMerge="1"/>
                <a:tc hMerge="1"/>
              </a:tr>
              <a:tr h="381000">
                <a:tc gridSpan="3"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/>
                        <a:t>Fuel</a:t>
                      </a:r>
                      <a:endParaRPr b="1"/>
                    </a:p>
                  </a:txBody>
                  <a:tcPr marT="91425" marB="91425" marR="91425" marL="91425" anchor="ctr">
                    <a:solidFill>
                      <a:srgbClr val="EFEFEF"/>
                    </a:solidFill>
                  </a:tcPr>
                </a:tc>
                <a:tc hMerge="1"/>
                <a:tc hMerge="1"/>
                <a:tc gridSpan="4"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Xenon</a:t>
                      </a:r>
                      <a:endParaRPr/>
                    </a:p>
                  </a:txBody>
                  <a:tcPr marT="91425" marB="91425" marR="91425" marL="91425" anchor="ctr"/>
                </a:tc>
                <a:tc hMerge="1"/>
                <a:tc hMerge="1"/>
                <a:tc hMerge="1"/>
              </a:tr>
              <a:tr h="381000">
                <a:tc gridSpan="3"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/>
                        <a:t>Mass</a:t>
                      </a:r>
                      <a:endParaRPr b="1"/>
                    </a:p>
                  </a:txBody>
                  <a:tcPr marT="91425" marB="91425" marR="91425" marL="91425" anchor="ctr">
                    <a:solidFill>
                      <a:srgbClr val="EFEFEF"/>
                    </a:solidFill>
                  </a:tcPr>
                </a:tc>
                <a:tc hMerge="1"/>
                <a:tc hMerge="1"/>
                <a:tc gridSpan="4"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1.8 Kg</a:t>
                      </a:r>
                      <a:endParaRPr/>
                    </a:p>
                  </a:txBody>
                  <a:tcPr marT="91425" marB="91425" marR="91425" marL="91425" anchor="ctr"/>
                </a:tc>
                <a:tc hMerge="1"/>
                <a:tc hMerge="1"/>
                <a:tc hMerge="1"/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58"/>
          <p:cNvSpPr txBox="1"/>
          <p:nvPr>
            <p:ph type="title"/>
          </p:nvPr>
        </p:nvSpPr>
        <p:spPr>
          <a:xfrm>
            <a:off x="147485" y="47698"/>
            <a:ext cx="8105700" cy="5832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Orbital Maneuvers</a:t>
            </a:r>
            <a:endParaRPr/>
          </a:p>
        </p:txBody>
      </p:sp>
      <p:graphicFrame>
        <p:nvGraphicFramePr>
          <p:cNvPr id="354" name="Google Shape;354;p58"/>
          <p:cNvGraphicFramePr/>
          <p:nvPr/>
        </p:nvGraphicFramePr>
        <p:xfrm>
          <a:off x="84075" y="17093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{011BB54D-679A-4859-B591-DFF675B39CAE}</a:tableStyleId>
              </a:tblPr>
              <a:tblGrid>
                <a:gridCol w="1965650"/>
                <a:gridCol w="1513625"/>
                <a:gridCol w="1401500"/>
              </a:tblGrid>
              <a:tr h="38100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/>
                        <a:t>Orbit Phase </a:t>
                      </a:r>
                      <a:endParaRPr b="1"/>
                    </a:p>
                  </a:txBody>
                  <a:tcPr marT="91425" marB="91425" marR="91425" marL="91425">
                    <a:solidFill>
                      <a:srgbClr val="EFEFE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/>
                        <a:t>Prop Mass (kg)</a:t>
                      </a:r>
                      <a:endParaRPr b="1"/>
                    </a:p>
                  </a:txBody>
                  <a:tcPr marT="91425" marB="91425" marR="91425" marL="91425">
                    <a:solidFill>
                      <a:srgbClr val="EFEFE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/>
                        <a:t>Time (days)</a:t>
                      </a:r>
                      <a:endParaRPr b="1"/>
                    </a:p>
                  </a:txBody>
                  <a:tcPr marT="91425" marB="91425" marR="91425" marL="91425">
                    <a:solidFill>
                      <a:srgbClr val="EFEFEF"/>
                    </a:solidFill>
                  </a:tcPr>
                </a:tc>
              </a:tr>
              <a:tr h="39620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Earth Escape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26.5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61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9620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Interplanetary Transit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33.0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544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9620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Mars Capture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8.0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38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9620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/>
                        <a:t>Total</a:t>
                      </a:r>
                      <a:endParaRPr b="1"/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/>
                        <a:t>67.5</a:t>
                      </a:r>
                      <a:endParaRPr b="1"/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/>
                        <a:t>643</a:t>
                      </a:r>
                      <a:endParaRPr b="1"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pic>
        <p:nvPicPr>
          <p:cNvPr id="355" name="Google Shape;355;p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12325" y="836575"/>
            <a:ext cx="3934117" cy="4070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59"/>
          <p:cNvSpPr txBox="1"/>
          <p:nvPr>
            <p:ph type="title"/>
          </p:nvPr>
        </p:nvSpPr>
        <p:spPr>
          <a:xfrm>
            <a:off x="147485" y="47698"/>
            <a:ext cx="8105700" cy="5832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Summary</a:t>
            </a:r>
            <a:endParaRPr/>
          </a:p>
        </p:txBody>
      </p:sp>
      <p:sp>
        <p:nvSpPr>
          <p:cNvPr id="362" name="Google Shape;362;p59"/>
          <p:cNvSpPr txBox="1"/>
          <p:nvPr>
            <p:ph idx="1" type="body"/>
          </p:nvPr>
        </p:nvSpPr>
        <p:spPr>
          <a:xfrm>
            <a:off x="147483" y="808519"/>
            <a:ext cx="8837100" cy="40707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06400" lvl="0" marL="457200" rtl="0" algn="l">
              <a:spcBef>
                <a:spcPts val="640"/>
              </a:spcBef>
              <a:spcAft>
                <a:spcPts val="0"/>
              </a:spcAft>
              <a:buSzPts val="2800"/>
              <a:buChar char="•"/>
            </a:pPr>
            <a:r>
              <a:rPr lang="en-US" sz="2800"/>
              <a:t>Localization of methane could be conducive to delineating between </a:t>
            </a:r>
            <a:r>
              <a:rPr lang="en-US" sz="2800"/>
              <a:t>biotic </a:t>
            </a:r>
            <a:r>
              <a:rPr lang="en-US" sz="2800"/>
              <a:t>and abiotic sources</a:t>
            </a:r>
            <a:endParaRPr sz="2800"/>
          </a:p>
          <a:p>
            <a:pPr indent="0" lvl="0" marL="45720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 sz="2800"/>
          </a:p>
          <a:p>
            <a:pPr indent="-406400" lvl="0" marL="457200" rtl="0" algn="l">
              <a:spcBef>
                <a:spcPts val="640"/>
              </a:spcBef>
              <a:spcAft>
                <a:spcPts val="0"/>
              </a:spcAft>
              <a:buSzPts val="2800"/>
              <a:buChar char="•"/>
            </a:pPr>
            <a:r>
              <a:rPr lang="en-US" sz="2800"/>
              <a:t>Electric propulsion has great utility and should be further developed for interplanetary missions</a:t>
            </a:r>
            <a:endParaRPr sz="2800"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 sz="2800"/>
          </a:p>
          <a:p>
            <a:pPr indent="-406400" lvl="0" marL="457200" rtl="0" algn="l">
              <a:spcBef>
                <a:spcPts val="640"/>
              </a:spcBef>
              <a:spcAft>
                <a:spcPts val="0"/>
              </a:spcAft>
              <a:buSzPts val="2800"/>
              <a:buChar char="•"/>
            </a:pPr>
            <a:r>
              <a:rPr lang="en-US" sz="2800"/>
              <a:t>Deployable antenna technology will become increasingly significant for small satellite missions</a:t>
            </a:r>
            <a:endParaRPr sz="28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60"/>
          <p:cNvSpPr txBox="1"/>
          <p:nvPr>
            <p:ph type="title"/>
          </p:nvPr>
        </p:nvSpPr>
        <p:spPr>
          <a:xfrm>
            <a:off x="147485" y="1706058"/>
            <a:ext cx="7598400" cy="107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Calibri"/>
              <a:buNone/>
            </a:pPr>
            <a:r>
              <a:rPr lang="en-US"/>
              <a:t>Questions?</a:t>
            </a:r>
            <a:endParaRPr/>
          </a:p>
        </p:txBody>
      </p:sp>
      <p:sp>
        <p:nvSpPr>
          <p:cNvPr id="368" name="Google Shape;368;p60"/>
          <p:cNvSpPr txBox="1"/>
          <p:nvPr>
            <p:ph idx="1" type="body"/>
          </p:nvPr>
        </p:nvSpPr>
        <p:spPr>
          <a:xfrm>
            <a:off x="937997" y="2873973"/>
            <a:ext cx="7993500" cy="1398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73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61"/>
          <p:cNvSpPr txBox="1"/>
          <p:nvPr>
            <p:ph type="title"/>
          </p:nvPr>
        </p:nvSpPr>
        <p:spPr>
          <a:xfrm>
            <a:off x="147485" y="1706058"/>
            <a:ext cx="7598400" cy="1073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Backup Slides</a:t>
            </a:r>
            <a:endParaRPr/>
          </a:p>
        </p:txBody>
      </p:sp>
      <p:sp>
        <p:nvSpPr>
          <p:cNvPr id="375" name="Google Shape;375;p61"/>
          <p:cNvSpPr txBox="1"/>
          <p:nvPr>
            <p:ph idx="1" type="body"/>
          </p:nvPr>
        </p:nvSpPr>
        <p:spPr>
          <a:xfrm>
            <a:off x="937997" y="2873973"/>
            <a:ext cx="7993500" cy="1398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62"/>
          <p:cNvSpPr txBox="1"/>
          <p:nvPr>
            <p:ph type="title"/>
          </p:nvPr>
        </p:nvSpPr>
        <p:spPr>
          <a:xfrm>
            <a:off x="147485" y="47698"/>
            <a:ext cx="8105700" cy="58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Concept of Operations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81" name="Google Shape;381;p6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630900"/>
            <a:ext cx="9143994" cy="5715003"/>
          </a:xfrm>
          <a:prstGeom prst="rect">
            <a:avLst/>
          </a:prstGeom>
          <a:noFill/>
          <a:ln>
            <a:noFill/>
          </a:ln>
        </p:spPr>
      </p:pic>
      <p:sp>
        <p:nvSpPr>
          <p:cNvPr id="382" name="Google Shape;382;p62"/>
          <p:cNvSpPr/>
          <p:nvPr/>
        </p:nvSpPr>
        <p:spPr>
          <a:xfrm flipH="1" rot="741750">
            <a:off x="5322599" y="2965076"/>
            <a:ext cx="1681489" cy="74614"/>
          </a:xfrm>
          <a:prstGeom prst="roundRect">
            <a:avLst>
              <a:gd fmla="val 50000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3" name="Google Shape;383;p62"/>
          <p:cNvSpPr/>
          <p:nvPr/>
        </p:nvSpPr>
        <p:spPr>
          <a:xfrm rot="-1855191">
            <a:off x="6790685" y="3076763"/>
            <a:ext cx="201425" cy="205955"/>
          </a:xfrm>
          <a:prstGeom prst="ellipse">
            <a:avLst/>
          </a:prstGeom>
          <a:solidFill>
            <a:srgbClr val="FFFFFF"/>
          </a:solidFill>
          <a:ln cap="flat" cmpd="sng" w="38100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4" name="Google Shape;384;p62"/>
          <p:cNvSpPr txBox="1"/>
          <p:nvPr/>
        </p:nvSpPr>
        <p:spPr>
          <a:xfrm>
            <a:off x="6110625" y="3461038"/>
            <a:ext cx="1561800" cy="35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-US" sz="1000" u="none" cap="none" strike="noStrike">
                <a:solidFill>
                  <a:srgbClr val="F3F3F3"/>
                </a:solidFill>
              </a:rPr>
              <a:t>OBSERVATION (3 MY*)</a:t>
            </a:r>
            <a:endParaRPr b="1" i="0" sz="1000" u="none" cap="none" strike="noStrike">
              <a:solidFill>
                <a:srgbClr val="F3F3F3"/>
              </a:solidFill>
            </a:endParaRPr>
          </a:p>
        </p:txBody>
      </p:sp>
      <p:sp>
        <p:nvSpPr>
          <p:cNvPr id="385" name="Google Shape;385;p62"/>
          <p:cNvSpPr txBox="1"/>
          <p:nvPr/>
        </p:nvSpPr>
        <p:spPr>
          <a:xfrm>
            <a:off x="5798676" y="3958439"/>
            <a:ext cx="2185800" cy="11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US" sz="1000">
                <a:solidFill>
                  <a:srgbClr val="F3F3F3"/>
                </a:solidFill>
              </a:rPr>
              <a:t>In </a:t>
            </a:r>
            <a:r>
              <a:rPr i="0" lang="en-US" sz="1000" u="none" cap="none" strike="noStrike">
                <a:solidFill>
                  <a:srgbClr val="F3F3F3"/>
                </a:solidFill>
              </a:rPr>
              <a:t>areostationary orbit </a:t>
            </a:r>
            <a:r>
              <a:rPr lang="en-US" sz="1000">
                <a:solidFill>
                  <a:srgbClr val="F3F3F3"/>
                </a:solidFill>
              </a:rPr>
              <a:t>S/C </a:t>
            </a:r>
            <a:r>
              <a:rPr i="0" lang="en-US" sz="1000" u="none" cap="none" strike="noStrike">
                <a:solidFill>
                  <a:srgbClr val="F3F3F3"/>
                </a:solidFill>
              </a:rPr>
              <a:t>will conduct another performance checkout.  Then, </a:t>
            </a:r>
            <a:r>
              <a:rPr lang="en-US" sz="1000">
                <a:solidFill>
                  <a:srgbClr val="F3F3F3"/>
                </a:solidFill>
              </a:rPr>
              <a:t>S/C </a:t>
            </a:r>
            <a:r>
              <a:rPr i="0" lang="en-US" sz="1000" u="none" cap="none" strike="noStrike">
                <a:solidFill>
                  <a:srgbClr val="F3F3F3"/>
                </a:solidFill>
              </a:rPr>
              <a:t>will begin scientific observation </a:t>
            </a:r>
            <a:r>
              <a:rPr lang="en-US" sz="1000">
                <a:solidFill>
                  <a:srgbClr val="F3F3F3"/>
                </a:solidFill>
              </a:rPr>
              <a:t>+ </a:t>
            </a:r>
            <a:r>
              <a:rPr i="0" lang="en-US" sz="1000" u="none" cap="none" strike="noStrike">
                <a:solidFill>
                  <a:srgbClr val="F3F3F3"/>
                </a:solidFill>
              </a:rPr>
              <a:t>data collection</a:t>
            </a:r>
            <a:r>
              <a:rPr lang="en-US" sz="1000">
                <a:solidFill>
                  <a:srgbClr val="F3F3F3"/>
                </a:solidFill>
              </a:rPr>
              <a:t> with direct to Earth communications</a:t>
            </a:r>
            <a:r>
              <a:rPr i="0" lang="en-US" sz="1000" u="none" cap="none" strike="noStrike">
                <a:solidFill>
                  <a:srgbClr val="F3F3F3"/>
                </a:solidFill>
              </a:rPr>
              <a:t>  </a:t>
            </a:r>
            <a:endParaRPr i="0" sz="1000" u="none" cap="none" strike="noStrike">
              <a:solidFill>
                <a:srgbClr val="F3F3F3"/>
              </a:solidFill>
            </a:endParaRPr>
          </a:p>
        </p:txBody>
      </p:sp>
      <p:sp>
        <p:nvSpPr>
          <p:cNvPr id="386" name="Google Shape;386;p62"/>
          <p:cNvSpPr/>
          <p:nvPr/>
        </p:nvSpPr>
        <p:spPr>
          <a:xfrm>
            <a:off x="6835572" y="3853708"/>
            <a:ext cx="111900" cy="87600"/>
          </a:xfrm>
          <a:prstGeom prst="triangle">
            <a:avLst>
              <a:gd fmla="val 50650" name="adj"/>
            </a:avLst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7" name="Google Shape;387;p62"/>
          <p:cNvSpPr/>
          <p:nvPr/>
        </p:nvSpPr>
        <p:spPr>
          <a:xfrm rot="-741750">
            <a:off x="3731213" y="2965076"/>
            <a:ext cx="1681489" cy="74614"/>
          </a:xfrm>
          <a:prstGeom prst="roundRect">
            <a:avLst>
              <a:gd fmla="val 50000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8" name="Google Shape;388;p62"/>
          <p:cNvSpPr/>
          <p:nvPr/>
        </p:nvSpPr>
        <p:spPr>
          <a:xfrm rot="-1855191">
            <a:off x="5233986" y="2721892"/>
            <a:ext cx="201425" cy="205955"/>
          </a:xfrm>
          <a:prstGeom prst="ellipse">
            <a:avLst/>
          </a:prstGeom>
          <a:solidFill>
            <a:srgbClr val="FFFFFF"/>
          </a:solidFill>
          <a:ln cap="flat" cmpd="sng" w="38100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9" name="Google Shape;389;p62"/>
          <p:cNvSpPr txBox="1"/>
          <p:nvPr/>
        </p:nvSpPr>
        <p:spPr>
          <a:xfrm>
            <a:off x="4505623" y="2279175"/>
            <a:ext cx="1658400" cy="35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lang="en-US" sz="1000">
                <a:solidFill>
                  <a:srgbClr val="FFFFFF"/>
                </a:solidFill>
              </a:rPr>
              <a:t>Interplanetary Transit </a:t>
            </a:r>
            <a:r>
              <a:rPr b="1" i="0" lang="en-US" sz="1000" u="none" cap="none" strike="noStrike">
                <a:solidFill>
                  <a:srgbClr val="FFFFFF"/>
                </a:solidFill>
              </a:rPr>
              <a:t>(</a:t>
            </a:r>
            <a:r>
              <a:rPr b="1" lang="en-US" sz="1000">
                <a:solidFill>
                  <a:srgbClr val="FFFFFF"/>
                </a:solidFill>
              </a:rPr>
              <a:t>18.5 months</a:t>
            </a:r>
            <a:r>
              <a:rPr b="1" i="0" lang="en-US" sz="1000" u="none" cap="none" strike="noStrike">
                <a:solidFill>
                  <a:srgbClr val="FFFFFF"/>
                </a:solidFill>
              </a:rPr>
              <a:t>)</a:t>
            </a:r>
            <a:endParaRPr b="1" i="0" sz="1000" u="none" cap="none" strike="noStrike">
              <a:solidFill>
                <a:srgbClr val="FFFFFF"/>
              </a:solidFill>
            </a:endParaRPr>
          </a:p>
        </p:txBody>
      </p:sp>
      <p:sp>
        <p:nvSpPr>
          <p:cNvPr id="390" name="Google Shape;390;p62"/>
          <p:cNvSpPr/>
          <p:nvPr/>
        </p:nvSpPr>
        <p:spPr>
          <a:xfrm rot="10800000">
            <a:off x="5278813" y="2256188"/>
            <a:ext cx="111900" cy="87600"/>
          </a:xfrm>
          <a:prstGeom prst="triangle">
            <a:avLst>
              <a:gd fmla="val 50000" name="adj"/>
            </a:avLst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1" name="Google Shape;391;p62"/>
          <p:cNvSpPr txBox="1"/>
          <p:nvPr/>
        </p:nvSpPr>
        <p:spPr>
          <a:xfrm>
            <a:off x="4325927" y="1614889"/>
            <a:ext cx="2017800" cy="81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i="0" lang="en-US" sz="1000" u="none" cap="none" strike="noStrike">
                <a:solidFill>
                  <a:srgbClr val="F3F3F3"/>
                </a:solidFill>
              </a:rPr>
              <a:t>Upon escaping Earth's gravity, </a:t>
            </a:r>
            <a:r>
              <a:rPr lang="en-US" sz="1000">
                <a:solidFill>
                  <a:srgbClr val="F3F3F3"/>
                </a:solidFill>
              </a:rPr>
              <a:t>S/C </a:t>
            </a:r>
            <a:r>
              <a:rPr i="0" lang="en-US" sz="1000" u="none" cap="none" strike="noStrike">
                <a:solidFill>
                  <a:srgbClr val="F3F3F3"/>
                </a:solidFill>
              </a:rPr>
              <a:t>will cruise to Mars and </a:t>
            </a:r>
            <a:r>
              <a:rPr lang="en-US" sz="1000">
                <a:solidFill>
                  <a:srgbClr val="F3F3F3"/>
                </a:solidFill>
              </a:rPr>
              <a:t>spiral </a:t>
            </a:r>
            <a:r>
              <a:rPr i="0" lang="en-US" sz="1000" u="none" cap="none" strike="noStrike">
                <a:solidFill>
                  <a:srgbClr val="F3F3F3"/>
                </a:solidFill>
              </a:rPr>
              <a:t>into areostationary orbit.</a:t>
            </a:r>
            <a:endParaRPr i="0" sz="1000" u="none" cap="none" strike="noStrike">
              <a:solidFill>
                <a:srgbClr val="F3F3F3"/>
              </a:solidFill>
            </a:endParaRPr>
          </a:p>
        </p:txBody>
      </p:sp>
      <p:sp>
        <p:nvSpPr>
          <p:cNvPr id="392" name="Google Shape;392;p62"/>
          <p:cNvSpPr/>
          <p:nvPr/>
        </p:nvSpPr>
        <p:spPr>
          <a:xfrm flipH="1" rot="741750">
            <a:off x="2126509" y="2965076"/>
            <a:ext cx="1681489" cy="74614"/>
          </a:xfrm>
          <a:prstGeom prst="roundRect">
            <a:avLst>
              <a:gd fmla="val 50000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3" name="Google Shape;393;p62"/>
          <p:cNvSpPr/>
          <p:nvPr/>
        </p:nvSpPr>
        <p:spPr>
          <a:xfrm rot="-741750">
            <a:off x="543756" y="2965076"/>
            <a:ext cx="1681489" cy="74614"/>
          </a:xfrm>
          <a:prstGeom prst="roundRect">
            <a:avLst>
              <a:gd fmla="val 50000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4" name="Google Shape;394;p62"/>
          <p:cNvSpPr txBox="1"/>
          <p:nvPr/>
        </p:nvSpPr>
        <p:spPr>
          <a:xfrm>
            <a:off x="1508613" y="2311825"/>
            <a:ext cx="1333500" cy="35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-US" sz="1000" u="none" cap="none" strike="noStrike">
                <a:solidFill>
                  <a:srgbClr val="FFFFFF"/>
                </a:solidFill>
              </a:rPr>
              <a:t>LAUNCH (1 hour)</a:t>
            </a:r>
            <a:endParaRPr b="1" i="0" sz="1000" u="none" cap="none" strike="noStrike">
              <a:solidFill>
                <a:srgbClr val="FFFFFF"/>
              </a:solidFill>
            </a:endParaRPr>
          </a:p>
        </p:txBody>
      </p:sp>
      <p:sp>
        <p:nvSpPr>
          <p:cNvPr id="395" name="Google Shape;395;p62"/>
          <p:cNvSpPr/>
          <p:nvPr/>
        </p:nvSpPr>
        <p:spPr>
          <a:xfrm rot="10800000">
            <a:off x="2119361" y="2256187"/>
            <a:ext cx="111900" cy="87600"/>
          </a:xfrm>
          <a:prstGeom prst="triangle">
            <a:avLst>
              <a:gd fmla="val 50000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6" name="Google Shape;396;p62"/>
          <p:cNvSpPr txBox="1"/>
          <p:nvPr/>
        </p:nvSpPr>
        <p:spPr>
          <a:xfrm>
            <a:off x="1162988" y="1229526"/>
            <a:ext cx="2017800" cy="96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US" sz="1000">
                <a:solidFill>
                  <a:srgbClr val="FFFFFF"/>
                </a:solidFill>
              </a:rPr>
              <a:t>S/C </a:t>
            </a:r>
            <a:r>
              <a:rPr i="0" lang="en-US" sz="1000" u="none" cap="none" strike="noStrike">
                <a:solidFill>
                  <a:srgbClr val="FFFFFF"/>
                </a:solidFill>
              </a:rPr>
              <a:t>integrated with ESPA Grande and launched on Atlas V as secondary payload.  Atlas V will take ESPA Grande to GTO and deploy </a:t>
            </a:r>
            <a:r>
              <a:rPr lang="en-US" sz="1000">
                <a:solidFill>
                  <a:srgbClr val="FFFFFF"/>
                </a:solidFill>
              </a:rPr>
              <a:t>S/C</a:t>
            </a:r>
            <a:r>
              <a:rPr i="0" lang="en-US" sz="1000" u="none" cap="none" strike="noStrike">
                <a:solidFill>
                  <a:srgbClr val="FFFFFF"/>
                </a:solidFill>
              </a:rPr>
              <a:t>.  </a:t>
            </a:r>
            <a:endParaRPr i="0" sz="1000" u="none" cap="none" strike="noStrike">
              <a:solidFill>
                <a:srgbClr val="FFFFFF"/>
              </a:solidFill>
            </a:endParaRPr>
          </a:p>
        </p:txBody>
      </p:sp>
      <p:sp>
        <p:nvSpPr>
          <p:cNvPr id="397" name="Google Shape;397;p62"/>
          <p:cNvSpPr/>
          <p:nvPr/>
        </p:nvSpPr>
        <p:spPr>
          <a:xfrm rot="-1855191">
            <a:off x="2071024" y="2721891"/>
            <a:ext cx="201425" cy="205955"/>
          </a:xfrm>
          <a:prstGeom prst="ellipse">
            <a:avLst/>
          </a:prstGeom>
          <a:solidFill>
            <a:srgbClr val="FFFFFF"/>
          </a:solidFill>
          <a:ln cap="flat" cmpd="sng" w="38100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8" name="Google Shape;398;p62"/>
          <p:cNvSpPr txBox="1"/>
          <p:nvPr/>
        </p:nvSpPr>
        <p:spPr>
          <a:xfrm>
            <a:off x="3198550" y="3321850"/>
            <a:ext cx="1150800" cy="96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lang="en-US" sz="1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Earth Escape    </a:t>
            </a:r>
            <a:r>
              <a:rPr b="1" i="0" lang="en-US" sz="10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(</a:t>
            </a:r>
            <a:r>
              <a:rPr b="1" lang="en-US" sz="1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2.5 </a:t>
            </a:r>
            <a:r>
              <a:rPr b="1" i="0" lang="en-US" sz="10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b="1" lang="en-US" sz="1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m</a:t>
            </a:r>
            <a:r>
              <a:rPr b="1" i="0" lang="en-US" sz="10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onths)</a:t>
            </a:r>
            <a:endParaRPr b="1" i="0" sz="1000" u="none" cap="none" strike="noStrike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99" name="Google Shape;399;p62"/>
          <p:cNvSpPr/>
          <p:nvPr/>
        </p:nvSpPr>
        <p:spPr>
          <a:xfrm rot="-1855191">
            <a:off x="3673143" y="3076762"/>
            <a:ext cx="201425" cy="205955"/>
          </a:xfrm>
          <a:prstGeom prst="ellipse">
            <a:avLst/>
          </a:prstGeom>
          <a:solidFill>
            <a:srgbClr val="FFFFFF"/>
          </a:solidFill>
          <a:ln cap="flat" cmpd="sng" w="38100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0" name="Google Shape;400;p62"/>
          <p:cNvSpPr/>
          <p:nvPr/>
        </p:nvSpPr>
        <p:spPr>
          <a:xfrm>
            <a:off x="3718081" y="3817419"/>
            <a:ext cx="111900" cy="87600"/>
          </a:xfrm>
          <a:prstGeom prst="triangle">
            <a:avLst>
              <a:gd fmla="val 50000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1" name="Google Shape;401;p62"/>
          <p:cNvSpPr txBox="1"/>
          <p:nvPr/>
        </p:nvSpPr>
        <p:spPr>
          <a:xfrm>
            <a:off x="2765050" y="3905022"/>
            <a:ext cx="2017800" cy="81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US" sz="1000">
                <a:solidFill>
                  <a:srgbClr val="FFFFFF"/>
                </a:solidFill>
              </a:rPr>
              <a:t>In</a:t>
            </a:r>
            <a:r>
              <a:rPr i="0" lang="en-US" sz="1000" u="none" cap="none" strike="noStrike">
                <a:solidFill>
                  <a:srgbClr val="FFFFFF"/>
                </a:solidFill>
              </a:rPr>
              <a:t> GTO, </a:t>
            </a:r>
            <a:r>
              <a:rPr lang="en-US" sz="1000">
                <a:solidFill>
                  <a:srgbClr val="FFFFFF"/>
                </a:solidFill>
              </a:rPr>
              <a:t>S/C </a:t>
            </a:r>
            <a:r>
              <a:rPr i="0" lang="en-US" sz="1000" u="none" cap="none" strike="noStrike">
                <a:solidFill>
                  <a:srgbClr val="FFFFFF"/>
                </a:solidFill>
              </a:rPr>
              <a:t>will separate from ESPA Grande and conduct performance checkout. Then, </a:t>
            </a:r>
            <a:r>
              <a:rPr lang="en-US" sz="1000">
                <a:solidFill>
                  <a:srgbClr val="FFFFFF"/>
                </a:solidFill>
              </a:rPr>
              <a:t>S/C </a:t>
            </a:r>
            <a:r>
              <a:rPr i="0" lang="en-US" sz="1000" u="none" cap="none" strike="noStrike">
                <a:solidFill>
                  <a:srgbClr val="FFFFFF"/>
                </a:solidFill>
              </a:rPr>
              <a:t>will deploy solar arrays and </a:t>
            </a:r>
            <a:r>
              <a:rPr lang="en-US" sz="1000">
                <a:solidFill>
                  <a:srgbClr val="FFFFFF"/>
                </a:solidFill>
              </a:rPr>
              <a:t>build</a:t>
            </a:r>
            <a:r>
              <a:rPr i="0" lang="en-US" sz="1000" u="none" cap="none" strike="noStrike">
                <a:solidFill>
                  <a:srgbClr val="FFFFFF"/>
                </a:solidFill>
              </a:rPr>
              <a:t> velocity for escape to Mars. </a:t>
            </a:r>
            <a:endParaRPr i="0" sz="1000" u="none" cap="none" strike="noStrike">
              <a:solidFill>
                <a:srgbClr val="FFFFFF"/>
              </a:solidFill>
            </a:endParaRPr>
          </a:p>
        </p:txBody>
      </p:sp>
      <p:cxnSp>
        <p:nvCxnSpPr>
          <p:cNvPr id="402" name="Google Shape;402;p62"/>
          <p:cNvCxnSpPr/>
          <p:nvPr/>
        </p:nvCxnSpPr>
        <p:spPr>
          <a:xfrm>
            <a:off x="7000875" y="3170625"/>
            <a:ext cx="1135200" cy="416400"/>
          </a:xfrm>
          <a:prstGeom prst="curvedConnector3">
            <a:avLst>
              <a:gd fmla="val 50000" name="adj1"/>
            </a:avLst>
          </a:prstGeom>
          <a:noFill/>
          <a:ln cap="flat" cmpd="sng" w="762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03" name="Google Shape;403;p62"/>
          <p:cNvSpPr/>
          <p:nvPr/>
        </p:nvSpPr>
        <p:spPr>
          <a:xfrm rot="-1855191">
            <a:off x="8127154" y="3490919"/>
            <a:ext cx="201425" cy="206004"/>
          </a:xfrm>
          <a:prstGeom prst="ellipse">
            <a:avLst/>
          </a:prstGeom>
          <a:solidFill>
            <a:srgbClr val="FFFFFF"/>
          </a:solidFill>
          <a:ln cap="flat" cmpd="sng" w="38100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4" name="Google Shape;404;p62"/>
          <p:cNvSpPr txBox="1"/>
          <p:nvPr/>
        </p:nvSpPr>
        <p:spPr>
          <a:xfrm>
            <a:off x="7133801" y="871325"/>
            <a:ext cx="1561800" cy="35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-US" sz="800" u="none" cap="none" strike="noStrike">
                <a:solidFill>
                  <a:srgbClr val="F3F3F3"/>
                </a:solidFill>
                <a:latin typeface="Roboto"/>
                <a:ea typeface="Roboto"/>
                <a:cs typeface="Roboto"/>
                <a:sym typeface="Roboto"/>
              </a:rPr>
              <a:t>*MY = Martian Years</a:t>
            </a:r>
            <a:endParaRPr b="1" i="0" sz="800" u="none" cap="none" strike="noStrike">
              <a:solidFill>
                <a:srgbClr val="F3F3F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405" name="Google Shape;405;p62"/>
          <p:cNvGrpSpPr/>
          <p:nvPr/>
        </p:nvGrpSpPr>
        <p:grpSpPr>
          <a:xfrm>
            <a:off x="7543724" y="3142303"/>
            <a:ext cx="1397215" cy="372391"/>
            <a:chOff x="4979031" y="3063192"/>
            <a:chExt cx="1124700" cy="286918"/>
          </a:xfrm>
        </p:grpSpPr>
        <p:sp>
          <p:nvSpPr>
            <p:cNvPr id="406" name="Google Shape;406;p62"/>
            <p:cNvSpPr txBox="1"/>
            <p:nvPr/>
          </p:nvSpPr>
          <p:spPr>
            <a:xfrm>
              <a:off x="4979031" y="3074110"/>
              <a:ext cx="1124700" cy="276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15000"/>
                </a:lnSpc>
                <a:spcBef>
                  <a:spcPts val="0"/>
                </a:spcBef>
                <a:spcAft>
                  <a:spcPts val="160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b="1" i="0" lang="en-US" sz="1000" u="none" cap="none" strike="noStrike">
                  <a:solidFill>
                    <a:srgbClr val="FF0000"/>
                  </a:solidFill>
                </a:rPr>
                <a:t>EOL</a:t>
              </a:r>
              <a:endParaRPr b="1" i="0" sz="1000" u="none" cap="none" strike="noStrike">
                <a:solidFill>
                  <a:srgbClr val="FF0000"/>
                </a:solidFill>
              </a:endParaRPr>
            </a:p>
          </p:txBody>
        </p:sp>
        <p:sp>
          <p:nvSpPr>
            <p:cNvPr id="407" name="Google Shape;407;p62"/>
            <p:cNvSpPr/>
            <p:nvPr/>
          </p:nvSpPr>
          <p:spPr>
            <a:xfrm rot="10800000">
              <a:off x="5496384" y="3063192"/>
              <a:ext cx="90000" cy="67500"/>
            </a:xfrm>
            <a:prstGeom prst="triangle">
              <a:avLst>
                <a:gd fmla="val 50000" name="adj"/>
              </a:avLst>
            </a:prstGeom>
            <a:solidFill>
              <a:srgbClr val="FF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08" name="Google Shape;408;p62"/>
          <p:cNvSpPr txBox="1"/>
          <p:nvPr>
            <p:ph idx="1" type="body"/>
          </p:nvPr>
        </p:nvSpPr>
        <p:spPr>
          <a:xfrm>
            <a:off x="147475" y="657375"/>
            <a:ext cx="8837100" cy="4221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12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p63"/>
          <p:cNvSpPr txBox="1"/>
          <p:nvPr>
            <p:ph type="title"/>
          </p:nvPr>
        </p:nvSpPr>
        <p:spPr>
          <a:xfrm>
            <a:off x="147485" y="47698"/>
            <a:ext cx="8105700" cy="5832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Day in the Life - Nominal Ops</a:t>
            </a:r>
            <a:endParaRPr/>
          </a:p>
        </p:txBody>
      </p:sp>
      <p:pic>
        <p:nvPicPr>
          <p:cNvPr id="414" name="Google Shape;414;p6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" y="600500"/>
            <a:ext cx="6016819" cy="45126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15" name="Google Shape;415;p63"/>
          <p:cNvCxnSpPr/>
          <p:nvPr/>
        </p:nvCxnSpPr>
        <p:spPr>
          <a:xfrm>
            <a:off x="25" y="2931950"/>
            <a:ext cx="6016800" cy="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416" name="Google Shape;416;p63"/>
          <p:cNvCxnSpPr/>
          <p:nvPr/>
        </p:nvCxnSpPr>
        <p:spPr>
          <a:xfrm flipH="1">
            <a:off x="3046719" y="630900"/>
            <a:ext cx="1500" cy="23094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17" name="Google Shape;417;p63"/>
          <p:cNvSpPr txBox="1"/>
          <p:nvPr/>
        </p:nvSpPr>
        <p:spPr>
          <a:xfrm>
            <a:off x="3048213" y="630900"/>
            <a:ext cx="642300" cy="3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FF0000"/>
                </a:solidFill>
                <a:latin typeface="Roboto"/>
                <a:ea typeface="Roboto"/>
                <a:cs typeface="Roboto"/>
                <a:sym typeface="Roboto"/>
              </a:rPr>
              <a:t>00:00</a:t>
            </a:r>
            <a:endParaRPr b="0" i="0" sz="1400" u="none" cap="none" strike="noStrike">
              <a:solidFill>
                <a:srgbClr val="FF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18" name="Google Shape;418;p63"/>
          <p:cNvSpPr/>
          <p:nvPr/>
        </p:nvSpPr>
        <p:spPr>
          <a:xfrm>
            <a:off x="933300" y="1343938"/>
            <a:ext cx="430200" cy="430200"/>
          </a:xfrm>
          <a:prstGeom prst="ellipse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-US" sz="1700" u="none" cap="none" strike="noStrike">
                <a:solidFill>
                  <a:srgbClr val="FF0000"/>
                </a:solidFill>
                <a:latin typeface="Roboto"/>
                <a:ea typeface="Roboto"/>
                <a:cs typeface="Roboto"/>
                <a:sym typeface="Roboto"/>
              </a:rPr>
              <a:t>1</a:t>
            </a:r>
            <a:endParaRPr b="0" i="0" sz="1700" u="none" cap="none" strike="noStrike">
              <a:solidFill>
                <a:srgbClr val="FF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19" name="Google Shape;419;p63"/>
          <p:cNvSpPr/>
          <p:nvPr/>
        </p:nvSpPr>
        <p:spPr>
          <a:xfrm>
            <a:off x="4732938" y="1382400"/>
            <a:ext cx="430200" cy="430200"/>
          </a:xfrm>
          <a:prstGeom prst="ellipse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en-US" sz="1700">
                <a:solidFill>
                  <a:srgbClr val="FF0000"/>
                </a:solidFill>
                <a:latin typeface="Roboto"/>
                <a:ea typeface="Roboto"/>
                <a:cs typeface="Roboto"/>
                <a:sym typeface="Roboto"/>
              </a:rPr>
              <a:t>3</a:t>
            </a:r>
            <a:endParaRPr b="0" i="0" sz="1700" u="none" cap="none" strike="noStrike">
              <a:solidFill>
                <a:srgbClr val="FF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20" name="Google Shape;420;p63"/>
          <p:cNvSpPr/>
          <p:nvPr/>
        </p:nvSpPr>
        <p:spPr>
          <a:xfrm>
            <a:off x="3116888" y="4439675"/>
            <a:ext cx="430200" cy="430200"/>
          </a:xfrm>
          <a:prstGeom prst="ellipse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en-US" sz="1700">
                <a:solidFill>
                  <a:srgbClr val="FF0000"/>
                </a:solidFill>
                <a:latin typeface="Roboto"/>
                <a:ea typeface="Roboto"/>
                <a:cs typeface="Roboto"/>
                <a:sym typeface="Roboto"/>
              </a:rPr>
              <a:t>2</a:t>
            </a:r>
            <a:endParaRPr b="0" i="0" sz="1700" u="none" cap="none" strike="noStrike">
              <a:solidFill>
                <a:srgbClr val="FF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21" name="Google Shape;421;p63"/>
          <p:cNvSpPr txBox="1"/>
          <p:nvPr/>
        </p:nvSpPr>
        <p:spPr>
          <a:xfrm>
            <a:off x="304328" y="2487175"/>
            <a:ext cx="7365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FF0000"/>
                </a:solidFill>
                <a:latin typeface="Roboto"/>
                <a:ea typeface="Roboto"/>
                <a:cs typeface="Roboto"/>
                <a:sym typeface="Roboto"/>
              </a:rPr>
              <a:t>06:00</a:t>
            </a:r>
            <a:endParaRPr b="0" i="0" sz="1400" u="none" cap="none" strike="noStrike">
              <a:solidFill>
                <a:srgbClr val="FF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22" name="Google Shape;422;p63"/>
          <p:cNvSpPr txBox="1"/>
          <p:nvPr/>
        </p:nvSpPr>
        <p:spPr>
          <a:xfrm>
            <a:off x="4937750" y="2375275"/>
            <a:ext cx="736500" cy="45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FF0000"/>
                </a:solidFill>
                <a:latin typeface="Roboto"/>
                <a:ea typeface="Roboto"/>
                <a:cs typeface="Roboto"/>
                <a:sym typeface="Roboto"/>
              </a:rPr>
              <a:t>18:00</a:t>
            </a:r>
            <a:endParaRPr b="0" i="0" sz="1400" u="none" cap="none" strike="noStrike">
              <a:solidFill>
                <a:srgbClr val="FF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23" name="Google Shape;423;p63"/>
          <p:cNvSpPr txBox="1"/>
          <p:nvPr/>
        </p:nvSpPr>
        <p:spPr>
          <a:xfrm>
            <a:off x="2484503" y="4804800"/>
            <a:ext cx="16950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FF0000"/>
                </a:solidFill>
                <a:latin typeface="Roboto"/>
                <a:ea typeface="Roboto"/>
                <a:cs typeface="Roboto"/>
                <a:sym typeface="Roboto"/>
              </a:rPr>
              <a:t>12:00  (Sun-side)</a:t>
            </a:r>
            <a:endParaRPr b="0" i="0" sz="1400" u="none" cap="none" strike="noStrike">
              <a:solidFill>
                <a:srgbClr val="FF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24" name="Google Shape;424;p63"/>
          <p:cNvSpPr/>
          <p:nvPr/>
        </p:nvSpPr>
        <p:spPr>
          <a:xfrm>
            <a:off x="6027300" y="652900"/>
            <a:ext cx="3116700" cy="45126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5" name="Google Shape;425;p63"/>
          <p:cNvSpPr/>
          <p:nvPr/>
        </p:nvSpPr>
        <p:spPr>
          <a:xfrm>
            <a:off x="6537875" y="773325"/>
            <a:ext cx="430200" cy="430200"/>
          </a:xfrm>
          <a:prstGeom prst="ellipse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FF0000"/>
                </a:solidFill>
                <a:latin typeface="Roboto"/>
                <a:ea typeface="Roboto"/>
                <a:cs typeface="Roboto"/>
                <a:sym typeface="Roboto"/>
              </a:rPr>
              <a:t>1</a:t>
            </a:r>
            <a:endParaRPr b="0" i="0" sz="1600" u="none" cap="none" strike="noStrike">
              <a:solidFill>
                <a:srgbClr val="FF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26" name="Google Shape;426;p63"/>
          <p:cNvSpPr/>
          <p:nvPr/>
        </p:nvSpPr>
        <p:spPr>
          <a:xfrm>
            <a:off x="6537875" y="1991475"/>
            <a:ext cx="430200" cy="430200"/>
          </a:xfrm>
          <a:prstGeom prst="ellipse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FF0000"/>
                </a:solidFill>
                <a:latin typeface="Roboto"/>
                <a:ea typeface="Roboto"/>
                <a:cs typeface="Roboto"/>
                <a:sym typeface="Roboto"/>
              </a:rPr>
              <a:t>3</a:t>
            </a:r>
            <a:endParaRPr b="0" i="0" sz="1600" u="none" cap="none" strike="noStrike">
              <a:solidFill>
                <a:srgbClr val="FF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27" name="Google Shape;427;p63"/>
          <p:cNvSpPr/>
          <p:nvPr/>
        </p:nvSpPr>
        <p:spPr>
          <a:xfrm>
            <a:off x="6537875" y="1382400"/>
            <a:ext cx="430200" cy="430200"/>
          </a:xfrm>
          <a:prstGeom prst="ellipse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FF0000"/>
                </a:solidFill>
                <a:latin typeface="Roboto"/>
                <a:ea typeface="Roboto"/>
                <a:cs typeface="Roboto"/>
                <a:sym typeface="Roboto"/>
              </a:rPr>
              <a:t>2</a:t>
            </a:r>
            <a:endParaRPr b="0" i="0" sz="1600" u="none" cap="none" strike="noStrike">
              <a:solidFill>
                <a:srgbClr val="FF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28" name="Google Shape;428;p63"/>
          <p:cNvSpPr txBox="1"/>
          <p:nvPr/>
        </p:nvSpPr>
        <p:spPr>
          <a:xfrm>
            <a:off x="7097975" y="801375"/>
            <a:ext cx="1800000" cy="37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lang="en-US" sz="1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S/C DTE Communication</a:t>
            </a:r>
            <a:endParaRPr sz="12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sz="12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29" name="Google Shape;429;p63"/>
          <p:cNvSpPr txBox="1"/>
          <p:nvPr/>
        </p:nvSpPr>
        <p:spPr>
          <a:xfrm>
            <a:off x="7097975" y="1285225"/>
            <a:ext cx="1234500" cy="4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Science Observation</a:t>
            </a:r>
            <a:endParaRPr sz="12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sz="1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30" name="Google Shape;430;p63"/>
          <p:cNvSpPr txBox="1"/>
          <p:nvPr/>
        </p:nvSpPr>
        <p:spPr>
          <a:xfrm>
            <a:off x="7097975" y="1950900"/>
            <a:ext cx="1353900" cy="37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S/C DTE Relay</a:t>
            </a:r>
            <a:endParaRPr sz="12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sz="1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431" name="Google Shape;431;p63"/>
          <p:cNvCxnSpPr/>
          <p:nvPr/>
        </p:nvCxnSpPr>
        <p:spPr>
          <a:xfrm>
            <a:off x="4538600" y="2931950"/>
            <a:ext cx="368100" cy="0"/>
          </a:xfrm>
          <a:prstGeom prst="straightConnector1">
            <a:avLst/>
          </a:prstGeom>
          <a:noFill/>
          <a:ln cap="flat" cmpd="sng" w="2857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432" name="Google Shape;432;p63"/>
          <p:cNvCxnSpPr/>
          <p:nvPr/>
        </p:nvCxnSpPr>
        <p:spPr>
          <a:xfrm>
            <a:off x="1094025" y="2909200"/>
            <a:ext cx="368100" cy="0"/>
          </a:xfrm>
          <a:prstGeom prst="straightConnector1">
            <a:avLst/>
          </a:prstGeom>
          <a:noFill/>
          <a:ln cap="flat" cmpd="sng" w="2857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433" name="Google Shape;433;p63"/>
          <p:cNvCxnSpPr/>
          <p:nvPr/>
        </p:nvCxnSpPr>
        <p:spPr>
          <a:xfrm flipH="1" rot="10800000">
            <a:off x="3048225" y="995175"/>
            <a:ext cx="9300" cy="344700"/>
          </a:xfrm>
          <a:prstGeom prst="straightConnector1">
            <a:avLst/>
          </a:prstGeom>
          <a:noFill/>
          <a:ln cap="flat" cmpd="sng" w="2857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34" name="Google Shape;434;p63"/>
          <p:cNvSpPr txBox="1"/>
          <p:nvPr>
            <p:ph idx="1" type="body"/>
          </p:nvPr>
        </p:nvSpPr>
        <p:spPr>
          <a:xfrm>
            <a:off x="147475" y="657375"/>
            <a:ext cx="8837100" cy="4221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38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p64"/>
          <p:cNvSpPr txBox="1"/>
          <p:nvPr>
            <p:ph type="title"/>
          </p:nvPr>
        </p:nvSpPr>
        <p:spPr>
          <a:xfrm>
            <a:off x="147485" y="47698"/>
            <a:ext cx="8105700" cy="5832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Day in the Life - Worst Case</a:t>
            </a:r>
            <a:endParaRPr/>
          </a:p>
        </p:txBody>
      </p:sp>
      <p:pic>
        <p:nvPicPr>
          <p:cNvPr id="440" name="Google Shape;440;p6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" y="630900"/>
            <a:ext cx="6016819" cy="45126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41" name="Google Shape;441;p64"/>
          <p:cNvCxnSpPr/>
          <p:nvPr/>
        </p:nvCxnSpPr>
        <p:spPr>
          <a:xfrm>
            <a:off x="25" y="2931950"/>
            <a:ext cx="6016800" cy="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442" name="Google Shape;442;p64"/>
          <p:cNvCxnSpPr/>
          <p:nvPr/>
        </p:nvCxnSpPr>
        <p:spPr>
          <a:xfrm>
            <a:off x="3048219" y="630900"/>
            <a:ext cx="0" cy="45126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43" name="Google Shape;443;p64"/>
          <p:cNvSpPr txBox="1"/>
          <p:nvPr/>
        </p:nvSpPr>
        <p:spPr>
          <a:xfrm>
            <a:off x="3048213" y="630900"/>
            <a:ext cx="642300" cy="3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FF0000"/>
                </a:solidFill>
                <a:latin typeface="Roboto"/>
                <a:ea typeface="Roboto"/>
                <a:cs typeface="Roboto"/>
                <a:sym typeface="Roboto"/>
              </a:rPr>
              <a:t>00:00</a:t>
            </a:r>
            <a:endParaRPr b="0" i="0" sz="1400" u="none" cap="none" strike="noStrike">
              <a:solidFill>
                <a:srgbClr val="FF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44" name="Google Shape;444;p64"/>
          <p:cNvSpPr txBox="1"/>
          <p:nvPr/>
        </p:nvSpPr>
        <p:spPr>
          <a:xfrm>
            <a:off x="3" y="2566700"/>
            <a:ext cx="7365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FF0000"/>
                </a:solidFill>
                <a:latin typeface="Roboto"/>
                <a:ea typeface="Roboto"/>
                <a:cs typeface="Roboto"/>
                <a:sym typeface="Roboto"/>
              </a:rPr>
              <a:t>06:00</a:t>
            </a:r>
            <a:endParaRPr b="0" i="0" sz="1400" u="none" cap="none" strike="noStrike">
              <a:solidFill>
                <a:srgbClr val="FF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45" name="Google Shape;445;p64"/>
          <p:cNvSpPr txBox="1"/>
          <p:nvPr/>
        </p:nvSpPr>
        <p:spPr>
          <a:xfrm>
            <a:off x="5219500" y="2467525"/>
            <a:ext cx="736500" cy="45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FF0000"/>
                </a:solidFill>
                <a:latin typeface="Roboto"/>
                <a:ea typeface="Roboto"/>
                <a:cs typeface="Roboto"/>
                <a:sym typeface="Roboto"/>
              </a:rPr>
              <a:t>18:00</a:t>
            </a:r>
            <a:endParaRPr b="0" i="0" sz="1400" u="none" cap="none" strike="noStrike">
              <a:solidFill>
                <a:srgbClr val="FF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46" name="Google Shape;446;p64"/>
          <p:cNvSpPr txBox="1"/>
          <p:nvPr/>
        </p:nvSpPr>
        <p:spPr>
          <a:xfrm>
            <a:off x="2446878" y="4803900"/>
            <a:ext cx="16950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FF0000"/>
                </a:solidFill>
                <a:latin typeface="Roboto"/>
                <a:ea typeface="Roboto"/>
                <a:cs typeface="Roboto"/>
                <a:sym typeface="Roboto"/>
              </a:rPr>
              <a:t>12:00  (Sun-side)</a:t>
            </a:r>
            <a:endParaRPr b="0" i="0" sz="1400" u="none" cap="none" strike="noStrike">
              <a:solidFill>
                <a:srgbClr val="FF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47" name="Google Shape;447;p64"/>
          <p:cNvSpPr/>
          <p:nvPr/>
        </p:nvSpPr>
        <p:spPr>
          <a:xfrm>
            <a:off x="6027300" y="652900"/>
            <a:ext cx="3116700" cy="45126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8" name="Google Shape;448;p64"/>
          <p:cNvSpPr/>
          <p:nvPr/>
        </p:nvSpPr>
        <p:spPr>
          <a:xfrm>
            <a:off x="6167575" y="1149400"/>
            <a:ext cx="430200" cy="430200"/>
          </a:xfrm>
          <a:prstGeom prst="ellipse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FF0000"/>
                </a:solidFill>
                <a:latin typeface="Roboto"/>
                <a:ea typeface="Roboto"/>
                <a:cs typeface="Roboto"/>
                <a:sym typeface="Roboto"/>
              </a:rPr>
              <a:t>1</a:t>
            </a:r>
            <a:endParaRPr b="0" i="0" sz="1600" u="none" cap="none" strike="noStrike">
              <a:solidFill>
                <a:srgbClr val="FF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49" name="Google Shape;449;p64"/>
          <p:cNvSpPr/>
          <p:nvPr/>
        </p:nvSpPr>
        <p:spPr>
          <a:xfrm>
            <a:off x="6167575" y="2367550"/>
            <a:ext cx="430200" cy="430200"/>
          </a:xfrm>
          <a:prstGeom prst="ellipse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FF0000"/>
                </a:solidFill>
                <a:latin typeface="Roboto"/>
                <a:ea typeface="Roboto"/>
                <a:cs typeface="Roboto"/>
                <a:sym typeface="Roboto"/>
              </a:rPr>
              <a:t>3</a:t>
            </a:r>
            <a:endParaRPr b="0" i="0" sz="1600" u="none" cap="none" strike="noStrike">
              <a:solidFill>
                <a:srgbClr val="FF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50" name="Google Shape;450;p64"/>
          <p:cNvSpPr/>
          <p:nvPr/>
        </p:nvSpPr>
        <p:spPr>
          <a:xfrm>
            <a:off x="6167575" y="1758475"/>
            <a:ext cx="430200" cy="430200"/>
          </a:xfrm>
          <a:prstGeom prst="ellipse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FF0000"/>
                </a:solidFill>
                <a:latin typeface="Roboto"/>
                <a:ea typeface="Roboto"/>
                <a:cs typeface="Roboto"/>
                <a:sym typeface="Roboto"/>
              </a:rPr>
              <a:t>2</a:t>
            </a:r>
            <a:endParaRPr b="0" i="0" sz="1600" u="none" cap="none" strike="noStrike">
              <a:solidFill>
                <a:srgbClr val="FF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51" name="Google Shape;451;p64"/>
          <p:cNvSpPr/>
          <p:nvPr/>
        </p:nvSpPr>
        <p:spPr>
          <a:xfrm>
            <a:off x="6167575" y="2976625"/>
            <a:ext cx="430200" cy="430200"/>
          </a:xfrm>
          <a:prstGeom prst="ellipse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FF0000"/>
                </a:solidFill>
                <a:latin typeface="Roboto"/>
                <a:ea typeface="Roboto"/>
                <a:cs typeface="Roboto"/>
                <a:sym typeface="Roboto"/>
              </a:rPr>
              <a:t>4</a:t>
            </a:r>
            <a:endParaRPr b="0" i="0" sz="1600" u="none" cap="none" strike="noStrike">
              <a:solidFill>
                <a:srgbClr val="FF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52" name="Google Shape;452;p64"/>
          <p:cNvSpPr/>
          <p:nvPr/>
        </p:nvSpPr>
        <p:spPr>
          <a:xfrm>
            <a:off x="6167575" y="3585700"/>
            <a:ext cx="430200" cy="430200"/>
          </a:xfrm>
          <a:prstGeom prst="ellipse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FF0000"/>
                </a:solidFill>
                <a:latin typeface="Roboto"/>
                <a:ea typeface="Roboto"/>
                <a:cs typeface="Roboto"/>
                <a:sym typeface="Roboto"/>
              </a:rPr>
              <a:t>5</a:t>
            </a:r>
            <a:endParaRPr b="0" i="0" sz="1600" u="none" cap="none" strike="noStrike">
              <a:solidFill>
                <a:srgbClr val="FF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53" name="Google Shape;453;p64"/>
          <p:cNvSpPr/>
          <p:nvPr/>
        </p:nvSpPr>
        <p:spPr>
          <a:xfrm>
            <a:off x="6167575" y="4194775"/>
            <a:ext cx="430200" cy="430200"/>
          </a:xfrm>
          <a:prstGeom prst="ellipse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FF0000"/>
                </a:solidFill>
                <a:latin typeface="Roboto"/>
                <a:ea typeface="Roboto"/>
                <a:cs typeface="Roboto"/>
                <a:sym typeface="Roboto"/>
              </a:rPr>
              <a:t>6</a:t>
            </a:r>
            <a:endParaRPr b="0" i="0" sz="1600" u="none" cap="none" strike="noStrike">
              <a:solidFill>
                <a:srgbClr val="FF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54" name="Google Shape;454;p64"/>
          <p:cNvSpPr txBox="1"/>
          <p:nvPr/>
        </p:nvSpPr>
        <p:spPr>
          <a:xfrm>
            <a:off x="6727675" y="1177450"/>
            <a:ext cx="1234500" cy="37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ECLIPSE</a:t>
            </a:r>
            <a:endParaRPr b="0" i="0" sz="1400" u="none" cap="none" strike="noStrike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55" name="Google Shape;455;p64"/>
          <p:cNvSpPr txBox="1"/>
          <p:nvPr/>
        </p:nvSpPr>
        <p:spPr>
          <a:xfrm>
            <a:off x="6727675" y="2347100"/>
            <a:ext cx="1234500" cy="4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S/C Momentum Dumping + Stationkeeping</a:t>
            </a:r>
            <a:endParaRPr sz="1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sz="1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56" name="Google Shape;456;p64"/>
          <p:cNvSpPr txBox="1"/>
          <p:nvPr/>
        </p:nvSpPr>
        <p:spPr>
          <a:xfrm>
            <a:off x="6727675" y="2963250"/>
            <a:ext cx="1234500" cy="37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Science Observation</a:t>
            </a:r>
            <a:endParaRPr sz="1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sz="1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57" name="Google Shape;457;p64"/>
          <p:cNvSpPr txBox="1"/>
          <p:nvPr/>
        </p:nvSpPr>
        <p:spPr>
          <a:xfrm>
            <a:off x="6727675" y="3599500"/>
            <a:ext cx="1234500" cy="37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S/C Stationkeeping</a:t>
            </a:r>
            <a:endParaRPr sz="1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sz="1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58" name="Google Shape;458;p64"/>
          <p:cNvSpPr txBox="1"/>
          <p:nvPr/>
        </p:nvSpPr>
        <p:spPr>
          <a:xfrm>
            <a:off x="6727675" y="4146613"/>
            <a:ext cx="1234500" cy="37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S/C DTE Communication 2 + Relay</a:t>
            </a:r>
            <a:endParaRPr b="0" i="0" sz="1000" u="none" cap="none" strike="noStrike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459" name="Google Shape;459;p64"/>
          <p:cNvCxnSpPr/>
          <p:nvPr/>
        </p:nvCxnSpPr>
        <p:spPr>
          <a:xfrm rot="10800000">
            <a:off x="2557875" y="1129150"/>
            <a:ext cx="72000" cy="252000"/>
          </a:xfrm>
          <a:prstGeom prst="straightConnector1">
            <a:avLst/>
          </a:prstGeom>
          <a:noFill/>
          <a:ln cap="flat" cmpd="sng" w="2857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460" name="Google Shape;460;p64"/>
          <p:cNvCxnSpPr/>
          <p:nvPr/>
        </p:nvCxnSpPr>
        <p:spPr>
          <a:xfrm flipH="1" rot="10800000">
            <a:off x="3376425" y="1131700"/>
            <a:ext cx="73800" cy="246900"/>
          </a:xfrm>
          <a:prstGeom prst="straightConnector1">
            <a:avLst/>
          </a:prstGeom>
          <a:noFill/>
          <a:ln cap="flat" cmpd="sng" w="2857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61" name="Google Shape;461;p64"/>
          <p:cNvSpPr/>
          <p:nvPr/>
        </p:nvSpPr>
        <p:spPr>
          <a:xfrm>
            <a:off x="4233400" y="652900"/>
            <a:ext cx="430200" cy="430200"/>
          </a:xfrm>
          <a:prstGeom prst="ellipse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-US" sz="1700" u="none" cap="none" strike="noStrike">
                <a:solidFill>
                  <a:srgbClr val="FF0000"/>
                </a:solidFill>
                <a:latin typeface="Roboto"/>
                <a:ea typeface="Roboto"/>
                <a:cs typeface="Roboto"/>
                <a:sym typeface="Roboto"/>
              </a:rPr>
              <a:t>1</a:t>
            </a:r>
            <a:endParaRPr b="0" i="0" sz="1700" u="none" cap="none" strike="noStrike">
              <a:solidFill>
                <a:srgbClr val="FF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462" name="Google Shape;462;p64"/>
          <p:cNvCxnSpPr>
            <a:stCxn id="461" idx="2"/>
          </p:cNvCxnSpPr>
          <p:nvPr/>
        </p:nvCxnSpPr>
        <p:spPr>
          <a:xfrm flipH="1">
            <a:off x="3180400" y="868000"/>
            <a:ext cx="1053000" cy="192000"/>
          </a:xfrm>
          <a:prstGeom prst="bentConnector3">
            <a:avLst>
              <a:gd fmla="val 50000" name="adj1"/>
            </a:avLst>
          </a:prstGeom>
          <a:noFill/>
          <a:ln cap="flat" cmpd="sng" w="2857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463" name="Google Shape;463;p64"/>
          <p:cNvCxnSpPr/>
          <p:nvPr/>
        </p:nvCxnSpPr>
        <p:spPr>
          <a:xfrm flipH="1">
            <a:off x="3073250" y="1051775"/>
            <a:ext cx="117300" cy="242400"/>
          </a:xfrm>
          <a:prstGeom prst="straightConnector1">
            <a:avLst/>
          </a:prstGeom>
          <a:noFill/>
          <a:ln cap="flat" cmpd="sng" w="28575">
            <a:solidFill>
              <a:srgbClr val="FFFFFF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464" name="Google Shape;464;p64"/>
          <p:cNvSpPr txBox="1"/>
          <p:nvPr/>
        </p:nvSpPr>
        <p:spPr>
          <a:xfrm>
            <a:off x="1898000" y="867988"/>
            <a:ext cx="594000" cy="3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1:00</a:t>
            </a:r>
            <a:endParaRPr b="0" i="0" sz="1200" u="none" cap="none" strike="noStrike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65" name="Google Shape;465;p64"/>
          <p:cNvSpPr txBox="1"/>
          <p:nvPr/>
        </p:nvSpPr>
        <p:spPr>
          <a:xfrm>
            <a:off x="3500675" y="972600"/>
            <a:ext cx="594000" cy="3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23:00</a:t>
            </a:r>
            <a:endParaRPr b="0" i="0" sz="1200" u="none" cap="none" strike="noStrike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66" name="Google Shape;466;p64"/>
          <p:cNvSpPr/>
          <p:nvPr/>
        </p:nvSpPr>
        <p:spPr>
          <a:xfrm>
            <a:off x="1343175" y="1481675"/>
            <a:ext cx="430200" cy="430200"/>
          </a:xfrm>
          <a:prstGeom prst="ellipse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en-US" sz="1700">
                <a:solidFill>
                  <a:srgbClr val="FF0000"/>
                </a:solidFill>
                <a:latin typeface="Roboto"/>
                <a:ea typeface="Roboto"/>
                <a:cs typeface="Roboto"/>
                <a:sym typeface="Roboto"/>
              </a:rPr>
              <a:t>2</a:t>
            </a:r>
            <a:endParaRPr b="0" i="0" sz="1700" u="none" cap="none" strike="noStrike">
              <a:solidFill>
                <a:srgbClr val="FF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67" name="Google Shape;467;p64"/>
          <p:cNvSpPr/>
          <p:nvPr/>
        </p:nvSpPr>
        <p:spPr>
          <a:xfrm>
            <a:off x="4233400" y="1481675"/>
            <a:ext cx="430200" cy="430200"/>
          </a:xfrm>
          <a:prstGeom prst="ellipse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FF0000"/>
                </a:solidFill>
                <a:latin typeface="Roboto"/>
                <a:ea typeface="Roboto"/>
                <a:cs typeface="Roboto"/>
                <a:sym typeface="Roboto"/>
              </a:rPr>
              <a:t>6</a:t>
            </a:r>
            <a:endParaRPr b="0" i="0" sz="1600" u="none" cap="none" strike="noStrike">
              <a:solidFill>
                <a:srgbClr val="FF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468" name="Google Shape;468;p64"/>
          <p:cNvCxnSpPr/>
          <p:nvPr/>
        </p:nvCxnSpPr>
        <p:spPr>
          <a:xfrm flipH="1" rot="10800000">
            <a:off x="4501500" y="2608025"/>
            <a:ext cx="320700" cy="74100"/>
          </a:xfrm>
          <a:prstGeom prst="straightConnector1">
            <a:avLst/>
          </a:prstGeom>
          <a:noFill/>
          <a:ln cap="flat" cmpd="sng" w="2857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469" name="Google Shape;469;p64"/>
          <p:cNvCxnSpPr/>
          <p:nvPr/>
        </p:nvCxnSpPr>
        <p:spPr>
          <a:xfrm>
            <a:off x="4516950" y="3181775"/>
            <a:ext cx="289800" cy="78000"/>
          </a:xfrm>
          <a:prstGeom prst="straightConnector1">
            <a:avLst/>
          </a:prstGeom>
          <a:noFill/>
          <a:ln cap="flat" cmpd="sng" w="2857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70" name="Google Shape;470;p64"/>
          <p:cNvSpPr/>
          <p:nvPr/>
        </p:nvSpPr>
        <p:spPr>
          <a:xfrm>
            <a:off x="306288" y="2027813"/>
            <a:ext cx="430200" cy="430200"/>
          </a:xfrm>
          <a:prstGeom prst="ellipse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en-US" sz="1700">
                <a:solidFill>
                  <a:srgbClr val="FF0000"/>
                </a:solidFill>
                <a:latin typeface="Roboto"/>
                <a:ea typeface="Roboto"/>
                <a:cs typeface="Roboto"/>
                <a:sym typeface="Roboto"/>
              </a:rPr>
              <a:t>3</a:t>
            </a:r>
            <a:endParaRPr b="0" i="0" sz="1700" u="none" cap="none" strike="noStrike">
              <a:solidFill>
                <a:srgbClr val="FF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471" name="Google Shape;471;p64"/>
          <p:cNvCxnSpPr>
            <a:stCxn id="470" idx="5"/>
          </p:cNvCxnSpPr>
          <p:nvPr/>
        </p:nvCxnSpPr>
        <p:spPr>
          <a:xfrm flipH="1" rot="-5400000">
            <a:off x="612737" y="2455761"/>
            <a:ext cx="382500" cy="261000"/>
          </a:xfrm>
          <a:prstGeom prst="bentConnector3">
            <a:avLst>
              <a:gd fmla="val 58235" name="adj1"/>
            </a:avLst>
          </a:prstGeom>
          <a:noFill/>
          <a:ln cap="flat" cmpd="sng" w="2857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72" name="Google Shape;472;p64"/>
          <p:cNvSpPr txBox="1"/>
          <p:nvPr/>
        </p:nvSpPr>
        <p:spPr>
          <a:xfrm>
            <a:off x="775525" y="2251063"/>
            <a:ext cx="594000" cy="3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5:</a:t>
            </a:r>
            <a:r>
              <a:rPr lang="en-US"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00</a:t>
            </a:r>
            <a:endParaRPr b="0" i="0" sz="1200" u="none" cap="none" strike="noStrike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73" name="Google Shape;473;p64"/>
          <p:cNvSpPr txBox="1"/>
          <p:nvPr/>
        </p:nvSpPr>
        <p:spPr>
          <a:xfrm>
            <a:off x="736525" y="3271125"/>
            <a:ext cx="4884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7</a:t>
            </a:r>
            <a:r>
              <a:rPr b="0" i="0" lang="en-US" sz="12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:</a:t>
            </a:r>
            <a:r>
              <a:rPr lang="en-US"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0</a:t>
            </a:r>
            <a:r>
              <a:rPr b="0" i="0" lang="en-US" sz="12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0</a:t>
            </a:r>
            <a:endParaRPr b="0" i="0" sz="1200" u="none" cap="none" strike="noStrike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474" name="Google Shape;474;p64"/>
          <p:cNvCxnSpPr/>
          <p:nvPr/>
        </p:nvCxnSpPr>
        <p:spPr>
          <a:xfrm rot="10800000">
            <a:off x="4729275" y="2945775"/>
            <a:ext cx="565500" cy="108300"/>
          </a:xfrm>
          <a:prstGeom prst="straightConnector1">
            <a:avLst/>
          </a:prstGeom>
          <a:noFill/>
          <a:ln cap="flat" cmpd="sng" w="28575">
            <a:solidFill>
              <a:srgbClr val="FFFFFF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475" name="Google Shape;475;p64"/>
          <p:cNvSpPr/>
          <p:nvPr/>
        </p:nvSpPr>
        <p:spPr>
          <a:xfrm>
            <a:off x="3198225" y="4374600"/>
            <a:ext cx="430200" cy="430200"/>
          </a:xfrm>
          <a:prstGeom prst="ellipse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en-US" sz="1700">
                <a:solidFill>
                  <a:srgbClr val="FF0000"/>
                </a:solidFill>
                <a:latin typeface="Roboto"/>
                <a:ea typeface="Roboto"/>
                <a:cs typeface="Roboto"/>
                <a:sym typeface="Roboto"/>
              </a:rPr>
              <a:t>4</a:t>
            </a:r>
            <a:endParaRPr b="0" i="0" sz="1700" u="none" cap="none" strike="noStrike">
              <a:solidFill>
                <a:srgbClr val="FF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476" name="Google Shape;476;p64"/>
          <p:cNvCxnSpPr/>
          <p:nvPr/>
        </p:nvCxnSpPr>
        <p:spPr>
          <a:xfrm flipH="1" rot="10800000">
            <a:off x="1147025" y="3180125"/>
            <a:ext cx="301800" cy="48300"/>
          </a:xfrm>
          <a:prstGeom prst="straightConnector1">
            <a:avLst/>
          </a:prstGeom>
          <a:noFill/>
          <a:ln cap="flat" cmpd="sng" w="2857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77" name="Google Shape;477;p64"/>
          <p:cNvSpPr/>
          <p:nvPr/>
        </p:nvSpPr>
        <p:spPr>
          <a:xfrm>
            <a:off x="5372650" y="3226875"/>
            <a:ext cx="430200" cy="430200"/>
          </a:xfrm>
          <a:prstGeom prst="ellipse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en-US" sz="1700">
                <a:solidFill>
                  <a:srgbClr val="FF0000"/>
                </a:solidFill>
                <a:latin typeface="Roboto"/>
                <a:ea typeface="Roboto"/>
                <a:cs typeface="Roboto"/>
                <a:sym typeface="Roboto"/>
              </a:rPr>
              <a:t>5</a:t>
            </a:r>
            <a:endParaRPr b="0" i="0" sz="1700" u="none" cap="none" strike="noStrike">
              <a:solidFill>
                <a:srgbClr val="FF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478" name="Google Shape;478;p64"/>
          <p:cNvCxnSpPr/>
          <p:nvPr/>
        </p:nvCxnSpPr>
        <p:spPr>
          <a:xfrm rot="10800000">
            <a:off x="1210475" y="2590175"/>
            <a:ext cx="291600" cy="93600"/>
          </a:xfrm>
          <a:prstGeom prst="straightConnector1">
            <a:avLst/>
          </a:prstGeom>
          <a:noFill/>
          <a:ln cap="flat" cmpd="sng" w="2857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479" name="Google Shape;479;p64"/>
          <p:cNvCxnSpPr>
            <a:stCxn id="477" idx="0"/>
          </p:cNvCxnSpPr>
          <p:nvPr/>
        </p:nvCxnSpPr>
        <p:spPr>
          <a:xfrm flipH="1" rot="5400000">
            <a:off x="5334550" y="2973675"/>
            <a:ext cx="183600" cy="322800"/>
          </a:xfrm>
          <a:prstGeom prst="bentConnector2">
            <a:avLst/>
          </a:prstGeom>
          <a:noFill/>
          <a:ln cap="flat" cmpd="sng" w="2857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480" name="Google Shape;480;p64"/>
          <p:cNvCxnSpPr/>
          <p:nvPr/>
        </p:nvCxnSpPr>
        <p:spPr>
          <a:xfrm>
            <a:off x="921475" y="2795800"/>
            <a:ext cx="302100" cy="69300"/>
          </a:xfrm>
          <a:prstGeom prst="straightConnector1">
            <a:avLst/>
          </a:prstGeom>
          <a:noFill/>
          <a:ln cap="flat" cmpd="sng" w="28575">
            <a:solidFill>
              <a:srgbClr val="FFFFFF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481" name="Google Shape;481;p64"/>
          <p:cNvSpPr txBox="1"/>
          <p:nvPr/>
        </p:nvSpPr>
        <p:spPr>
          <a:xfrm>
            <a:off x="4663600" y="3271113"/>
            <a:ext cx="594000" cy="3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17:</a:t>
            </a:r>
            <a:r>
              <a:rPr lang="en-US"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0</a:t>
            </a:r>
            <a:r>
              <a:rPr b="0" i="0" lang="en-US" sz="12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0</a:t>
            </a:r>
            <a:endParaRPr b="0" i="0" sz="1200" u="none" cap="none" strike="noStrike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82" name="Google Shape;482;p64"/>
          <p:cNvSpPr txBox="1"/>
          <p:nvPr/>
        </p:nvSpPr>
        <p:spPr>
          <a:xfrm>
            <a:off x="4806750" y="2251075"/>
            <a:ext cx="594000" cy="3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1</a:t>
            </a:r>
            <a:r>
              <a:rPr lang="en-US"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9</a:t>
            </a:r>
            <a:r>
              <a:rPr b="0" i="0" lang="en-US" sz="12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:</a:t>
            </a:r>
            <a:r>
              <a:rPr lang="en-US"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0</a:t>
            </a:r>
            <a:r>
              <a:rPr b="0" i="0" lang="en-US" sz="12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0</a:t>
            </a:r>
            <a:endParaRPr b="0" i="0" sz="1200" u="none" cap="none" strike="noStrike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83" name="Google Shape;483;p64"/>
          <p:cNvSpPr txBox="1"/>
          <p:nvPr/>
        </p:nvSpPr>
        <p:spPr>
          <a:xfrm>
            <a:off x="6727675" y="1712473"/>
            <a:ext cx="1234500" cy="32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S/C DTE Communication</a:t>
            </a:r>
            <a:endParaRPr sz="1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sz="1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84" name="Google Shape;484;p64"/>
          <p:cNvSpPr txBox="1"/>
          <p:nvPr>
            <p:ph idx="1" type="body"/>
          </p:nvPr>
        </p:nvSpPr>
        <p:spPr>
          <a:xfrm>
            <a:off x="147475" y="657375"/>
            <a:ext cx="8837100" cy="4221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NeMO">
      <a:dk1>
        <a:srgbClr val="000000"/>
      </a:dk1>
      <a:lt1>
        <a:srgbClr val="FFFFFF"/>
      </a:lt1>
      <a:dk2>
        <a:srgbClr val="0C0C0C"/>
      </a:dk2>
      <a:lt2>
        <a:srgbClr val="7F7F7F"/>
      </a:lt2>
      <a:accent1>
        <a:srgbClr val="00B0F0"/>
      </a:accent1>
      <a:accent2>
        <a:srgbClr val="A98762"/>
      </a:accent2>
      <a:accent3>
        <a:srgbClr val="CD7B35"/>
      </a:accent3>
      <a:accent4>
        <a:srgbClr val="5E4535"/>
      </a:accent4>
      <a:accent5>
        <a:srgbClr val="4F81BD"/>
      </a:accent5>
      <a:accent6>
        <a:srgbClr val="00B050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NeMO">
      <a:dk1>
        <a:srgbClr val="000000"/>
      </a:dk1>
      <a:lt1>
        <a:srgbClr val="FFFFFF"/>
      </a:lt1>
      <a:dk2>
        <a:srgbClr val="0C0C0C"/>
      </a:dk2>
      <a:lt2>
        <a:srgbClr val="7F7F7F"/>
      </a:lt2>
      <a:accent1>
        <a:srgbClr val="00B0F0"/>
      </a:accent1>
      <a:accent2>
        <a:srgbClr val="A98762"/>
      </a:accent2>
      <a:accent3>
        <a:srgbClr val="CD7B35"/>
      </a:accent3>
      <a:accent4>
        <a:srgbClr val="5E4535"/>
      </a:accent4>
      <a:accent5>
        <a:srgbClr val="4F81BD"/>
      </a:accent5>
      <a:accent6>
        <a:srgbClr val="00B050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Office Theme">
  <a:themeElements>
    <a:clrScheme name="NeMO">
      <a:dk1>
        <a:srgbClr val="000000"/>
      </a:dk1>
      <a:lt1>
        <a:srgbClr val="FFFFFF"/>
      </a:lt1>
      <a:dk2>
        <a:srgbClr val="0C0C0C"/>
      </a:dk2>
      <a:lt2>
        <a:srgbClr val="7F7F7F"/>
      </a:lt2>
      <a:accent1>
        <a:srgbClr val="00B0F0"/>
      </a:accent1>
      <a:accent2>
        <a:srgbClr val="A98762"/>
      </a:accent2>
      <a:accent3>
        <a:srgbClr val="CD7B35"/>
      </a:accent3>
      <a:accent4>
        <a:srgbClr val="5E4535"/>
      </a:accent4>
      <a:accent5>
        <a:srgbClr val="4F81BD"/>
      </a:accent5>
      <a:accent6>
        <a:srgbClr val="00B050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Office Theme">
  <a:themeElements>
    <a:clrScheme name="NeMO">
      <a:dk1>
        <a:srgbClr val="000000"/>
      </a:dk1>
      <a:lt1>
        <a:srgbClr val="FFFFFF"/>
      </a:lt1>
      <a:dk2>
        <a:srgbClr val="0C0C0C"/>
      </a:dk2>
      <a:lt2>
        <a:srgbClr val="7F7F7F"/>
      </a:lt2>
      <a:accent1>
        <a:srgbClr val="00B0F0"/>
      </a:accent1>
      <a:accent2>
        <a:srgbClr val="A98762"/>
      </a:accent2>
      <a:accent3>
        <a:srgbClr val="CD7B35"/>
      </a:accent3>
      <a:accent4>
        <a:srgbClr val="5E4535"/>
      </a:accent4>
      <a:accent5>
        <a:srgbClr val="4F81BD"/>
      </a:accent5>
      <a:accent6>
        <a:srgbClr val="00B050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