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8" r:id="rId4"/>
    <p:sldId id="269" r:id="rId5"/>
    <p:sldId id="259" r:id="rId6"/>
    <p:sldId id="264" r:id="rId7"/>
    <p:sldId id="261" r:id="rId8"/>
    <p:sldId id="267" r:id="rId9"/>
    <p:sldId id="266" r:id="rId10"/>
    <p:sldId id="262" r:id="rId11"/>
    <p:sldId id="275" r:id="rId12"/>
    <p:sldId id="258" r:id="rId13"/>
    <p:sldId id="260" r:id="rId14"/>
    <p:sldId id="270" r:id="rId15"/>
    <p:sldId id="271" r:id="rId16"/>
    <p:sldId id="276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757" autoAdjust="0"/>
  </p:normalViewPr>
  <p:slideViewPr>
    <p:cSldViewPr snapToGrid="0" snapToObjects="1">
      <p:cViewPr>
        <p:scale>
          <a:sx n="99" d="100"/>
          <a:sy n="99" d="100"/>
        </p:scale>
        <p:origin x="-1736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F6D81-34F4-8841-9F65-8DF9256071A0}" type="doc">
      <dgm:prSet loTypeId="urn:microsoft.com/office/officeart/2005/8/layout/radial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E6E22F-0491-7148-AF4B-957ABBF57428}">
      <dgm:prSet/>
      <dgm:spPr>
        <a:noFill/>
        <a:ln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Space agencies</a:t>
          </a:r>
          <a:endParaRPr lang="en-US" dirty="0">
            <a:solidFill>
              <a:srgbClr val="FFFFFF"/>
            </a:solidFill>
          </a:endParaRPr>
        </a:p>
      </dgm:t>
    </dgm:pt>
    <dgm:pt modelId="{6016D70E-85DF-9E49-9814-F4D9BA5149D0}" type="parTrans" cxnId="{65A9E24D-6D8E-BE4A-9BCC-FAF01E34D329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A8CB4793-CCA1-B646-AEC1-1DBEB1EF431C}" type="sibTrans" cxnId="{65A9E24D-6D8E-BE4A-9BCC-FAF01E34D329}">
      <dgm:prSet/>
      <dgm:spPr/>
      <dgm:t>
        <a:bodyPr/>
        <a:lstStyle/>
        <a:p>
          <a:endParaRPr lang="en-US"/>
        </a:p>
      </dgm:t>
    </dgm:pt>
    <dgm:pt modelId="{9D9AA029-0A72-8048-8F40-1E1020DB498A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Commercial lunar ride-shares</a:t>
          </a:r>
        </a:p>
      </dgm:t>
    </dgm:pt>
    <dgm:pt modelId="{1B90C388-BD05-0343-8501-04315F9C096A}" type="parTrans" cxnId="{3E6CD219-10E2-104C-A6D8-BFBF42DDECEA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899D4FE5-19D4-6142-B90E-B0B63640B438}" type="sibTrans" cxnId="{3E6CD219-10E2-104C-A6D8-BFBF42DDECEA}">
      <dgm:prSet/>
      <dgm:spPr/>
      <dgm:t>
        <a:bodyPr/>
        <a:lstStyle/>
        <a:p>
          <a:endParaRPr lang="en-US"/>
        </a:p>
      </dgm:t>
    </dgm:pt>
    <dgm:pt modelId="{B8C98363-F5FA-ED40-A692-FAE9C3C0FBAB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Various small-size missions</a:t>
          </a:r>
          <a:endParaRPr lang="en-US" dirty="0">
            <a:solidFill>
              <a:srgbClr val="FFFFFF"/>
            </a:solidFill>
          </a:endParaRPr>
        </a:p>
      </dgm:t>
    </dgm:pt>
    <dgm:pt modelId="{FE5025D6-BB5B-214D-8210-8CFE31F0CC5A}" type="parTrans" cxnId="{B88E01D6-1015-E14B-872F-49DD7B5EF689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2894A2DC-37D1-0B47-8247-6C920D2A225C}" type="sibTrans" cxnId="{B88E01D6-1015-E14B-872F-49DD7B5EF689}">
      <dgm:prSet/>
      <dgm:spPr/>
      <dgm:t>
        <a:bodyPr/>
        <a:lstStyle/>
        <a:p>
          <a:endParaRPr lang="en-US"/>
        </a:p>
      </dgm:t>
    </dgm:pt>
    <dgm:pt modelId="{7000E0EA-D3A1-624B-B567-29C9E9273CC8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Agency lunar ride-shares</a:t>
          </a:r>
          <a:endParaRPr lang="en-US" dirty="0">
            <a:solidFill>
              <a:srgbClr val="FFFFFF"/>
            </a:solidFill>
          </a:endParaRPr>
        </a:p>
      </dgm:t>
    </dgm:pt>
    <dgm:pt modelId="{07EB054C-45E4-8E41-91EF-4015B0CF8A07}" type="parTrans" cxnId="{F4A454F4-2AE2-DC43-823C-601922772640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8EA9DDCB-8695-B240-B5FF-2728E1163FA9}" type="sibTrans" cxnId="{F4A454F4-2AE2-DC43-823C-601922772640}">
      <dgm:prSet/>
      <dgm:spPr/>
      <dgm:t>
        <a:bodyPr/>
        <a:lstStyle/>
        <a:p>
          <a:endParaRPr lang="en-US"/>
        </a:p>
      </dgm:t>
    </dgm:pt>
    <dgm:pt modelId="{6F13283B-A8B6-B841-8813-5B5C8FD108A9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Various proposals</a:t>
          </a:r>
          <a:endParaRPr lang="en-US" dirty="0">
            <a:solidFill>
              <a:srgbClr val="FFFFFF"/>
            </a:solidFill>
          </a:endParaRPr>
        </a:p>
      </dgm:t>
    </dgm:pt>
    <dgm:pt modelId="{93FC9291-4A8E-864B-8E10-5ED4A834A5EB}" type="parTrans" cxnId="{B7053129-A983-794E-A7DA-578046E209D4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037CBFA4-A521-D44A-851F-68922DE38896}" type="sibTrans" cxnId="{B7053129-A983-794E-A7DA-578046E209D4}">
      <dgm:prSet/>
      <dgm:spPr/>
      <dgm:t>
        <a:bodyPr/>
        <a:lstStyle/>
        <a:p>
          <a:endParaRPr lang="en-US"/>
        </a:p>
      </dgm:t>
    </dgm:pt>
    <dgm:pt modelId="{32B08838-483B-DE46-993C-0E6EC144F8C6}">
      <dgm:prSet/>
      <dgm:spPr/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CNSA, ESA, ISRO, JAXA, KARI, NASA, </a:t>
          </a:r>
          <a:r>
            <a:rPr lang="en-US" dirty="0" err="1" smtClean="0">
              <a:solidFill>
                <a:srgbClr val="FFFFFF"/>
              </a:solidFill>
            </a:rPr>
            <a:t>Roscosmos</a:t>
          </a:r>
          <a:endParaRPr lang="en-US" dirty="0">
            <a:solidFill>
              <a:srgbClr val="FFFFFF"/>
            </a:solidFill>
          </a:endParaRPr>
        </a:p>
      </dgm:t>
    </dgm:pt>
    <dgm:pt modelId="{C0FD9068-A256-1645-8891-A7D54D690968}" type="parTrans" cxnId="{B6653FCB-4F51-2D49-8ACE-7332DB19F599}">
      <dgm:prSet/>
      <dgm:spPr/>
      <dgm:t>
        <a:bodyPr/>
        <a:lstStyle/>
        <a:p>
          <a:endParaRPr lang="en-US"/>
        </a:p>
      </dgm:t>
    </dgm:pt>
    <dgm:pt modelId="{43E7B553-98AC-F545-BB60-7444E5CB16F3}" type="sibTrans" cxnId="{B6653FCB-4F51-2D49-8ACE-7332DB19F599}">
      <dgm:prSet/>
      <dgm:spPr/>
      <dgm:t>
        <a:bodyPr/>
        <a:lstStyle/>
        <a:p>
          <a:endParaRPr lang="en-US"/>
        </a:p>
      </dgm:t>
    </dgm:pt>
    <dgm:pt modelId="{A8877FA2-F7B0-244F-8FC1-D3CB25320A03}">
      <dgm:prSet/>
      <dgm:spPr/>
      <dgm:t>
        <a:bodyPr/>
        <a:lstStyle/>
        <a:p>
          <a:pPr rtl="0"/>
          <a:r>
            <a:rPr lang="en-US" dirty="0" err="1" smtClean="0">
              <a:solidFill>
                <a:srgbClr val="FFFFFF"/>
              </a:solidFill>
            </a:rPr>
            <a:t>Astrobotic</a:t>
          </a:r>
          <a:r>
            <a:rPr lang="en-US" dirty="0" smtClean="0">
              <a:solidFill>
                <a:srgbClr val="FFFFFF"/>
              </a:solidFill>
            </a:rPr>
            <a:t>, Blue Origin, </a:t>
          </a:r>
          <a:r>
            <a:rPr lang="en-US" dirty="0" err="1" smtClean="0">
              <a:solidFill>
                <a:srgbClr val="FFFFFF"/>
              </a:solidFill>
            </a:rPr>
            <a:t>iSpace</a:t>
          </a:r>
          <a:r>
            <a:rPr lang="en-US" dirty="0" smtClean="0">
              <a:solidFill>
                <a:srgbClr val="FFFFFF"/>
              </a:solidFill>
            </a:rPr>
            <a:t>, Lunar Pathfinder, Moon Express, PT Scientists, Team Indus</a:t>
          </a:r>
        </a:p>
      </dgm:t>
    </dgm:pt>
    <dgm:pt modelId="{A6238BFC-64BB-5345-95F2-1058D2CBBD2D}" type="parTrans" cxnId="{5ECA9479-52F3-A34F-A697-F90F872A0692}">
      <dgm:prSet/>
      <dgm:spPr/>
      <dgm:t>
        <a:bodyPr/>
        <a:lstStyle/>
        <a:p>
          <a:endParaRPr lang="en-US"/>
        </a:p>
      </dgm:t>
    </dgm:pt>
    <dgm:pt modelId="{945AB9B7-A8EA-F042-AC35-4F9E67F0916A}" type="sibTrans" cxnId="{5ECA9479-52F3-A34F-A697-F90F872A0692}">
      <dgm:prSet/>
      <dgm:spPr/>
      <dgm:t>
        <a:bodyPr/>
        <a:lstStyle/>
        <a:p>
          <a:endParaRPr lang="en-US"/>
        </a:p>
      </dgm:t>
    </dgm:pt>
    <dgm:pt modelId="{4A6834C3-8A77-5040-8E19-DCE6FB84746E}">
      <dgm:prSet/>
      <dgm:spPr/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EM-1, +?</a:t>
          </a:r>
          <a:endParaRPr lang="en-US" dirty="0">
            <a:solidFill>
              <a:srgbClr val="FFFFFF"/>
            </a:solidFill>
          </a:endParaRPr>
        </a:p>
      </dgm:t>
    </dgm:pt>
    <dgm:pt modelId="{9C39EBC3-D9E5-2347-9CC6-5306CCAECA56}" type="parTrans" cxnId="{1A4568B6-28B5-1145-8803-009B47EB8642}">
      <dgm:prSet/>
      <dgm:spPr/>
      <dgm:t>
        <a:bodyPr/>
        <a:lstStyle/>
        <a:p>
          <a:endParaRPr lang="en-US"/>
        </a:p>
      </dgm:t>
    </dgm:pt>
    <dgm:pt modelId="{F8F0A0D4-5BF5-7842-82E2-E1FE64D51528}" type="sibTrans" cxnId="{1A4568B6-28B5-1145-8803-009B47EB8642}">
      <dgm:prSet/>
      <dgm:spPr/>
      <dgm:t>
        <a:bodyPr/>
        <a:lstStyle/>
        <a:p>
          <a:endParaRPr lang="en-US"/>
        </a:p>
      </dgm:t>
    </dgm:pt>
    <dgm:pt modelId="{BBE0F6F8-DB44-8D42-9497-457C77B5C7F7}">
      <dgm:prSet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eg</a:t>
          </a:r>
          <a:r>
            <a:rPr lang="en-US" dirty="0" smtClean="0">
              <a:solidFill>
                <a:srgbClr val="FFFFFF"/>
              </a:solidFill>
            </a:rPr>
            <a:t>, Lunar Flashlight, Lunar </a:t>
          </a:r>
          <a:r>
            <a:rPr lang="en-US" dirty="0" err="1" smtClean="0">
              <a:solidFill>
                <a:srgbClr val="FFFFFF"/>
              </a:solidFill>
            </a:rPr>
            <a:t>IceCube</a:t>
          </a:r>
          <a:endParaRPr lang="en-US" dirty="0">
            <a:solidFill>
              <a:srgbClr val="FFFFFF"/>
            </a:solidFill>
          </a:endParaRPr>
        </a:p>
      </dgm:t>
    </dgm:pt>
    <dgm:pt modelId="{7C971176-0695-0F49-93FA-2000FEAF9849}" type="parTrans" cxnId="{1E4647FD-3C27-C640-A77F-15FC3FB432AC}">
      <dgm:prSet/>
      <dgm:spPr/>
      <dgm:t>
        <a:bodyPr/>
        <a:lstStyle/>
        <a:p>
          <a:endParaRPr lang="en-US"/>
        </a:p>
      </dgm:t>
    </dgm:pt>
    <dgm:pt modelId="{8F81ED18-11E7-9647-BC42-A84D86989969}" type="sibTrans" cxnId="{1E4647FD-3C27-C640-A77F-15FC3FB432AC}">
      <dgm:prSet/>
      <dgm:spPr/>
      <dgm:t>
        <a:bodyPr/>
        <a:lstStyle/>
        <a:p>
          <a:endParaRPr lang="en-US"/>
        </a:p>
      </dgm:t>
    </dgm:pt>
    <dgm:pt modelId="{33E576BC-68C4-0A42-A511-32A650B866BE}">
      <dgm:prSet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eg</a:t>
          </a:r>
          <a:r>
            <a:rPr lang="en-US" dirty="0" smtClean="0">
              <a:solidFill>
                <a:srgbClr val="FFFFFF"/>
              </a:solidFill>
            </a:rPr>
            <a:t>, ILOA, OLFAR, mining &amp; resource utilization, space tourism</a:t>
          </a:r>
          <a:endParaRPr lang="en-US" dirty="0">
            <a:solidFill>
              <a:srgbClr val="FFFFFF"/>
            </a:solidFill>
          </a:endParaRPr>
        </a:p>
      </dgm:t>
    </dgm:pt>
    <dgm:pt modelId="{3FEBADE5-3D65-5447-812E-3605C7316F59}" type="parTrans" cxnId="{B887E1DF-893D-1240-AD95-27791C0A36B3}">
      <dgm:prSet/>
      <dgm:spPr/>
      <dgm:t>
        <a:bodyPr/>
        <a:lstStyle/>
        <a:p>
          <a:endParaRPr lang="en-US"/>
        </a:p>
      </dgm:t>
    </dgm:pt>
    <dgm:pt modelId="{219668AC-66CA-DA4C-A1F8-EDC3C7D95456}" type="sibTrans" cxnId="{B887E1DF-893D-1240-AD95-27791C0A36B3}">
      <dgm:prSet/>
      <dgm:spPr/>
      <dgm:t>
        <a:bodyPr/>
        <a:lstStyle/>
        <a:p>
          <a:endParaRPr lang="en-US"/>
        </a:p>
      </dgm:t>
    </dgm:pt>
    <dgm:pt modelId="{C22C8B69-5091-4648-901A-D267A7703AC9}">
      <dgm:prSet/>
      <dgm:spPr>
        <a:noFill/>
        <a:ln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ILD</a:t>
          </a:r>
          <a:endParaRPr lang="en-US" dirty="0">
            <a:solidFill>
              <a:srgbClr val="FFFFFF"/>
            </a:solidFill>
          </a:endParaRPr>
        </a:p>
      </dgm:t>
    </dgm:pt>
    <dgm:pt modelId="{F5C388D5-FABF-674E-8BD8-896A2C8FE460}" type="parTrans" cxnId="{EEF654F0-114D-204B-870B-EA072F25E842}">
      <dgm:prSet/>
      <dgm:spPr>
        <a:ln>
          <a:solidFill>
            <a:srgbClr val="FFFFFF"/>
          </a:solidFill>
        </a:ln>
      </dgm:spPr>
      <dgm:t>
        <a:bodyPr/>
        <a:lstStyle/>
        <a:p>
          <a:endParaRPr lang="en-GB"/>
        </a:p>
      </dgm:t>
    </dgm:pt>
    <dgm:pt modelId="{90029C35-9E0E-B946-BE8B-6AC8F106E297}" type="sibTrans" cxnId="{EEF654F0-114D-204B-870B-EA072F25E842}">
      <dgm:prSet/>
      <dgm:spPr/>
      <dgm:t>
        <a:bodyPr/>
        <a:lstStyle/>
        <a:p>
          <a:endParaRPr lang="en-GB"/>
        </a:p>
      </dgm:t>
    </dgm:pt>
    <dgm:pt modelId="{FC4AC136-7E85-CE4F-8FA4-B0FA2F4FC77E}">
      <dgm:prSet/>
      <dgm:spPr>
        <a:noFill/>
        <a:ln>
          <a:noFill/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UNOOSA International Lunar Decade</a:t>
          </a:r>
          <a:endParaRPr lang="en-US" dirty="0">
            <a:solidFill>
              <a:srgbClr val="FFFFFF"/>
            </a:solidFill>
          </a:endParaRPr>
        </a:p>
      </dgm:t>
    </dgm:pt>
    <dgm:pt modelId="{30AFFD3F-A826-7E4C-9EC6-392737B546B7}" type="parTrans" cxnId="{DF836BA2-75B2-F141-A77D-165D63236C77}">
      <dgm:prSet/>
      <dgm:spPr/>
      <dgm:t>
        <a:bodyPr/>
        <a:lstStyle/>
        <a:p>
          <a:endParaRPr lang="en-GB"/>
        </a:p>
      </dgm:t>
    </dgm:pt>
    <dgm:pt modelId="{6A704494-4CB5-9043-A8EB-90580A1D06A8}" type="sibTrans" cxnId="{DF836BA2-75B2-F141-A77D-165D63236C77}">
      <dgm:prSet/>
      <dgm:spPr/>
      <dgm:t>
        <a:bodyPr/>
        <a:lstStyle/>
        <a:p>
          <a:endParaRPr lang="en-GB"/>
        </a:p>
      </dgm:t>
    </dgm:pt>
    <dgm:pt modelId="{21DDEFB4-15AD-8746-BEE6-065457EC354A}" type="pres">
      <dgm:prSet presAssocID="{D85F6D81-34F4-8841-9F65-8DF9256071A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5CFBC0-BEFB-2249-BAA3-CB7A2A929E0C}" type="pres">
      <dgm:prSet presAssocID="{D85F6D81-34F4-8841-9F65-8DF9256071A0}" presName="cycle" presStyleCnt="0"/>
      <dgm:spPr/>
    </dgm:pt>
    <dgm:pt modelId="{9DEA3DB1-6D2E-4148-91D0-D5C12FD9300D}" type="pres">
      <dgm:prSet presAssocID="{D85F6D81-34F4-8841-9F65-8DF9256071A0}" presName="centerShape" presStyleCnt="0"/>
      <dgm:spPr/>
    </dgm:pt>
    <dgm:pt modelId="{C4EE58C9-1667-8448-B8A0-53B7F9BA1D20}" type="pres">
      <dgm:prSet presAssocID="{D85F6D81-34F4-8841-9F65-8DF9256071A0}" presName="connSite" presStyleLbl="node1" presStyleIdx="0" presStyleCnt="7"/>
      <dgm:spPr/>
    </dgm:pt>
    <dgm:pt modelId="{66AA018F-8F12-AA48-AA29-F73054BF446E}" type="pres">
      <dgm:prSet presAssocID="{D85F6D81-34F4-8841-9F65-8DF9256071A0}" presName="visible" presStyleLbl="node1" presStyleIdx="0" presStyleCnt="7" custScaleX="225456" custScaleY="226584" custLinFactNeighborX="2050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93C65AA-79EC-8744-BD14-D6EBF7DA58BF}" type="pres">
      <dgm:prSet presAssocID="{F5C388D5-FABF-674E-8BD8-896A2C8FE460}" presName="Name25" presStyleLbl="parChTrans1D1" presStyleIdx="0" presStyleCnt="6"/>
      <dgm:spPr/>
      <dgm:t>
        <a:bodyPr/>
        <a:lstStyle/>
        <a:p>
          <a:endParaRPr lang="en-GB"/>
        </a:p>
      </dgm:t>
    </dgm:pt>
    <dgm:pt modelId="{D43D3676-DA19-8443-9883-F798AC325F05}" type="pres">
      <dgm:prSet presAssocID="{C22C8B69-5091-4648-901A-D267A7703AC9}" presName="node" presStyleCnt="0"/>
      <dgm:spPr/>
    </dgm:pt>
    <dgm:pt modelId="{1830B0C3-271D-FA47-B2CA-694E8D374F87}" type="pres">
      <dgm:prSet presAssocID="{C22C8B69-5091-4648-901A-D267A7703AC9}" presName="parentNode" presStyleLbl="node1" presStyleIdx="1" presStyleCnt="7" custLinFactX="-3352" custLinFactNeighborX="-100000" custLinFactNeighborY="1885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D28348-905E-1545-9566-EFD7B98345BE}" type="pres">
      <dgm:prSet presAssocID="{C22C8B69-5091-4648-901A-D267A7703AC9}" presName="child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4A5933-D4FD-3740-8235-65F377814D7D}" type="pres">
      <dgm:prSet presAssocID="{6016D70E-85DF-9E49-9814-F4D9BA5149D0}" presName="Name25" presStyleLbl="parChTrans1D1" presStyleIdx="1" presStyleCnt="6"/>
      <dgm:spPr/>
      <dgm:t>
        <a:bodyPr/>
        <a:lstStyle/>
        <a:p>
          <a:endParaRPr lang="en-US"/>
        </a:p>
      </dgm:t>
    </dgm:pt>
    <dgm:pt modelId="{6D6A7071-24A6-7A4F-BFB9-02CF1D22EF91}" type="pres">
      <dgm:prSet presAssocID="{7AE6E22F-0491-7148-AF4B-957ABBF57428}" presName="node" presStyleCnt="0"/>
      <dgm:spPr/>
    </dgm:pt>
    <dgm:pt modelId="{7951DF48-D4E0-7F41-9157-7599B377C683}" type="pres">
      <dgm:prSet presAssocID="{7AE6E22F-0491-7148-AF4B-957ABBF57428}" presName="parentNode" presStyleLbl="node1" presStyleIdx="2" presStyleCnt="7" custLinFactNeighborX="-68763" custLinFactNeighborY="-208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3EF37-7432-6646-A3BF-B6C7295FE643}" type="pres">
      <dgm:prSet presAssocID="{7AE6E22F-0491-7148-AF4B-957ABBF57428}" presName="child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CC118-48BD-404F-AB3F-F2F054857DE9}" type="pres">
      <dgm:prSet presAssocID="{1B90C388-BD05-0343-8501-04315F9C096A}" presName="Name25" presStyleLbl="parChTrans1D1" presStyleIdx="2" presStyleCnt="6"/>
      <dgm:spPr/>
      <dgm:t>
        <a:bodyPr/>
        <a:lstStyle/>
        <a:p>
          <a:endParaRPr lang="en-US"/>
        </a:p>
      </dgm:t>
    </dgm:pt>
    <dgm:pt modelId="{2DD96BF3-A032-B643-9463-E7B3B20AAEB2}" type="pres">
      <dgm:prSet presAssocID="{9D9AA029-0A72-8048-8F40-1E1020DB498A}" presName="node" presStyleCnt="0"/>
      <dgm:spPr/>
    </dgm:pt>
    <dgm:pt modelId="{9601274A-DE58-774D-9909-64E0B5BBEA00}" type="pres">
      <dgm:prSet presAssocID="{9D9AA029-0A72-8048-8F40-1E1020DB498A}" presName="parentNode" presStyleLbl="node1" presStyleIdx="3" presStyleCnt="7" custLinFactNeighborX="-6837" custLinFactNeighborY="-91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3A350-EAA9-5E4A-8B9F-DB638451BD6A}" type="pres">
      <dgm:prSet presAssocID="{9D9AA029-0A72-8048-8F40-1E1020DB498A}" presName="child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0CF46-AA87-5640-9DD8-C4882467C94E}" type="pres">
      <dgm:prSet presAssocID="{07EB054C-45E4-8E41-91EF-4015B0CF8A07}" presName="Name25" presStyleLbl="parChTrans1D1" presStyleIdx="3" presStyleCnt="6"/>
      <dgm:spPr/>
      <dgm:t>
        <a:bodyPr/>
        <a:lstStyle/>
        <a:p>
          <a:endParaRPr lang="en-US"/>
        </a:p>
      </dgm:t>
    </dgm:pt>
    <dgm:pt modelId="{149402F6-D76A-7D4A-A67D-11C250B97B52}" type="pres">
      <dgm:prSet presAssocID="{7000E0EA-D3A1-624B-B567-29C9E9273CC8}" presName="node" presStyleCnt="0"/>
      <dgm:spPr/>
    </dgm:pt>
    <dgm:pt modelId="{AEA091E4-7E36-204B-B4E7-E518C83941C1}" type="pres">
      <dgm:prSet presAssocID="{7000E0EA-D3A1-624B-B567-29C9E9273CC8}" presName="parentNode" presStyleLbl="node1" presStyleIdx="4" presStyleCnt="7" custLinFactNeighborX="77347" custLinFactNeighborY="-130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4D328-F02F-1845-B313-F6A044442D9A}" type="pres">
      <dgm:prSet presAssocID="{7000E0EA-D3A1-624B-B567-29C9E9273CC8}" presName="child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7989E-0EA1-084A-B615-F3D08F87D62E}" type="pres">
      <dgm:prSet presAssocID="{FE5025D6-BB5B-214D-8210-8CFE31F0CC5A}" presName="Name25" presStyleLbl="parChTrans1D1" presStyleIdx="4" presStyleCnt="6"/>
      <dgm:spPr/>
      <dgm:t>
        <a:bodyPr/>
        <a:lstStyle/>
        <a:p>
          <a:endParaRPr lang="en-US"/>
        </a:p>
      </dgm:t>
    </dgm:pt>
    <dgm:pt modelId="{BE905224-9586-354C-8CAE-1DB63826A63A}" type="pres">
      <dgm:prSet presAssocID="{B8C98363-F5FA-ED40-A692-FAE9C3C0FBAB}" presName="node" presStyleCnt="0"/>
      <dgm:spPr/>
    </dgm:pt>
    <dgm:pt modelId="{302FAE5A-4B4F-374A-B0EF-0CBDE47971CB}" type="pres">
      <dgm:prSet presAssocID="{B8C98363-F5FA-ED40-A692-FAE9C3C0FBAB}" presName="parentNode" presStyleLbl="node1" presStyleIdx="5" presStyleCnt="7" custLinFactNeighborX="-30087" custLinFactNeighborY="-296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E897D-50CD-BF4F-B502-2B969CF0AB5D}" type="pres">
      <dgm:prSet presAssocID="{B8C98363-F5FA-ED40-A692-FAE9C3C0FBAB}" presName="child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2CC5F-4A7B-F24A-BA1E-FDFAAA04F0E2}" type="pres">
      <dgm:prSet presAssocID="{93FC9291-4A8E-864B-8E10-5ED4A834A5EB}" presName="Name25" presStyleLbl="parChTrans1D1" presStyleIdx="5" presStyleCnt="6"/>
      <dgm:spPr/>
      <dgm:t>
        <a:bodyPr/>
        <a:lstStyle/>
        <a:p>
          <a:endParaRPr lang="en-US"/>
        </a:p>
      </dgm:t>
    </dgm:pt>
    <dgm:pt modelId="{123BFA53-A295-1542-9C0B-D29EE3473DEB}" type="pres">
      <dgm:prSet presAssocID="{6F13283B-A8B6-B841-8813-5B5C8FD108A9}" presName="node" presStyleCnt="0"/>
      <dgm:spPr/>
    </dgm:pt>
    <dgm:pt modelId="{8CE18841-4574-384D-863B-BDB539214ED7}" type="pres">
      <dgm:prSet presAssocID="{6F13283B-A8B6-B841-8813-5B5C8FD108A9}" presName="parentNode" presStyleLbl="node1" presStyleIdx="6" presStyleCnt="7" custLinFactX="-2084" custLinFactNeighborX="-100000" custLinFactNeighborY="-2877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254D3E-7513-1342-95C9-B9C5ECB71E91}" type="pres">
      <dgm:prSet presAssocID="{6F13283B-A8B6-B841-8813-5B5C8FD108A9}" presName="child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653FCB-4F51-2D49-8ACE-7332DB19F599}" srcId="{7AE6E22F-0491-7148-AF4B-957ABBF57428}" destId="{32B08838-483B-DE46-993C-0E6EC144F8C6}" srcOrd="0" destOrd="0" parTransId="{C0FD9068-A256-1645-8891-A7D54D690968}" sibTransId="{43E7B553-98AC-F545-BB60-7444E5CB16F3}"/>
    <dgm:cxn modelId="{1A4568B6-28B5-1145-8803-009B47EB8642}" srcId="{7000E0EA-D3A1-624B-B567-29C9E9273CC8}" destId="{4A6834C3-8A77-5040-8E19-DCE6FB84746E}" srcOrd="0" destOrd="0" parTransId="{9C39EBC3-D9E5-2347-9CC6-5306CCAECA56}" sibTransId="{F8F0A0D4-5BF5-7842-82E2-E1FE64D51528}"/>
    <dgm:cxn modelId="{B666DEDB-1FF4-4D45-ABDA-7C1BBB72DCCE}" type="presOf" srcId="{33E576BC-68C4-0A42-A511-32A650B866BE}" destId="{D1254D3E-7513-1342-95C9-B9C5ECB71E91}" srcOrd="0" destOrd="0" presId="urn:microsoft.com/office/officeart/2005/8/layout/radial2"/>
    <dgm:cxn modelId="{D4C5DDB2-75A7-F14C-B95D-4FEC3C0DAAA3}" type="presOf" srcId="{7AE6E22F-0491-7148-AF4B-957ABBF57428}" destId="{7951DF48-D4E0-7F41-9157-7599B377C683}" srcOrd="0" destOrd="0" presId="urn:microsoft.com/office/officeart/2005/8/layout/radial2"/>
    <dgm:cxn modelId="{0D600A6A-B4CD-2847-B017-5EBE978D4C65}" type="presOf" srcId="{D85F6D81-34F4-8841-9F65-8DF9256071A0}" destId="{21DDEFB4-15AD-8746-BEE6-065457EC354A}" srcOrd="0" destOrd="0" presId="urn:microsoft.com/office/officeart/2005/8/layout/radial2"/>
    <dgm:cxn modelId="{59C25F7A-D213-2B47-BE84-AB1A7A82BCEE}" type="presOf" srcId="{6F13283B-A8B6-B841-8813-5B5C8FD108A9}" destId="{8CE18841-4574-384D-863B-BDB539214ED7}" srcOrd="0" destOrd="0" presId="urn:microsoft.com/office/officeart/2005/8/layout/radial2"/>
    <dgm:cxn modelId="{EEF654F0-114D-204B-870B-EA072F25E842}" srcId="{D85F6D81-34F4-8841-9F65-8DF9256071A0}" destId="{C22C8B69-5091-4648-901A-D267A7703AC9}" srcOrd="0" destOrd="0" parTransId="{F5C388D5-FABF-674E-8BD8-896A2C8FE460}" sibTransId="{90029C35-9E0E-B946-BE8B-6AC8F106E297}"/>
    <dgm:cxn modelId="{B8BDD45D-688F-C04F-BA85-183FC7719D72}" type="presOf" srcId="{A8877FA2-F7B0-244F-8FC1-D3CB25320A03}" destId="{D8B3A350-EAA9-5E4A-8B9F-DB638451BD6A}" srcOrd="0" destOrd="0" presId="urn:microsoft.com/office/officeart/2005/8/layout/radial2"/>
    <dgm:cxn modelId="{B88E01D6-1015-E14B-872F-49DD7B5EF689}" srcId="{D85F6D81-34F4-8841-9F65-8DF9256071A0}" destId="{B8C98363-F5FA-ED40-A692-FAE9C3C0FBAB}" srcOrd="4" destOrd="0" parTransId="{FE5025D6-BB5B-214D-8210-8CFE31F0CC5A}" sibTransId="{2894A2DC-37D1-0B47-8247-6C920D2A225C}"/>
    <dgm:cxn modelId="{B887E1DF-893D-1240-AD95-27791C0A36B3}" srcId="{6F13283B-A8B6-B841-8813-5B5C8FD108A9}" destId="{33E576BC-68C4-0A42-A511-32A650B866BE}" srcOrd="0" destOrd="0" parTransId="{3FEBADE5-3D65-5447-812E-3605C7316F59}" sibTransId="{219668AC-66CA-DA4C-A1F8-EDC3C7D95456}"/>
    <dgm:cxn modelId="{89B12DE7-71DD-4D4C-BE47-A5FBE43DB60A}" type="presOf" srcId="{1B90C388-BD05-0343-8501-04315F9C096A}" destId="{ED7CC118-48BD-404F-AB3F-F2F054857DE9}" srcOrd="0" destOrd="0" presId="urn:microsoft.com/office/officeart/2005/8/layout/radial2"/>
    <dgm:cxn modelId="{3E6CD219-10E2-104C-A6D8-BFBF42DDECEA}" srcId="{D85F6D81-34F4-8841-9F65-8DF9256071A0}" destId="{9D9AA029-0A72-8048-8F40-1E1020DB498A}" srcOrd="2" destOrd="0" parTransId="{1B90C388-BD05-0343-8501-04315F9C096A}" sibTransId="{899D4FE5-19D4-6142-B90E-B0B63640B438}"/>
    <dgm:cxn modelId="{6A67EB00-FDD8-E640-870E-CA7F2BE91D2A}" type="presOf" srcId="{93FC9291-4A8E-864B-8E10-5ED4A834A5EB}" destId="{0E02CC5F-4A7B-F24A-BA1E-FDFAAA04F0E2}" srcOrd="0" destOrd="0" presId="urn:microsoft.com/office/officeart/2005/8/layout/radial2"/>
    <dgm:cxn modelId="{EB0E4AB6-909B-524C-B610-69DD19666BDF}" type="presOf" srcId="{4A6834C3-8A77-5040-8E19-DCE6FB84746E}" destId="{0064D328-F02F-1845-B313-F6A044442D9A}" srcOrd="0" destOrd="0" presId="urn:microsoft.com/office/officeart/2005/8/layout/radial2"/>
    <dgm:cxn modelId="{D77D283B-B158-414D-8BF9-5AD80A8341F5}" type="presOf" srcId="{6016D70E-85DF-9E49-9814-F4D9BA5149D0}" destId="{A64A5933-D4FD-3740-8235-65F377814D7D}" srcOrd="0" destOrd="0" presId="urn:microsoft.com/office/officeart/2005/8/layout/radial2"/>
    <dgm:cxn modelId="{F4A454F4-2AE2-DC43-823C-601922772640}" srcId="{D85F6D81-34F4-8841-9F65-8DF9256071A0}" destId="{7000E0EA-D3A1-624B-B567-29C9E9273CC8}" srcOrd="3" destOrd="0" parTransId="{07EB054C-45E4-8E41-91EF-4015B0CF8A07}" sibTransId="{8EA9DDCB-8695-B240-B5FF-2728E1163FA9}"/>
    <dgm:cxn modelId="{FB7D730A-AD76-D443-998D-FC9B85D0B6FE}" type="presOf" srcId="{9D9AA029-0A72-8048-8F40-1E1020DB498A}" destId="{9601274A-DE58-774D-9909-64E0B5BBEA00}" srcOrd="0" destOrd="0" presId="urn:microsoft.com/office/officeart/2005/8/layout/radial2"/>
    <dgm:cxn modelId="{F0C919C9-895E-C142-83FE-3D4C61FA3851}" type="presOf" srcId="{FE5025D6-BB5B-214D-8210-8CFE31F0CC5A}" destId="{6C37989E-0EA1-084A-B615-F3D08F87D62E}" srcOrd="0" destOrd="0" presId="urn:microsoft.com/office/officeart/2005/8/layout/radial2"/>
    <dgm:cxn modelId="{5ECA9479-52F3-A34F-A697-F90F872A0692}" srcId="{9D9AA029-0A72-8048-8F40-1E1020DB498A}" destId="{A8877FA2-F7B0-244F-8FC1-D3CB25320A03}" srcOrd="0" destOrd="0" parTransId="{A6238BFC-64BB-5345-95F2-1058D2CBBD2D}" sibTransId="{945AB9B7-A8EA-F042-AC35-4F9E67F0916A}"/>
    <dgm:cxn modelId="{141EB7A5-0FA2-1A4B-82AF-3F0A541D5CA2}" type="presOf" srcId="{F5C388D5-FABF-674E-8BD8-896A2C8FE460}" destId="{093C65AA-79EC-8744-BD14-D6EBF7DA58BF}" srcOrd="0" destOrd="0" presId="urn:microsoft.com/office/officeart/2005/8/layout/radial2"/>
    <dgm:cxn modelId="{F72E36B1-2BD2-9149-BCA7-4049411ECC3D}" type="presOf" srcId="{BBE0F6F8-DB44-8D42-9497-457C77B5C7F7}" destId="{E2EE897D-50CD-BF4F-B502-2B969CF0AB5D}" srcOrd="0" destOrd="0" presId="urn:microsoft.com/office/officeart/2005/8/layout/radial2"/>
    <dgm:cxn modelId="{65A9E24D-6D8E-BE4A-9BCC-FAF01E34D329}" srcId="{D85F6D81-34F4-8841-9F65-8DF9256071A0}" destId="{7AE6E22F-0491-7148-AF4B-957ABBF57428}" srcOrd="1" destOrd="0" parTransId="{6016D70E-85DF-9E49-9814-F4D9BA5149D0}" sibTransId="{A8CB4793-CCA1-B646-AEC1-1DBEB1EF431C}"/>
    <dgm:cxn modelId="{6986592F-8157-6440-A6DD-6CA6C13F6D4B}" type="presOf" srcId="{32B08838-483B-DE46-993C-0E6EC144F8C6}" destId="{95B3EF37-7432-6646-A3BF-B6C7295FE643}" srcOrd="0" destOrd="0" presId="urn:microsoft.com/office/officeart/2005/8/layout/radial2"/>
    <dgm:cxn modelId="{B7053129-A983-794E-A7DA-578046E209D4}" srcId="{D85F6D81-34F4-8841-9F65-8DF9256071A0}" destId="{6F13283B-A8B6-B841-8813-5B5C8FD108A9}" srcOrd="5" destOrd="0" parTransId="{93FC9291-4A8E-864B-8E10-5ED4A834A5EB}" sibTransId="{037CBFA4-A521-D44A-851F-68922DE38896}"/>
    <dgm:cxn modelId="{C91E09F7-20C4-954F-8684-9FB157DA218A}" type="presOf" srcId="{FC4AC136-7E85-CE4F-8FA4-B0FA2F4FC77E}" destId="{93D28348-905E-1545-9566-EFD7B98345BE}" srcOrd="0" destOrd="0" presId="urn:microsoft.com/office/officeart/2005/8/layout/radial2"/>
    <dgm:cxn modelId="{115C1EFB-E93F-824B-9343-79E67D071B8C}" type="presOf" srcId="{C22C8B69-5091-4648-901A-D267A7703AC9}" destId="{1830B0C3-271D-FA47-B2CA-694E8D374F87}" srcOrd="0" destOrd="0" presId="urn:microsoft.com/office/officeart/2005/8/layout/radial2"/>
    <dgm:cxn modelId="{DF7E8D34-2942-A84E-BA0B-D01821B16B27}" type="presOf" srcId="{B8C98363-F5FA-ED40-A692-FAE9C3C0FBAB}" destId="{302FAE5A-4B4F-374A-B0EF-0CBDE47971CB}" srcOrd="0" destOrd="0" presId="urn:microsoft.com/office/officeart/2005/8/layout/radial2"/>
    <dgm:cxn modelId="{008657CB-5C87-A44E-890E-E9E7A6F3A34E}" type="presOf" srcId="{07EB054C-45E4-8E41-91EF-4015B0CF8A07}" destId="{7390CF46-AA87-5640-9DD8-C4882467C94E}" srcOrd="0" destOrd="0" presId="urn:microsoft.com/office/officeart/2005/8/layout/radial2"/>
    <dgm:cxn modelId="{1E4647FD-3C27-C640-A77F-15FC3FB432AC}" srcId="{B8C98363-F5FA-ED40-A692-FAE9C3C0FBAB}" destId="{BBE0F6F8-DB44-8D42-9497-457C77B5C7F7}" srcOrd="0" destOrd="0" parTransId="{7C971176-0695-0F49-93FA-2000FEAF9849}" sibTransId="{8F81ED18-11E7-9647-BC42-A84D86989969}"/>
    <dgm:cxn modelId="{C132B28C-2DF2-5744-B719-EB2BCA06FD1E}" type="presOf" srcId="{7000E0EA-D3A1-624B-B567-29C9E9273CC8}" destId="{AEA091E4-7E36-204B-B4E7-E518C83941C1}" srcOrd="0" destOrd="0" presId="urn:microsoft.com/office/officeart/2005/8/layout/radial2"/>
    <dgm:cxn modelId="{DF836BA2-75B2-F141-A77D-165D63236C77}" srcId="{C22C8B69-5091-4648-901A-D267A7703AC9}" destId="{FC4AC136-7E85-CE4F-8FA4-B0FA2F4FC77E}" srcOrd="0" destOrd="0" parTransId="{30AFFD3F-A826-7E4C-9EC6-392737B546B7}" sibTransId="{6A704494-4CB5-9043-A8EB-90580A1D06A8}"/>
    <dgm:cxn modelId="{0DA4F518-4330-BC4B-9D19-7FF375183A00}" type="presParOf" srcId="{21DDEFB4-15AD-8746-BEE6-065457EC354A}" destId="{215CFBC0-BEFB-2249-BAA3-CB7A2A929E0C}" srcOrd="0" destOrd="0" presId="urn:microsoft.com/office/officeart/2005/8/layout/radial2"/>
    <dgm:cxn modelId="{96EAB2C2-FCAC-9D4D-99E2-F94AB389838F}" type="presParOf" srcId="{215CFBC0-BEFB-2249-BAA3-CB7A2A929E0C}" destId="{9DEA3DB1-6D2E-4148-91D0-D5C12FD9300D}" srcOrd="0" destOrd="0" presId="urn:microsoft.com/office/officeart/2005/8/layout/radial2"/>
    <dgm:cxn modelId="{FE0FF86C-1094-0A45-813A-7105133BE211}" type="presParOf" srcId="{9DEA3DB1-6D2E-4148-91D0-D5C12FD9300D}" destId="{C4EE58C9-1667-8448-B8A0-53B7F9BA1D20}" srcOrd="0" destOrd="0" presId="urn:microsoft.com/office/officeart/2005/8/layout/radial2"/>
    <dgm:cxn modelId="{18C64ED4-46C8-F046-833C-27319755F722}" type="presParOf" srcId="{9DEA3DB1-6D2E-4148-91D0-D5C12FD9300D}" destId="{66AA018F-8F12-AA48-AA29-F73054BF446E}" srcOrd="1" destOrd="0" presId="urn:microsoft.com/office/officeart/2005/8/layout/radial2"/>
    <dgm:cxn modelId="{20EA953D-6D5C-D841-99A3-8AB2ACF0B040}" type="presParOf" srcId="{215CFBC0-BEFB-2249-BAA3-CB7A2A929E0C}" destId="{093C65AA-79EC-8744-BD14-D6EBF7DA58BF}" srcOrd="1" destOrd="0" presId="urn:microsoft.com/office/officeart/2005/8/layout/radial2"/>
    <dgm:cxn modelId="{B0A6BC24-37A6-2842-81BF-84AD28666905}" type="presParOf" srcId="{215CFBC0-BEFB-2249-BAA3-CB7A2A929E0C}" destId="{D43D3676-DA19-8443-9883-F798AC325F05}" srcOrd="2" destOrd="0" presId="urn:microsoft.com/office/officeart/2005/8/layout/radial2"/>
    <dgm:cxn modelId="{14DDBFCD-B850-F148-9D83-CFDCEEC94360}" type="presParOf" srcId="{D43D3676-DA19-8443-9883-F798AC325F05}" destId="{1830B0C3-271D-FA47-B2CA-694E8D374F87}" srcOrd="0" destOrd="0" presId="urn:microsoft.com/office/officeart/2005/8/layout/radial2"/>
    <dgm:cxn modelId="{E7E5422D-3ECF-1340-AE10-136B5EDD318A}" type="presParOf" srcId="{D43D3676-DA19-8443-9883-F798AC325F05}" destId="{93D28348-905E-1545-9566-EFD7B98345BE}" srcOrd="1" destOrd="0" presId="urn:microsoft.com/office/officeart/2005/8/layout/radial2"/>
    <dgm:cxn modelId="{3D8235A2-57BF-A342-B996-1E1C7A939F72}" type="presParOf" srcId="{215CFBC0-BEFB-2249-BAA3-CB7A2A929E0C}" destId="{A64A5933-D4FD-3740-8235-65F377814D7D}" srcOrd="3" destOrd="0" presId="urn:microsoft.com/office/officeart/2005/8/layout/radial2"/>
    <dgm:cxn modelId="{62B32235-AA27-4C4B-BD0E-C94BBC638B68}" type="presParOf" srcId="{215CFBC0-BEFB-2249-BAA3-CB7A2A929E0C}" destId="{6D6A7071-24A6-7A4F-BFB9-02CF1D22EF91}" srcOrd="4" destOrd="0" presId="urn:microsoft.com/office/officeart/2005/8/layout/radial2"/>
    <dgm:cxn modelId="{56CF9B01-F865-614C-AE2B-D7DBDC4578DE}" type="presParOf" srcId="{6D6A7071-24A6-7A4F-BFB9-02CF1D22EF91}" destId="{7951DF48-D4E0-7F41-9157-7599B377C683}" srcOrd="0" destOrd="0" presId="urn:microsoft.com/office/officeart/2005/8/layout/radial2"/>
    <dgm:cxn modelId="{559BD21C-C3AC-694E-AA39-760733868213}" type="presParOf" srcId="{6D6A7071-24A6-7A4F-BFB9-02CF1D22EF91}" destId="{95B3EF37-7432-6646-A3BF-B6C7295FE643}" srcOrd="1" destOrd="0" presId="urn:microsoft.com/office/officeart/2005/8/layout/radial2"/>
    <dgm:cxn modelId="{360990E8-5A65-B040-A8B4-317874D24802}" type="presParOf" srcId="{215CFBC0-BEFB-2249-BAA3-CB7A2A929E0C}" destId="{ED7CC118-48BD-404F-AB3F-F2F054857DE9}" srcOrd="5" destOrd="0" presId="urn:microsoft.com/office/officeart/2005/8/layout/radial2"/>
    <dgm:cxn modelId="{4F4D279D-4553-5A46-80C1-93F64C86BA0E}" type="presParOf" srcId="{215CFBC0-BEFB-2249-BAA3-CB7A2A929E0C}" destId="{2DD96BF3-A032-B643-9463-E7B3B20AAEB2}" srcOrd="6" destOrd="0" presId="urn:microsoft.com/office/officeart/2005/8/layout/radial2"/>
    <dgm:cxn modelId="{7C17AF73-7BC6-774A-9479-C446A07D3BEE}" type="presParOf" srcId="{2DD96BF3-A032-B643-9463-E7B3B20AAEB2}" destId="{9601274A-DE58-774D-9909-64E0B5BBEA00}" srcOrd="0" destOrd="0" presId="urn:microsoft.com/office/officeart/2005/8/layout/radial2"/>
    <dgm:cxn modelId="{DF55A3CB-0410-3E42-ABD2-58FD189B1830}" type="presParOf" srcId="{2DD96BF3-A032-B643-9463-E7B3B20AAEB2}" destId="{D8B3A350-EAA9-5E4A-8B9F-DB638451BD6A}" srcOrd="1" destOrd="0" presId="urn:microsoft.com/office/officeart/2005/8/layout/radial2"/>
    <dgm:cxn modelId="{83B01CD3-7327-BF48-98B1-9A3377061384}" type="presParOf" srcId="{215CFBC0-BEFB-2249-BAA3-CB7A2A929E0C}" destId="{7390CF46-AA87-5640-9DD8-C4882467C94E}" srcOrd="7" destOrd="0" presId="urn:microsoft.com/office/officeart/2005/8/layout/radial2"/>
    <dgm:cxn modelId="{A629E335-51B2-0645-AB35-9F4AE223AB8F}" type="presParOf" srcId="{215CFBC0-BEFB-2249-BAA3-CB7A2A929E0C}" destId="{149402F6-D76A-7D4A-A67D-11C250B97B52}" srcOrd="8" destOrd="0" presId="urn:microsoft.com/office/officeart/2005/8/layout/radial2"/>
    <dgm:cxn modelId="{6AD7C7A2-B92D-C84A-AA65-4852AB52B421}" type="presParOf" srcId="{149402F6-D76A-7D4A-A67D-11C250B97B52}" destId="{AEA091E4-7E36-204B-B4E7-E518C83941C1}" srcOrd="0" destOrd="0" presId="urn:microsoft.com/office/officeart/2005/8/layout/radial2"/>
    <dgm:cxn modelId="{B1AB92B0-6CAF-F64F-B408-73BAE8C607FC}" type="presParOf" srcId="{149402F6-D76A-7D4A-A67D-11C250B97B52}" destId="{0064D328-F02F-1845-B313-F6A044442D9A}" srcOrd="1" destOrd="0" presId="urn:microsoft.com/office/officeart/2005/8/layout/radial2"/>
    <dgm:cxn modelId="{0253B516-7812-CB49-A3A1-75EA1E5A8504}" type="presParOf" srcId="{215CFBC0-BEFB-2249-BAA3-CB7A2A929E0C}" destId="{6C37989E-0EA1-084A-B615-F3D08F87D62E}" srcOrd="9" destOrd="0" presId="urn:microsoft.com/office/officeart/2005/8/layout/radial2"/>
    <dgm:cxn modelId="{C82B5D9C-AC82-DB43-9167-6AC7266E81EA}" type="presParOf" srcId="{215CFBC0-BEFB-2249-BAA3-CB7A2A929E0C}" destId="{BE905224-9586-354C-8CAE-1DB63826A63A}" srcOrd="10" destOrd="0" presId="urn:microsoft.com/office/officeart/2005/8/layout/radial2"/>
    <dgm:cxn modelId="{CACC973C-35D7-B742-A35D-5D12E111A626}" type="presParOf" srcId="{BE905224-9586-354C-8CAE-1DB63826A63A}" destId="{302FAE5A-4B4F-374A-B0EF-0CBDE47971CB}" srcOrd="0" destOrd="0" presId="urn:microsoft.com/office/officeart/2005/8/layout/radial2"/>
    <dgm:cxn modelId="{68C157F4-6EA1-6C4D-877D-0847439F3B14}" type="presParOf" srcId="{BE905224-9586-354C-8CAE-1DB63826A63A}" destId="{E2EE897D-50CD-BF4F-B502-2B969CF0AB5D}" srcOrd="1" destOrd="0" presId="urn:microsoft.com/office/officeart/2005/8/layout/radial2"/>
    <dgm:cxn modelId="{60C05097-15B0-4C43-9849-4C3328AD2890}" type="presParOf" srcId="{215CFBC0-BEFB-2249-BAA3-CB7A2A929E0C}" destId="{0E02CC5F-4A7B-F24A-BA1E-FDFAAA04F0E2}" srcOrd="11" destOrd="0" presId="urn:microsoft.com/office/officeart/2005/8/layout/radial2"/>
    <dgm:cxn modelId="{F003CBBA-AB35-6446-A086-FE299F6577ED}" type="presParOf" srcId="{215CFBC0-BEFB-2249-BAA3-CB7A2A929E0C}" destId="{123BFA53-A295-1542-9C0B-D29EE3473DEB}" srcOrd="12" destOrd="0" presId="urn:microsoft.com/office/officeart/2005/8/layout/radial2"/>
    <dgm:cxn modelId="{78E5596A-84B3-624B-AC9D-744D28646846}" type="presParOf" srcId="{123BFA53-A295-1542-9C0B-D29EE3473DEB}" destId="{8CE18841-4574-384D-863B-BDB539214ED7}" srcOrd="0" destOrd="0" presId="urn:microsoft.com/office/officeart/2005/8/layout/radial2"/>
    <dgm:cxn modelId="{3E4D8765-81FE-2142-82A4-E74C9EDA3E4B}" type="presParOf" srcId="{123BFA53-A295-1542-9C0B-D29EE3473DEB}" destId="{D1254D3E-7513-1342-95C9-B9C5ECB71E9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5F6D81-34F4-8841-9F65-8DF9256071A0}" type="doc">
      <dgm:prSet loTypeId="urn:microsoft.com/office/officeart/2005/8/layout/radial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E6E22F-0491-7148-AF4B-957ABBF57428}">
      <dgm:prSet/>
      <dgm:spPr>
        <a:noFill/>
        <a:ln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Space agencies</a:t>
          </a:r>
          <a:endParaRPr lang="en-US" dirty="0">
            <a:solidFill>
              <a:srgbClr val="FFFFFF"/>
            </a:solidFill>
          </a:endParaRPr>
        </a:p>
      </dgm:t>
    </dgm:pt>
    <dgm:pt modelId="{6016D70E-85DF-9E49-9814-F4D9BA5149D0}" type="parTrans" cxnId="{65A9E24D-6D8E-BE4A-9BCC-FAF01E34D329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A8CB4793-CCA1-B646-AEC1-1DBEB1EF431C}" type="sibTrans" cxnId="{65A9E24D-6D8E-BE4A-9BCC-FAF01E34D329}">
      <dgm:prSet/>
      <dgm:spPr/>
      <dgm:t>
        <a:bodyPr/>
        <a:lstStyle/>
        <a:p>
          <a:endParaRPr lang="en-US"/>
        </a:p>
      </dgm:t>
    </dgm:pt>
    <dgm:pt modelId="{9D9AA029-0A72-8048-8F40-1E1020DB498A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Commercial lunar ride-shares</a:t>
          </a:r>
        </a:p>
      </dgm:t>
    </dgm:pt>
    <dgm:pt modelId="{1B90C388-BD05-0343-8501-04315F9C096A}" type="parTrans" cxnId="{3E6CD219-10E2-104C-A6D8-BFBF42DDECEA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899D4FE5-19D4-6142-B90E-B0B63640B438}" type="sibTrans" cxnId="{3E6CD219-10E2-104C-A6D8-BFBF42DDECEA}">
      <dgm:prSet/>
      <dgm:spPr/>
      <dgm:t>
        <a:bodyPr/>
        <a:lstStyle/>
        <a:p>
          <a:endParaRPr lang="en-US"/>
        </a:p>
      </dgm:t>
    </dgm:pt>
    <dgm:pt modelId="{B8C98363-F5FA-ED40-A692-FAE9C3C0FBAB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Various small-size missions</a:t>
          </a:r>
          <a:endParaRPr lang="en-US" dirty="0">
            <a:solidFill>
              <a:srgbClr val="FFFFFF"/>
            </a:solidFill>
          </a:endParaRPr>
        </a:p>
      </dgm:t>
    </dgm:pt>
    <dgm:pt modelId="{FE5025D6-BB5B-214D-8210-8CFE31F0CC5A}" type="parTrans" cxnId="{B88E01D6-1015-E14B-872F-49DD7B5EF689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2894A2DC-37D1-0B47-8247-6C920D2A225C}" type="sibTrans" cxnId="{B88E01D6-1015-E14B-872F-49DD7B5EF689}">
      <dgm:prSet/>
      <dgm:spPr/>
      <dgm:t>
        <a:bodyPr/>
        <a:lstStyle/>
        <a:p>
          <a:endParaRPr lang="en-US"/>
        </a:p>
      </dgm:t>
    </dgm:pt>
    <dgm:pt modelId="{7000E0EA-D3A1-624B-B567-29C9E9273CC8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Agency lunar ride-shares</a:t>
          </a:r>
          <a:endParaRPr lang="en-US" dirty="0">
            <a:solidFill>
              <a:srgbClr val="FFFFFF"/>
            </a:solidFill>
          </a:endParaRPr>
        </a:p>
      </dgm:t>
    </dgm:pt>
    <dgm:pt modelId="{07EB054C-45E4-8E41-91EF-4015B0CF8A07}" type="parTrans" cxnId="{F4A454F4-2AE2-DC43-823C-601922772640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8EA9DDCB-8695-B240-B5FF-2728E1163FA9}" type="sibTrans" cxnId="{F4A454F4-2AE2-DC43-823C-601922772640}">
      <dgm:prSet/>
      <dgm:spPr/>
      <dgm:t>
        <a:bodyPr/>
        <a:lstStyle/>
        <a:p>
          <a:endParaRPr lang="en-US"/>
        </a:p>
      </dgm:t>
    </dgm:pt>
    <dgm:pt modelId="{6F13283B-A8B6-B841-8813-5B5C8FD108A9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Various proposals</a:t>
          </a:r>
          <a:endParaRPr lang="en-US" dirty="0">
            <a:solidFill>
              <a:srgbClr val="FFFFFF"/>
            </a:solidFill>
          </a:endParaRPr>
        </a:p>
      </dgm:t>
    </dgm:pt>
    <dgm:pt modelId="{93FC9291-4A8E-864B-8E10-5ED4A834A5EB}" type="parTrans" cxnId="{B7053129-A983-794E-A7DA-578046E209D4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037CBFA4-A521-D44A-851F-68922DE38896}" type="sibTrans" cxnId="{B7053129-A983-794E-A7DA-578046E209D4}">
      <dgm:prSet/>
      <dgm:spPr/>
      <dgm:t>
        <a:bodyPr/>
        <a:lstStyle/>
        <a:p>
          <a:endParaRPr lang="en-US"/>
        </a:p>
      </dgm:t>
    </dgm:pt>
    <dgm:pt modelId="{32B08838-483B-DE46-993C-0E6EC144F8C6}">
      <dgm:prSet/>
      <dgm:spPr/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CNSA, ESA, ISRO, JAXA, KARI, NASA, </a:t>
          </a:r>
          <a:r>
            <a:rPr lang="en-US" dirty="0" err="1" smtClean="0">
              <a:solidFill>
                <a:srgbClr val="FFFFFF"/>
              </a:solidFill>
            </a:rPr>
            <a:t>Roscosmos</a:t>
          </a:r>
          <a:endParaRPr lang="en-US" dirty="0">
            <a:solidFill>
              <a:srgbClr val="FFFFFF"/>
            </a:solidFill>
          </a:endParaRPr>
        </a:p>
      </dgm:t>
    </dgm:pt>
    <dgm:pt modelId="{C0FD9068-A256-1645-8891-A7D54D690968}" type="parTrans" cxnId="{B6653FCB-4F51-2D49-8ACE-7332DB19F599}">
      <dgm:prSet/>
      <dgm:spPr/>
      <dgm:t>
        <a:bodyPr/>
        <a:lstStyle/>
        <a:p>
          <a:endParaRPr lang="en-US"/>
        </a:p>
      </dgm:t>
    </dgm:pt>
    <dgm:pt modelId="{43E7B553-98AC-F545-BB60-7444E5CB16F3}" type="sibTrans" cxnId="{B6653FCB-4F51-2D49-8ACE-7332DB19F599}">
      <dgm:prSet/>
      <dgm:spPr/>
      <dgm:t>
        <a:bodyPr/>
        <a:lstStyle/>
        <a:p>
          <a:endParaRPr lang="en-US"/>
        </a:p>
      </dgm:t>
    </dgm:pt>
    <dgm:pt modelId="{A8877FA2-F7B0-244F-8FC1-D3CB25320A03}">
      <dgm:prSet/>
      <dgm:spPr/>
      <dgm:t>
        <a:bodyPr/>
        <a:lstStyle/>
        <a:p>
          <a:pPr rtl="0"/>
          <a:r>
            <a:rPr lang="en-US" dirty="0" err="1" smtClean="0">
              <a:solidFill>
                <a:srgbClr val="FFFFFF"/>
              </a:solidFill>
            </a:rPr>
            <a:t>Astrobotic</a:t>
          </a:r>
          <a:r>
            <a:rPr lang="en-US" dirty="0" smtClean="0">
              <a:solidFill>
                <a:srgbClr val="FFFFFF"/>
              </a:solidFill>
            </a:rPr>
            <a:t>, Blue Origin, </a:t>
          </a:r>
          <a:r>
            <a:rPr lang="en-US" dirty="0" err="1" smtClean="0">
              <a:solidFill>
                <a:srgbClr val="FFFFFF"/>
              </a:solidFill>
            </a:rPr>
            <a:t>iSpace</a:t>
          </a:r>
          <a:r>
            <a:rPr lang="en-US" dirty="0" smtClean="0">
              <a:solidFill>
                <a:srgbClr val="FFFFFF"/>
              </a:solidFill>
            </a:rPr>
            <a:t>, Lunar Pathfinder, Moon Express, PT Scientists, Team Indus</a:t>
          </a:r>
        </a:p>
      </dgm:t>
    </dgm:pt>
    <dgm:pt modelId="{A6238BFC-64BB-5345-95F2-1058D2CBBD2D}" type="parTrans" cxnId="{5ECA9479-52F3-A34F-A697-F90F872A0692}">
      <dgm:prSet/>
      <dgm:spPr/>
      <dgm:t>
        <a:bodyPr/>
        <a:lstStyle/>
        <a:p>
          <a:endParaRPr lang="en-US"/>
        </a:p>
      </dgm:t>
    </dgm:pt>
    <dgm:pt modelId="{945AB9B7-A8EA-F042-AC35-4F9E67F0916A}" type="sibTrans" cxnId="{5ECA9479-52F3-A34F-A697-F90F872A0692}">
      <dgm:prSet/>
      <dgm:spPr/>
      <dgm:t>
        <a:bodyPr/>
        <a:lstStyle/>
        <a:p>
          <a:endParaRPr lang="en-US"/>
        </a:p>
      </dgm:t>
    </dgm:pt>
    <dgm:pt modelId="{4A6834C3-8A77-5040-8E19-DCE6FB84746E}">
      <dgm:prSet/>
      <dgm:spPr/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EM-1, +?</a:t>
          </a:r>
          <a:endParaRPr lang="en-US" dirty="0">
            <a:solidFill>
              <a:srgbClr val="FFFFFF"/>
            </a:solidFill>
          </a:endParaRPr>
        </a:p>
      </dgm:t>
    </dgm:pt>
    <dgm:pt modelId="{9C39EBC3-D9E5-2347-9CC6-5306CCAECA56}" type="parTrans" cxnId="{1A4568B6-28B5-1145-8803-009B47EB8642}">
      <dgm:prSet/>
      <dgm:spPr/>
      <dgm:t>
        <a:bodyPr/>
        <a:lstStyle/>
        <a:p>
          <a:endParaRPr lang="en-US"/>
        </a:p>
      </dgm:t>
    </dgm:pt>
    <dgm:pt modelId="{F8F0A0D4-5BF5-7842-82E2-E1FE64D51528}" type="sibTrans" cxnId="{1A4568B6-28B5-1145-8803-009B47EB8642}">
      <dgm:prSet/>
      <dgm:spPr/>
      <dgm:t>
        <a:bodyPr/>
        <a:lstStyle/>
        <a:p>
          <a:endParaRPr lang="en-US"/>
        </a:p>
      </dgm:t>
    </dgm:pt>
    <dgm:pt modelId="{BBE0F6F8-DB44-8D42-9497-457C77B5C7F7}">
      <dgm:prSet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eg</a:t>
          </a:r>
          <a:r>
            <a:rPr lang="en-US" dirty="0" smtClean="0">
              <a:solidFill>
                <a:srgbClr val="FFFFFF"/>
              </a:solidFill>
            </a:rPr>
            <a:t>, Lunar Flashlight, Lunar </a:t>
          </a:r>
          <a:r>
            <a:rPr lang="en-US" dirty="0" err="1" smtClean="0">
              <a:solidFill>
                <a:srgbClr val="FFFFFF"/>
              </a:solidFill>
            </a:rPr>
            <a:t>IceCube</a:t>
          </a:r>
          <a:endParaRPr lang="en-US" dirty="0">
            <a:solidFill>
              <a:srgbClr val="FFFFFF"/>
            </a:solidFill>
          </a:endParaRPr>
        </a:p>
      </dgm:t>
    </dgm:pt>
    <dgm:pt modelId="{7C971176-0695-0F49-93FA-2000FEAF9849}" type="parTrans" cxnId="{1E4647FD-3C27-C640-A77F-15FC3FB432AC}">
      <dgm:prSet/>
      <dgm:spPr/>
      <dgm:t>
        <a:bodyPr/>
        <a:lstStyle/>
        <a:p>
          <a:endParaRPr lang="en-US"/>
        </a:p>
      </dgm:t>
    </dgm:pt>
    <dgm:pt modelId="{8F81ED18-11E7-9647-BC42-A84D86989969}" type="sibTrans" cxnId="{1E4647FD-3C27-C640-A77F-15FC3FB432AC}">
      <dgm:prSet/>
      <dgm:spPr/>
      <dgm:t>
        <a:bodyPr/>
        <a:lstStyle/>
        <a:p>
          <a:endParaRPr lang="en-US"/>
        </a:p>
      </dgm:t>
    </dgm:pt>
    <dgm:pt modelId="{33E576BC-68C4-0A42-A511-32A650B866BE}">
      <dgm:prSet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eg</a:t>
          </a:r>
          <a:r>
            <a:rPr lang="en-US" dirty="0" smtClean="0">
              <a:solidFill>
                <a:srgbClr val="FFFFFF"/>
              </a:solidFill>
            </a:rPr>
            <a:t>, ILOA, OLFAR, mining &amp; resource utilization, space tourism</a:t>
          </a:r>
          <a:endParaRPr lang="en-US" dirty="0">
            <a:solidFill>
              <a:srgbClr val="FFFFFF"/>
            </a:solidFill>
          </a:endParaRPr>
        </a:p>
      </dgm:t>
    </dgm:pt>
    <dgm:pt modelId="{3FEBADE5-3D65-5447-812E-3605C7316F59}" type="parTrans" cxnId="{B887E1DF-893D-1240-AD95-27791C0A36B3}">
      <dgm:prSet/>
      <dgm:spPr/>
      <dgm:t>
        <a:bodyPr/>
        <a:lstStyle/>
        <a:p>
          <a:endParaRPr lang="en-US"/>
        </a:p>
      </dgm:t>
    </dgm:pt>
    <dgm:pt modelId="{219668AC-66CA-DA4C-A1F8-EDC3C7D95456}" type="sibTrans" cxnId="{B887E1DF-893D-1240-AD95-27791C0A36B3}">
      <dgm:prSet/>
      <dgm:spPr/>
      <dgm:t>
        <a:bodyPr/>
        <a:lstStyle/>
        <a:p>
          <a:endParaRPr lang="en-US"/>
        </a:p>
      </dgm:t>
    </dgm:pt>
    <dgm:pt modelId="{C22C8B69-5091-4648-901A-D267A7703AC9}">
      <dgm:prSet/>
      <dgm:spPr>
        <a:noFill/>
        <a:ln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ILD</a:t>
          </a:r>
          <a:endParaRPr lang="en-US" dirty="0">
            <a:solidFill>
              <a:srgbClr val="FFFFFF"/>
            </a:solidFill>
          </a:endParaRPr>
        </a:p>
      </dgm:t>
    </dgm:pt>
    <dgm:pt modelId="{F5C388D5-FABF-674E-8BD8-896A2C8FE460}" type="parTrans" cxnId="{EEF654F0-114D-204B-870B-EA072F25E842}">
      <dgm:prSet/>
      <dgm:spPr>
        <a:ln>
          <a:solidFill>
            <a:srgbClr val="FFFFFF"/>
          </a:solidFill>
        </a:ln>
      </dgm:spPr>
      <dgm:t>
        <a:bodyPr/>
        <a:lstStyle/>
        <a:p>
          <a:endParaRPr lang="en-GB"/>
        </a:p>
      </dgm:t>
    </dgm:pt>
    <dgm:pt modelId="{90029C35-9E0E-B946-BE8B-6AC8F106E297}" type="sibTrans" cxnId="{EEF654F0-114D-204B-870B-EA072F25E842}">
      <dgm:prSet/>
      <dgm:spPr/>
      <dgm:t>
        <a:bodyPr/>
        <a:lstStyle/>
        <a:p>
          <a:endParaRPr lang="en-GB"/>
        </a:p>
      </dgm:t>
    </dgm:pt>
    <dgm:pt modelId="{FC4AC136-7E85-CE4F-8FA4-B0FA2F4FC77E}">
      <dgm:prSet/>
      <dgm:spPr>
        <a:noFill/>
        <a:ln>
          <a:noFill/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UNOOSA International Lunar Decade</a:t>
          </a:r>
          <a:endParaRPr lang="en-US" dirty="0">
            <a:solidFill>
              <a:srgbClr val="FFFFFF"/>
            </a:solidFill>
          </a:endParaRPr>
        </a:p>
      </dgm:t>
    </dgm:pt>
    <dgm:pt modelId="{30AFFD3F-A826-7E4C-9EC6-392737B546B7}" type="parTrans" cxnId="{DF836BA2-75B2-F141-A77D-165D63236C77}">
      <dgm:prSet/>
      <dgm:spPr/>
      <dgm:t>
        <a:bodyPr/>
        <a:lstStyle/>
        <a:p>
          <a:endParaRPr lang="en-GB"/>
        </a:p>
      </dgm:t>
    </dgm:pt>
    <dgm:pt modelId="{6A704494-4CB5-9043-A8EB-90580A1D06A8}" type="sibTrans" cxnId="{DF836BA2-75B2-F141-A77D-165D63236C77}">
      <dgm:prSet/>
      <dgm:spPr/>
      <dgm:t>
        <a:bodyPr/>
        <a:lstStyle/>
        <a:p>
          <a:endParaRPr lang="en-GB"/>
        </a:p>
      </dgm:t>
    </dgm:pt>
    <dgm:pt modelId="{21DDEFB4-15AD-8746-BEE6-065457EC354A}" type="pres">
      <dgm:prSet presAssocID="{D85F6D81-34F4-8841-9F65-8DF9256071A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5CFBC0-BEFB-2249-BAA3-CB7A2A929E0C}" type="pres">
      <dgm:prSet presAssocID="{D85F6D81-34F4-8841-9F65-8DF9256071A0}" presName="cycle" presStyleCnt="0"/>
      <dgm:spPr/>
    </dgm:pt>
    <dgm:pt modelId="{9DEA3DB1-6D2E-4148-91D0-D5C12FD9300D}" type="pres">
      <dgm:prSet presAssocID="{D85F6D81-34F4-8841-9F65-8DF9256071A0}" presName="centerShape" presStyleCnt="0"/>
      <dgm:spPr/>
    </dgm:pt>
    <dgm:pt modelId="{C4EE58C9-1667-8448-B8A0-53B7F9BA1D20}" type="pres">
      <dgm:prSet presAssocID="{D85F6D81-34F4-8841-9F65-8DF9256071A0}" presName="connSite" presStyleLbl="node1" presStyleIdx="0" presStyleCnt="7"/>
      <dgm:spPr/>
    </dgm:pt>
    <dgm:pt modelId="{66AA018F-8F12-AA48-AA29-F73054BF446E}" type="pres">
      <dgm:prSet presAssocID="{D85F6D81-34F4-8841-9F65-8DF9256071A0}" presName="visible" presStyleLbl="node1" presStyleIdx="0" presStyleCnt="7" custScaleX="225456" custScaleY="226584" custLinFactNeighborX="2050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93C65AA-79EC-8744-BD14-D6EBF7DA58BF}" type="pres">
      <dgm:prSet presAssocID="{F5C388D5-FABF-674E-8BD8-896A2C8FE460}" presName="Name25" presStyleLbl="parChTrans1D1" presStyleIdx="0" presStyleCnt="6"/>
      <dgm:spPr/>
      <dgm:t>
        <a:bodyPr/>
        <a:lstStyle/>
        <a:p>
          <a:endParaRPr lang="en-GB"/>
        </a:p>
      </dgm:t>
    </dgm:pt>
    <dgm:pt modelId="{D43D3676-DA19-8443-9883-F798AC325F05}" type="pres">
      <dgm:prSet presAssocID="{C22C8B69-5091-4648-901A-D267A7703AC9}" presName="node" presStyleCnt="0"/>
      <dgm:spPr/>
    </dgm:pt>
    <dgm:pt modelId="{1830B0C3-271D-FA47-B2CA-694E8D374F87}" type="pres">
      <dgm:prSet presAssocID="{C22C8B69-5091-4648-901A-D267A7703AC9}" presName="parentNode" presStyleLbl="node1" presStyleIdx="1" presStyleCnt="7" custLinFactX="-3352" custLinFactNeighborX="-100000" custLinFactNeighborY="1885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D28348-905E-1545-9566-EFD7B98345BE}" type="pres">
      <dgm:prSet presAssocID="{C22C8B69-5091-4648-901A-D267A7703AC9}" presName="child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4A5933-D4FD-3740-8235-65F377814D7D}" type="pres">
      <dgm:prSet presAssocID="{6016D70E-85DF-9E49-9814-F4D9BA5149D0}" presName="Name25" presStyleLbl="parChTrans1D1" presStyleIdx="1" presStyleCnt="6"/>
      <dgm:spPr/>
      <dgm:t>
        <a:bodyPr/>
        <a:lstStyle/>
        <a:p>
          <a:endParaRPr lang="en-US"/>
        </a:p>
      </dgm:t>
    </dgm:pt>
    <dgm:pt modelId="{6D6A7071-24A6-7A4F-BFB9-02CF1D22EF91}" type="pres">
      <dgm:prSet presAssocID="{7AE6E22F-0491-7148-AF4B-957ABBF57428}" presName="node" presStyleCnt="0"/>
      <dgm:spPr/>
    </dgm:pt>
    <dgm:pt modelId="{7951DF48-D4E0-7F41-9157-7599B377C683}" type="pres">
      <dgm:prSet presAssocID="{7AE6E22F-0491-7148-AF4B-957ABBF57428}" presName="parentNode" presStyleLbl="node1" presStyleIdx="2" presStyleCnt="7" custLinFactNeighborX="-68763" custLinFactNeighborY="-208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3EF37-7432-6646-A3BF-B6C7295FE643}" type="pres">
      <dgm:prSet presAssocID="{7AE6E22F-0491-7148-AF4B-957ABBF57428}" presName="child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CC118-48BD-404F-AB3F-F2F054857DE9}" type="pres">
      <dgm:prSet presAssocID="{1B90C388-BD05-0343-8501-04315F9C096A}" presName="Name25" presStyleLbl="parChTrans1D1" presStyleIdx="2" presStyleCnt="6"/>
      <dgm:spPr/>
      <dgm:t>
        <a:bodyPr/>
        <a:lstStyle/>
        <a:p>
          <a:endParaRPr lang="en-US"/>
        </a:p>
      </dgm:t>
    </dgm:pt>
    <dgm:pt modelId="{2DD96BF3-A032-B643-9463-E7B3B20AAEB2}" type="pres">
      <dgm:prSet presAssocID="{9D9AA029-0A72-8048-8F40-1E1020DB498A}" presName="node" presStyleCnt="0"/>
      <dgm:spPr/>
    </dgm:pt>
    <dgm:pt modelId="{9601274A-DE58-774D-9909-64E0B5BBEA00}" type="pres">
      <dgm:prSet presAssocID="{9D9AA029-0A72-8048-8F40-1E1020DB498A}" presName="parentNode" presStyleLbl="node1" presStyleIdx="3" presStyleCnt="7" custLinFactNeighborX="-6837" custLinFactNeighborY="-91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3A350-EAA9-5E4A-8B9F-DB638451BD6A}" type="pres">
      <dgm:prSet presAssocID="{9D9AA029-0A72-8048-8F40-1E1020DB498A}" presName="child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0CF46-AA87-5640-9DD8-C4882467C94E}" type="pres">
      <dgm:prSet presAssocID="{07EB054C-45E4-8E41-91EF-4015B0CF8A07}" presName="Name25" presStyleLbl="parChTrans1D1" presStyleIdx="3" presStyleCnt="6"/>
      <dgm:spPr/>
      <dgm:t>
        <a:bodyPr/>
        <a:lstStyle/>
        <a:p>
          <a:endParaRPr lang="en-US"/>
        </a:p>
      </dgm:t>
    </dgm:pt>
    <dgm:pt modelId="{149402F6-D76A-7D4A-A67D-11C250B97B52}" type="pres">
      <dgm:prSet presAssocID="{7000E0EA-D3A1-624B-B567-29C9E9273CC8}" presName="node" presStyleCnt="0"/>
      <dgm:spPr/>
    </dgm:pt>
    <dgm:pt modelId="{AEA091E4-7E36-204B-B4E7-E518C83941C1}" type="pres">
      <dgm:prSet presAssocID="{7000E0EA-D3A1-624B-B567-29C9E9273CC8}" presName="parentNode" presStyleLbl="node1" presStyleIdx="4" presStyleCnt="7" custLinFactNeighborX="77347" custLinFactNeighborY="-130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4D328-F02F-1845-B313-F6A044442D9A}" type="pres">
      <dgm:prSet presAssocID="{7000E0EA-D3A1-624B-B567-29C9E9273CC8}" presName="child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7989E-0EA1-084A-B615-F3D08F87D62E}" type="pres">
      <dgm:prSet presAssocID="{FE5025D6-BB5B-214D-8210-8CFE31F0CC5A}" presName="Name25" presStyleLbl="parChTrans1D1" presStyleIdx="4" presStyleCnt="6"/>
      <dgm:spPr/>
      <dgm:t>
        <a:bodyPr/>
        <a:lstStyle/>
        <a:p>
          <a:endParaRPr lang="en-US"/>
        </a:p>
      </dgm:t>
    </dgm:pt>
    <dgm:pt modelId="{BE905224-9586-354C-8CAE-1DB63826A63A}" type="pres">
      <dgm:prSet presAssocID="{B8C98363-F5FA-ED40-A692-FAE9C3C0FBAB}" presName="node" presStyleCnt="0"/>
      <dgm:spPr/>
    </dgm:pt>
    <dgm:pt modelId="{302FAE5A-4B4F-374A-B0EF-0CBDE47971CB}" type="pres">
      <dgm:prSet presAssocID="{B8C98363-F5FA-ED40-A692-FAE9C3C0FBAB}" presName="parentNode" presStyleLbl="node1" presStyleIdx="5" presStyleCnt="7" custLinFactNeighborX="-30087" custLinFactNeighborY="-296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E897D-50CD-BF4F-B502-2B969CF0AB5D}" type="pres">
      <dgm:prSet presAssocID="{B8C98363-F5FA-ED40-A692-FAE9C3C0FBAB}" presName="child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2CC5F-4A7B-F24A-BA1E-FDFAAA04F0E2}" type="pres">
      <dgm:prSet presAssocID="{93FC9291-4A8E-864B-8E10-5ED4A834A5EB}" presName="Name25" presStyleLbl="parChTrans1D1" presStyleIdx="5" presStyleCnt="6"/>
      <dgm:spPr/>
      <dgm:t>
        <a:bodyPr/>
        <a:lstStyle/>
        <a:p>
          <a:endParaRPr lang="en-US"/>
        </a:p>
      </dgm:t>
    </dgm:pt>
    <dgm:pt modelId="{123BFA53-A295-1542-9C0B-D29EE3473DEB}" type="pres">
      <dgm:prSet presAssocID="{6F13283B-A8B6-B841-8813-5B5C8FD108A9}" presName="node" presStyleCnt="0"/>
      <dgm:spPr/>
    </dgm:pt>
    <dgm:pt modelId="{8CE18841-4574-384D-863B-BDB539214ED7}" type="pres">
      <dgm:prSet presAssocID="{6F13283B-A8B6-B841-8813-5B5C8FD108A9}" presName="parentNode" presStyleLbl="node1" presStyleIdx="6" presStyleCnt="7" custLinFactX="-2084" custLinFactNeighborX="-100000" custLinFactNeighborY="-2877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254D3E-7513-1342-95C9-B9C5ECB71E91}" type="pres">
      <dgm:prSet presAssocID="{6F13283B-A8B6-B841-8813-5B5C8FD108A9}" presName="child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88CD48-23F8-204C-88CA-F69AAE2F37F7}" type="presOf" srcId="{93FC9291-4A8E-864B-8E10-5ED4A834A5EB}" destId="{0E02CC5F-4A7B-F24A-BA1E-FDFAAA04F0E2}" srcOrd="0" destOrd="0" presId="urn:microsoft.com/office/officeart/2005/8/layout/radial2"/>
    <dgm:cxn modelId="{1E4647FD-3C27-C640-A77F-15FC3FB432AC}" srcId="{B8C98363-F5FA-ED40-A692-FAE9C3C0FBAB}" destId="{BBE0F6F8-DB44-8D42-9497-457C77B5C7F7}" srcOrd="0" destOrd="0" parTransId="{7C971176-0695-0F49-93FA-2000FEAF9849}" sibTransId="{8F81ED18-11E7-9647-BC42-A84D86989969}"/>
    <dgm:cxn modelId="{EEF654F0-114D-204B-870B-EA072F25E842}" srcId="{D85F6D81-34F4-8841-9F65-8DF9256071A0}" destId="{C22C8B69-5091-4648-901A-D267A7703AC9}" srcOrd="0" destOrd="0" parTransId="{F5C388D5-FABF-674E-8BD8-896A2C8FE460}" sibTransId="{90029C35-9E0E-B946-BE8B-6AC8F106E297}"/>
    <dgm:cxn modelId="{F7B5F4CD-71CB-CB44-B490-8E17F44F557B}" type="presOf" srcId="{D85F6D81-34F4-8841-9F65-8DF9256071A0}" destId="{21DDEFB4-15AD-8746-BEE6-065457EC354A}" srcOrd="0" destOrd="0" presId="urn:microsoft.com/office/officeart/2005/8/layout/radial2"/>
    <dgm:cxn modelId="{1018F603-B199-C941-99B7-73225F899D56}" type="presOf" srcId="{1B90C388-BD05-0343-8501-04315F9C096A}" destId="{ED7CC118-48BD-404F-AB3F-F2F054857DE9}" srcOrd="0" destOrd="0" presId="urn:microsoft.com/office/officeart/2005/8/layout/radial2"/>
    <dgm:cxn modelId="{89B23A71-B93A-1042-BF74-4A171804D1E3}" type="presOf" srcId="{BBE0F6F8-DB44-8D42-9497-457C77B5C7F7}" destId="{E2EE897D-50CD-BF4F-B502-2B969CF0AB5D}" srcOrd="0" destOrd="0" presId="urn:microsoft.com/office/officeart/2005/8/layout/radial2"/>
    <dgm:cxn modelId="{91E0A708-D33B-D74A-A0E7-BA39A1DE353C}" type="presOf" srcId="{6016D70E-85DF-9E49-9814-F4D9BA5149D0}" destId="{A64A5933-D4FD-3740-8235-65F377814D7D}" srcOrd="0" destOrd="0" presId="urn:microsoft.com/office/officeart/2005/8/layout/radial2"/>
    <dgm:cxn modelId="{E17D6B5C-C51D-9C42-9222-DACA376C04CE}" type="presOf" srcId="{B8C98363-F5FA-ED40-A692-FAE9C3C0FBAB}" destId="{302FAE5A-4B4F-374A-B0EF-0CBDE47971CB}" srcOrd="0" destOrd="0" presId="urn:microsoft.com/office/officeart/2005/8/layout/radial2"/>
    <dgm:cxn modelId="{9F2162B6-C763-FC45-A6A6-BE03205A7323}" type="presOf" srcId="{7000E0EA-D3A1-624B-B567-29C9E9273CC8}" destId="{AEA091E4-7E36-204B-B4E7-E518C83941C1}" srcOrd="0" destOrd="0" presId="urn:microsoft.com/office/officeart/2005/8/layout/radial2"/>
    <dgm:cxn modelId="{16F35E4A-E132-914C-88FA-89EF51A2B813}" type="presOf" srcId="{32B08838-483B-DE46-993C-0E6EC144F8C6}" destId="{95B3EF37-7432-6646-A3BF-B6C7295FE643}" srcOrd="0" destOrd="0" presId="urn:microsoft.com/office/officeart/2005/8/layout/radial2"/>
    <dgm:cxn modelId="{42702C42-31BA-B24D-8ADD-114F1DC7F067}" type="presOf" srcId="{9D9AA029-0A72-8048-8F40-1E1020DB498A}" destId="{9601274A-DE58-774D-9909-64E0B5BBEA00}" srcOrd="0" destOrd="0" presId="urn:microsoft.com/office/officeart/2005/8/layout/radial2"/>
    <dgm:cxn modelId="{71DDEBA6-707A-514F-B0CD-78D256C71CAE}" type="presOf" srcId="{6F13283B-A8B6-B841-8813-5B5C8FD108A9}" destId="{8CE18841-4574-384D-863B-BDB539214ED7}" srcOrd="0" destOrd="0" presId="urn:microsoft.com/office/officeart/2005/8/layout/radial2"/>
    <dgm:cxn modelId="{B887E1DF-893D-1240-AD95-27791C0A36B3}" srcId="{6F13283B-A8B6-B841-8813-5B5C8FD108A9}" destId="{33E576BC-68C4-0A42-A511-32A650B866BE}" srcOrd="0" destOrd="0" parTransId="{3FEBADE5-3D65-5447-812E-3605C7316F59}" sibTransId="{219668AC-66CA-DA4C-A1F8-EDC3C7D95456}"/>
    <dgm:cxn modelId="{A5CFB93D-D805-4A4A-8A4B-CF765D177B7E}" type="presOf" srcId="{33E576BC-68C4-0A42-A511-32A650B866BE}" destId="{D1254D3E-7513-1342-95C9-B9C5ECB71E91}" srcOrd="0" destOrd="0" presId="urn:microsoft.com/office/officeart/2005/8/layout/radial2"/>
    <dgm:cxn modelId="{15D4C003-AD33-0C4E-8B42-F8BB1255E4BD}" type="presOf" srcId="{F5C388D5-FABF-674E-8BD8-896A2C8FE460}" destId="{093C65AA-79EC-8744-BD14-D6EBF7DA58BF}" srcOrd="0" destOrd="0" presId="urn:microsoft.com/office/officeart/2005/8/layout/radial2"/>
    <dgm:cxn modelId="{F14B3FA6-E1E6-7144-ADCA-1C5DE674B6C8}" type="presOf" srcId="{C22C8B69-5091-4648-901A-D267A7703AC9}" destId="{1830B0C3-271D-FA47-B2CA-694E8D374F87}" srcOrd="0" destOrd="0" presId="urn:microsoft.com/office/officeart/2005/8/layout/radial2"/>
    <dgm:cxn modelId="{F4A454F4-2AE2-DC43-823C-601922772640}" srcId="{D85F6D81-34F4-8841-9F65-8DF9256071A0}" destId="{7000E0EA-D3A1-624B-B567-29C9E9273CC8}" srcOrd="3" destOrd="0" parTransId="{07EB054C-45E4-8E41-91EF-4015B0CF8A07}" sibTransId="{8EA9DDCB-8695-B240-B5FF-2728E1163FA9}"/>
    <dgm:cxn modelId="{65A9E24D-6D8E-BE4A-9BCC-FAF01E34D329}" srcId="{D85F6D81-34F4-8841-9F65-8DF9256071A0}" destId="{7AE6E22F-0491-7148-AF4B-957ABBF57428}" srcOrd="1" destOrd="0" parTransId="{6016D70E-85DF-9E49-9814-F4D9BA5149D0}" sibTransId="{A8CB4793-CCA1-B646-AEC1-1DBEB1EF431C}"/>
    <dgm:cxn modelId="{264A11DF-E390-5945-8381-6A4B03EDB2B6}" type="presOf" srcId="{FE5025D6-BB5B-214D-8210-8CFE31F0CC5A}" destId="{6C37989E-0EA1-084A-B615-F3D08F87D62E}" srcOrd="0" destOrd="0" presId="urn:microsoft.com/office/officeart/2005/8/layout/radial2"/>
    <dgm:cxn modelId="{5ECA9479-52F3-A34F-A697-F90F872A0692}" srcId="{9D9AA029-0A72-8048-8F40-1E1020DB498A}" destId="{A8877FA2-F7B0-244F-8FC1-D3CB25320A03}" srcOrd="0" destOrd="0" parTransId="{A6238BFC-64BB-5345-95F2-1058D2CBBD2D}" sibTransId="{945AB9B7-A8EA-F042-AC35-4F9E67F0916A}"/>
    <dgm:cxn modelId="{96B063C4-4BBB-6243-A482-3B04DEE50064}" type="presOf" srcId="{A8877FA2-F7B0-244F-8FC1-D3CB25320A03}" destId="{D8B3A350-EAA9-5E4A-8B9F-DB638451BD6A}" srcOrd="0" destOrd="0" presId="urn:microsoft.com/office/officeart/2005/8/layout/radial2"/>
    <dgm:cxn modelId="{0D678363-A313-2445-83A2-A2B7A279D7AA}" type="presOf" srcId="{FC4AC136-7E85-CE4F-8FA4-B0FA2F4FC77E}" destId="{93D28348-905E-1545-9566-EFD7B98345BE}" srcOrd="0" destOrd="0" presId="urn:microsoft.com/office/officeart/2005/8/layout/radial2"/>
    <dgm:cxn modelId="{1A4568B6-28B5-1145-8803-009B47EB8642}" srcId="{7000E0EA-D3A1-624B-B567-29C9E9273CC8}" destId="{4A6834C3-8A77-5040-8E19-DCE6FB84746E}" srcOrd="0" destOrd="0" parTransId="{9C39EBC3-D9E5-2347-9CC6-5306CCAECA56}" sibTransId="{F8F0A0D4-5BF5-7842-82E2-E1FE64D51528}"/>
    <dgm:cxn modelId="{3E6CD219-10E2-104C-A6D8-BFBF42DDECEA}" srcId="{D85F6D81-34F4-8841-9F65-8DF9256071A0}" destId="{9D9AA029-0A72-8048-8F40-1E1020DB498A}" srcOrd="2" destOrd="0" parTransId="{1B90C388-BD05-0343-8501-04315F9C096A}" sibTransId="{899D4FE5-19D4-6142-B90E-B0B63640B438}"/>
    <dgm:cxn modelId="{DF836BA2-75B2-F141-A77D-165D63236C77}" srcId="{C22C8B69-5091-4648-901A-D267A7703AC9}" destId="{FC4AC136-7E85-CE4F-8FA4-B0FA2F4FC77E}" srcOrd="0" destOrd="0" parTransId="{30AFFD3F-A826-7E4C-9EC6-392737B546B7}" sibTransId="{6A704494-4CB5-9043-A8EB-90580A1D06A8}"/>
    <dgm:cxn modelId="{8D99A9C6-F7FE-9C49-BC86-245138272764}" type="presOf" srcId="{07EB054C-45E4-8E41-91EF-4015B0CF8A07}" destId="{7390CF46-AA87-5640-9DD8-C4882467C94E}" srcOrd="0" destOrd="0" presId="urn:microsoft.com/office/officeart/2005/8/layout/radial2"/>
    <dgm:cxn modelId="{B88E01D6-1015-E14B-872F-49DD7B5EF689}" srcId="{D85F6D81-34F4-8841-9F65-8DF9256071A0}" destId="{B8C98363-F5FA-ED40-A692-FAE9C3C0FBAB}" srcOrd="4" destOrd="0" parTransId="{FE5025D6-BB5B-214D-8210-8CFE31F0CC5A}" sibTransId="{2894A2DC-37D1-0B47-8247-6C920D2A225C}"/>
    <dgm:cxn modelId="{B7053129-A983-794E-A7DA-578046E209D4}" srcId="{D85F6D81-34F4-8841-9F65-8DF9256071A0}" destId="{6F13283B-A8B6-B841-8813-5B5C8FD108A9}" srcOrd="5" destOrd="0" parTransId="{93FC9291-4A8E-864B-8E10-5ED4A834A5EB}" sibTransId="{037CBFA4-A521-D44A-851F-68922DE38896}"/>
    <dgm:cxn modelId="{B0906D4D-1348-2A4E-86E1-AEA7C01CC1C1}" type="presOf" srcId="{7AE6E22F-0491-7148-AF4B-957ABBF57428}" destId="{7951DF48-D4E0-7F41-9157-7599B377C683}" srcOrd="0" destOrd="0" presId="urn:microsoft.com/office/officeart/2005/8/layout/radial2"/>
    <dgm:cxn modelId="{B6653FCB-4F51-2D49-8ACE-7332DB19F599}" srcId="{7AE6E22F-0491-7148-AF4B-957ABBF57428}" destId="{32B08838-483B-DE46-993C-0E6EC144F8C6}" srcOrd="0" destOrd="0" parTransId="{C0FD9068-A256-1645-8891-A7D54D690968}" sibTransId="{43E7B553-98AC-F545-BB60-7444E5CB16F3}"/>
    <dgm:cxn modelId="{C9DC119B-6EF8-9541-B5B6-D173B0BC39F0}" type="presOf" srcId="{4A6834C3-8A77-5040-8E19-DCE6FB84746E}" destId="{0064D328-F02F-1845-B313-F6A044442D9A}" srcOrd="0" destOrd="0" presId="urn:microsoft.com/office/officeart/2005/8/layout/radial2"/>
    <dgm:cxn modelId="{3C16BA4A-F38C-064D-B909-F610AC649B59}" type="presParOf" srcId="{21DDEFB4-15AD-8746-BEE6-065457EC354A}" destId="{215CFBC0-BEFB-2249-BAA3-CB7A2A929E0C}" srcOrd="0" destOrd="0" presId="urn:microsoft.com/office/officeart/2005/8/layout/radial2"/>
    <dgm:cxn modelId="{BD5B732E-69BA-D743-8187-AFAE9C8C1E21}" type="presParOf" srcId="{215CFBC0-BEFB-2249-BAA3-CB7A2A929E0C}" destId="{9DEA3DB1-6D2E-4148-91D0-D5C12FD9300D}" srcOrd="0" destOrd="0" presId="urn:microsoft.com/office/officeart/2005/8/layout/radial2"/>
    <dgm:cxn modelId="{25B13546-C91C-6E49-A5CA-E72AA5117DAF}" type="presParOf" srcId="{9DEA3DB1-6D2E-4148-91D0-D5C12FD9300D}" destId="{C4EE58C9-1667-8448-B8A0-53B7F9BA1D20}" srcOrd="0" destOrd="0" presId="urn:microsoft.com/office/officeart/2005/8/layout/radial2"/>
    <dgm:cxn modelId="{83FC41AE-75A3-3A4B-8518-FD6616FC22BA}" type="presParOf" srcId="{9DEA3DB1-6D2E-4148-91D0-D5C12FD9300D}" destId="{66AA018F-8F12-AA48-AA29-F73054BF446E}" srcOrd="1" destOrd="0" presId="urn:microsoft.com/office/officeart/2005/8/layout/radial2"/>
    <dgm:cxn modelId="{2133AEDD-FAB5-6940-BF8C-59E6B7F73B9D}" type="presParOf" srcId="{215CFBC0-BEFB-2249-BAA3-CB7A2A929E0C}" destId="{093C65AA-79EC-8744-BD14-D6EBF7DA58BF}" srcOrd="1" destOrd="0" presId="urn:microsoft.com/office/officeart/2005/8/layout/radial2"/>
    <dgm:cxn modelId="{24A6888D-3443-844F-82BD-A97FE2CDDA7B}" type="presParOf" srcId="{215CFBC0-BEFB-2249-BAA3-CB7A2A929E0C}" destId="{D43D3676-DA19-8443-9883-F798AC325F05}" srcOrd="2" destOrd="0" presId="urn:microsoft.com/office/officeart/2005/8/layout/radial2"/>
    <dgm:cxn modelId="{703D16FA-5991-B94B-83AA-B24305507818}" type="presParOf" srcId="{D43D3676-DA19-8443-9883-F798AC325F05}" destId="{1830B0C3-271D-FA47-B2CA-694E8D374F87}" srcOrd="0" destOrd="0" presId="urn:microsoft.com/office/officeart/2005/8/layout/radial2"/>
    <dgm:cxn modelId="{F6CF4DD8-F9A8-D441-A8CF-4224E25CBA28}" type="presParOf" srcId="{D43D3676-DA19-8443-9883-F798AC325F05}" destId="{93D28348-905E-1545-9566-EFD7B98345BE}" srcOrd="1" destOrd="0" presId="urn:microsoft.com/office/officeart/2005/8/layout/radial2"/>
    <dgm:cxn modelId="{14439711-9285-F048-B745-95BADC7A133E}" type="presParOf" srcId="{215CFBC0-BEFB-2249-BAA3-CB7A2A929E0C}" destId="{A64A5933-D4FD-3740-8235-65F377814D7D}" srcOrd="3" destOrd="0" presId="urn:microsoft.com/office/officeart/2005/8/layout/radial2"/>
    <dgm:cxn modelId="{CBF7A2E2-67F2-564A-9DDF-353A9A361531}" type="presParOf" srcId="{215CFBC0-BEFB-2249-BAA3-CB7A2A929E0C}" destId="{6D6A7071-24A6-7A4F-BFB9-02CF1D22EF91}" srcOrd="4" destOrd="0" presId="urn:microsoft.com/office/officeart/2005/8/layout/radial2"/>
    <dgm:cxn modelId="{377A846F-4AF2-694F-A591-0A205DC29D09}" type="presParOf" srcId="{6D6A7071-24A6-7A4F-BFB9-02CF1D22EF91}" destId="{7951DF48-D4E0-7F41-9157-7599B377C683}" srcOrd="0" destOrd="0" presId="urn:microsoft.com/office/officeart/2005/8/layout/radial2"/>
    <dgm:cxn modelId="{FA8FD76D-702C-FE4F-B77C-BDAEC8B0535D}" type="presParOf" srcId="{6D6A7071-24A6-7A4F-BFB9-02CF1D22EF91}" destId="{95B3EF37-7432-6646-A3BF-B6C7295FE643}" srcOrd="1" destOrd="0" presId="urn:microsoft.com/office/officeart/2005/8/layout/radial2"/>
    <dgm:cxn modelId="{C174B0FB-3191-844C-87FF-A2BB6748549F}" type="presParOf" srcId="{215CFBC0-BEFB-2249-BAA3-CB7A2A929E0C}" destId="{ED7CC118-48BD-404F-AB3F-F2F054857DE9}" srcOrd="5" destOrd="0" presId="urn:microsoft.com/office/officeart/2005/8/layout/radial2"/>
    <dgm:cxn modelId="{3247087B-6DE5-D949-92A5-243BD1808C25}" type="presParOf" srcId="{215CFBC0-BEFB-2249-BAA3-CB7A2A929E0C}" destId="{2DD96BF3-A032-B643-9463-E7B3B20AAEB2}" srcOrd="6" destOrd="0" presId="urn:microsoft.com/office/officeart/2005/8/layout/radial2"/>
    <dgm:cxn modelId="{FCFDC403-7605-7044-976C-9B3150882987}" type="presParOf" srcId="{2DD96BF3-A032-B643-9463-E7B3B20AAEB2}" destId="{9601274A-DE58-774D-9909-64E0B5BBEA00}" srcOrd="0" destOrd="0" presId="urn:microsoft.com/office/officeart/2005/8/layout/radial2"/>
    <dgm:cxn modelId="{F5BE84EA-01AD-4C45-9566-A9C5E2C49B4F}" type="presParOf" srcId="{2DD96BF3-A032-B643-9463-E7B3B20AAEB2}" destId="{D8B3A350-EAA9-5E4A-8B9F-DB638451BD6A}" srcOrd="1" destOrd="0" presId="urn:microsoft.com/office/officeart/2005/8/layout/radial2"/>
    <dgm:cxn modelId="{00A9C393-B8B3-7143-9C58-333DBBAD3871}" type="presParOf" srcId="{215CFBC0-BEFB-2249-BAA3-CB7A2A929E0C}" destId="{7390CF46-AA87-5640-9DD8-C4882467C94E}" srcOrd="7" destOrd="0" presId="urn:microsoft.com/office/officeart/2005/8/layout/radial2"/>
    <dgm:cxn modelId="{6D1F5195-CA17-F64B-8CE4-BFB17FF375D8}" type="presParOf" srcId="{215CFBC0-BEFB-2249-BAA3-CB7A2A929E0C}" destId="{149402F6-D76A-7D4A-A67D-11C250B97B52}" srcOrd="8" destOrd="0" presId="urn:microsoft.com/office/officeart/2005/8/layout/radial2"/>
    <dgm:cxn modelId="{61BA2E87-E10C-4246-B264-5F032312D0E9}" type="presParOf" srcId="{149402F6-D76A-7D4A-A67D-11C250B97B52}" destId="{AEA091E4-7E36-204B-B4E7-E518C83941C1}" srcOrd="0" destOrd="0" presId="urn:microsoft.com/office/officeart/2005/8/layout/radial2"/>
    <dgm:cxn modelId="{BE976B61-3334-2846-B760-23824760495F}" type="presParOf" srcId="{149402F6-D76A-7D4A-A67D-11C250B97B52}" destId="{0064D328-F02F-1845-B313-F6A044442D9A}" srcOrd="1" destOrd="0" presId="urn:microsoft.com/office/officeart/2005/8/layout/radial2"/>
    <dgm:cxn modelId="{689E5449-9BFC-2149-BF96-8CF23C10A9CE}" type="presParOf" srcId="{215CFBC0-BEFB-2249-BAA3-CB7A2A929E0C}" destId="{6C37989E-0EA1-084A-B615-F3D08F87D62E}" srcOrd="9" destOrd="0" presId="urn:microsoft.com/office/officeart/2005/8/layout/radial2"/>
    <dgm:cxn modelId="{6C869D21-07FE-0541-BDB6-1984C3BAE785}" type="presParOf" srcId="{215CFBC0-BEFB-2249-BAA3-CB7A2A929E0C}" destId="{BE905224-9586-354C-8CAE-1DB63826A63A}" srcOrd="10" destOrd="0" presId="urn:microsoft.com/office/officeart/2005/8/layout/radial2"/>
    <dgm:cxn modelId="{7F8AB7EB-8AE4-7D48-BFAE-808810213F0D}" type="presParOf" srcId="{BE905224-9586-354C-8CAE-1DB63826A63A}" destId="{302FAE5A-4B4F-374A-B0EF-0CBDE47971CB}" srcOrd="0" destOrd="0" presId="urn:microsoft.com/office/officeart/2005/8/layout/radial2"/>
    <dgm:cxn modelId="{FB5901F3-165B-5049-8E3A-49D4F9D223B5}" type="presParOf" srcId="{BE905224-9586-354C-8CAE-1DB63826A63A}" destId="{E2EE897D-50CD-BF4F-B502-2B969CF0AB5D}" srcOrd="1" destOrd="0" presId="urn:microsoft.com/office/officeart/2005/8/layout/radial2"/>
    <dgm:cxn modelId="{589E6F67-6025-D34D-8932-D359C62B5991}" type="presParOf" srcId="{215CFBC0-BEFB-2249-BAA3-CB7A2A929E0C}" destId="{0E02CC5F-4A7B-F24A-BA1E-FDFAAA04F0E2}" srcOrd="11" destOrd="0" presId="urn:microsoft.com/office/officeart/2005/8/layout/radial2"/>
    <dgm:cxn modelId="{2020BC6E-BB3B-AE44-AB5A-0FF0055F3A11}" type="presParOf" srcId="{215CFBC0-BEFB-2249-BAA3-CB7A2A929E0C}" destId="{123BFA53-A295-1542-9C0B-D29EE3473DEB}" srcOrd="12" destOrd="0" presId="urn:microsoft.com/office/officeart/2005/8/layout/radial2"/>
    <dgm:cxn modelId="{0CBCC2F7-50B4-CA48-9B9A-D17707B8B8C8}" type="presParOf" srcId="{123BFA53-A295-1542-9C0B-D29EE3473DEB}" destId="{8CE18841-4574-384D-863B-BDB539214ED7}" srcOrd="0" destOrd="0" presId="urn:microsoft.com/office/officeart/2005/8/layout/radial2"/>
    <dgm:cxn modelId="{F3C0C674-7B8F-6D4D-8B68-8C61488CFC11}" type="presParOf" srcId="{123BFA53-A295-1542-9C0B-D29EE3473DEB}" destId="{D1254D3E-7513-1342-95C9-B9C5ECB71E9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5F6D81-34F4-8841-9F65-8DF9256071A0}" type="doc">
      <dgm:prSet loTypeId="urn:microsoft.com/office/officeart/2005/8/layout/radial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E6E22F-0491-7148-AF4B-957ABBF57428}">
      <dgm:prSet/>
      <dgm:spPr>
        <a:noFill/>
        <a:ln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Space agencies</a:t>
          </a:r>
          <a:endParaRPr lang="en-US" dirty="0">
            <a:solidFill>
              <a:srgbClr val="FFFFFF"/>
            </a:solidFill>
          </a:endParaRPr>
        </a:p>
      </dgm:t>
    </dgm:pt>
    <dgm:pt modelId="{6016D70E-85DF-9E49-9814-F4D9BA5149D0}" type="parTrans" cxnId="{65A9E24D-6D8E-BE4A-9BCC-FAF01E34D329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A8CB4793-CCA1-B646-AEC1-1DBEB1EF431C}" type="sibTrans" cxnId="{65A9E24D-6D8E-BE4A-9BCC-FAF01E34D329}">
      <dgm:prSet/>
      <dgm:spPr/>
      <dgm:t>
        <a:bodyPr/>
        <a:lstStyle/>
        <a:p>
          <a:endParaRPr lang="en-US"/>
        </a:p>
      </dgm:t>
    </dgm:pt>
    <dgm:pt modelId="{9D9AA029-0A72-8048-8F40-1E1020DB498A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Commercial lunar ride-shares</a:t>
          </a:r>
        </a:p>
      </dgm:t>
    </dgm:pt>
    <dgm:pt modelId="{1B90C388-BD05-0343-8501-04315F9C096A}" type="parTrans" cxnId="{3E6CD219-10E2-104C-A6D8-BFBF42DDECEA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899D4FE5-19D4-6142-B90E-B0B63640B438}" type="sibTrans" cxnId="{3E6CD219-10E2-104C-A6D8-BFBF42DDECEA}">
      <dgm:prSet/>
      <dgm:spPr/>
      <dgm:t>
        <a:bodyPr/>
        <a:lstStyle/>
        <a:p>
          <a:endParaRPr lang="en-US"/>
        </a:p>
      </dgm:t>
    </dgm:pt>
    <dgm:pt modelId="{B8C98363-F5FA-ED40-A692-FAE9C3C0FBAB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Various small-size missions</a:t>
          </a:r>
          <a:endParaRPr lang="en-US" dirty="0">
            <a:solidFill>
              <a:srgbClr val="FFFFFF"/>
            </a:solidFill>
          </a:endParaRPr>
        </a:p>
      </dgm:t>
    </dgm:pt>
    <dgm:pt modelId="{FE5025D6-BB5B-214D-8210-8CFE31F0CC5A}" type="parTrans" cxnId="{B88E01D6-1015-E14B-872F-49DD7B5EF689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2894A2DC-37D1-0B47-8247-6C920D2A225C}" type="sibTrans" cxnId="{B88E01D6-1015-E14B-872F-49DD7B5EF689}">
      <dgm:prSet/>
      <dgm:spPr/>
      <dgm:t>
        <a:bodyPr/>
        <a:lstStyle/>
        <a:p>
          <a:endParaRPr lang="en-US"/>
        </a:p>
      </dgm:t>
    </dgm:pt>
    <dgm:pt modelId="{7000E0EA-D3A1-624B-B567-29C9E9273CC8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Agency lunar ride-shares</a:t>
          </a:r>
          <a:endParaRPr lang="en-US" dirty="0">
            <a:solidFill>
              <a:srgbClr val="FFFFFF"/>
            </a:solidFill>
          </a:endParaRPr>
        </a:p>
      </dgm:t>
    </dgm:pt>
    <dgm:pt modelId="{07EB054C-45E4-8E41-91EF-4015B0CF8A07}" type="parTrans" cxnId="{F4A454F4-2AE2-DC43-823C-601922772640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8EA9DDCB-8695-B240-B5FF-2728E1163FA9}" type="sibTrans" cxnId="{F4A454F4-2AE2-DC43-823C-601922772640}">
      <dgm:prSet/>
      <dgm:spPr/>
      <dgm:t>
        <a:bodyPr/>
        <a:lstStyle/>
        <a:p>
          <a:endParaRPr lang="en-US"/>
        </a:p>
      </dgm:t>
    </dgm:pt>
    <dgm:pt modelId="{6F13283B-A8B6-B841-8813-5B5C8FD108A9}">
      <dgm:prSet/>
      <dgm:spPr>
        <a:noFill/>
        <a:ln>
          <a:solidFill>
            <a:srgbClr val="FFFFFF"/>
          </a:solidFill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Various proposals</a:t>
          </a:r>
          <a:endParaRPr lang="en-US" dirty="0">
            <a:solidFill>
              <a:srgbClr val="FFFFFF"/>
            </a:solidFill>
          </a:endParaRPr>
        </a:p>
      </dgm:t>
    </dgm:pt>
    <dgm:pt modelId="{93FC9291-4A8E-864B-8E10-5ED4A834A5EB}" type="parTrans" cxnId="{B7053129-A983-794E-A7DA-578046E209D4}">
      <dgm:prSet/>
      <dgm:spPr>
        <a:ln>
          <a:solidFill>
            <a:srgbClr val="FFFFFF"/>
          </a:solidFill>
        </a:ln>
      </dgm:spPr>
      <dgm:t>
        <a:bodyPr/>
        <a:lstStyle/>
        <a:p>
          <a:endParaRPr lang="en-US"/>
        </a:p>
      </dgm:t>
    </dgm:pt>
    <dgm:pt modelId="{037CBFA4-A521-D44A-851F-68922DE38896}" type="sibTrans" cxnId="{B7053129-A983-794E-A7DA-578046E209D4}">
      <dgm:prSet/>
      <dgm:spPr/>
      <dgm:t>
        <a:bodyPr/>
        <a:lstStyle/>
        <a:p>
          <a:endParaRPr lang="en-US"/>
        </a:p>
      </dgm:t>
    </dgm:pt>
    <dgm:pt modelId="{32B08838-483B-DE46-993C-0E6EC144F8C6}">
      <dgm:prSet/>
      <dgm:spPr/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CNSA, ESA, ISRO, JAXA, KARI, NASA, </a:t>
          </a:r>
          <a:r>
            <a:rPr lang="en-US" dirty="0" err="1" smtClean="0">
              <a:solidFill>
                <a:srgbClr val="FFFFFF"/>
              </a:solidFill>
            </a:rPr>
            <a:t>Roscosmos</a:t>
          </a:r>
          <a:endParaRPr lang="en-US" dirty="0">
            <a:solidFill>
              <a:srgbClr val="FFFFFF"/>
            </a:solidFill>
          </a:endParaRPr>
        </a:p>
      </dgm:t>
    </dgm:pt>
    <dgm:pt modelId="{C0FD9068-A256-1645-8891-A7D54D690968}" type="parTrans" cxnId="{B6653FCB-4F51-2D49-8ACE-7332DB19F599}">
      <dgm:prSet/>
      <dgm:spPr/>
      <dgm:t>
        <a:bodyPr/>
        <a:lstStyle/>
        <a:p>
          <a:endParaRPr lang="en-US"/>
        </a:p>
      </dgm:t>
    </dgm:pt>
    <dgm:pt modelId="{43E7B553-98AC-F545-BB60-7444E5CB16F3}" type="sibTrans" cxnId="{B6653FCB-4F51-2D49-8ACE-7332DB19F599}">
      <dgm:prSet/>
      <dgm:spPr/>
      <dgm:t>
        <a:bodyPr/>
        <a:lstStyle/>
        <a:p>
          <a:endParaRPr lang="en-US"/>
        </a:p>
      </dgm:t>
    </dgm:pt>
    <dgm:pt modelId="{A8877FA2-F7B0-244F-8FC1-D3CB25320A03}">
      <dgm:prSet/>
      <dgm:spPr/>
      <dgm:t>
        <a:bodyPr/>
        <a:lstStyle/>
        <a:p>
          <a:pPr rtl="0"/>
          <a:r>
            <a:rPr lang="en-US" dirty="0" err="1" smtClean="0">
              <a:solidFill>
                <a:srgbClr val="FFFFFF"/>
              </a:solidFill>
            </a:rPr>
            <a:t>Astrobotic</a:t>
          </a:r>
          <a:r>
            <a:rPr lang="en-US" dirty="0" smtClean="0">
              <a:solidFill>
                <a:srgbClr val="FFFFFF"/>
              </a:solidFill>
            </a:rPr>
            <a:t>, Blue Origin, </a:t>
          </a:r>
          <a:r>
            <a:rPr lang="en-US" dirty="0" err="1" smtClean="0">
              <a:solidFill>
                <a:srgbClr val="FFFFFF"/>
              </a:solidFill>
            </a:rPr>
            <a:t>iSpace</a:t>
          </a:r>
          <a:r>
            <a:rPr lang="en-US" dirty="0" smtClean="0">
              <a:solidFill>
                <a:srgbClr val="FFFFFF"/>
              </a:solidFill>
            </a:rPr>
            <a:t>, Lunar Pathfinder, Moon Express, PT Scientists, Team Indus</a:t>
          </a:r>
        </a:p>
      </dgm:t>
    </dgm:pt>
    <dgm:pt modelId="{A6238BFC-64BB-5345-95F2-1058D2CBBD2D}" type="parTrans" cxnId="{5ECA9479-52F3-A34F-A697-F90F872A0692}">
      <dgm:prSet/>
      <dgm:spPr/>
      <dgm:t>
        <a:bodyPr/>
        <a:lstStyle/>
        <a:p>
          <a:endParaRPr lang="en-US"/>
        </a:p>
      </dgm:t>
    </dgm:pt>
    <dgm:pt modelId="{945AB9B7-A8EA-F042-AC35-4F9E67F0916A}" type="sibTrans" cxnId="{5ECA9479-52F3-A34F-A697-F90F872A0692}">
      <dgm:prSet/>
      <dgm:spPr/>
      <dgm:t>
        <a:bodyPr/>
        <a:lstStyle/>
        <a:p>
          <a:endParaRPr lang="en-US"/>
        </a:p>
      </dgm:t>
    </dgm:pt>
    <dgm:pt modelId="{4A6834C3-8A77-5040-8E19-DCE6FB84746E}">
      <dgm:prSet/>
      <dgm:spPr/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EM-1, +?</a:t>
          </a:r>
          <a:endParaRPr lang="en-US" dirty="0">
            <a:solidFill>
              <a:srgbClr val="FFFFFF"/>
            </a:solidFill>
          </a:endParaRPr>
        </a:p>
      </dgm:t>
    </dgm:pt>
    <dgm:pt modelId="{9C39EBC3-D9E5-2347-9CC6-5306CCAECA56}" type="parTrans" cxnId="{1A4568B6-28B5-1145-8803-009B47EB8642}">
      <dgm:prSet/>
      <dgm:spPr/>
      <dgm:t>
        <a:bodyPr/>
        <a:lstStyle/>
        <a:p>
          <a:endParaRPr lang="en-US"/>
        </a:p>
      </dgm:t>
    </dgm:pt>
    <dgm:pt modelId="{F8F0A0D4-5BF5-7842-82E2-E1FE64D51528}" type="sibTrans" cxnId="{1A4568B6-28B5-1145-8803-009B47EB8642}">
      <dgm:prSet/>
      <dgm:spPr/>
      <dgm:t>
        <a:bodyPr/>
        <a:lstStyle/>
        <a:p>
          <a:endParaRPr lang="en-US"/>
        </a:p>
      </dgm:t>
    </dgm:pt>
    <dgm:pt modelId="{BBE0F6F8-DB44-8D42-9497-457C77B5C7F7}">
      <dgm:prSet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eg</a:t>
          </a:r>
          <a:r>
            <a:rPr lang="en-US" dirty="0" smtClean="0">
              <a:solidFill>
                <a:srgbClr val="FFFFFF"/>
              </a:solidFill>
            </a:rPr>
            <a:t>, Lunar Flashlight, Lunar </a:t>
          </a:r>
          <a:r>
            <a:rPr lang="en-US" dirty="0" err="1" smtClean="0">
              <a:solidFill>
                <a:srgbClr val="FFFFFF"/>
              </a:solidFill>
            </a:rPr>
            <a:t>IceCube</a:t>
          </a:r>
          <a:endParaRPr lang="en-US" dirty="0">
            <a:solidFill>
              <a:srgbClr val="FFFFFF"/>
            </a:solidFill>
          </a:endParaRPr>
        </a:p>
      </dgm:t>
    </dgm:pt>
    <dgm:pt modelId="{7C971176-0695-0F49-93FA-2000FEAF9849}" type="parTrans" cxnId="{1E4647FD-3C27-C640-A77F-15FC3FB432AC}">
      <dgm:prSet/>
      <dgm:spPr/>
      <dgm:t>
        <a:bodyPr/>
        <a:lstStyle/>
        <a:p>
          <a:endParaRPr lang="en-US"/>
        </a:p>
      </dgm:t>
    </dgm:pt>
    <dgm:pt modelId="{8F81ED18-11E7-9647-BC42-A84D86989969}" type="sibTrans" cxnId="{1E4647FD-3C27-C640-A77F-15FC3FB432AC}">
      <dgm:prSet/>
      <dgm:spPr/>
      <dgm:t>
        <a:bodyPr/>
        <a:lstStyle/>
        <a:p>
          <a:endParaRPr lang="en-US"/>
        </a:p>
      </dgm:t>
    </dgm:pt>
    <dgm:pt modelId="{33E576BC-68C4-0A42-A511-32A650B866BE}">
      <dgm:prSet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eg</a:t>
          </a:r>
          <a:r>
            <a:rPr lang="en-US" dirty="0" smtClean="0">
              <a:solidFill>
                <a:srgbClr val="FFFFFF"/>
              </a:solidFill>
            </a:rPr>
            <a:t>, ILOA, OLFAR, mining &amp; resource utilization, space tourism</a:t>
          </a:r>
          <a:endParaRPr lang="en-US" dirty="0">
            <a:solidFill>
              <a:srgbClr val="FFFFFF"/>
            </a:solidFill>
          </a:endParaRPr>
        </a:p>
      </dgm:t>
    </dgm:pt>
    <dgm:pt modelId="{3FEBADE5-3D65-5447-812E-3605C7316F59}" type="parTrans" cxnId="{B887E1DF-893D-1240-AD95-27791C0A36B3}">
      <dgm:prSet/>
      <dgm:spPr/>
      <dgm:t>
        <a:bodyPr/>
        <a:lstStyle/>
        <a:p>
          <a:endParaRPr lang="en-US"/>
        </a:p>
      </dgm:t>
    </dgm:pt>
    <dgm:pt modelId="{219668AC-66CA-DA4C-A1F8-EDC3C7D95456}" type="sibTrans" cxnId="{B887E1DF-893D-1240-AD95-27791C0A36B3}">
      <dgm:prSet/>
      <dgm:spPr/>
      <dgm:t>
        <a:bodyPr/>
        <a:lstStyle/>
        <a:p>
          <a:endParaRPr lang="en-US"/>
        </a:p>
      </dgm:t>
    </dgm:pt>
    <dgm:pt modelId="{C22C8B69-5091-4648-901A-D267A7703AC9}">
      <dgm:prSet/>
      <dgm:spPr>
        <a:noFill/>
        <a:ln>
          <a:solidFill>
            <a:schemeClr val="bg1"/>
          </a:solidFill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ILD</a:t>
          </a:r>
          <a:endParaRPr lang="en-US" dirty="0">
            <a:solidFill>
              <a:srgbClr val="FFFFFF"/>
            </a:solidFill>
          </a:endParaRPr>
        </a:p>
      </dgm:t>
    </dgm:pt>
    <dgm:pt modelId="{F5C388D5-FABF-674E-8BD8-896A2C8FE460}" type="parTrans" cxnId="{EEF654F0-114D-204B-870B-EA072F25E842}">
      <dgm:prSet/>
      <dgm:spPr>
        <a:ln>
          <a:solidFill>
            <a:srgbClr val="FFFFFF"/>
          </a:solidFill>
        </a:ln>
      </dgm:spPr>
      <dgm:t>
        <a:bodyPr/>
        <a:lstStyle/>
        <a:p>
          <a:endParaRPr lang="en-GB"/>
        </a:p>
      </dgm:t>
    </dgm:pt>
    <dgm:pt modelId="{90029C35-9E0E-B946-BE8B-6AC8F106E297}" type="sibTrans" cxnId="{EEF654F0-114D-204B-870B-EA072F25E842}">
      <dgm:prSet/>
      <dgm:spPr/>
      <dgm:t>
        <a:bodyPr/>
        <a:lstStyle/>
        <a:p>
          <a:endParaRPr lang="en-GB"/>
        </a:p>
      </dgm:t>
    </dgm:pt>
    <dgm:pt modelId="{FC4AC136-7E85-CE4F-8FA4-B0FA2F4FC77E}">
      <dgm:prSet/>
      <dgm:spPr>
        <a:noFill/>
        <a:ln>
          <a:noFill/>
        </a:ln>
        <a:effectLst/>
      </dgm:spPr>
      <dgm:t>
        <a:bodyPr/>
        <a:lstStyle/>
        <a:p>
          <a:pPr rtl="0"/>
          <a:r>
            <a:rPr lang="en-US" dirty="0" smtClean="0">
              <a:solidFill>
                <a:srgbClr val="FFFFFF"/>
              </a:solidFill>
            </a:rPr>
            <a:t>UNOOSA International Lunar Decade</a:t>
          </a:r>
          <a:endParaRPr lang="en-US" dirty="0">
            <a:solidFill>
              <a:srgbClr val="FFFFFF"/>
            </a:solidFill>
          </a:endParaRPr>
        </a:p>
      </dgm:t>
    </dgm:pt>
    <dgm:pt modelId="{30AFFD3F-A826-7E4C-9EC6-392737B546B7}" type="parTrans" cxnId="{DF836BA2-75B2-F141-A77D-165D63236C77}">
      <dgm:prSet/>
      <dgm:spPr/>
      <dgm:t>
        <a:bodyPr/>
        <a:lstStyle/>
        <a:p>
          <a:endParaRPr lang="en-GB"/>
        </a:p>
      </dgm:t>
    </dgm:pt>
    <dgm:pt modelId="{6A704494-4CB5-9043-A8EB-90580A1D06A8}" type="sibTrans" cxnId="{DF836BA2-75B2-F141-A77D-165D63236C77}">
      <dgm:prSet/>
      <dgm:spPr/>
      <dgm:t>
        <a:bodyPr/>
        <a:lstStyle/>
        <a:p>
          <a:endParaRPr lang="en-GB"/>
        </a:p>
      </dgm:t>
    </dgm:pt>
    <dgm:pt modelId="{21DDEFB4-15AD-8746-BEE6-065457EC354A}" type="pres">
      <dgm:prSet presAssocID="{D85F6D81-34F4-8841-9F65-8DF9256071A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5CFBC0-BEFB-2249-BAA3-CB7A2A929E0C}" type="pres">
      <dgm:prSet presAssocID="{D85F6D81-34F4-8841-9F65-8DF9256071A0}" presName="cycle" presStyleCnt="0"/>
      <dgm:spPr/>
    </dgm:pt>
    <dgm:pt modelId="{9DEA3DB1-6D2E-4148-91D0-D5C12FD9300D}" type="pres">
      <dgm:prSet presAssocID="{D85F6D81-34F4-8841-9F65-8DF9256071A0}" presName="centerShape" presStyleCnt="0"/>
      <dgm:spPr/>
    </dgm:pt>
    <dgm:pt modelId="{C4EE58C9-1667-8448-B8A0-53B7F9BA1D20}" type="pres">
      <dgm:prSet presAssocID="{D85F6D81-34F4-8841-9F65-8DF9256071A0}" presName="connSite" presStyleLbl="node1" presStyleIdx="0" presStyleCnt="7"/>
      <dgm:spPr/>
    </dgm:pt>
    <dgm:pt modelId="{66AA018F-8F12-AA48-AA29-F73054BF446E}" type="pres">
      <dgm:prSet presAssocID="{D85F6D81-34F4-8841-9F65-8DF9256071A0}" presName="visible" presStyleLbl="node1" presStyleIdx="0" presStyleCnt="7" custScaleX="225456" custScaleY="226584" custLinFactNeighborX="2050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93C65AA-79EC-8744-BD14-D6EBF7DA58BF}" type="pres">
      <dgm:prSet presAssocID="{F5C388D5-FABF-674E-8BD8-896A2C8FE460}" presName="Name25" presStyleLbl="parChTrans1D1" presStyleIdx="0" presStyleCnt="6"/>
      <dgm:spPr/>
      <dgm:t>
        <a:bodyPr/>
        <a:lstStyle/>
        <a:p>
          <a:endParaRPr lang="en-GB"/>
        </a:p>
      </dgm:t>
    </dgm:pt>
    <dgm:pt modelId="{D43D3676-DA19-8443-9883-F798AC325F05}" type="pres">
      <dgm:prSet presAssocID="{C22C8B69-5091-4648-901A-D267A7703AC9}" presName="node" presStyleCnt="0"/>
      <dgm:spPr/>
    </dgm:pt>
    <dgm:pt modelId="{1830B0C3-271D-FA47-B2CA-694E8D374F87}" type="pres">
      <dgm:prSet presAssocID="{C22C8B69-5091-4648-901A-D267A7703AC9}" presName="parentNode" presStyleLbl="node1" presStyleIdx="1" presStyleCnt="7" custLinFactX="-3352" custLinFactNeighborX="-100000" custLinFactNeighborY="1885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D28348-905E-1545-9566-EFD7B98345BE}" type="pres">
      <dgm:prSet presAssocID="{C22C8B69-5091-4648-901A-D267A7703AC9}" presName="child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4A5933-D4FD-3740-8235-65F377814D7D}" type="pres">
      <dgm:prSet presAssocID="{6016D70E-85DF-9E49-9814-F4D9BA5149D0}" presName="Name25" presStyleLbl="parChTrans1D1" presStyleIdx="1" presStyleCnt="6"/>
      <dgm:spPr/>
      <dgm:t>
        <a:bodyPr/>
        <a:lstStyle/>
        <a:p>
          <a:endParaRPr lang="en-US"/>
        </a:p>
      </dgm:t>
    </dgm:pt>
    <dgm:pt modelId="{6D6A7071-24A6-7A4F-BFB9-02CF1D22EF91}" type="pres">
      <dgm:prSet presAssocID="{7AE6E22F-0491-7148-AF4B-957ABBF57428}" presName="node" presStyleCnt="0"/>
      <dgm:spPr/>
    </dgm:pt>
    <dgm:pt modelId="{7951DF48-D4E0-7F41-9157-7599B377C683}" type="pres">
      <dgm:prSet presAssocID="{7AE6E22F-0491-7148-AF4B-957ABBF57428}" presName="parentNode" presStyleLbl="node1" presStyleIdx="2" presStyleCnt="7" custLinFactNeighborX="-68763" custLinFactNeighborY="-208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3EF37-7432-6646-A3BF-B6C7295FE643}" type="pres">
      <dgm:prSet presAssocID="{7AE6E22F-0491-7148-AF4B-957ABBF57428}" presName="child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CC118-48BD-404F-AB3F-F2F054857DE9}" type="pres">
      <dgm:prSet presAssocID="{1B90C388-BD05-0343-8501-04315F9C096A}" presName="Name25" presStyleLbl="parChTrans1D1" presStyleIdx="2" presStyleCnt="6"/>
      <dgm:spPr/>
      <dgm:t>
        <a:bodyPr/>
        <a:lstStyle/>
        <a:p>
          <a:endParaRPr lang="en-US"/>
        </a:p>
      </dgm:t>
    </dgm:pt>
    <dgm:pt modelId="{2DD96BF3-A032-B643-9463-E7B3B20AAEB2}" type="pres">
      <dgm:prSet presAssocID="{9D9AA029-0A72-8048-8F40-1E1020DB498A}" presName="node" presStyleCnt="0"/>
      <dgm:spPr/>
    </dgm:pt>
    <dgm:pt modelId="{9601274A-DE58-774D-9909-64E0B5BBEA00}" type="pres">
      <dgm:prSet presAssocID="{9D9AA029-0A72-8048-8F40-1E1020DB498A}" presName="parentNode" presStyleLbl="node1" presStyleIdx="3" presStyleCnt="7" custLinFactNeighborX="-6837" custLinFactNeighborY="-91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3A350-EAA9-5E4A-8B9F-DB638451BD6A}" type="pres">
      <dgm:prSet presAssocID="{9D9AA029-0A72-8048-8F40-1E1020DB498A}" presName="child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0CF46-AA87-5640-9DD8-C4882467C94E}" type="pres">
      <dgm:prSet presAssocID="{07EB054C-45E4-8E41-91EF-4015B0CF8A07}" presName="Name25" presStyleLbl="parChTrans1D1" presStyleIdx="3" presStyleCnt="6"/>
      <dgm:spPr/>
      <dgm:t>
        <a:bodyPr/>
        <a:lstStyle/>
        <a:p>
          <a:endParaRPr lang="en-US"/>
        </a:p>
      </dgm:t>
    </dgm:pt>
    <dgm:pt modelId="{149402F6-D76A-7D4A-A67D-11C250B97B52}" type="pres">
      <dgm:prSet presAssocID="{7000E0EA-D3A1-624B-B567-29C9E9273CC8}" presName="node" presStyleCnt="0"/>
      <dgm:spPr/>
    </dgm:pt>
    <dgm:pt modelId="{AEA091E4-7E36-204B-B4E7-E518C83941C1}" type="pres">
      <dgm:prSet presAssocID="{7000E0EA-D3A1-624B-B567-29C9E9273CC8}" presName="parentNode" presStyleLbl="node1" presStyleIdx="4" presStyleCnt="7" custLinFactNeighborX="77347" custLinFactNeighborY="-130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4D328-F02F-1845-B313-F6A044442D9A}" type="pres">
      <dgm:prSet presAssocID="{7000E0EA-D3A1-624B-B567-29C9E9273CC8}" presName="child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7989E-0EA1-084A-B615-F3D08F87D62E}" type="pres">
      <dgm:prSet presAssocID="{FE5025D6-BB5B-214D-8210-8CFE31F0CC5A}" presName="Name25" presStyleLbl="parChTrans1D1" presStyleIdx="4" presStyleCnt="6"/>
      <dgm:spPr/>
      <dgm:t>
        <a:bodyPr/>
        <a:lstStyle/>
        <a:p>
          <a:endParaRPr lang="en-US"/>
        </a:p>
      </dgm:t>
    </dgm:pt>
    <dgm:pt modelId="{BE905224-9586-354C-8CAE-1DB63826A63A}" type="pres">
      <dgm:prSet presAssocID="{B8C98363-F5FA-ED40-A692-FAE9C3C0FBAB}" presName="node" presStyleCnt="0"/>
      <dgm:spPr/>
    </dgm:pt>
    <dgm:pt modelId="{302FAE5A-4B4F-374A-B0EF-0CBDE47971CB}" type="pres">
      <dgm:prSet presAssocID="{B8C98363-F5FA-ED40-A692-FAE9C3C0FBAB}" presName="parentNode" presStyleLbl="node1" presStyleIdx="5" presStyleCnt="7" custLinFactNeighborX="-30087" custLinFactNeighborY="-296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E897D-50CD-BF4F-B502-2B969CF0AB5D}" type="pres">
      <dgm:prSet presAssocID="{B8C98363-F5FA-ED40-A692-FAE9C3C0FBAB}" presName="child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2CC5F-4A7B-F24A-BA1E-FDFAAA04F0E2}" type="pres">
      <dgm:prSet presAssocID="{93FC9291-4A8E-864B-8E10-5ED4A834A5EB}" presName="Name25" presStyleLbl="parChTrans1D1" presStyleIdx="5" presStyleCnt="6"/>
      <dgm:spPr/>
      <dgm:t>
        <a:bodyPr/>
        <a:lstStyle/>
        <a:p>
          <a:endParaRPr lang="en-US"/>
        </a:p>
      </dgm:t>
    </dgm:pt>
    <dgm:pt modelId="{123BFA53-A295-1542-9C0B-D29EE3473DEB}" type="pres">
      <dgm:prSet presAssocID="{6F13283B-A8B6-B841-8813-5B5C8FD108A9}" presName="node" presStyleCnt="0"/>
      <dgm:spPr/>
    </dgm:pt>
    <dgm:pt modelId="{8CE18841-4574-384D-863B-BDB539214ED7}" type="pres">
      <dgm:prSet presAssocID="{6F13283B-A8B6-B841-8813-5B5C8FD108A9}" presName="parentNode" presStyleLbl="node1" presStyleIdx="6" presStyleCnt="7" custLinFactX="-2084" custLinFactNeighborX="-100000" custLinFactNeighborY="-2877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254D3E-7513-1342-95C9-B9C5ECB71E91}" type="pres">
      <dgm:prSet presAssocID="{6F13283B-A8B6-B841-8813-5B5C8FD108A9}" presName="child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4647FD-3C27-C640-A77F-15FC3FB432AC}" srcId="{B8C98363-F5FA-ED40-A692-FAE9C3C0FBAB}" destId="{BBE0F6F8-DB44-8D42-9497-457C77B5C7F7}" srcOrd="0" destOrd="0" parTransId="{7C971176-0695-0F49-93FA-2000FEAF9849}" sibTransId="{8F81ED18-11E7-9647-BC42-A84D86989969}"/>
    <dgm:cxn modelId="{EEF654F0-114D-204B-870B-EA072F25E842}" srcId="{D85F6D81-34F4-8841-9F65-8DF9256071A0}" destId="{C22C8B69-5091-4648-901A-D267A7703AC9}" srcOrd="0" destOrd="0" parTransId="{F5C388D5-FABF-674E-8BD8-896A2C8FE460}" sibTransId="{90029C35-9E0E-B946-BE8B-6AC8F106E297}"/>
    <dgm:cxn modelId="{BFF549B6-23D5-0F40-AD9D-1CC9AB054189}" type="presOf" srcId="{9D9AA029-0A72-8048-8F40-1E1020DB498A}" destId="{9601274A-DE58-774D-9909-64E0B5BBEA00}" srcOrd="0" destOrd="0" presId="urn:microsoft.com/office/officeart/2005/8/layout/radial2"/>
    <dgm:cxn modelId="{553F4131-E8AA-5D41-8BBA-E95A426990A1}" type="presOf" srcId="{6F13283B-A8B6-B841-8813-5B5C8FD108A9}" destId="{8CE18841-4574-384D-863B-BDB539214ED7}" srcOrd="0" destOrd="0" presId="urn:microsoft.com/office/officeart/2005/8/layout/radial2"/>
    <dgm:cxn modelId="{89ACFB45-C4EA-EE45-8500-A822F89784E9}" type="presOf" srcId="{07EB054C-45E4-8E41-91EF-4015B0CF8A07}" destId="{7390CF46-AA87-5640-9DD8-C4882467C94E}" srcOrd="0" destOrd="0" presId="urn:microsoft.com/office/officeart/2005/8/layout/radial2"/>
    <dgm:cxn modelId="{0EC01ACC-2FDE-294E-9F3D-E24B6F86843B}" type="presOf" srcId="{A8877FA2-F7B0-244F-8FC1-D3CB25320A03}" destId="{D8B3A350-EAA9-5E4A-8B9F-DB638451BD6A}" srcOrd="0" destOrd="0" presId="urn:microsoft.com/office/officeart/2005/8/layout/radial2"/>
    <dgm:cxn modelId="{8061CC8D-4897-AB49-A02A-3197FA5D381E}" type="presOf" srcId="{7AE6E22F-0491-7148-AF4B-957ABBF57428}" destId="{7951DF48-D4E0-7F41-9157-7599B377C683}" srcOrd="0" destOrd="0" presId="urn:microsoft.com/office/officeart/2005/8/layout/radial2"/>
    <dgm:cxn modelId="{90B58139-4773-E349-A99E-20F260910980}" type="presOf" srcId="{33E576BC-68C4-0A42-A511-32A650B866BE}" destId="{D1254D3E-7513-1342-95C9-B9C5ECB71E91}" srcOrd="0" destOrd="0" presId="urn:microsoft.com/office/officeart/2005/8/layout/radial2"/>
    <dgm:cxn modelId="{D5676CF9-C774-1E44-916E-3D1BB1C3885D}" type="presOf" srcId="{F5C388D5-FABF-674E-8BD8-896A2C8FE460}" destId="{093C65AA-79EC-8744-BD14-D6EBF7DA58BF}" srcOrd="0" destOrd="0" presId="urn:microsoft.com/office/officeart/2005/8/layout/radial2"/>
    <dgm:cxn modelId="{9FD7650D-DAD7-304A-803A-77EDD8780C8B}" type="presOf" srcId="{7000E0EA-D3A1-624B-B567-29C9E9273CC8}" destId="{AEA091E4-7E36-204B-B4E7-E518C83941C1}" srcOrd="0" destOrd="0" presId="urn:microsoft.com/office/officeart/2005/8/layout/radial2"/>
    <dgm:cxn modelId="{B887E1DF-893D-1240-AD95-27791C0A36B3}" srcId="{6F13283B-A8B6-B841-8813-5B5C8FD108A9}" destId="{33E576BC-68C4-0A42-A511-32A650B866BE}" srcOrd="0" destOrd="0" parTransId="{3FEBADE5-3D65-5447-812E-3605C7316F59}" sibTransId="{219668AC-66CA-DA4C-A1F8-EDC3C7D95456}"/>
    <dgm:cxn modelId="{41749F9C-0F08-8947-BC72-A23F376C49CF}" type="presOf" srcId="{BBE0F6F8-DB44-8D42-9497-457C77B5C7F7}" destId="{E2EE897D-50CD-BF4F-B502-2B969CF0AB5D}" srcOrd="0" destOrd="0" presId="urn:microsoft.com/office/officeart/2005/8/layout/radial2"/>
    <dgm:cxn modelId="{F99C877F-E2E4-AA44-B734-949CBEAF6D12}" type="presOf" srcId="{FC4AC136-7E85-CE4F-8FA4-B0FA2F4FC77E}" destId="{93D28348-905E-1545-9566-EFD7B98345BE}" srcOrd="0" destOrd="0" presId="urn:microsoft.com/office/officeart/2005/8/layout/radial2"/>
    <dgm:cxn modelId="{489F568A-6AAB-EA4F-BE60-38CF8336FA89}" type="presOf" srcId="{4A6834C3-8A77-5040-8E19-DCE6FB84746E}" destId="{0064D328-F02F-1845-B313-F6A044442D9A}" srcOrd="0" destOrd="0" presId="urn:microsoft.com/office/officeart/2005/8/layout/radial2"/>
    <dgm:cxn modelId="{F4A454F4-2AE2-DC43-823C-601922772640}" srcId="{D85F6D81-34F4-8841-9F65-8DF9256071A0}" destId="{7000E0EA-D3A1-624B-B567-29C9E9273CC8}" srcOrd="3" destOrd="0" parTransId="{07EB054C-45E4-8E41-91EF-4015B0CF8A07}" sibTransId="{8EA9DDCB-8695-B240-B5FF-2728E1163FA9}"/>
    <dgm:cxn modelId="{0D3A30F4-14F9-004C-8FB7-6666D619C319}" type="presOf" srcId="{D85F6D81-34F4-8841-9F65-8DF9256071A0}" destId="{21DDEFB4-15AD-8746-BEE6-065457EC354A}" srcOrd="0" destOrd="0" presId="urn:microsoft.com/office/officeart/2005/8/layout/radial2"/>
    <dgm:cxn modelId="{65A9E24D-6D8E-BE4A-9BCC-FAF01E34D329}" srcId="{D85F6D81-34F4-8841-9F65-8DF9256071A0}" destId="{7AE6E22F-0491-7148-AF4B-957ABBF57428}" srcOrd="1" destOrd="0" parTransId="{6016D70E-85DF-9E49-9814-F4D9BA5149D0}" sibTransId="{A8CB4793-CCA1-B646-AEC1-1DBEB1EF431C}"/>
    <dgm:cxn modelId="{5ECA9479-52F3-A34F-A697-F90F872A0692}" srcId="{9D9AA029-0A72-8048-8F40-1E1020DB498A}" destId="{A8877FA2-F7B0-244F-8FC1-D3CB25320A03}" srcOrd="0" destOrd="0" parTransId="{A6238BFC-64BB-5345-95F2-1058D2CBBD2D}" sibTransId="{945AB9B7-A8EA-F042-AC35-4F9E67F0916A}"/>
    <dgm:cxn modelId="{1A4568B6-28B5-1145-8803-009B47EB8642}" srcId="{7000E0EA-D3A1-624B-B567-29C9E9273CC8}" destId="{4A6834C3-8A77-5040-8E19-DCE6FB84746E}" srcOrd="0" destOrd="0" parTransId="{9C39EBC3-D9E5-2347-9CC6-5306CCAECA56}" sibTransId="{F8F0A0D4-5BF5-7842-82E2-E1FE64D51528}"/>
    <dgm:cxn modelId="{B8A0B548-BD94-D740-85C2-C8DB439CB545}" type="presOf" srcId="{FE5025D6-BB5B-214D-8210-8CFE31F0CC5A}" destId="{6C37989E-0EA1-084A-B615-F3D08F87D62E}" srcOrd="0" destOrd="0" presId="urn:microsoft.com/office/officeart/2005/8/layout/radial2"/>
    <dgm:cxn modelId="{D2B21B14-3FD6-3344-942A-20CEC1582D0B}" type="presOf" srcId="{C22C8B69-5091-4648-901A-D267A7703AC9}" destId="{1830B0C3-271D-FA47-B2CA-694E8D374F87}" srcOrd="0" destOrd="0" presId="urn:microsoft.com/office/officeart/2005/8/layout/radial2"/>
    <dgm:cxn modelId="{697F0F23-6F45-0A4B-B63C-793A8E14488B}" type="presOf" srcId="{1B90C388-BD05-0343-8501-04315F9C096A}" destId="{ED7CC118-48BD-404F-AB3F-F2F054857DE9}" srcOrd="0" destOrd="0" presId="urn:microsoft.com/office/officeart/2005/8/layout/radial2"/>
    <dgm:cxn modelId="{3E6CD219-10E2-104C-A6D8-BFBF42DDECEA}" srcId="{D85F6D81-34F4-8841-9F65-8DF9256071A0}" destId="{9D9AA029-0A72-8048-8F40-1E1020DB498A}" srcOrd="2" destOrd="0" parTransId="{1B90C388-BD05-0343-8501-04315F9C096A}" sibTransId="{899D4FE5-19D4-6142-B90E-B0B63640B438}"/>
    <dgm:cxn modelId="{DF836BA2-75B2-F141-A77D-165D63236C77}" srcId="{C22C8B69-5091-4648-901A-D267A7703AC9}" destId="{FC4AC136-7E85-CE4F-8FA4-B0FA2F4FC77E}" srcOrd="0" destOrd="0" parTransId="{30AFFD3F-A826-7E4C-9EC6-392737B546B7}" sibTransId="{6A704494-4CB5-9043-A8EB-90580A1D06A8}"/>
    <dgm:cxn modelId="{307E234D-A675-A14E-BFF3-3333471D5D69}" type="presOf" srcId="{93FC9291-4A8E-864B-8E10-5ED4A834A5EB}" destId="{0E02CC5F-4A7B-F24A-BA1E-FDFAAA04F0E2}" srcOrd="0" destOrd="0" presId="urn:microsoft.com/office/officeart/2005/8/layout/radial2"/>
    <dgm:cxn modelId="{62637156-18CE-2841-8BE5-D3536962988F}" type="presOf" srcId="{32B08838-483B-DE46-993C-0E6EC144F8C6}" destId="{95B3EF37-7432-6646-A3BF-B6C7295FE643}" srcOrd="0" destOrd="0" presId="urn:microsoft.com/office/officeart/2005/8/layout/radial2"/>
    <dgm:cxn modelId="{1C6E0562-0B4C-704F-8B26-399619C101DD}" type="presOf" srcId="{6016D70E-85DF-9E49-9814-F4D9BA5149D0}" destId="{A64A5933-D4FD-3740-8235-65F377814D7D}" srcOrd="0" destOrd="0" presId="urn:microsoft.com/office/officeart/2005/8/layout/radial2"/>
    <dgm:cxn modelId="{B88E01D6-1015-E14B-872F-49DD7B5EF689}" srcId="{D85F6D81-34F4-8841-9F65-8DF9256071A0}" destId="{B8C98363-F5FA-ED40-A692-FAE9C3C0FBAB}" srcOrd="4" destOrd="0" parTransId="{FE5025D6-BB5B-214D-8210-8CFE31F0CC5A}" sibTransId="{2894A2DC-37D1-0B47-8247-6C920D2A225C}"/>
    <dgm:cxn modelId="{B7053129-A983-794E-A7DA-578046E209D4}" srcId="{D85F6D81-34F4-8841-9F65-8DF9256071A0}" destId="{6F13283B-A8B6-B841-8813-5B5C8FD108A9}" srcOrd="5" destOrd="0" parTransId="{93FC9291-4A8E-864B-8E10-5ED4A834A5EB}" sibTransId="{037CBFA4-A521-D44A-851F-68922DE38896}"/>
    <dgm:cxn modelId="{C16FDB45-BAC1-2E4E-AA75-6AA060F1F019}" type="presOf" srcId="{B8C98363-F5FA-ED40-A692-FAE9C3C0FBAB}" destId="{302FAE5A-4B4F-374A-B0EF-0CBDE47971CB}" srcOrd="0" destOrd="0" presId="urn:microsoft.com/office/officeart/2005/8/layout/radial2"/>
    <dgm:cxn modelId="{B6653FCB-4F51-2D49-8ACE-7332DB19F599}" srcId="{7AE6E22F-0491-7148-AF4B-957ABBF57428}" destId="{32B08838-483B-DE46-993C-0E6EC144F8C6}" srcOrd="0" destOrd="0" parTransId="{C0FD9068-A256-1645-8891-A7D54D690968}" sibTransId="{43E7B553-98AC-F545-BB60-7444E5CB16F3}"/>
    <dgm:cxn modelId="{0C85FA25-F40B-9C41-9EF6-4FD369D00B4C}" type="presParOf" srcId="{21DDEFB4-15AD-8746-BEE6-065457EC354A}" destId="{215CFBC0-BEFB-2249-BAA3-CB7A2A929E0C}" srcOrd="0" destOrd="0" presId="urn:microsoft.com/office/officeart/2005/8/layout/radial2"/>
    <dgm:cxn modelId="{AF64A264-DBB8-1946-A649-65F45033E4B4}" type="presParOf" srcId="{215CFBC0-BEFB-2249-BAA3-CB7A2A929E0C}" destId="{9DEA3DB1-6D2E-4148-91D0-D5C12FD9300D}" srcOrd="0" destOrd="0" presId="urn:microsoft.com/office/officeart/2005/8/layout/radial2"/>
    <dgm:cxn modelId="{6369C5CE-0ACC-C34B-82F0-216E1C5FBC24}" type="presParOf" srcId="{9DEA3DB1-6D2E-4148-91D0-D5C12FD9300D}" destId="{C4EE58C9-1667-8448-B8A0-53B7F9BA1D20}" srcOrd="0" destOrd="0" presId="urn:microsoft.com/office/officeart/2005/8/layout/radial2"/>
    <dgm:cxn modelId="{47DCAE31-C694-C645-8BD2-6DEAE6ADDC7F}" type="presParOf" srcId="{9DEA3DB1-6D2E-4148-91D0-D5C12FD9300D}" destId="{66AA018F-8F12-AA48-AA29-F73054BF446E}" srcOrd="1" destOrd="0" presId="urn:microsoft.com/office/officeart/2005/8/layout/radial2"/>
    <dgm:cxn modelId="{3B94393C-8DC7-454F-B7FD-DF888CC37A1B}" type="presParOf" srcId="{215CFBC0-BEFB-2249-BAA3-CB7A2A929E0C}" destId="{093C65AA-79EC-8744-BD14-D6EBF7DA58BF}" srcOrd="1" destOrd="0" presId="urn:microsoft.com/office/officeart/2005/8/layout/radial2"/>
    <dgm:cxn modelId="{B5A4513E-16ED-1147-8E07-F930AB31FDBF}" type="presParOf" srcId="{215CFBC0-BEFB-2249-BAA3-CB7A2A929E0C}" destId="{D43D3676-DA19-8443-9883-F798AC325F05}" srcOrd="2" destOrd="0" presId="urn:microsoft.com/office/officeart/2005/8/layout/radial2"/>
    <dgm:cxn modelId="{BB0837C0-393F-4D49-922C-2E1B4ABECE08}" type="presParOf" srcId="{D43D3676-DA19-8443-9883-F798AC325F05}" destId="{1830B0C3-271D-FA47-B2CA-694E8D374F87}" srcOrd="0" destOrd="0" presId="urn:microsoft.com/office/officeart/2005/8/layout/radial2"/>
    <dgm:cxn modelId="{AE885AFE-DEC2-9B42-B689-2865A549BC40}" type="presParOf" srcId="{D43D3676-DA19-8443-9883-F798AC325F05}" destId="{93D28348-905E-1545-9566-EFD7B98345BE}" srcOrd="1" destOrd="0" presId="urn:microsoft.com/office/officeart/2005/8/layout/radial2"/>
    <dgm:cxn modelId="{5E012A45-FDD1-3C47-B688-AE1218E764BE}" type="presParOf" srcId="{215CFBC0-BEFB-2249-BAA3-CB7A2A929E0C}" destId="{A64A5933-D4FD-3740-8235-65F377814D7D}" srcOrd="3" destOrd="0" presId="urn:microsoft.com/office/officeart/2005/8/layout/radial2"/>
    <dgm:cxn modelId="{10371AB7-1C8D-0E48-B6BC-B878E6B8E361}" type="presParOf" srcId="{215CFBC0-BEFB-2249-BAA3-CB7A2A929E0C}" destId="{6D6A7071-24A6-7A4F-BFB9-02CF1D22EF91}" srcOrd="4" destOrd="0" presId="urn:microsoft.com/office/officeart/2005/8/layout/radial2"/>
    <dgm:cxn modelId="{F5E053E8-8736-A648-A56F-A877013501E7}" type="presParOf" srcId="{6D6A7071-24A6-7A4F-BFB9-02CF1D22EF91}" destId="{7951DF48-D4E0-7F41-9157-7599B377C683}" srcOrd="0" destOrd="0" presId="urn:microsoft.com/office/officeart/2005/8/layout/radial2"/>
    <dgm:cxn modelId="{90446B97-A676-9041-8B4F-472334EB85E1}" type="presParOf" srcId="{6D6A7071-24A6-7A4F-BFB9-02CF1D22EF91}" destId="{95B3EF37-7432-6646-A3BF-B6C7295FE643}" srcOrd="1" destOrd="0" presId="urn:microsoft.com/office/officeart/2005/8/layout/radial2"/>
    <dgm:cxn modelId="{8C094AEB-65D1-F247-8BAF-E7EC1CEC01AE}" type="presParOf" srcId="{215CFBC0-BEFB-2249-BAA3-CB7A2A929E0C}" destId="{ED7CC118-48BD-404F-AB3F-F2F054857DE9}" srcOrd="5" destOrd="0" presId="urn:microsoft.com/office/officeart/2005/8/layout/radial2"/>
    <dgm:cxn modelId="{05D07D41-5DF5-2845-878A-FD502BB3CA74}" type="presParOf" srcId="{215CFBC0-BEFB-2249-BAA3-CB7A2A929E0C}" destId="{2DD96BF3-A032-B643-9463-E7B3B20AAEB2}" srcOrd="6" destOrd="0" presId="urn:microsoft.com/office/officeart/2005/8/layout/radial2"/>
    <dgm:cxn modelId="{75ADF2E2-C48A-1B4E-AD02-81B95DD7EEEF}" type="presParOf" srcId="{2DD96BF3-A032-B643-9463-E7B3B20AAEB2}" destId="{9601274A-DE58-774D-9909-64E0B5BBEA00}" srcOrd="0" destOrd="0" presId="urn:microsoft.com/office/officeart/2005/8/layout/radial2"/>
    <dgm:cxn modelId="{0C9E6AB9-09FE-8844-84ED-899298871B94}" type="presParOf" srcId="{2DD96BF3-A032-B643-9463-E7B3B20AAEB2}" destId="{D8B3A350-EAA9-5E4A-8B9F-DB638451BD6A}" srcOrd="1" destOrd="0" presId="urn:microsoft.com/office/officeart/2005/8/layout/radial2"/>
    <dgm:cxn modelId="{25BE1F4E-F916-684F-88C3-CC257D670037}" type="presParOf" srcId="{215CFBC0-BEFB-2249-BAA3-CB7A2A929E0C}" destId="{7390CF46-AA87-5640-9DD8-C4882467C94E}" srcOrd="7" destOrd="0" presId="urn:microsoft.com/office/officeart/2005/8/layout/radial2"/>
    <dgm:cxn modelId="{E9174183-F652-9C49-B80E-D870E48811C9}" type="presParOf" srcId="{215CFBC0-BEFB-2249-BAA3-CB7A2A929E0C}" destId="{149402F6-D76A-7D4A-A67D-11C250B97B52}" srcOrd="8" destOrd="0" presId="urn:microsoft.com/office/officeart/2005/8/layout/radial2"/>
    <dgm:cxn modelId="{3844AA5A-94BD-4044-A8B4-5E0C0AD06A80}" type="presParOf" srcId="{149402F6-D76A-7D4A-A67D-11C250B97B52}" destId="{AEA091E4-7E36-204B-B4E7-E518C83941C1}" srcOrd="0" destOrd="0" presId="urn:microsoft.com/office/officeart/2005/8/layout/radial2"/>
    <dgm:cxn modelId="{217A4E18-69D4-8D41-B106-AFF0FA0EE0AE}" type="presParOf" srcId="{149402F6-D76A-7D4A-A67D-11C250B97B52}" destId="{0064D328-F02F-1845-B313-F6A044442D9A}" srcOrd="1" destOrd="0" presId="urn:microsoft.com/office/officeart/2005/8/layout/radial2"/>
    <dgm:cxn modelId="{832C663F-19DA-0A42-8175-63D8404D6496}" type="presParOf" srcId="{215CFBC0-BEFB-2249-BAA3-CB7A2A929E0C}" destId="{6C37989E-0EA1-084A-B615-F3D08F87D62E}" srcOrd="9" destOrd="0" presId="urn:microsoft.com/office/officeart/2005/8/layout/radial2"/>
    <dgm:cxn modelId="{DB57F78E-D6E0-F044-A2EC-F462207D5765}" type="presParOf" srcId="{215CFBC0-BEFB-2249-BAA3-CB7A2A929E0C}" destId="{BE905224-9586-354C-8CAE-1DB63826A63A}" srcOrd="10" destOrd="0" presId="urn:microsoft.com/office/officeart/2005/8/layout/radial2"/>
    <dgm:cxn modelId="{AD7855E2-32B8-8743-886F-586395007B8A}" type="presParOf" srcId="{BE905224-9586-354C-8CAE-1DB63826A63A}" destId="{302FAE5A-4B4F-374A-B0EF-0CBDE47971CB}" srcOrd="0" destOrd="0" presId="urn:microsoft.com/office/officeart/2005/8/layout/radial2"/>
    <dgm:cxn modelId="{F217A824-35D4-EA4A-8193-7E3680B96320}" type="presParOf" srcId="{BE905224-9586-354C-8CAE-1DB63826A63A}" destId="{E2EE897D-50CD-BF4F-B502-2B969CF0AB5D}" srcOrd="1" destOrd="0" presId="urn:microsoft.com/office/officeart/2005/8/layout/radial2"/>
    <dgm:cxn modelId="{C6752D59-C097-6A4B-B466-47F87E2CBA5F}" type="presParOf" srcId="{215CFBC0-BEFB-2249-BAA3-CB7A2A929E0C}" destId="{0E02CC5F-4A7B-F24A-BA1E-FDFAAA04F0E2}" srcOrd="11" destOrd="0" presId="urn:microsoft.com/office/officeart/2005/8/layout/radial2"/>
    <dgm:cxn modelId="{D5780675-EC5C-6847-9A05-EEAE782B2A09}" type="presParOf" srcId="{215CFBC0-BEFB-2249-BAA3-CB7A2A929E0C}" destId="{123BFA53-A295-1542-9C0B-D29EE3473DEB}" srcOrd="12" destOrd="0" presId="urn:microsoft.com/office/officeart/2005/8/layout/radial2"/>
    <dgm:cxn modelId="{AB21B989-B8BC-234E-BD52-32A149CA30C6}" type="presParOf" srcId="{123BFA53-A295-1542-9C0B-D29EE3473DEB}" destId="{8CE18841-4574-384D-863B-BDB539214ED7}" srcOrd="0" destOrd="0" presId="urn:microsoft.com/office/officeart/2005/8/layout/radial2"/>
    <dgm:cxn modelId="{0F97DA30-167D-3C45-9CF9-ACB56C08B9BA}" type="presParOf" srcId="{123BFA53-A295-1542-9C0B-D29EE3473DEB}" destId="{D1254D3E-7513-1342-95C9-B9C5ECB71E9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2CC5F-4A7B-F24A-BA1E-FDFAAA04F0E2}">
      <dsp:nvSpPr>
        <dsp:cNvPr id="0" name=""/>
        <dsp:cNvSpPr/>
      </dsp:nvSpPr>
      <dsp:spPr>
        <a:xfrm rot="3934887">
          <a:off x="2176395" y="3448806"/>
          <a:ext cx="133667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336673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7989E-0EA1-084A-B615-F3D08F87D62E}">
      <dsp:nvSpPr>
        <dsp:cNvPr id="0" name=""/>
        <dsp:cNvSpPr/>
      </dsp:nvSpPr>
      <dsp:spPr>
        <a:xfrm rot="1868035">
          <a:off x="2684006" y="3052964"/>
          <a:ext cx="143738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37383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0CF46-AA87-5640-9DD8-C4882467C94E}">
      <dsp:nvSpPr>
        <dsp:cNvPr id="0" name=""/>
        <dsp:cNvSpPr/>
      </dsp:nvSpPr>
      <dsp:spPr>
        <a:xfrm rot="441162">
          <a:off x="2778348" y="2633602"/>
          <a:ext cx="223215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2232154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7CC118-48BD-404F-AB3F-F2F054857DE9}">
      <dsp:nvSpPr>
        <dsp:cNvPr id="0" name=""/>
        <dsp:cNvSpPr/>
      </dsp:nvSpPr>
      <dsp:spPr>
        <a:xfrm rot="20840604">
          <a:off x="2767101" y="2164713"/>
          <a:ext cx="1681098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681098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A5933-D4FD-3740-8235-65F377814D7D}">
      <dsp:nvSpPr>
        <dsp:cNvPr id="0" name=""/>
        <dsp:cNvSpPr/>
      </dsp:nvSpPr>
      <dsp:spPr>
        <a:xfrm rot="19283123">
          <a:off x="2636912" y="1688595"/>
          <a:ext cx="1377736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377736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C65AA-79EC-8744-BD14-D6EBF7DA58BF}">
      <dsp:nvSpPr>
        <dsp:cNvPr id="0" name=""/>
        <dsp:cNvSpPr/>
      </dsp:nvSpPr>
      <dsp:spPr>
        <a:xfrm rot="17722637">
          <a:off x="2160054" y="1379107"/>
          <a:ext cx="145793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57934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AA018F-8F12-AA48-AA29-F73054BF446E}">
      <dsp:nvSpPr>
        <dsp:cNvPr id="0" name=""/>
        <dsp:cNvSpPr/>
      </dsp:nvSpPr>
      <dsp:spPr>
        <a:xfrm>
          <a:off x="1329003" y="1154189"/>
          <a:ext cx="2584756" cy="259768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30B0C3-271D-FA47-B2CA-694E8D374F87}">
      <dsp:nvSpPr>
        <dsp:cNvPr id="0" name=""/>
        <dsp:cNvSpPr/>
      </dsp:nvSpPr>
      <dsp:spPr>
        <a:xfrm>
          <a:off x="3018071" y="123691"/>
          <a:ext cx="641795" cy="641795"/>
        </a:xfrm>
        <a:prstGeom prst="ellipse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ILD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112060" y="217680"/>
        <a:ext cx="453817" cy="453817"/>
      </dsp:txXfrm>
    </dsp:sp>
    <dsp:sp modelId="{93D28348-905E-1545-9566-EFD7B98345BE}">
      <dsp:nvSpPr>
        <dsp:cNvPr id="0" name=""/>
        <dsp:cNvSpPr/>
      </dsp:nvSpPr>
      <dsp:spPr>
        <a:xfrm>
          <a:off x="3724046" y="123691"/>
          <a:ext cx="962693" cy="64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UNOOSA International Lunar Decade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3724046" y="123691"/>
        <a:ext cx="962693" cy="641795"/>
      </dsp:txXfrm>
    </dsp:sp>
    <dsp:sp modelId="{7951DF48-D4E0-7F41-9157-7599B377C683}">
      <dsp:nvSpPr>
        <dsp:cNvPr id="0" name=""/>
        <dsp:cNvSpPr/>
      </dsp:nvSpPr>
      <dsp:spPr>
        <a:xfrm>
          <a:off x="3793875" y="751564"/>
          <a:ext cx="641795" cy="641795"/>
        </a:xfrm>
        <a:prstGeom prst="ellipse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Space agencies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887864" y="845553"/>
        <a:ext cx="453817" cy="453817"/>
      </dsp:txXfrm>
    </dsp:sp>
    <dsp:sp modelId="{95B3EF37-7432-6646-A3BF-B6C7295FE643}">
      <dsp:nvSpPr>
        <dsp:cNvPr id="0" name=""/>
        <dsp:cNvSpPr/>
      </dsp:nvSpPr>
      <dsp:spPr>
        <a:xfrm>
          <a:off x="4499850" y="751564"/>
          <a:ext cx="962693" cy="64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CNSA, ESA, ISRO, JAXA, KARI, NASA, </a:t>
          </a:r>
          <a:r>
            <a:rPr lang="en-US" sz="800" kern="1200" dirty="0" err="1" smtClean="0">
              <a:solidFill>
                <a:srgbClr val="FFFFFF"/>
              </a:solidFill>
            </a:rPr>
            <a:t>Roscosmos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4499850" y="751564"/>
        <a:ext cx="962693" cy="641795"/>
      </dsp:txXfrm>
    </dsp:sp>
    <dsp:sp modelId="{9601274A-DE58-774D-9909-64E0B5BBEA00}">
      <dsp:nvSpPr>
        <dsp:cNvPr id="0" name=""/>
        <dsp:cNvSpPr/>
      </dsp:nvSpPr>
      <dsp:spPr>
        <a:xfrm>
          <a:off x="4419417" y="1575288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Commercial lunar ride-shares</a:t>
          </a:r>
        </a:p>
      </dsp:txBody>
      <dsp:txXfrm>
        <a:off x="4520154" y="1676025"/>
        <a:ext cx="486400" cy="486400"/>
      </dsp:txXfrm>
    </dsp:sp>
    <dsp:sp modelId="{D8B3A350-EAA9-5E4A-8B9F-DB638451BD6A}">
      <dsp:nvSpPr>
        <dsp:cNvPr id="0" name=""/>
        <dsp:cNvSpPr/>
      </dsp:nvSpPr>
      <dsp:spPr>
        <a:xfrm>
          <a:off x="5176078" y="1575288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Astrobotic</a:t>
          </a:r>
          <a:r>
            <a:rPr lang="en-US" sz="800" kern="1200" dirty="0" smtClean="0">
              <a:solidFill>
                <a:srgbClr val="FFFFFF"/>
              </a:solidFill>
            </a:rPr>
            <a:t>, Blue Origin, </a:t>
          </a:r>
          <a:r>
            <a:rPr lang="en-US" sz="800" kern="1200" dirty="0" err="1" smtClean="0">
              <a:solidFill>
                <a:srgbClr val="FFFFFF"/>
              </a:solidFill>
            </a:rPr>
            <a:t>iSpace</a:t>
          </a:r>
          <a:r>
            <a:rPr lang="en-US" sz="800" kern="1200" dirty="0" smtClean="0">
              <a:solidFill>
                <a:srgbClr val="FFFFFF"/>
              </a:solidFill>
            </a:rPr>
            <a:t>, Lunar Pathfinder, Moon Express, PT Scientists, Team Indus</a:t>
          </a:r>
        </a:p>
      </dsp:txBody>
      <dsp:txXfrm>
        <a:off x="5176078" y="1575288"/>
        <a:ext cx="1031811" cy="687874"/>
      </dsp:txXfrm>
    </dsp:sp>
    <dsp:sp modelId="{AEA091E4-7E36-204B-B4E7-E518C83941C1}">
      <dsp:nvSpPr>
        <dsp:cNvPr id="0" name=""/>
        <dsp:cNvSpPr/>
      </dsp:nvSpPr>
      <dsp:spPr>
        <a:xfrm>
          <a:off x="4998497" y="2490553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Agency lunar ride-shares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5099234" y="2591290"/>
        <a:ext cx="486400" cy="486400"/>
      </dsp:txXfrm>
    </dsp:sp>
    <dsp:sp modelId="{0064D328-F02F-1845-B313-F6A044442D9A}">
      <dsp:nvSpPr>
        <dsp:cNvPr id="0" name=""/>
        <dsp:cNvSpPr/>
      </dsp:nvSpPr>
      <dsp:spPr>
        <a:xfrm>
          <a:off x="5755159" y="2490553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EM-1, +?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5755159" y="2490553"/>
        <a:ext cx="1031811" cy="687874"/>
      </dsp:txXfrm>
    </dsp:sp>
    <dsp:sp modelId="{302FAE5A-4B4F-374A-B0EF-0CBDE47971CB}">
      <dsp:nvSpPr>
        <dsp:cNvPr id="0" name=""/>
        <dsp:cNvSpPr/>
      </dsp:nvSpPr>
      <dsp:spPr>
        <a:xfrm>
          <a:off x="3968329" y="3272489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Various small-size missions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4069066" y="3373226"/>
        <a:ext cx="486400" cy="486400"/>
      </dsp:txXfrm>
    </dsp:sp>
    <dsp:sp modelId="{E2EE897D-50CD-BF4F-B502-2B969CF0AB5D}">
      <dsp:nvSpPr>
        <dsp:cNvPr id="0" name=""/>
        <dsp:cNvSpPr/>
      </dsp:nvSpPr>
      <dsp:spPr>
        <a:xfrm>
          <a:off x="4724991" y="3272489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eg</a:t>
          </a:r>
          <a:r>
            <a:rPr lang="en-US" sz="800" kern="1200" dirty="0" smtClean="0">
              <a:solidFill>
                <a:srgbClr val="FFFFFF"/>
              </a:solidFill>
            </a:rPr>
            <a:t>, Lunar Flashlight, Lunar </a:t>
          </a:r>
          <a:r>
            <a:rPr lang="en-US" sz="800" kern="1200" dirty="0" err="1" smtClean="0">
              <a:solidFill>
                <a:srgbClr val="FFFFFF"/>
              </a:solidFill>
            </a:rPr>
            <a:t>IceCube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4724991" y="3272489"/>
        <a:ext cx="1031811" cy="687874"/>
      </dsp:txXfrm>
    </dsp:sp>
    <dsp:sp modelId="{8CE18841-4574-384D-863B-BDB539214ED7}">
      <dsp:nvSpPr>
        <dsp:cNvPr id="0" name=""/>
        <dsp:cNvSpPr/>
      </dsp:nvSpPr>
      <dsp:spPr>
        <a:xfrm>
          <a:off x="2919267" y="4040635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Various proposals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020004" y="4141372"/>
        <a:ext cx="486400" cy="486400"/>
      </dsp:txXfrm>
    </dsp:sp>
    <dsp:sp modelId="{D1254D3E-7513-1342-95C9-B9C5ECB71E91}">
      <dsp:nvSpPr>
        <dsp:cNvPr id="0" name=""/>
        <dsp:cNvSpPr/>
      </dsp:nvSpPr>
      <dsp:spPr>
        <a:xfrm>
          <a:off x="3675929" y="4040635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eg</a:t>
          </a:r>
          <a:r>
            <a:rPr lang="en-US" sz="800" kern="1200" dirty="0" smtClean="0">
              <a:solidFill>
                <a:srgbClr val="FFFFFF"/>
              </a:solidFill>
            </a:rPr>
            <a:t>, ILOA, OLFAR, mining &amp; resource utilization, space tourism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3675929" y="4040635"/>
        <a:ext cx="1031811" cy="687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2CC5F-4A7B-F24A-BA1E-FDFAAA04F0E2}">
      <dsp:nvSpPr>
        <dsp:cNvPr id="0" name=""/>
        <dsp:cNvSpPr/>
      </dsp:nvSpPr>
      <dsp:spPr>
        <a:xfrm rot="3934887">
          <a:off x="2176395" y="3448806"/>
          <a:ext cx="133667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336673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7989E-0EA1-084A-B615-F3D08F87D62E}">
      <dsp:nvSpPr>
        <dsp:cNvPr id="0" name=""/>
        <dsp:cNvSpPr/>
      </dsp:nvSpPr>
      <dsp:spPr>
        <a:xfrm rot="1868035">
          <a:off x="2684006" y="3052964"/>
          <a:ext cx="143738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37383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0CF46-AA87-5640-9DD8-C4882467C94E}">
      <dsp:nvSpPr>
        <dsp:cNvPr id="0" name=""/>
        <dsp:cNvSpPr/>
      </dsp:nvSpPr>
      <dsp:spPr>
        <a:xfrm rot="441162">
          <a:off x="2778348" y="2633602"/>
          <a:ext cx="223215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2232154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7CC118-48BD-404F-AB3F-F2F054857DE9}">
      <dsp:nvSpPr>
        <dsp:cNvPr id="0" name=""/>
        <dsp:cNvSpPr/>
      </dsp:nvSpPr>
      <dsp:spPr>
        <a:xfrm rot="20840604">
          <a:off x="2767101" y="2164713"/>
          <a:ext cx="1681098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681098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A5933-D4FD-3740-8235-65F377814D7D}">
      <dsp:nvSpPr>
        <dsp:cNvPr id="0" name=""/>
        <dsp:cNvSpPr/>
      </dsp:nvSpPr>
      <dsp:spPr>
        <a:xfrm rot="19283123">
          <a:off x="2636912" y="1688595"/>
          <a:ext cx="1377736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377736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C65AA-79EC-8744-BD14-D6EBF7DA58BF}">
      <dsp:nvSpPr>
        <dsp:cNvPr id="0" name=""/>
        <dsp:cNvSpPr/>
      </dsp:nvSpPr>
      <dsp:spPr>
        <a:xfrm rot="17722637">
          <a:off x="2160054" y="1379107"/>
          <a:ext cx="145793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57934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AA018F-8F12-AA48-AA29-F73054BF446E}">
      <dsp:nvSpPr>
        <dsp:cNvPr id="0" name=""/>
        <dsp:cNvSpPr/>
      </dsp:nvSpPr>
      <dsp:spPr>
        <a:xfrm>
          <a:off x="1329003" y="1154189"/>
          <a:ext cx="2584756" cy="259768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30B0C3-271D-FA47-B2CA-694E8D374F87}">
      <dsp:nvSpPr>
        <dsp:cNvPr id="0" name=""/>
        <dsp:cNvSpPr/>
      </dsp:nvSpPr>
      <dsp:spPr>
        <a:xfrm>
          <a:off x="3018071" y="123691"/>
          <a:ext cx="641795" cy="641795"/>
        </a:xfrm>
        <a:prstGeom prst="ellipse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ILD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112060" y="217680"/>
        <a:ext cx="453817" cy="453817"/>
      </dsp:txXfrm>
    </dsp:sp>
    <dsp:sp modelId="{93D28348-905E-1545-9566-EFD7B98345BE}">
      <dsp:nvSpPr>
        <dsp:cNvPr id="0" name=""/>
        <dsp:cNvSpPr/>
      </dsp:nvSpPr>
      <dsp:spPr>
        <a:xfrm>
          <a:off x="3724046" y="123691"/>
          <a:ext cx="962693" cy="64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UNOOSA International Lunar Decade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3724046" y="123691"/>
        <a:ext cx="962693" cy="641795"/>
      </dsp:txXfrm>
    </dsp:sp>
    <dsp:sp modelId="{7951DF48-D4E0-7F41-9157-7599B377C683}">
      <dsp:nvSpPr>
        <dsp:cNvPr id="0" name=""/>
        <dsp:cNvSpPr/>
      </dsp:nvSpPr>
      <dsp:spPr>
        <a:xfrm>
          <a:off x="3793875" y="751564"/>
          <a:ext cx="641795" cy="641795"/>
        </a:xfrm>
        <a:prstGeom prst="ellipse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Space agencies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887864" y="845553"/>
        <a:ext cx="453817" cy="453817"/>
      </dsp:txXfrm>
    </dsp:sp>
    <dsp:sp modelId="{95B3EF37-7432-6646-A3BF-B6C7295FE643}">
      <dsp:nvSpPr>
        <dsp:cNvPr id="0" name=""/>
        <dsp:cNvSpPr/>
      </dsp:nvSpPr>
      <dsp:spPr>
        <a:xfrm>
          <a:off x="4499850" y="751564"/>
          <a:ext cx="962693" cy="64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CNSA, ESA, ISRO, JAXA, KARI, NASA, </a:t>
          </a:r>
          <a:r>
            <a:rPr lang="en-US" sz="800" kern="1200" dirty="0" err="1" smtClean="0">
              <a:solidFill>
                <a:srgbClr val="FFFFFF"/>
              </a:solidFill>
            </a:rPr>
            <a:t>Roscosmos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4499850" y="751564"/>
        <a:ext cx="962693" cy="641795"/>
      </dsp:txXfrm>
    </dsp:sp>
    <dsp:sp modelId="{9601274A-DE58-774D-9909-64E0B5BBEA00}">
      <dsp:nvSpPr>
        <dsp:cNvPr id="0" name=""/>
        <dsp:cNvSpPr/>
      </dsp:nvSpPr>
      <dsp:spPr>
        <a:xfrm>
          <a:off x="4419417" y="1575288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Commercial lunar ride-shares</a:t>
          </a:r>
        </a:p>
      </dsp:txBody>
      <dsp:txXfrm>
        <a:off x="4520154" y="1676025"/>
        <a:ext cx="486400" cy="486400"/>
      </dsp:txXfrm>
    </dsp:sp>
    <dsp:sp modelId="{D8B3A350-EAA9-5E4A-8B9F-DB638451BD6A}">
      <dsp:nvSpPr>
        <dsp:cNvPr id="0" name=""/>
        <dsp:cNvSpPr/>
      </dsp:nvSpPr>
      <dsp:spPr>
        <a:xfrm>
          <a:off x="5176078" y="1575288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Astrobotic</a:t>
          </a:r>
          <a:r>
            <a:rPr lang="en-US" sz="800" kern="1200" dirty="0" smtClean="0">
              <a:solidFill>
                <a:srgbClr val="FFFFFF"/>
              </a:solidFill>
            </a:rPr>
            <a:t>, Blue Origin, </a:t>
          </a:r>
          <a:r>
            <a:rPr lang="en-US" sz="800" kern="1200" dirty="0" err="1" smtClean="0">
              <a:solidFill>
                <a:srgbClr val="FFFFFF"/>
              </a:solidFill>
            </a:rPr>
            <a:t>iSpace</a:t>
          </a:r>
          <a:r>
            <a:rPr lang="en-US" sz="800" kern="1200" dirty="0" smtClean="0">
              <a:solidFill>
                <a:srgbClr val="FFFFFF"/>
              </a:solidFill>
            </a:rPr>
            <a:t>, Lunar Pathfinder, Moon Express, PT Scientists, Team Indus</a:t>
          </a:r>
        </a:p>
      </dsp:txBody>
      <dsp:txXfrm>
        <a:off x="5176078" y="1575288"/>
        <a:ext cx="1031811" cy="687874"/>
      </dsp:txXfrm>
    </dsp:sp>
    <dsp:sp modelId="{AEA091E4-7E36-204B-B4E7-E518C83941C1}">
      <dsp:nvSpPr>
        <dsp:cNvPr id="0" name=""/>
        <dsp:cNvSpPr/>
      </dsp:nvSpPr>
      <dsp:spPr>
        <a:xfrm>
          <a:off x="4998497" y="2490553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Agency lunar ride-shares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5099234" y="2591290"/>
        <a:ext cx="486400" cy="486400"/>
      </dsp:txXfrm>
    </dsp:sp>
    <dsp:sp modelId="{0064D328-F02F-1845-B313-F6A044442D9A}">
      <dsp:nvSpPr>
        <dsp:cNvPr id="0" name=""/>
        <dsp:cNvSpPr/>
      </dsp:nvSpPr>
      <dsp:spPr>
        <a:xfrm>
          <a:off x="5755159" y="2490553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EM-1, +?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5755159" y="2490553"/>
        <a:ext cx="1031811" cy="687874"/>
      </dsp:txXfrm>
    </dsp:sp>
    <dsp:sp modelId="{302FAE5A-4B4F-374A-B0EF-0CBDE47971CB}">
      <dsp:nvSpPr>
        <dsp:cNvPr id="0" name=""/>
        <dsp:cNvSpPr/>
      </dsp:nvSpPr>
      <dsp:spPr>
        <a:xfrm>
          <a:off x="3968329" y="3272489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Various small-size missions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4069066" y="3373226"/>
        <a:ext cx="486400" cy="486400"/>
      </dsp:txXfrm>
    </dsp:sp>
    <dsp:sp modelId="{E2EE897D-50CD-BF4F-B502-2B969CF0AB5D}">
      <dsp:nvSpPr>
        <dsp:cNvPr id="0" name=""/>
        <dsp:cNvSpPr/>
      </dsp:nvSpPr>
      <dsp:spPr>
        <a:xfrm>
          <a:off x="4724991" y="3272489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eg</a:t>
          </a:r>
          <a:r>
            <a:rPr lang="en-US" sz="800" kern="1200" dirty="0" smtClean="0">
              <a:solidFill>
                <a:srgbClr val="FFFFFF"/>
              </a:solidFill>
            </a:rPr>
            <a:t>, Lunar Flashlight, Lunar </a:t>
          </a:r>
          <a:r>
            <a:rPr lang="en-US" sz="800" kern="1200" dirty="0" err="1" smtClean="0">
              <a:solidFill>
                <a:srgbClr val="FFFFFF"/>
              </a:solidFill>
            </a:rPr>
            <a:t>IceCube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4724991" y="3272489"/>
        <a:ext cx="1031811" cy="687874"/>
      </dsp:txXfrm>
    </dsp:sp>
    <dsp:sp modelId="{8CE18841-4574-384D-863B-BDB539214ED7}">
      <dsp:nvSpPr>
        <dsp:cNvPr id="0" name=""/>
        <dsp:cNvSpPr/>
      </dsp:nvSpPr>
      <dsp:spPr>
        <a:xfrm>
          <a:off x="2919267" y="4040635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Various proposals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020004" y="4141372"/>
        <a:ext cx="486400" cy="486400"/>
      </dsp:txXfrm>
    </dsp:sp>
    <dsp:sp modelId="{D1254D3E-7513-1342-95C9-B9C5ECB71E91}">
      <dsp:nvSpPr>
        <dsp:cNvPr id="0" name=""/>
        <dsp:cNvSpPr/>
      </dsp:nvSpPr>
      <dsp:spPr>
        <a:xfrm>
          <a:off x="3675929" y="4040635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eg</a:t>
          </a:r>
          <a:r>
            <a:rPr lang="en-US" sz="800" kern="1200" dirty="0" smtClean="0">
              <a:solidFill>
                <a:srgbClr val="FFFFFF"/>
              </a:solidFill>
            </a:rPr>
            <a:t>, ILOA, OLFAR, mining &amp; resource utilization, space tourism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3675929" y="4040635"/>
        <a:ext cx="1031811" cy="6878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2CC5F-4A7B-F24A-BA1E-FDFAAA04F0E2}">
      <dsp:nvSpPr>
        <dsp:cNvPr id="0" name=""/>
        <dsp:cNvSpPr/>
      </dsp:nvSpPr>
      <dsp:spPr>
        <a:xfrm rot="3934887">
          <a:off x="2176395" y="3448806"/>
          <a:ext cx="133667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336673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7989E-0EA1-084A-B615-F3D08F87D62E}">
      <dsp:nvSpPr>
        <dsp:cNvPr id="0" name=""/>
        <dsp:cNvSpPr/>
      </dsp:nvSpPr>
      <dsp:spPr>
        <a:xfrm rot="1868035">
          <a:off x="2684006" y="3052964"/>
          <a:ext cx="143738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37383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0CF46-AA87-5640-9DD8-C4882467C94E}">
      <dsp:nvSpPr>
        <dsp:cNvPr id="0" name=""/>
        <dsp:cNvSpPr/>
      </dsp:nvSpPr>
      <dsp:spPr>
        <a:xfrm rot="441162">
          <a:off x="2778348" y="2633602"/>
          <a:ext cx="223215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2232154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7CC118-48BD-404F-AB3F-F2F054857DE9}">
      <dsp:nvSpPr>
        <dsp:cNvPr id="0" name=""/>
        <dsp:cNvSpPr/>
      </dsp:nvSpPr>
      <dsp:spPr>
        <a:xfrm rot="20840604">
          <a:off x="2767101" y="2164713"/>
          <a:ext cx="1681098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681098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A5933-D4FD-3740-8235-65F377814D7D}">
      <dsp:nvSpPr>
        <dsp:cNvPr id="0" name=""/>
        <dsp:cNvSpPr/>
      </dsp:nvSpPr>
      <dsp:spPr>
        <a:xfrm rot="19283123">
          <a:off x="2636912" y="1688595"/>
          <a:ext cx="1377736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377736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C65AA-79EC-8744-BD14-D6EBF7DA58BF}">
      <dsp:nvSpPr>
        <dsp:cNvPr id="0" name=""/>
        <dsp:cNvSpPr/>
      </dsp:nvSpPr>
      <dsp:spPr>
        <a:xfrm rot="17722637">
          <a:off x="2160054" y="1379107"/>
          <a:ext cx="145793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57934" y="14040"/>
              </a:lnTo>
            </a:path>
          </a:pathLst>
        </a:custGeom>
        <a:noFill/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AA018F-8F12-AA48-AA29-F73054BF446E}">
      <dsp:nvSpPr>
        <dsp:cNvPr id="0" name=""/>
        <dsp:cNvSpPr/>
      </dsp:nvSpPr>
      <dsp:spPr>
        <a:xfrm>
          <a:off x="1329003" y="1154189"/>
          <a:ext cx="2584756" cy="259768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30B0C3-271D-FA47-B2CA-694E8D374F87}">
      <dsp:nvSpPr>
        <dsp:cNvPr id="0" name=""/>
        <dsp:cNvSpPr/>
      </dsp:nvSpPr>
      <dsp:spPr>
        <a:xfrm>
          <a:off x="3018071" y="123691"/>
          <a:ext cx="641795" cy="641795"/>
        </a:xfrm>
        <a:prstGeom prst="ellipse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ILD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112060" y="217680"/>
        <a:ext cx="453817" cy="453817"/>
      </dsp:txXfrm>
    </dsp:sp>
    <dsp:sp modelId="{93D28348-905E-1545-9566-EFD7B98345BE}">
      <dsp:nvSpPr>
        <dsp:cNvPr id="0" name=""/>
        <dsp:cNvSpPr/>
      </dsp:nvSpPr>
      <dsp:spPr>
        <a:xfrm>
          <a:off x="3724046" y="123691"/>
          <a:ext cx="962693" cy="64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UNOOSA International Lunar Decade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3724046" y="123691"/>
        <a:ext cx="962693" cy="641795"/>
      </dsp:txXfrm>
    </dsp:sp>
    <dsp:sp modelId="{7951DF48-D4E0-7F41-9157-7599B377C683}">
      <dsp:nvSpPr>
        <dsp:cNvPr id="0" name=""/>
        <dsp:cNvSpPr/>
      </dsp:nvSpPr>
      <dsp:spPr>
        <a:xfrm>
          <a:off x="3793875" y="751564"/>
          <a:ext cx="641795" cy="641795"/>
        </a:xfrm>
        <a:prstGeom prst="ellipse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Space agencies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887864" y="845553"/>
        <a:ext cx="453817" cy="453817"/>
      </dsp:txXfrm>
    </dsp:sp>
    <dsp:sp modelId="{95B3EF37-7432-6646-A3BF-B6C7295FE643}">
      <dsp:nvSpPr>
        <dsp:cNvPr id="0" name=""/>
        <dsp:cNvSpPr/>
      </dsp:nvSpPr>
      <dsp:spPr>
        <a:xfrm>
          <a:off x="4499850" y="751564"/>
          <a:ext cx="962693" cy="641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CNSA, ESA, ISRO, JAXA, KARI, NASA, </a:t>
          </a:r>
          <a:r>
            <a:rPr lang="en-US" sz="800" kern="1200" dirty="0" err="1" smtClean="0">
              <a:solidFill>
                <a:srgbClr val="FFFFFF"/>
              </a:solidFill>
            </a:rPr>
            <a:t>Roscosmos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4499850" y="751564"/>
        <a:ext cx="962693" cy="641795"/>
      </dsp:txXfrm>
    </dsp:sp>
    <dsp:sp modelId="{9601274A-DE58-774D-9909-64E0B5BBEA00}">
      <dsp:nvSpPr>
        <dsp:cNvPr id="0" name=""/>
        <dsp:cNvSpPr/>
      </dsp:nvSpPr>
      <dsp:spPr>
        <a:xfrm>
          <a:off x="4419417" y="1575288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Commercial lunar ride-shares</a:t>
          </a:r>
        </a:p>
      </dsp:txBody>
      <dsp:txXfrm>
        <a:off x="4520154" y="1676025"/>
        <a:ext cx="486400" cy="486400"/>
      </dsp:txXfrm>
    </dsp:sp>
    <dsp:sp modelId="{D8B3A350-EAA9-5E4A-8B9F-DB638451BD6A}">
      <dsp:nvSpPr>
        <dsp:cNvPr id="0" name=""/>
        <dsp:cNvSpPr/>
      </dsp:nvSpPr>
      <dsp:spPr>
        <a:xfrm>
          <a:off x="5176078" y="1575288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Astrobotic</a:t>
          </a:r>
          <a:r>
            <a:rPr lang="en-US" sz="800" kern="1200" dirty="0" smtClean="0">
              <a:solidFill>
                <a:srgbClr val="FFFFFF"/>
              </a:solidFill>
            </a:rPr>
            <a:t>, Blue Origin, </a:t>
          </a:r>
          <a:r>
            <a:rPr lang="en-US" sz="800" kern="1200" dirty="0" err="1" smtClean="0">
              <a:solidFill>
                <a:srgbClr val="FFFFFF"/>
              </a:solidFill>
            </a:rPr>
            <a:t>iSpace</a:t>
          </a:r>
          <a:r>
            <a:rPr lang="en-US" sz="800" kern="1200" dirty="0" smtClean="0">
              <a:solidFill>
                <a:srgbClr val="FFFFFF"/>
              </a:solidFill>
            </a:rPr>
            <a:t>, Lunar Pathfinder, Moon Express, PT Scientists, Team Indus</a:t>
          </a:r>
        </a:p>
      </dsp:txBody>
      <dsp:txXfrm>
        <a:off x="5176078" y="1575288"/>
        <a:ext cx="1031811" cy="687874"/>
      </dsp:txXfrm>
    </dsp:sp>
    <dsp:sp modelId="{AEA091E4-7E36-204B-B4E7-E518C83941C1}">
      <dsp:nvSpPr>
        <dsp:cNvPr id="0" name=""/>
        <dsp:cNvSpPr/>
      </dsp:nvSpPr>
      <dsp:spPr>
        <a:xfrm>
          <a:off x="4998497" y="2490553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Agency lunar ride-shares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5099234" y="2591290"/>
        <a:ext cx="486400" cy="486400"/>
      </dsp:txXfrm>
    </dsp:sp>
    <dsp:sp modelId="{0064D328-F02F-1845-B313-F6A044442D9A}">
      <dsp:nvSpPr>
        <dsp:cNvPr id="0" name=""/>
        <dsp:cNvSpPr/>
      </dsp:nvSpPr>
      <dsp:spPr>
        <a:xfrm>
          <a:off x="5755159" y="2490553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>
              <a:solidFill>
                <a:srgbClr val="FFFFFF"/>
              </a:solidFill>
            </a:rPr>
            <a:t>EM-1, +?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5755159" y="2490553"/>
        <a:ext cx="1031811" cy="687874"/>
      </dsp:txXfrm>
    </dsp:sp>
    <dsp:sp modelId="{302FAE5A-4B4F-374A-B0EF-0CBDE47971CB}">
      <dsp:nvSpPr>
        <dsp:cNvPr id="0" name=""/>
        <dsp:cNvSpPr/>
      </dsp:nvSpPr>
      <dsp:spPr>
        <a:xfrm>
          <a:off x="3968329" y="3272489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Various small-size missions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4069066" y="3373226"/>
        <a:ext cx="486400" cy="486400"/>
      </dsp:txXfrm>
    </dsp:sp>
    <dsp:sp modelId="{E2EE897D-50CD-BF4F-B502-2B969CF0AB5D}">
      <dsp:nvSpPr>
        <dsp:cNvPr id="0" name=""/>
        <dsp:cNvSpPr/>
      </dsp:nvSpPr>
      <dsp:spPr>
        <a:xfrm>
          <a:off x="4724991" y="3272489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eg</a:t>
          </a:r>
          <a:r>
            <a:rPr lang="en-US" sz="800" kern="1200" dirty="0" smtClean="0">
              <a:solidFill>
                <a:srgbClr val="FFFFFF"/>
              </a:solidFill>
            </a:rPr>
            <a:t>, Lunar Flashlight, Lunar </a:t>
          </a:r>
          <a:r>
            <a:rPr lang="en-US" sz="800" kern="1200" dirty="0" err="1" smtClean="0">
              <a:solidFill>
                <a:srgbClr val="FFFFFF"/>
              </a:solidFill>
            </a:rPr>
            <a:t>IceCube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4724991" y="3272489"/>
        <a:ext cx="1031811" cy="687874"/>
      </dsp:txXfrm>
    </dsp:sp>
    <dsp:sp modelId="{8CE18841-4574-384D-863B-BDB539214ED7}">
      <dsp:nvSpPr>
        <dsp:cNvPr id="0" name=""/>
        <dsp:cNvSpPr/>
      </dsp:nvSpPr>
      <dsp:spPr>
        <a:xfrm>
          <a:off x="2919267" y="4040635"/>
          <a:ext cx="687874" cy="687874"/>
        </a:xfrm>
        <a:prstGeom prst="ellipse">
          <a:avLst/>
        </a:prstGeom>
        <a:noFill/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>
              <a:solidFill>
                <a:srgbClr val="FFFFFF"/>
              </a:solidFill>
            </a:rPr>
            <a:t>Various proposals</a:t>
          </a:r>
          <a:endParaRPr lang="en-US" sz="700" kern="1200" dirty="0">
            <a:solidFill>
              <a:srgbClr val="FFFFFF"/>
            </a:solidFill>
          </a:endParaRPr>
        </a:p>
      </dsp:txBody>
      <dsp:txXfrm>
        <a:off x="3020004" y="4141372"/>
        <a:ext cx="486400" cy="486400"/>
      </dsp:txXfrm>
    </dsp:sp>
    <dsp:sp modelId="{D1254D3E-7513-1342-95C9-B9C5ECB71E91}">
      <dsp:nvSpPr>
        <dsp:cNvPr id="0" name=""/>
        <dsp:cNvSpPr/>
      </dsp:nvSpPr>
      <dsp:spPr>
        <a:xfrm>
          <a:off x="3675929" y="4040635"/>
          <a:ext cx="1031811" cy="68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err="1" smtClean="0">
              <a:solidFill>
                <a:srgbClr val="FFFFFF"/>
              </a:solidFill>
            </a:rPr>
            <a:t>eg</a:t>
          </a:r>
          <a:r>
            <a:rPr lang="en-US" sz="800" kern="1200" dirty="0" smtClean="0">
              <a:solidFill>
                <a:srgbClr val="FFFFFF"/>
              </a:solidFill>
            </a:rPr>
            <a:t>, ILOA, OLFAR, mining &amp; resource utilization, space tourism</a:t>
          </a:r>
          <a:endParaRPr lang="en-US" sz="800" kern="1200" dirty="0">
            <a:solidFill>
              <a:srgbClr val="FFFFFF"/>
            </a:solidFill>
          </a:endParaRPr>
        </a:p>
      </dsp:txBody>
      <dsp:txXfrm>
        <a:off x="3675929" y="4040635"/>
        <a:ext cx="1031811" cy="687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9CE4B-FADB-5D48-AE21-272EF98502B5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7B5C2-F9DD-CA43-8B89-341482A318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816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4327D-58CF-6747-9C4E-C2DF9EDA6073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DFD8D-DA3F-1045-A28E-7A7F1014F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2519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7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8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88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88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87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75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75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75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30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01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DFD8D-DA3F-1045-A28E-7A7F1014F93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39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0DFB-66E9-604A-AFF4-655E35ABC720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7B5C-4899-084C-AA5E-3D13C0D497DD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7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04F1-4B69-5946-A1CA-0B6805CBC863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06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F6FD-D638-0648-A816-920B48CE3233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39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F357-CB73-1242-BAFB-E2765489E5F8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54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B1A68-4206-0144-8824-ED64A0AA75CB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5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CBE1-9B2E-B444-AFC5-30921E3B4432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68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930B-5949-8E4E-9FC5-01404DC84C4D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28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C65A-C629-684D-B941-C50218207625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3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5971-2FE6-F743-8D98-22FD68EB9F1E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01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D32B-8ED0-8447-8D0A-88F016AD8791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5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BE1B3-13F1-C744-9ED0-0CDA438FEAA6}" type="datetime1">
              <a:rPr lang="en-GB" smtClean="0"/>
              <a:t>20/04/19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Laura Mullin, LUNET Mission Services Ltd, ISSC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220F8-E585-8E4F-9652-50E69AB26F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2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diagramData" Target="../diagrams/data3.xml"/><Relationship Id="rId5" Type="http://schemas.openxmlformats.org/officeDocument/2006/relationships/diagramLayout" Target="../diagrams/layout3.xml"/><Relationship Id="rId6" Type="http://schemas.openxmlformats.org/officeDocument/2006/relationships/diagramQuickStyle" Target="../diagrams/quickStyle3.xml"/><Relationship Id="rId7" Type="http://schemas.openxmlformats.org/officeDocument/2006/relationships/diagramColors" Target="../diagrams/colors3.xml"/><Relationship Id="rId8" Type="http://schemas.microsoft.com/office/2007/relationships/diagramDrawing" Target="../diagrams/drawing3.xml"/><Relationship Id="rId9" Type="http://schemas.openxmlformats.org/officeDocument/2006/relationships/image" Target="../media/image5.tiff"/><Relationship Id="rId10" Type="http://schemas.openxmlformats.org/officeDocument/2006/relationships/image" Target="../media/image2.png"/><Relationship Id="rId11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Relationship Id="rId3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84728"/>
            <a:ext cx="9144000" cy="15513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LUNET </a:t>
            </a:r>
            <a:r>
              <a:rPr lang="en-US" b="1" dirty="0" smtClean="0">
                <a:solidFill>
                  <a:srgbClr val="FFFFFF"/>
                </a:solidFill>
              </a:rPr>
              <a:t>platform </a:t>
            </a:r>
            <a:r>
              <a:rPr lang="en-US" b="1" dirty="0">
                <a:solidFill>
                  <a:srgbClr val="FFFFFF"/>
                </a:solidFill>
              </a:rPr>
              <a:t>c</a:t>
            </a:r>
            <a:r>
              <a:rPr lang="en-US" b="1" dirty="0" smtClean="0">
                <a:solidFill>
                  <a:srgbClr val="FFFFFF"/>
                </a:solidFill>
              </a:rPr>
              <a:t>oncept</a:t>
            </a:r>
            <a:r>
              <a:rPr lang="en-US" b="1" dirty="0">
                <a:solidFill>
                  <a:srgbClr val="FFFFFF"/>
                </a:solidFill>
              </a:rPr>
              <a:t>: </a:t>
            </a:r>
            <a:r>
              <a:rPr lang="en-US" b="1" dirty="0" smtClean="0">
                <a:solidFill>
                  <a:srgbClr val="FFFFFF"/>
                </a:solidFill>
              </a:rPr>
              <a:t/>
            </a:r>
            <a:br>
              <a:rPr lang="en-US" b="1" dirty="0" smtClean="0">
                <a:solidFill>
                  <a:srgbClr val="FFFFFF"/>
                </a:solidFill>
              </a:rPr>
            </a:br>
            <a:r>
              <a:rPr lang="en-US" b="1" dirty="0" smtClean="0">
                <a:solidFill>
                  <a:srgbClr val="FFFFFF"/>
                </a:solidFill>
              </a:rPr>
              <a:t>bootstrapping </a:t>
            </a:r>
            <a:r>
              <a:rPr lang="en-US" b="1" dirty="0">
                <a:solidFill>
                  <a:srgbClr val="FFFFFF"/>
                </a:solidFill>
              </a:rPr>
              <a:t>lunar mission services</a:t>
            </a:r>
            <a:r>
              <a:rPr lang="en-GB" dirty="0">
                <a:solidFill>
                  <a:srgbClr val="FFFFFF"/>
                </a:solidFill>
              </a:rPr>
              <a:t/>
            </a:r>
            <a:br>
              <a:rPr lang="en-GB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03162"/>
            <a:ext cx="6400800" cy="95318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ISSC 2019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29-30 April 2019, San Luis Obispo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6" name="Picture 5" descr="ProjectPatchColourPhoto_Versio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600" y="343137"/>
            <a:ext cx="3420000" cy="3420000"/>
          </a:xfrm>
          <a:prstGeom prst="rect">
            <a:avLst/>
          </a:prstGeom>
        </p:spPr>
      </p:pic>
      <p:pic>
        <p:nvPicPr>
          <p:cNvPr id="8" name="Picture 7" descr="Logo_White_ClearBackgroun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482" y="6286640"/>
            <a:ext cx="540000" cy="540000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19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Proposal context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KeyStakeholders.pdf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657" r="-78657"/>
          <a:stretch>
            <a:fillRect/>
          </a:stretch>
        </p:blipFill>
        <p:spPr/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240099853"/>
              </p:ext>
            </p:extLst>
          </p:nvPr>
        </p:nvGraphicFramePr>
        <p:xfrm>
          <a:off x="-1981255" y="1395806"/>
          <a:ext cx="7348808" cy="492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11" descr="Logo_White_ClearBackground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482" y="6286640"/>
            <a:ext cx="540000" cy="540000"/>
          </a:xfrm>
          <a:prstGeom prst="rect">
            <a:avLst/>
          </a:prstGeom>
        </p:spPr>
      </p:pic>
      <p:sp>
        <p:nvSpPr>
          <p:cNvPr id="13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08739" y="1600200"/>
            <a:ext cx="64100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>
                <a:solidFill>
                  <a:srgbClr val="FFFFFF"/>
                </a:solidFill>
              </a:rPr>
              <a:t>Increasing interest in lunar exploration </a:t>
            </a:r>
          </a:p>
        </p:txBody>
      </p:sp>
    </p:spTree>
    <p:extLst>
      <p:ext uri="{BB962C8B-B14F-4D97-AF65-F5344CB8AC3E}">
        <p14:creationId xmlns:p14="http://schemas.microsoft.com/office/powerpoint/2010/main" val="1392480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Proposal context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KeyStakeholders.pdf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657" r="-78657"/>
          <a:stretch>
            <a:fillRect/>
          </a:stretch>
        </p:blipFill>
        <p:spPr/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878923947"/>
              </p:ext>
            </p:extLst>
          </p:nvPr>
        </p:nvGraphicFramePr>
        <p:xfrm>
          <a:off x="-1981255" y="1395806"/>
          <a:ext cx="7348808" cy="492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11" descr="Logo_White_ClearBackground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482" y="6286640"/>
            <a:ext cx="540000" cy="540000"/>
          </a:xfrm>
          <a:prstGeom prst="rect">
            <a:avLst/>
          </a:prstGeom>
        </p:spPr>
      </p:pic>
      <p:sp>
        <p:nvSpPr>
          <p:cNvPr id="13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08739" y="1600200"/>
            <a:ext cx="64100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>
                <a:solidFill>
                  <a:srgbClr val="FFFFFF"/>
                </a:solidFill>
              </a:rPr>
              <a:t>Increasing interest in lunar exploration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1857" y="2354818"/>
            <a:ext cx="64100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>
                <a:solidFill>
                  <a:srgbClr val="FFFFFF"/>
                </a:solidFill>
              </a:rPr>
              <a:t>Role for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1093661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Proposal context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KeyStakeholders.pdf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657" r="-78657"/>
          <a:stretch>
            <a:fillRect/>
          </a:stretch>
        </p:blipFill>
        <p:spPr/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442526362"/>
              </p:ext>
            </p:extLst>
          </p:nvPr>
        </p:nvGraphicFramePr>
        <p:xfrm>
          <a:off x="-1981255" y="1395806"/>
          <a:ext cx="7348808" cy="492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10" descr="DSS.tif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546" y="4433003"/>
            <a:ext cx="1903109" cy="1800000"/>
          </a:xfrm>
          <a:prstGeom prst="rect">
            <a:avLst/>
          </a:prstGeom>
        </p:spPr>
      </p:pic>
      <p:pic>
        <p:nvPicPr>
          <p:cNvPr id="12" name="Picture 11" descr="Logo_White_ClearBackground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482" y="6286640"/>
            <a:ext cx="540000" cy="540000"/>
          </a:xfrm>
          <a:prstGeom prst="rect">
            <a:avLst/>
          </a:prstGeom>
        </p:spPr>
      </p:pic>
      <p:sp>
        <p:nvSpPr>
          <p:cNvPr id="13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08739" y="1600200"/>
            <a:ext cx="64100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>
                <a:solidFill>
                  <a:srgbClr val="FFFFFF"/>
                </a:solidFill>
              </a:rPr>
              <a:t>Increasing interest in lunar exploration </a:t>
            </a:r>
          </a:p>
        </p:txBody>
      </p:sp>
      <p:pic>
        <p:nvPicPr>
          <p:cNvPr id="8" name="Picture 7" descr="Satellite_3Usolarpanel.pn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6" t="17605" r="18138" b="21578"/>
          <a:stretch/>
        </p:blipFill>
        <p:spPr>
          <a:xfrm>
            <a:off x="7246800" y="4323204"/>
            <a:ext cx="1440000" cy="17200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1857" y="2354818"/>
            <a:ext cx="64100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>
                <a:solidFill>
                  <a:srgbClr val="FFFFFF"/>
                </a:solidFill>
              </a:rPr>
              <a:t>Role for infrastructure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9084" y="3256624"/>
            <a:ext cx="4709743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>
                <a:solidFill>
                  <a:srgbClr val="FFFFFF"/>
                </a:solidFill>
              </a:rPr>
              <a:t>Developing </a:t>
            </a:r>
            <a:r>
              <a:rPr lang="en-GB" sz="2800" dirty="0" err="1" smtClean="0">
                <a:solidFill>
                  <a:srgbClr val="FFFFFF"/>
                </a:solidFill>
              </a:rPr>
              <a:t>CubeSat</a:t>
            </a:r>
            <a:r>
              <a:rPr lang="en-GB" sz="2800" dirty="0" smtClean="0">
                <a:solidFill>
                  <a:srgbClr val="FFFFFF"/>
                </a:solidFill>
              </a:rPr>
              <a:t> capabilities; DSS</a:t>
            </a:r>
          </a:p>
        </p:txBody>
      </p:sp>
    </p:spTree>
    <p:extLst>
      <p:ext uri="{BB962C8B-B14F-4D97-AF65-F5344CB8AC3E}">
        <p14:creationId xmlns:p14="http://schemas.microsoft.com/office/powerpoint/2010/main" val="4012841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LUNET platform DSS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944569" y="3301779"/>
            <a:ext cx="1717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</a:t>
            </a:r>
            <a:r>
              <a:rPr lang="en-US" dirty="0" smtClean="0"/>
              <a:t>ide coverage, redundancy</a:t>
            </a:r>
            <a:endParaRPr lang="en-US" dirty="0"/>
          </a:p>
        </p:txBody>
      </p:sp>
      <p:grpSp>
        <p:nvGrpSpPr>
          <p:cNvPr id="76" name="Group 75"/>
          <p:cNvGrpSpPr/>
          <p:nvPr/>
        </p:nvGrpSpPr>
        <p:grpSpPr>
          <a:xfrm>
            <a:off x="711212" y="1609036"/>
            <a:ext cx="7567864" cy="4441281"/>
            <a:chOff x="711212" y="1830958"/>
            <a:chExt cx="7567864" cy="4441281"/>
          </a:xfrm>
        </p:grpSpPr>
        <p:grpSp>
          <p:nvGrpSpPr>
            <p:cNvPr id="75" name="Group 74"/>
            <p:cNvGrpSpPr/>
            <p:nvPr/>
          </p:nvGrpSpPr>
          <p:grpSpPr>
            <a:xfrm>
              <a:off x="711212" y="1830958"/>
              <a:ext cx="7567864" cy="4140561"/>
              <a:chOff x="711212" y="1830958"/>
              <a:chExt cx="7567864" cy="4140561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711212" y="1830958"/>
                <a:ext cx="7567864" cy="4140561"/>
                <a:chOff x="711212" y="1830958"/>
                <a:chExt cx="7567864" cy="4140561"/>
              </a:xfrm>
            </p:grpSpPr>
            <p:sp>
              <p:nvSpPr>
                <p:cNvPr id="17" name="Right Arrow Callout 16"/>
                <p:cNvSpPr/>
                <p:nvPr/>
              </p:nvSpPr>
              <p:spPr>
                <a:xfrm>
                  <a:off x="711212" y="4947961"/>
                  <a:ext cx="2163260" cy="1023558"/>
                </a:xfrm>
                <a:prstGeom prst="rightArrowCallout">
                  <a:avLst>
                    <a:gd name="adj1" fmla="val 25000"/>
                    <a:gd name="adj2" fmla="val 24125"/>
                    <a:gd name="adj3" fmla="val 27626"/>
                    <a:gd name="adj4" fmla="val 78135"/>
                  </a:avLst>
                </a:prstGeom>
                <a:solidFill>
                  <a:srgbClr val="C6D9F1"/>
                </a:solidFill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10253F"/>
                      </a:solidFill>
                    </a:rPr>
                    <a:t>Modular, fractionated &amp; federated DSS</a:t>
                  </a:r>
                  <a:endParaRPr lang="en-US" dirty="0">
                    <a:solidFill>
                      <a:srgbClr val="10253F"/>
                    </a:solidFill>
                  </a:endParaRPr>
                </a:p>
              </p:txBody>
            </p:sp>
            <p:grpSp>
              <p:nvGrpSpPr>
                <p:cNvPr id="73" name="Group 72"/>
                <p:cNvGrpSpPr/>
                <p:nvPr/>
              </p:nvGrpSpPr>
              <p:grpSpPr>
                <a:xfrm>
                  <a:off x="711212" y="1830958"/>
                  <a:ext cx="7567864" cy="1582162"/>
                  <a:chOff x="711212" y="1830958"/>
                  <a:chExt cx="7567864" cy="1582162"/>
                </a:xfrm>
              </p:grpSpPr>
              <p:sp>
                <p:nvSpPr>
                  <p:cNvPr id="42" name="Right Arrow Callout 41"/>
                  <p:cNvSpPr/>
                  <p:nvPr/>
                </p:nvSpPr>
                <p:spPr>
                  <a:xfrm>
                    <a:off x="711212" y="1830958"/>
                    <a:ext cx="2163260" cy="1023558"/>
                  </a:xfrm>
                  <a:prstGeom prst="rightArrowCallout">
                    <a:avLst>
                      <a:gd name="adj1" fmla="val 25000"/>
                      <a:gd name="adj2" fmla="val 24125"/>
                      <a:gd name="adj3" fmla="val 27626"/>
                      <a:gd name="adj4" fmla="val 78135"/>
                    </a:avLst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  <a:ln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Networking performance</a:t>
                    </a:r>
                    <a:endParaRPr lang="en-US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48" name="Group 47"/>
                  <p:cNvGrpSpPr/>
                  <p:nvPr/>
                </p:nvGrpSpPr>
                <p:grpSpPr>
                  <a:xfrm>
                    <a:off x="3117879" y="2009966"/>
                    <a:ext cx="5161197" cy="1403154"/>
                    <a:chOff x="2922499" y="2009966"/>
                    <a:chExt cx="5161197" cy="1403154"/>
                  </a:xfrm>
                </p:grpSpPr>
                <p:grpSp>
                  <p:nvGrpSpPr>
                    <p:cNvPr id="26" name="Group 25"/>
                    <p:cNvGrpSpPr/>
                    <p:nvPr/>
                  </p:nvGrpSpPr>
                  <p:grpSpPr>
                    <a:xfrm>
                      <a:off x="2922499" y="2009966"/>
                      <a:ext cx="5161197" cy="479330"/>
                      <a:chOff x="-80099" y="244556"/>
                      <a:chExt cx="5161197" cy="479332"/>
                    </a:xfrm>
                  </p:grpSpPr>
                  <p:sp>
                    <p:nvSpPr>
                      <p:cNvPr id="27" name="Text Box 68"/>
                      <p:cNvSpPr txBox="1"/>
                      <p:nvPr/>
                    </p:nvSpPr>
                    <p:spPr>
                      <a:xfrm>
                        <a:off x="-80099" y="247595"/>
                        <a:ext cx="1326313" cy="476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C572A759-6A51-4108-AA02-DFA0A04FC94B}">
                          <ma14:wrappingTextBoxFlag xmlns:ma14="http://schemas.microsoft.com/office/mac/drawingml/2011/main"/>
                        </a:ext>
                      </a:extLst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kern="100" spc="10" dirty="0">
                            <a:ea typeface="Calibri"/>
                          </a:rPr>
                          <a:t>a</a:t>
                        </a:r>
                        <a:r>
                          <a:rPr lang="en-US" kern="100" spc="10" dirty="0" smtClean="0">
                            <a:effectLst/>
                            <a:ea typeface="Calibri"/>
                          </a:rPr>
                          <a:t>vailability</a:t>
                        </a:r>
                        <a:r>
                          <a:rPr lang="en-US" kern="100" spc="10" dirty="0">
                            <a:effectLst/>
                            <a:ea typeface="Calibri"/>
                          </a:rPr>
                          <a:t>, reliability</a:t>
                        </a:r>
                        <a:endParaRPr lang="en-GB" kern="100" spc="10" dirty="0">
                          <a:effectLst/>
                          <a:ea typeface="Calibri"/>
                        </a:endParaRPr>
                      </a:p>
                    </p:txBody>
                  </p:sp>
                  <p:sp>
                    <p:nvSpPr>
                      <p:cNvPr id="29" name="Text Box 283"/>
                      <p:cNvSpPr txBox="1"/>
                      <p:nvPr/>
                    </p:nvSpPr>
                    <p:spPr>
                      <a:xfrm>
                        <a:off x="1168466" y="244556"/>
                        <a:ext cx="1208405" cy="2808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C572A759-6A51-4108-AA02-DFA0A04FC94B}">
                          <ma14:wrappingTextBoxFlag xmlns:ma14="http://schemas.microsoft.com/office/mac/drawingml/2011/main"/>
                        </a:ext>
                      </a:extLst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kern="100" spc="10" dirty="0">
                            <a:ea typeface="Calibri"/>
                          </a:rPr>
                          <a:t>d</a:t>
                        </a:r>
                        <a:r>
                          <a:rPr lang="en-US" kern="100" spc="10" dirty="0" smtClean="0">
                            <a:effectLst/>
                            <a:ea typeface="Calibri"/>
                          </a:rPr>
                          <a:t>ata </a:t>
                        </a:r>
                        <a:r>
                          <a:rPr lang="en-US" kern="100" spc="10" dirty="0">
                            <a:effectLst/>
                            <a:ea typeface="Calibri"/>
                          </a:rPr>
                          <a:t>volume</a:t>
                        </a:r>
                        <a:endParaRPr lang="en-GB" kern="100" spc="10" dirty="0">
                          <a:effectLst/>
                          <a:ea typeface="Calibri"/>
                        </a:endParaRPr>
                      </a:p>
                    </p:txBody>
                  </p:sp>
                  <p:sp>
                    <p:nvSpPr>
                      <p:cNvPr id="36" name="Text Box 84"/>
                      <p:cNvSpPr txBox="1"/>
                      <p:nvPr/>
                    </p:nvSpPr>
                    <p:spPr>
                      <a:xfrm>
                        <a:off x="3630123" y="245191"/>
                        <a:ext cx="1450975" cy="280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C572A759-6A51-4108-AA02-DFA0A04FC94B}">
                          <ma14:wrappingTextBoxFlag xmlns:ma14="http://schemas.microsoft.com/office/mac/drawingml/2011/main"/>
                        </a:ext>
                      </a:extLst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kern="100" spc="10" dirty="0">
                            <a:ea typeface="Calibri"/>
                          </a:rPr>
                          <a:t>t</a:t>
                        </a:r>
                        <a:r>
                          <a:rPr lang="en-US" kern="100" spc="10" dirty="0" smtClean="0">
                            <a:effectLst/>
                            <a:ea typeface="Calibri"/>
                          </a:rPr>
                          <a:t>iming </a:t>
                        </a:r>
                        <a:r>
                          <a:rPr lang="en-US" kern="100" spc="10" dirty="0">
                            <a:effectLst/>
                            <a:ea typeface="Calibri"/>
                          </a:rPr>
                          <a:t>accuracy</a:t>
                        </a:r>
                        <a:endParaRPr lang="en-GB" kern="100" spc="10" dirty="0">
                          <a:effectLst/>
                          <a:ea typeface="Calibri"/>
                        </a:endParaRPr>
                      </a:p>
                    </p:txBody>
                  </p:sp>
                  <p:sp>
                    <p:nvSpPr>
                      <p:cNvPr id="33" name="Text Box 77"/>
                      <p:cNvSpPr txBox="1"/>
                      <p:nvPr/>
                    </p:nvSpPr>
                    <p:spPr>
                      <a:xfrm>
                        <a:off x="2266037" y="244611"/>
                        <a:ext cx="1450975" cy="2806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C572A759-6A51-4108-AA02-DFA0A04FC94B}">
                          <ma14:wrappingTextBoxFlag xmlns:ma14="http://schemas.microsoft.com/office/mac/drawingml/2011/main"/>
                        </a:ext>
                      </a:extLst>
                    </p:spPr>
                    <p:style>
                      <a:lnRef idx="0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kern="100" spc="10" dirty="0">
                            <a:ea typeface="Calibri"/>
                          </a:rPr>
                          <a:t>p</a:t>
                        </a:r>
                        <a:r>
                          <a:rPr lang="en-US" kern="100" spc="10" dirty="0" smtClean="0">
                            <a:effectLst/>
                            <a:ea typeface="Calibri"/>
                          </a:rPr>
                          <a:t>osition </a:t>
                        </a:r>
                        <a:r>
                          <a:rPr lang="en-US" kern="100" spc="10" dirty="0">
                            <a:effectLst/>
                            <a:ea typeface="Calibri"/>
                          </a:rPr>
                          <a:t>accuracy</a:t>
                        </a:r>
                        <a:endParaRPr lang="en-GB" kern="100" spc="10" dirty="0">
                          <a:effectLst/>
                          <a:ea typeface="Calibri"/>
                        </a:endParaRPr>
                      </a:p>
                    </p:txBody>
                  </p:sp>
                </p:grpSp>
                <p:sp>
                  <p:nvSpPr>
                    <p:cNvPr id="25" name="Left Brace 24"/>
                    <p:cNvSpPr/>
                    <p:nvPr/>
                  </p:nvSpPr>
                  <p:spPr>
                    <a:xfrm rot="16200000">
                      <a:off x="5882670" y="1317486"/>
                      <a:ext cx="172755" cy="2924025"/>
                    </a:xfrm>
                    <a:prstGeom prst="leftBrac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44" name="Straight Arrow Connector 43"/>
                    <p:cNvCxnSpPr/>
                    <p:nvPr/>
                  </p:nvCxnSpPr>
                  <p:spPr>
                    <a:xfrm>
                      <a:off x="3607709" y="2693120"/>
                      <a:ext cx="0" cy="720000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Arrow Connector 44"/>
                    <p:cNvCxnSpPr/>
                    <p:nvPr/>
                  </p:nvCxnSpPr>
                  <p:spPr>
                    <a:xfrm>
                      <a:off x="5968291" y="2981121"/>
                      <a:ext cx="0" cy="431999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47" name="Right Arrow Callout 46"/>
                <p:cNvSpPr/>
                <p:nvPr/>
              </p:nvSpPr>
              <p:spPr>
                <a:xfrm>
                  <a:off x="711212" y="3388954"/>
                  <a:ext cx="2163260" cy="1023558"/>
                </a:xfrm>
                <a:prstGeom prst="rightArrowCallout">
                  <a:avLst>
                    <a:gd name="adj1" fmla="val 25000"/>
                    <a:gd name="adj2" fmla="val 24125"/>
                    <a:gd name="adj3" fmla="val 27626"/>
                    <a:gd name="adj4" fmla="val 78135"/>
                  </a:avLst>
                </a:prstGeom>
                <a:solidFill>
                  <a:srgbClr val="C6D9F1"/>
                </a:solidFill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10253F"/>
                      </a:solidFill>
                    </a:rPr>
                    <a:t>Diverse needs</a:t>
                  </a:r>
                  <a:endParaRPr lang="en-US" dirty="0">
                    <a:solidFill>
                      <a:srgbClr val="10253F"/>
                    </a:solidFill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5163268" y="3640389"/>
                <a:ext cx="20008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h</a:t>
                </a:r>
                <a:r>
                  <a:rPr lang="en-US" dirty="0" smtClean="0"/>
                  <a:t>igh performance</a:t>
                </a:r>
                <a:endParaRPr lang="en-US" dirty="0"/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3563278" y="4649179"/>
              <a:ext cx="3994810" cy="1623060"/>
              <a:chOff x="0" y="0"/>
              <a:chExt cx="4329118" cy="1623060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0" y="635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100" b="1" kern="100" spc="10" dirty="0">
                    <a:effectLst/>
                    <a:latin typeface="Arial"/>
                    <a:ea typeface="Calibri"/>
                  </a:rPr>
                  <a:t>Networking module(s)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338485" y="0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100" b="1" kern="100" spc="10" dirty="0" smtClean="0">
                    <a:effectLst/>
                    <a:latin typeface="Arial"/>
                    <a:ea typeface="Calibri"/>
                  </a:rPr>
                  <a:t>Hig</a:t>
                </a:r>
                <a:r>
                  <a:rPr lang="en-US" sz="1100" b="1" kern="100" spc="10" dirty="0" smtClean="0">
                    <a:latin typeface="Arial"/>
                    <a:ea typeface="Calibri"/>
                  </a:rPr>
                  <a:t>h data rate terminal(s)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2559499" y="0"/>
                <a:ext cx="539749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100" b="1" kern="100" spc="10" dirty="0" smtClean="0">
                    <a:latin typeface="Arial"/>
                    <a:ea typeface="Calibri"/>
                  </a:rPr>
                  <a:t>Position reference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3789369" y="3175"/>
                <a:ext cx="539749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100" b="1" kern="100" spc="10" dirty="0" smtClean="0">
                    <a:effectLst/>
                    <a:latin typeface="Arial"/>
                    <a:ea typeface="Calibri"/>
                  </a:rPr>
                  <a:t>Timing reference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</p:grpSp>
      </p:grpSp>
      <p:cxnSp>
        <p:nvCxnSpPr>
          <p:cNvPr id="77" name="Straight Arrow Connector 76"/>
          <p:cNvCxnSpPr/>
          <p:nvPr/>
        </p:nvCxnSpPr>
        <p:spPr>
          <a:xfrm>
            <a:off x="3803089" y="3953012"/>
            <a:ext cx="0" cy="3599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Left Brace 77"/>
          <p:cNvSpPr/>
          <p:nvPr/>
        </p:nvSpPr>
        <p:spPr>
          <a:xfrm rot="16200000" flipH="1" flipV="1">
            <a:off x="6077293" y="2801567"/>
            <a:ext cx="172755" cy="29240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6163671" y="3807060"/>
            <a:ext cx="0" cy="2879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pic>
        <p:nvPicPr>
          <p:cNvPr id="35" name="Picture 34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90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UNET_usecases_presentationversio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0" b="5608"/>
          <a:stretch/>
        </p:blipFill>
        <p:spPr>
          <a:xfrm>
            <a:off x="-25400" y="-1"/>
            <a:ext cx="9216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LUNET platform concept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02" y="6252670"/>
            <a:ext cx="9194201" cy="612000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" name="Picture 9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030941" y="3092824"/>
            <a:ext cx="1613647" cy="582705"/>
          </a:xfrm>
          <a:prstGeom prst="straightConnector1">
            <a:avLst/>
          </a:prstGeom>
          <a:ln w="12700" cmpd="sng">
            <a:solidFill>
              <a:srgbClr val="FFFFFF"/>
            </a:solidFill>
            <a:prstDash val="lgDash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275105" y="2782048"/>
            <a:ext cx="4270189" cy="1894540"/>
          </a:xfrm>
          <a:prstGeom prst="straightConnector1">
            <a:avLst/>
          </a:prstGeom>
          <a:ln w="12700" cmpd="sng">
            <a:solidFill>
              <a:srgbClr val="FFFFFF"/>
            </a:solidFill>
            <a:prstDash val="lgDash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299882" y="3227294"/>
            <a:ext cx="1344706" cy="1748118"/>
          </a:xfrm>
          <a:prstGeom prst="straightConnector1">
            <a:avLst/>
          </a:prstGeom>
          <a:ln w="12700" cmpd="sng">
            <a:solidFill>
              <a:srgbClr val="FFFFFF"/>
            </a:solidFill>
            <a:prstDash val="lgDash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7105373" y="4774827"/>
            <a:ext cx="454863" cy="589056"/>
          </a:xfrm>
          <a:prstGeom prst="straightConnector1">
            <a:avLst/>
          </a:prstGeom>
          <a:ln w="12700" cmpd="sng">
            <a:solidFill>
              <a:srgbClr val="FFFFFF"/>
            </a:solidFill>
            <a:prstDash val="lgDash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DSS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47" y="1432577"/>
            <a:ext cx="190310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65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LUNET platform MVP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051833" y="1759127"/>
            <a:ext cx="1468597" cy="496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56157" y="1507284"/>
            <a:ext cx="51236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Anchor customer base: </a:t>
            </a:r>
          </a:p>
          <a:p>
            <a:r>
              <a:rPr lang="en-US" dirty="0" smtClean="0"/>
              <a:t>	technology demonstration, </a:t>
            </a:r>
          </a:p>
          <a:p>
            <a:r>
              <a:rPr lang="en-US" dirty="0"/>
              <a:t>	</a:t>
            </a:r>
            <a:r>
              <a:rPr lang="en-US" dirty="0" smtClean="0"/>
              <a:t>operations validation, </a:t>
            </a:r>
          </a:p>
          <a:p>
            <a:r>
              <a:rPr lang="en-US" dirty="0"/>
              <a:t>	</a:t>
            </a:r>
            <a:r>
              <a:rPr lang="en-US" dirty="0" smtClean="0"/>
              <a:t>auxiliary data services, </a:t>
            </a:r>
          </a:p>
          <a:p>
            <a:r>
              <a:rPr lang="en-US" dirty="0"/>
              <a:t>	</a:t>
            </a:r>
            <a:r>
              <a:rPr lang="en-US" dirty="0" smtClean="0"/>
              <a:t>adjunct missions</a:t>
            </a:r>
          </a:p>
        </p:txBody>
      </p:sp>
      <p:pic>
        <p:nvPicPr>
          <p:cNvPr id="14" name="Picture 13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73139" y="3490001"/>
            <a:ext cx="1580288" cy="1971913"/>
            <a:chOff x="1747502" y="1429498"/>
            <a:chExt cx="1580288" cy="1971913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79" t="15903" r="19871" b="17270"/>
            <a:stretch/>
          </p:blipFill>
          <p:spPr bwMode="auto">
            <a:xfrm>
              <a:off x="1747502" y="1429498"/>
              <a:ext cx="1580288" cy="176119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 rot="18769950">
              <a:off x="2318561" y="2507039"/>
              <a:ext cx="1419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Core module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17628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LUNET platform MVP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051833" y="1759127"/>
            <a:ext cx="1468597" cy="496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56157" y="1507284"/>
            <a:ext cx="51236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Anchor customer base: </a:t>
            </a:r>
          </a:p>
          <a:p>
            <a:r>
              <a:rPr lang="en-US" dirty="0" smtClean="0"/>
              <a:t>	technology demonstration, </a:t>
            </a:r>
          </a:p>
          <a:p>
            <a:r>
              <a:rPr lang="en-US" dirty="0"/>
              <a:t>	</a:t>
            </a:r>
            <a:r>
              <a:rPr lang="en-US" dirty="0" smtClean="0"/>
              <a:t>operations validation, </a:t>
            </a:r>
          </a:p>
          <a:p>
            <a:r>
              <a:rPr lang="en-US" dirty="0"/>
              <a:t>	</a:t>
            </a:r>
            <a:r>
              <a:rPr lang="en-US" dirty="0" smtClean="0"/>
              <a:t>auxiliary data services, </a:t>
            </a:r>
          </a:p>
          <a:p>
            <a:r>
              <a:rPr lang="en-US" dirty="0"/>
              <a:t>	</a:t>
            </a:r>
            <a:r>
              <a:rPr lang="en-US" dirty="0" smtClean="0"/>
              <a:t>adjunct missions</a:t>
            </a:r>
          </a:p>
        </p:txBody>
      </p:sp>
      <p:pic>
        <p:nvPicPr>
          <p:cNvPr id="14" name="Picture 13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-1024953" y="2948807"/>
            <a:ext cx="9144000" cy="2880000"/>
            <a:chOff x="0" y="888304"/>
            <a:chExt cx="9144000" cy="2880000"/>
          </a:xfrm>
        </p:grpSpPr>
        <p:grpSp>
          <p:nvGrpSpPr>
            <p:cNvPr id="21" name="Group 20"/>
            <p:cNvGrpSpPr/>
            <p:nvPr/>
          </p:nvGrpSpPr>
          <p:grpSpPr>
            <a:xfrm>
              <a:off x="1598092" y="1429498"/>
              <a:ext cx="1580288" cy="1971913"/>
              <a:chOff x="1747502" y="1429498"/>
              <a:chExt cx="1580288" cy="1971913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79" t="15903" r="19871" b="17270"/>
              <a:stretch/>
            </p:blipFill>
            <p:spPr bwMode="auto">
              <a:xfrm>
                <a:off x="1747502" y="1429498"/>
                <a:ext cx="1580288" cy="176119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0" name="TextBox 29"/>
              <p:cNvSpPr txBox="1"/>
              <p:nvPr/>
            </p:nvSpPr>
            <p:spPr>
              <a:xfrm rot="18769950">
                <a:off x="2318561" y="2507039"/>
                <a:ext cx="14194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Core module</a:t>
                </a:r>
                <a:endParaRPr lang="en-GB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895492" y="888304"/>
              <a:ext cx="2880000" cy="2880000"/>
              <a:chOff x="2626554" y="888304"/>
              <a:chExt cx="2880000" cy="2880000"/>
            </a:xfrm>
          </p:grpSpPr>
          <p:pic>
            <p:nvPicPr>
              <p:cNvPr id="27" name="Picture 26" descr="Satellite_ServicesFigure_1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8122">
                <a:off x="2626554" y="888304"/>
                <a:ext cx="2880000" cy="2880000"/>
              </a:xfrm>
              <a:prstGeom prst="rect">
                <a:avLst/>
              </a:prstGeom>
            </p:spPr>
          </p:pic>
          <p:sp>
            <p:nvSpPr>
              <p:cNvPr id="28" name="TextBox 27"/>
              <p:cNvSpPr txBox="1"/>
              <p:nvPr/>
            </p:nvSpPr>
            <p:spPr>
              <a:xfrm rot="18769950">
                <a:off x="3885643" y="2259656"/>
                <a:ext cx="210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High gain antenna</a:t>
                </a:r>
                <a:endParaRPr lang="en-GB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796428" y="1396195"/>
              <a:ext cx="1703607" cy="2102234"/>
              <a:chOff x="5019496" y="1396195"/>
              <a:chExt cx="1703607" cy="2102234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79" t="15903" r="19871" b="17270"/>
              <a:stretch/>
            </p:blipFill>
            <p:spPr bwMode="auto">
              <a:xfrm>
                <a:off x="5019496" y="1417638"/>
                <a:ext cx="1580288" cy="176119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 rot="18769950">
                <a:off x="5487320" y="2262646"/>
                <a:ext cx="210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Transponder</a:t>
                </a:r>
                <a:endParaRPr lang="en-GB" dirty="0"/>
              </a:p>
            </p:txBody>
          </p:sp>
        </p:grpSp>
        <p:sp>
          <p:nvSpPr>
            <p:cNvPr id="24" name="Text Box 90"/>
            <p:cNvSpPr txBox="1"/>
            <p:nvPr/>
          </p:nvSpPr>
          <p:spPr>
            <a:xfrm>
              <a:off x="0" y="3420959"/>
              <a:ext cx="9144000" cy="347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b="1" kern="100" spc="10" dirty="0">
                  <a:effectLst/>
                  <a:latin typeface="Arial"/>
                  <a:ea typeface="Calibri"/>
                </a:rPr>
                <a:t>1</a:t>
              </a:r>
              <a:r>
                <a:rPr lang="en-US" b="1" kern="100" spc="10" baseline="30000" dirty="0">
                  <a:effectLst/>
                  <a:latin typeface="Arial"/>
                  <a:ea typeface="Calibri"/>
                </a:rPr>
                <a:t>st</a:t>
              </a:r>
              <a:r>
                <a:rPr lang="en-US" b="1" kern="100" spc="10" dirty="0">
                  <a:effectLst/>
                  <a:latin typeface="Arial"/>
                  <a:ea typeface="Calibri"/>
                </a:rPr>
                <a:t> generation modules</a:t>
              </a:r>
              <a:endParaRPr lang="en-GB" b="1" kern="100" spc="10" dirty="0">
                <a:effectLst/>
                <a:latin typeface="Arial"/>
                <a:ea typeface="Calibri"/>
              </a:endParaRPr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7026897" y="3583638"/>
            <a:ext cx="1362408" cy="1440000"/>
            <a:chOff x="0" y="0"/>
            <a:chExt cx="620395" cy="60706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78" t="17548" r="21224" b="19314"/>
            <a:stretch/>
          </p:blipFill>
          <p:spPr bwMode="auto">
            <a:xfrm>
              <a:off x="0" y="106045"/>
              <a:ext cx="360045" cy="50101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04" t="16725" r="22361" b="18866"/>
            <a:stretch/>
          </p:blipFill>
          <p:spPr bwMode="auto">
            <a:xfrm>
              <a:off x="280670" y="0"/>
              <a:ext cx="339725" cy="4819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9" name="Text Box 90"/>
          <p:cNvSpPr txBox="1"/>
          <p:nvPr/>
        </p:nvSpPr>
        <p:spPr>
          <a:xfrm>
            <a:off x="3206340" y="5484452"/>
            <a:ext cx="9144000" cy="347345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 spc="10" dirty="0" smtClean="0">
                <a:effectLst/>
                <a:latin typeface="Arial"/>
                <a:ea typeface="Calibri"/>
              </a:rPr>
              <a:t>Mission 1</a:t>
            </a:r>
            <a:endParaRPr lang="en-GB" b="1" kern="100" spc="10" dirty="0">
              <a:effectLst/>
              <a:latin typeface="Arial"/>
              <a:ea typeface="Calibri"/>
            </a:endParaRPr>
          </a:p>
        </p:txBody>
      </p:sp>
      <p:sp>
        <p:nvSpPr>
          <p:cNvPr id="40" name="Right Brace 39"/>
          <p:cNvSpPr/>
          <p:nvPr/>
        </p:nvSpPr>
        <p:spPr>
          <a:xfrm>
            <a:off x="6618941" y="3490001"/>
            <a:ext cx="234733" cy="1749331"/>
          </a:xfrm>
          <a:prstGeom prst="righ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24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LUNET platform MVP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051833" y="1759127"/>
            <a:ext cx="1468597" cy="496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56157" y="1507284"/>
            <a:ext cx="51236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Anchor customer base: </a:t>
            </a:r>
          </a:p>
          <a:p>
            <a:r>
              <a:rPr lang="en-US" dirty="0" smtClean="0"/>
              <a:t>	technology demonstration, </a:t>
            </a:r>
          </a:p>
          <a:p>
            <a:r>
              <a:rPr lang="en-US" dirty="0"/>
              <a:t>	</a:t>
            </a:r>
            <a:r>
              <a:rPr lang="en-US" dirty="0" smtClean="0"/>
              <a:t>operations validation, </a:t>
            </a:r>
          </a:p>
          <a:p>
            <a:r>
              <a:rPr lang="en-US" dirty="0"/>
              <a:t>	</a:t>
            </a:r>
            <a:r>
              <a:rPr lang="en-US" dirty="0" smtClean="0"/>
              <a:t>auxiliary data services, </a:t>
            </a:r>
          </a:p>
          <a:p>
            <a:r>
              <a:rPr lang="en-US" dirty="0"/>
              <a:t>	</a:t>
            </a:r>
            <a:r>
              <a:rPr lang="en-US" dirty="0" smtClean="0"/>
              <a:t>adjunct missions</a:t>
            </a:r>
          </a:p>
        </p:txBody>
      </p:sp>
      <p:pic>
        <p:nvPicPr>
          <p:cNvPr id="14" name="Picture 13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71965" y="3301587"/>
            <a:ext cx="7314356" cy="2667896"/>
            <a:chOff x="771965" y="2957944"/>
            <a:chExt cx="7314356" cy="2667896"/>
          </a:xfrm>
        </p:grpSpPr>
        <p:grpSp>
          <p:nvGrpSpPr>
            <p:cNvPr id="4" name="Group 3"/>
            <p:cNvGrpSpPr/>
            <p:nvPr/>
          </p:nvGrpSpPr>
          <p:grpSpPr>
            <a:xfrm>
              <a:off x="3124200" y="3170879"/>
              <a:ext cx="1468597" cy="2238107"/>
              <a:chOff x="3124200" y="3170879"/>
              <a:chExt cx="1468597" cy="2238107"/>
            </a:xfrm>
          </p:grpSpPr>
          <p:sp>
            <p:nvSpPr>
              <p:cNvPr id="5" name="Right Arrow 4"/>
              <p:cNvSpPr/>
              <p:nvPr/>
            </p:nvSpPr>
            <p:spPr>
              <a:xfrm>
                <a:off x="3124200" y="3170879"/>
                <a:ext cx="1468597" cy="496058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Arrow 7"/>
              <p:cNvSpPr/>
              <p:nvPr/>
            </p:nvSpPr>
            <p:spPr>
              <a:xfrm>
                <a:off x="3124200" y="4058643"/>
                <a:ext cx="1468597" cy="496058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ight Arrow 9"/>
              <p:cNvSpPr/>
              <p:nvPr/>
            </p:nvSpPr>
            <p:spPr>
              <a:xfrm>
                <a:off x="3124200" y="4912928"/>
                <a:ext cx="1468597" cy="496058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800294" y="3204303"/>
              <a:ext cx="3286027" cy="2388113"/>
              <a:chOff x="4800294" y="3204303"/>
              <a:chExt cx="3286027" cy="238811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4800294" y="3204303"/>
                <a:ext cx="32860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Auxiliary service offerings</a:t>
                </a:r>
                <a:endParaRPr lang="en-US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800294" y="4058643"/>
                <a:ext cx="32860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Adjunct mission opportunities</a:t>
                </a:r>
                <a:endParaRPr 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00294" y="4946085"/>
                <a:ext cx="328602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Hosted payload/ technology demonstrations</a:t>
                </a:r>
                <a:endParaRPr lang="en-US" dirty="0"/>
              </a:p>
            </p:txBody>
          </p:sp>
        </p:grpSp>
        <p:sp>
          <p:nvSpPr>
            <p:cNvPr id="12" name="Left Brace 11"/>
            <p:cNvSpPr/>
            <p:nvPr/>
          </p:nvSpPr>
          <p:spPr>
            <a:xfrm>
              <a:off x="2520430" y="2957944"/>
              <a:ext cx="274784" cy="2667896"/>
            </a:xfrm>
            <a:prstGeom prst="lef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71965" y="3065803"/>
              <a:ext cx="1694329" cy="1565222"/>
              <a:chOff x="771965" y="3065803"/>
              <a:chExt cx="1694329" cy="156522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329764" y="3065803"/>
                <a:ext cx="68360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dirty="0" smtClean="0"/>
                  <a:t>+</a:t>
                </a:r>
                <a:endParaRPr lang="en-US" sz="6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71965" y="3984694"/>
                <a:ext cx="16943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u</a:t>
                </a:r>
                <a:r>
                  <a:rPr lang="en-US" dirty="0" smtClean="0"/>
                  <a:t>nder utilized capacity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066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LUNET Platform roadmap</a:t>
            </a:r>
            <a:endParaRPr lang="en-US" dirty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pic>
        <p:nvPicPr>
          <p:cNvPr id="10" name="Picture 9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971617" y="4222528"/>
            <a:ext cx="5796702" cy="1988035"/>
            <a:chOff x="0" y="0"/>
            <a:chExt cx="5280906" cy="1676713"/>
          </a:xfrm>
        </p:grpSpPr>
        <p:grpSp>
          <p:nvGrpSpPr>
            <p:cNvPr id="15" name="Group 14"/>
            <p:cNvGrpSpPr/>
            <p:nvPr/>
          </p:nvGrpSpPr>
          <p:grpSpPr>
            <a:xfrm>
              <a:off x="257810" y="0"/>
              <a:ext cx="3114270" cy="857885"/>
              <a:chOff x="0" y="0"/>
              <a:chExt cx="3114270" cy="857885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0" y="0"/>
                <a:ext cx="2465185" cy="857885"/>
                <a:chOff x="0" y="0"/>
                <a:chExt cx="2465185" cy="857885"/>
              </a:xfrm>
            </p:grpSpPr>
            <p:grpSp>
              <p:nvGrpSpPr>
                <p:cNvPr id="23" name="Group 22"/>
                <p:cNvGrpSpPr/>
                <p:nvPr/>
              </p:nvGrpSpPr>
              <p:grpSpPr>
                <a:xfrm>
                  <a:off x="0" y="153670"/>
                  <a:ext cx="1177925" cy="607060"/>
                  <a:chOff x="0" y="0"/>
                  <a:chExt cx="1177925" cy="607060"/>
                </a:xfrm>
              </p:grpSpPr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0" y="0"/>
                    <a:ext cx="620395" cy="607060"/>
                    <a:chOff x="0" y="0"/>
                    <a:chExt cx="620395" cy="607060"/>
                  </a:xfrm>
                </p:grpSpPr>
                <p:pic>
                  <p:nvPicPr>
                    <p:cNvPr id="32" name="Picture 31"/>
                    <p:cNvPicPr>
                      <a:picLocks noChangeAspect="1"/>
                    </p:cNvPicPr>
                    <p:nvPr/>
                  </p:nvPicPr>
                  <p:blipFill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3378" t="17548" r="21224" b="19314"/>
                    <a:stretch/>
                  </p:blipFill>
                  <p:spPr bwMode="auto">
                    <a:xfrm>
                      <a:off x="0" y="106045"/>
                      <a:ext cx="360045" cy="50101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  <p:pic>
                  <p:nvPicPr>
                    <p:cNvPr id="33" name="Picture 32"/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2204" t="16725" r="22361" b="18866"/>
                    <a:stretch/>
                  </p:blipFill>
                  <p:spPr bwMode="auto">
                    <a:xfrm>
                      <a:off x="280670" y="0"/>
                      <a:ext cx="339725" cy="48196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cxnSp>
                <p:nvCxnSpPr>
                  <p:cNvPr id="31" name="Straight Arrow Connector 30"/>
                  <p:cNvCxnSpPr/>
                  <p:nvPr/>
                </p:nvCxnSpPr>
                <p:spPr>
                  <a:xfrm>
                    <a:off x="727710" y="266065"/>
                    <a:ext cx="450215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" name="Group 23"/>
                <p:cNvGrpSpPr/>
                <p:nvPr/>
              </p:nvGrpSpPr>
              <p:grpSpPr>
                <a:xfrm>
                  <a:off x="1339965" y="0"/>
                  <a:ext cx="1125220" cy="857885"/>
                  <a:chOff x="68060" y="0"/>
                  <a:chExt cx="1125220" cy="857885"/>
                </a:xfrm>
              </p:grpSpPr>
              <p:grpSp>
                <p:nvGrpSpPr>
                  <p:cNvPr id="25" name="Group 24"/>
                  <p:cNvGrpSpPr/>
                  <p:nvPr/>
                </p:nvGrpSpPr>
                <p:grpSpPr>
                  <a:xfrm>
                    <a:off x="68060" y="0"/>
                    <a:ext cx="807443" cy="837045"/>
                    <a:chOff x="68060" y="0"/>
                    <a:chExt cx="807443" cy="837045"/>
                  </a:xfrm>
                </p:grpSpPr>
                <p:pic>
                  <p:nvPicPr>
                    <p:cNvPr id="27" name="Picture 26"/>
                    <p:cNvPicPr>
                      <a:picLocks noChangeAspect="1"/>
                    </p:cNvPicPr>
                    <p:nvPr/>
                  </p:nvPicPr>
                  <p:blipFill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3378" t="17548" r="21224" b="19314"/>
                    <a:stretch/>
                  </p:blipFill>
                  <p:spPr bwMode="auto">
                    <a:xfrm>
                      <a:off x="68060" y="208915"/>
                      <a:ext cx="360045" cy="50101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  <p:pic>
                  <p:nvPicPr>
                    <p:cNvPr id="28" name="Picture 27"/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2204" t="16725" r="22361" b="18866"/>
                    <a:stretch/>
                  </p:blipFill>
                  <p:spPr bwMode="auto">
                    <a:xfrm>
                      <a:off x="296121" y="355080"/>
                      <a:ext cx="339725" cy="48196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  <p:pic>
                  <p:nvPicPr>
                    <p:cNvPr id="29" name="Picture 28"/>
                    <p:cNvPicPr>
                      <a:picLocks noChangeAspect="1"/>
                    </p:cNvPicPr>
                    <p:nvPr/>
                  </p:nvPicPr>
                  <p:blipFill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3378" t="17548" r="21224" b="19314"/>
                    <a:stretch/>
                  </p:blipFill>
                  <p:spPr bwMode="auto">
                    <a:xfrm>
                      <a:off x="515458" y="0"/>
                      <a:ext cx="360045" cy="50101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pic>
                <p:nvPicPr>
                  <p:cNvPr id="26" name="Picture 25"/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378" t="17548" r="21224" b="19314"/>
                  <a:stretch/>
                </p:blipFill>
                <p:spPr bwMode="auto">
                  <a:xfrm>
                    <a:off x="833235" y="356870"/>
                    <a:ext cx="360045" cy="501015"/>
                  </a:xfrm>
                  <a:prstGeom prst="rect">
                    <a:avLst/>
                  </a:prstGeom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</p:grpSp>
          </p:grpSp>
          <p:cxnSp>
            <p:nvCxnSpPr>
              <p:cNvPr id="22" name="Straight Arrow Connector 21"/>
              <p:cNvCxnSpPr/>
              <p:nvPr/>
            </p:nvCxnSpPr>
            <p:spPr>
              <a:xfrm>
                <a:off x="2664055" y="417195"/>
                <a:ext cx="45021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 Box 117"/>
            <p:cNvSpPr txBox="1"/>
            <p:nvPr/>
          </p:nvSpPr>
          <p:spPr>
            <a:xfrm>
              <a:off x="3185160" y="144780"/>
              <a:ext cx="1945640" cy="630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00" b="0" kern="100" spc="10" dirty="0">
                  <a:effectLst/>
                  <a:latin typeface="Arial"/>
                  <a:ea typeface="Calibri"/>
                </a:rPr>
                <a:t>Next generation core</a:t>
              </a:r>
              <a:endParaRPr lang="en-GB" sz="1100" b="1" kern="100" spc="10" dirty="0">
                <a:effectLst/>
                <a:latin typeface="Arial"/>
                <a:ea typeface="Calibri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000" b="0" kern="100" spc="10" dirty="0">
                  <a:effectLst/>
                  <a:latin typeface="Arial"/>
                  <a:ea typeface="Calibri"/>
                </a:rPr>
                <a:t>+ new nodes</a:t>
              </a:r>
              <a:endParaRPr lang="en-GB" sz="1100" b="1" kern="100" spc="10" dirty="0">
                <a:effectLst/>
                <a:latin typeface="Arial"/>
                <a:ea typeface="Calibri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000" b="0" kern="100" spc="10" dirty="0">
                  <a:effectLst/>
                  <a:latin typeface="Arial"/>
                  <a:ea typeface="Calibri"/>
                </a:rPr>
                <a:t>(not restricted to 3U)</a:t>
              </a:r>
              <a:endParaRPr lang="en-GB" sz="1100" b="1" kern="100" spc="10" dirty="0">
                <a:effectLst/>
                <a:latin typeface="Arial"/>
                <a:ea typeface="Calibri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0" y="942340"/>
              <a:ext cx="5280906" cy="734373"/>
              <a:chOff x="0" y="0"/>
              <a:chExt cx="5280906" cy="734373"/>
            </a:xfrm>
          </p:grpSpPr>
          <p:sp>
            <p:nvSpPr>
              <p:cNvPr id="18" name="Text Box 102"/>
              <p:cNvSpPr txBox="1"/>
              <p:nvPr/>
            </p:nvSpPr>
            <p:spPr>
              <a:xfrm>
                <a:off x="0" y="313"/>
                <a:ext cx="1218565" cy="5657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000" b="0" kern="100" spc="10" dirty="0">
                    <a:effectLst/>
                    <a:latin typeface="Arial"/>
                    <a:ea typeface="Calibri"/>
                  </a:rPr>
                  <a:t>Mission 1: MVP for anchor customer base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  <p:sp>
            <p:nvSpPr>
              <p:cNvPr id="19" name="Text Box 104"/>
              <p:cNvSpPr txBox="1"/>
              <p:nvPr/>
            </p:nvSpPr>
            <p:spPr>
              <a:xfrm>
                <a:off x="1267798" y="0"/>
                <a:ext cx="1722121" cy="734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000" b="0" kern="100" spc="10" dirty="0">
                    <a:effectLst/>
                    <a:latin typeface="Arial"/>
                    <a:ea typeface="Calibri"/>
                  </a:rPr>
                  <a:t>Missions #: opportunities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US" sz="1000" b="0" kern="100" spc="10" dirty="0">
                    <a:effectLst/>
                    <a:latin typeface="Arial"/>
                    <a:ea typeface="Calibri"/>
                  </a:rPr>
                  <a:t>to </a:t>
                </a:r>
                <a:r>
                  <a:rPr lang="en-US" sz="1000" b="0" kern="100" spc="10" dirty="0" smtClean="0">
                    <a:effectLst/>
                    <a:latin typeface="Arial"/>
                    <a:ea typeface="Calibri"/>
                  </a:rPr>
                  <a:t>scale </a:t>
                </a:r>
                <a:r>
                  <a:rPr lang="en-US" sz="1000" b="0" kern="100" spc="10" dirty="0">
                    <a:effectLst/>
                    <a:latin typeface="Arial"/>
                    <a:ea typeface="Calibri"/>
                  </a:rPr>
                  <a:t>(anchor customer base + general users)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  <p:sp>
            <p:nvSpPr>
              <p:cNvPr id="20" name="Text Box 118"/>
              <p:cNvSpPr txBox="1"/>
              <p:nvPr/>
            </p:nvSpPr>
            <p:spPr>
              <a:xfrm>
                <a:off x="3180961" y="313"/>
                <a:ext cx="2099945" cy="7340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000" b="0" kern="100" spc="10" dirty="0">
                    <a:effectLst/>
                    <a:latin typeface="Arial"/>
                    <a:ea typeface="Calibri"/>
                  </a:rPr>
                  <a:t>Missions #: commercial platform development and scaling 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US" sz="1000" b="0" kern="100" spc="10" dirty="0">
                    <a:effectLst/>
                    <a:latin typeface="Arial"/>
                    <a:ea typeface="Calibri"/>
                  </a:rPr>
                  <a:t> </a:t>
                </a:r>
                <a:endParaRPr lang="en-GB" sz="1100" b="1" kern="100" spc="10" dirty="0">
                  <a:effectLst/>
                  <a:latin typeface="Arial"/>
                  <a:ea typeface="Calibri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0" y="1052655"/>
            <a:ext cx="9144000" cy="2880000"/>
            <a:chOff x="0" y="888304"/>
            <a:chExt cx="9144000" cy="2880000"/>
          </a:xfrm>
        </p:grpSpPr>
        <p:grpSp>
          <p:nvGrpSpPr>
            <p:cNvPr id="5" name="Group 4"/>
            <p:cNvGrpSpPr/>
            <p:nvPr/>
          </p:nvGrpSpPr>
          <p:grpSpPr>
            <a:xfrm>
              <a:off x="1598092" y="1429498"/>
              <a:ext cx="1580288" cy="1971913"/>
              <a:chOff x="1747502" y="1429498"/>
              <a:chExt cx="1580288" cy="1971913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79" t="15903" r="19871" b="17270"/>
              <a:stretch/>
            </p:blipFill>
            <p:spPr bwMode="auto">
              <a:xfrm>
                <a:off x="1747502" y="1429498"/>
                <a:ext cx="1580288" cy="176119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 rot="18769950">
                <a:off x="2318561" y="2507039"/>
                <a:ext cx="14194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Core module</a:t>
                </a:r>
                <a:endParaRPr lang="en-GB" dirty="0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2895492" y="888304"/>
              <a:ext cx="2880000" cy="2880000"/>
              <a:chOff x="2626554" y="888304"/>
              <a:chExt cx="2880000" cy="2880000"/>
            </a:xfrm>
          </p:grpSpPr>
          <p:pic>
            <p:nvPicPr>
              <p:cNvPr id="13" name="Picture 12" descr="Satellite_ServicesFigure_1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8122">
                <a:off x="2626554" y="888304"/>
                <a:ext cx="2880000" cy="2880000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/>
              <p:nvPr/>
            </p:nvSpPr>
            <p:spPr>
              <a:xfrm rot="18769950">
                <a:off x="3885643" y="2259656"/>
                <a:ext cx="210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High gain antenna</a:t>
                </a:r>
                <a:endParaRPr lang="en-GB" dirty="0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796428" y="1396195"/>
              <a:ext cx="1703607" cy="2102234"/>
              <a:chOff x="5019496" y="1396195"/>
              <a:chExt cx="1703607" cy="2102234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79" t="15903" r="19871" b="17270"/>
              <a:stretch/>
            </p:blipFill>
            <p:spPr bwMode="auto">
              <a:xfrm>
                <a:off x="5019496" y="1417638"/>
                <a:ext cx="1580288" cy="176119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9" name="TextBox 38"/>
              <p:cNvSpPr txBox="1"/>
              <p:nvPr/>
            </p:nvSpPr>
            <p:spPr>
              <a:xfrm rot="18769950">
                <a:off x="5487320" y="2262646"/>
                <a:ext cx="210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Transponder</a:t>
                </a:r>
                <a:endParaRPr lang="en-GB" dirty="0"/>
              </a:p>
            </p:txBody>
          </p:sp>
        </p:grpSp>
        <p:sp>
          <p:nvSpPr>
            <p:cNvPr id="37" name="Text Box 90"/>
            <p:cNvSpPr txBox="1"/>
            <p:nvPr/>
          </p:nvSpPr>
          <p:spPr>
            <a:xfrm>
              <a:off x="0" y="3420959"/>
              <a:ext cx="9144000" cy="347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b="1" kern="100" spc="10" dirty="0">
                  <a:effectLst/>
                  <a:latin typeface="Arial"/>
                  <a:ea typeface="Calibri"/>
                </a:rPr>
                <a:t>1</a:t>
              </a:r>
              <a:r>
                <a:rPr lang="en-US" b="1" kern="100" spc="10" baseline="30000" dirty="0">
                  <a:effectLst/>
                  <a:latin typeface="Arial"/>
                  <a:ea typeface="Calibri"/>
                </a:rPr>
                <a:t>st</a:t>
              </a:r>
              <a:r>
                <a:rPr lang="en-US" b="1" kern="100" spc="10" dirty="0">
                  <a:effectLst/>
                  <a:latin typeface="Arial"/>
                  <a:ea typeface="Calibri"/>
                </a:rPr>
                <a:t> generation modules</a:t>
              </a:r>
              <a:endParaRPr lang="en-GB" b="1" kern="100" spc="10" dirty="0">
                <a:effectLst/>
                <a:latin typeface="Arial"/>
                <a:ea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604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generation functionality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358451" y="5146641"/>
            <a:ext cx="900000" cy="1332540"/>
            <a:chOff x="0" y="0"/>
            <a:chExt cx="1865839" cy="2762827"/>
          </a:xfrm>
        </p:grpSpPr>
        <p:grpSp>
          <p:nvGrpSpPr>
            <p:cNvPr id="51" name="Group 50"/>
            <p:cNvGrpSpPr/>
            <p:nvPr/>
          </p:nvGrpSpPr>
          <p:grpSpPr>
            <a:xfrm>
              <a:off x="799465" y="43815"/>
              <a:ext cx="1058127" cy="1323093"/>
              <a:chOff x="0" y="0"/>
              <a:chExt cx="1058127" cy="1323093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6350" y="4445"/>
                <a:ext cx="644525" cy="1291590"/>
              </a:xfrm>
              <a:prstGeom prst="line">
                <a:avLst/>
              </a:prstGeom>
              <a:ln w="9525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0" y="0"/>
                <a:ext cx="408305" cy="19050"/>
              </a:xfrm>
              <a:prstGeom prst="line">
                <a:avLst/>
              </a:prstGeom>
              <a:ln w="9525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652145" y="1298575"/>
                <a:ext cx="405982" cy="24518"/>
              </a:xfrm>
              <a:prstGeom prst="line">
                <a:avLst/>
              </a:prstGeom>
              <a:ln w="9525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/>
            <p:cNvGrpSpPr/>
            <p:nvPr/>
          </p:nvGrpSpPr>
          <p:grpSpPr>
            <a:xfrm>
              <a:off x="0" y="0"/>
              <a:ext cx="1865839" cy="2762827"/>
              <a:chOff x="0" y="0"/>
              <a:chExt cx="1865839" cy="2762827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>
                <a:off x="1210134" y="63500"/>
                <a:ext cx="655705" cy="1307753"/>
              </a:xfrm>
              <a:prstGeom prst="line">
                <a:avLst/>
              </a:prstGeom>
              <a:ln w="9525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Group 53"/>
              <p:cNvGrpSpPr/>
              <p:nvPr/>
            </p:nvGrpSpPr>
            <p:grpSpPr>
              <a:xfrm>
                <a:off x="161290" y="22860"/>
                <a:ext cx="1447507" cy="2739967"/>
                <a:chOff x="0" y="0"/>
                <a:chExt cx="1447507" cy="2739967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542925" y="1798320"/>
                  <a:ext cx="902335" cy="939800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1310005" y="1345565"/>
                  <a:ext cx="137502" cy="454564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406400" y="2289810"/>
                  <a:ext cx="136599" cy="450157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0" y="2248535"/>
                  <a:ext cx="135890" cy="434340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129540" y="2680335"/>
                  <a:ext cx="411480" cy="59055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" name="Group 64"/>
                <p:cNvGrpSpPr/>
                <p:nvPr/>
              </p:nvGrpSpPr>
              <p:grpSpPr>
                <a:xfrm>
                  <a:off x="0" y="0"/>
                  <a:ext cx="1312545" cy="2294255"/>
                  <a:chOff x="0" y="0"/>
                  <a:chExt cx="1312545" cy="2294255"/>
                </a:xfrm>
              </p:grpSpPr>
              <p:cxnSp>
                <p:nvCxnSpPr>
                  <p:cNvPr id="66" name="Straight Connector 65"/>
                  <p:cNvCxnSpPr/>
                  <p:nvPr/>
                </p:nvCxnSpPr>
                <p:spPr>
                  <a:xfrm flipH="1">
                    <a:off x="404495" y="1344930"/>
                    <a:ext cx="908050" cy="949325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/>
                  <p:cNvCxnSpPr/>
                  <p:nvPr/>
                </p:nvCxnSpPr>
                <p:spPr>
                  <a:xfrm flipH="1">
                    <a:off x="0" y="1318895"/>
                    <a:ext cx="900430" cy="927100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/>
                  <p:cNvCxnSpPr/>
                  <p:nvPr/>
                </p:nvCxnSpPr>
                <p:spPr>
                  <a:xfrm>
                    <a:off x="611505" y="18415"/>
                    <a:ext cx="669290" cy="1323975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/>
                  <p:cNvCxnSpPr/>
                  <p:nvPr/>
                </p:nvCxnSpPr>
                <p:spPr>
                  <a:xfrm>
                    <a:off x="251460" y="635"/>
                    <a:ext cx="709753" cy="1322692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/>
                  <p:cNvCxnSpPr/>
                  <p:nvPr/>
                </p:nvCxnSpPr>
                <p:spPr>
                  <a:xfrm>
                    <a:off x="2540" y="2245995"/>
                    <a:ext cx="403860" cy="43815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/>
                  <p:cNvCxnSpPr/>
                  <p:nvPr/>
                </p:nvCxnSpPr>
                <p:spPr>
                  <a:xfrm>
                    <a:off x="899160" y="1318895"/>
                    <a:ext cx="411480" cy="26035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/>
                  <p:cNvCxnSpPr/>
                  <p:nvPr/>
                </p:nvCxnSpPr>
                <p:spPr>
                  <a:xfrm>
                    <a:off x="248285" y="0"/>
                    <a:ext cx="363220" cy="18415"/>
                  </a:xfrm>
                  <a:prstGeom prst="line">
                    <a:avLst/>
                  </a:prstGeom>
                  <a:ln w="9525" cmpd="sng"/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5" name="Group 54"/>
              <p:cNvGrpSpPr/>
              <p:nvPr/>
            </p:nvGrpSpPr>
            <p:grpSpPr>
              <a:xfrm>
                <a:off x="0" y="0"/>
                <a:ext cx="1074019" cy="1316526"/>
                <a:chOff x="0" y="0"/>
                <a:chExt cx="1074019" cy="1316526"/>
              </a:xfrm>
            </p:grpSpPr>
            <p:cxnSp>
              <p:nvCxnSpPr>
                <p:cNvPr id="56" name="Straight Connector 55"/>
                <p:cNvCxnSpPr/>
                <p:nvPr/>
              </p:nvCxnSpPr>
              <p:spPr>
                <a:xfrm>
                  <a:off x="1905" y="0"/>
                  <a:ext cx="707632" cy="1294721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380365" y="21590"/>
                  <a:ext cx="693654" cy="1294211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0" y="3175"/>
                  <a:ext cx="380766" cy="21732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706120" y="1289685"/>
                  <a:ext cx="367040" cy="26841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" name="Text Box 126"/>
          <p:cNvSpPr txBox="1"/>
          <p:nvPr/>
        </p:nvSpPr>
        <p:spPr>
          <a:xfrm>
            <a:off x="330835" y="5447883"/>
            <a:ext cx="1207135" cy="64643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en-US" sz="1100" b="1" kern="100" spc="10" dirty="0">
                <a:solidFill>
                  <a:srgbClr val="000000"/>
                </a:solidFill>
                <a:effectLst/>
                <a:latin typeface="Arial"/>
                <a:ea typeface="Calibri"/>
              </a:rPr>
              <a:t>HGA/ deployable solar array</a:t>
            </a:r>
            <a:endParaRPr lang="en-GB" sz="1100" b="1" kern="100" spc="10" dirty="0">
              <a:effectLst/>
              <a:latin typeface="Arial"/>
              <a:ea typeface="Calibri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624290" y="1676453"/>
            <a:ext cx="3811905" cy="3319780"/>
            <a:chOff x="1692174" y="2045936"/>
            <a:chExt cx="3811905" cy="3319780"/>
          </a:xfrm>
        </p:grpSpPr>
        <p:grpSp>
          <p:nvGrpSpPr>
            <p:cNvPr id="7" name="Group 6"/>
            <p:cNvGrpSpPr/>
            <p:nvPr/>
          </p:nvGrpSpPr>
          <p:grpSpPr>
            <a:xfrm>
              <a:off x="1692174" y="2045936"/>
              <a:ext cx="3404870" cy="3244215"/>
              <a:chOff x="0" y="0"/>
              <a:chExt cx="3404870" cy="3244215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1121410" y="678815"/>
                <a:ext cx="1165225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125220" y="814070"/>
                <a:ext cx="1165225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123950" y="1113155"/>
                <a:ext cx="1165225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125855" y="1440815"/>
                <a:ext cx="1165225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0" y="0"/>
                <a:ext cx="3404870" cy="3244215"/>
                <a:chOff x="0" y="0"/>
                <a:chExt cx="3404870" cy="3244215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17780" y="34290"/>
                  <a:ext cx="1043940" cy="1322070"/>
                </a:xfrm>
                <a:prstGeom prst="rect">
                  <a:avLst/>
                </a:prstGeom>
                <a:noFill/>
                <a:ln w="3175" cmpd="sng">
                  <a:prstDash val="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100" b="1" kern="100" spc="10">
                      <a:solidFill>
                        <a:srgbClr val="000000"/>
                      </a:solidFill>
                      <a:effectLst/>
                      <a:latin typeface="Arial"/>
                      <a:ea typeface="Calibri"/>
                    </a:rPr>
                    <a:t> </a:t>
                  </a:r>
                  <a:endParaRPr lang="en-GB" sz="1100" b="1" kern="100" spc="10">
                    <a:effectLst/>
                    <a:latin typeface="Arial"/>
                    <a:ea typeface="Calibri"/>
                  </a:endParaRPr>
                </a:p>
              </p:txBody>
            </p:sp>
            <p:grpSp>
              <p:nvGrpSpPr>
                <p:cNvPr id="19" name="Group 18"/>
                <p:cNvGrpSpPr/>
                <p:nvPr/>
              </p:nvGrpSpPr>
              <p:grpSpPr>
                <a:xfrm>
                  <a:off x="0" y="0"/>
                  <a:ext cx="3404870" cy="3244215"/>
                  <a:chOff x="0" y="0"/>
                  <a:chExt cx="3404870" cy="3244215"/>
                </a:xfrm>
              </p:grpSpPr>
              <p:grpSp>
                <p:nvGrpSpPr>
                  <p:cNvPr id="20" name="Group 19"/>
                  <p:cNvGrpSpPr/>
                  <p:nvPr/>
                </p:nvGrpSpPr>
                <p:grpSpPr>
                  <a:xfrm>
                    <a:off x="0" y="0"/>
                    <a:ext cx="1080770" cy="3239770"/>
                    <a:chOff x="0" y="0"/>
                    <a:chExt cx="1080770" cy="3239770"/>
                  </a:xfrm>
                </p:grpSpPr>
                <p:sp>
                  <p:nvSpPr>
                    <p:cNvPr id="40" name="Rectangle 39"/>
                    <p:cNvSpPr/>
                    <p:nvPr/>
                  </p:nvSpPr>
                  <p:spPr>
                    <a:xfrm>
                      <a:off x="0" y="0"/>
                      <a:ext cx="1080770" cy="3239770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spc="1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n-GB" sz="1100" b="1" kern="100" spc="10">
                        <a:effectLst/>
                        <a:latin typeface="Arial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spc="1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n-GB" sz="1100" b="1" kern="100" spc="10">
                        <a:effectLst/>
                        <a:latin typeface="Arial"/>
                        <a:ea typeface="Calibri"/>
                      </a:endParaRPr>
                    </a:p>
                  </p:txBody>
                </p:sp>
                <p:grpSp>
                  <p:nvGrpSpPr>
                    <p:cNvPr id="41" name="Group 40"/>
                    <p:cNvGrpSpPr/>
                    <p:nvPr/>
                  </p:nvGrpSpPr>
                  <p:grpSpPr>
                    <a:xfrm>
                      <a:off x="15875" y="25400"/>
                      <a:ext cx="1049760" cy="3190875"/>
                      <a:chOff x="0" y="0"/>
                      <a:chExt cx="1048385" cy="3190875"/>
                    </a:xfrm>
                  </p:grpSpPr>
                  <p:sp>
                    <p:nvSpPr>
                      <p:cNvPr id="42" name="Rectangle 41"/>
                      <p:cNvSpPr/>
                      <p:nvPr/>
                    </p:nvSpPr>
                    <p:spPr>
                      <a:xfrm>
                        <a:off x="21590" y="1015365"/>
                        <a:ext cx="1007110" cy="71755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 dirty="0">
                            <a:effectLst/>
                            <a:latin typeface="Arial"/>
                            <a:ea typeface="Calibri"/>
                          </a:rPr>
                          <a:t> </a:t>
                        </a: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sp>
                    <p:nvSpPr>
                      <p:cNvPr id="43" name="Rectangle 42"/>
                      <p:cNvSpPr/>
                      <p:nvPr/>
                    </p:nvSpPr>
                    <p:spPr>
                      <a:xfrm>
                        <a:off x="635" y="0"/>
                        <a:ext cx="1042670" cy="539750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Calibri"/>
                          </a:rPr>
                          <a:t>XPDR,</a:t>
                        </a:r>
                        <a:endParaRPr lang="en-GB" sz="1100" b="1" kern="100" spc="10">
                          <a:effectLst/>
                          <a:latin typeface="Arial"/>
                          <a:ea typeface="Calibri"/>
                        </a:endParaRP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Calibri"/>
                          </a:rPr>
                          <a:t>X SRS</a:t>
                        </a:r>
                        <a:endParaRPr lang="en-GB" sz="1100" b="1" kern="100" spc="1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sp>
                    <p:nvSpPr>
                      <p:cNvPr id="44" name="Rectangle 43"/>
                      <p:cNvSpPr/>
                      <p:nvPr/>
                    </p:nvSpPr>
                    <p:spPr>
                      <a:xfrm>
                        <a:off x="19685" y="628650"/>
                        <a:ext cx="1007110" cy="71755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 dirty="0">
                            <a:effectLst/>
                            <a:latin typeface="Arial"/>
                            <a:ea typeface="Calibri"/>
                          </a:rPr>
                          <a:t> </a:t>
                        </a: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cxnSp>
                    <p:nvCxnSpPr>
                      <p:cNvPr id="45" name="Straight Connector 44"/>
                      <p:cNvCxnSpPr/>
                      <p:nvPr/>
                    </p:nvCxnSpPr>
                    <p:spPr>
                      <a:xfrm>
                        <a:off x="0" y="796290"/>
                        <a:ext cx="1043940" cy="0"/>
                      </a:xfrm>
                      <a:prstGeom prst="line">
                        <a:avLst/>
                      </a:prstGeom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6" name="Rectangle 45"/>
                      <p:cNvSpPr/>
                      <p:nvPr/>
                    </p:nvSpPr>
                    <p:spPr>
                      <a:xfrm>
                        <a:off x="5080" y="1502410"/>
                        <a:ext cx="1043305" cy="539750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Calibri"/>
                          </a:rPr>
                          <a:t>AD&amp;CS</a:t>
                        </a:r>
                        <a:endParaRPr lang="en-GB" sz="1100" b="1" kern="100" spc="1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sp>
                    <p:nvSpPr>
                      <p:cNvPr id="47" name="Rectangle 46"/>
                      <p:cNvSpPr/>
                      <p:nvPr/>
                    </p:nvSpPr>
                    <p:spPr>
                      <a:xfrm>
                        <a:off x="5080" y="2111375"/>
                        <a:ext cx="1042670" cy="1079500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Calibri"/>
                          </a:rPr>
                          <a:t>Propulsion</a:t>
                        </a:r>
                        <a:endParaRPr lang="en-GB" sz="1100" b="1" kern="100" spc="1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sp>
                    <p:nvSpPr>
                      <p:cNvPr id="48" name="Rectangle 47"/>
                      <p:cNvSpPr/>
                      <p:nvPr/>
                    </p:nvSpPr>
                    <p:spPr>
                      <a:xfrm>
                        <a:off x="19050" y="1372235"/>
                        <a:ext cx="1007110" cy="71755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 dirty="0">
                            <a:effectLst/>
                            <a:latin typeface="Arial"/>
                            <a:ea typeface="Calibri"/>
                          </a:rPr>
                          <a:t> </a:t>
                        </a: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sp>
                    <p:nvSpPr>
                      <p:cNvPr id="49" name="Rectangle 48"/>
                      <p:cNvSpPr/>
                      <p:nvPr/>
                    </p:nvSpPr>
                    <p:spPr>
                      <a:xfrm>
                        <a:off x="21590" y="875665"/>
                        <a:ext cx="1007110" cy="71755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 dirty="0">
                            <a:effectLst/>
                            <a:latin typeface="Arial"/>
                            <a:ea typeface="Calibri"/>
                          </a:rPr>
                          <a:t> </a:t>
                        </a: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sp>
                    <p:nvSpPr>
                      <p:cNvPr id="50" name="Rectangle 49"/>
                      <p:cNvSpPr/>
                      <p:nvPr/>
                    </p:nvSpPr>
                    <p:spPr>
                      <a:xfrm>
                        <a:off x="22225" y="1164590"/>
                        <a:ext cx="1007110" cy="71755"/>
                      </a:xfrm>
                      <a:prstGeom prst="rect">
                        <a:avLst/>
                      </a:prstGeom>
                      <a:noFill/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endParaRPr lang="en-GB" sz="1100" b="1" kern="100" spc="10" dirty="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</p:grpSp>
              </p:grpSp>
              <p:sp>
                <p:nvSpPr>
                  <p:cNvPr id="21" name="Text Box 202"/>
                  <p:cNvSpPr txBox="1"/>
                  <p:nvPr/>
                </p:nvSpPr>
                <p:spPr>
                  <a:xfrm>
                    <a:off x="1209131" y="969010"/>
                    <a:ext cx="1006279" cy="25063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/>
                    </a:ext>
                  </a:extLst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000" b="1" kern="100" spc="1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rPr>
                      <a:t>Processor(s)</a:t>
                    </a:r>
                    <a:endParaRPr lang="en-GB" sz="1100" b="1" kern="100" spc="10">
                      <a:effectLst/>
                      <a:latin typeface="Arial"/>
                      <a:ea typeface="Calibri"/>
                    </a:endParaRPr>
                  </a:p>
                </p:txBody>
              </p:sp>
              <p:sp>
                <p:nvSpPr>
                  <p:cNvPr id="22" name="Text Box 203"/>
                  <p:cNvSpPr txBox="1"/>
                  <p:nvPr/>
                </p:nvSpPr>
                <p:spPr>
                  <a:xfrm>
                    <a:off x="1203325" y="1299845"/>
                    <a:ext cx="1006915" cy="25063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/>
                    </a:ext>
                  </a:extLst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US" sz="1100" b="1" kern="100" spc="1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rPr>
                      <a:t>EPS/battery</a:t>
                    </a:r>
                    <a:endParaRPr lang="en-GB" sz="1100" b="1" kern="100" spc="10">
                      <a:effectLst/>
                      <a:latin typeface="Arial"/>
                      <a:ea typeface="Calibri"/>
                    </a:endParaRPr>
                  </a:p>
                </p:txBody>
              </p:sp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2324100" y="4445"/>
                    <a:ext cx="1080770" cy="3239770"/>
                    <a:chOff x="0" y="0"/>
                    <a:chExt cx="1080770" cy="3239770"/>
                  </a:xfrm>
                </p:grpSpPr>
                <p:sp>
                  <p:nvSpPr>
                    <p:cNvPr id="26" name="Rectangle 25"/>
                    <p:cNvSpPr/>
                    <p:nvPr/>
                  </p:nvSpPr>
                  <p:spPr>
                    <a:xfrm>
                      <a:off x="0" y="0"/>
                      <a:ext cx="1080770" cy="3239770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spc="1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n-GB" sz="1100" b="1" kern="100" spc="10">
                        <a:effectLst/>
                        <a:latin typeface="Arial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spc="1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n-GB" sz="1100" b="1" kern="100" spc="10">
                        <a:effectLst/>
                        <a:latin typeface="Arial"/>
                        <a:ea typeface="Calibri"/>
                      </a:endParaRPr>
                    </a:p>
                  </p:txBody>
                </p:sp>
                <p:grpSp>
                  <p:nvGrpSpPr>
                    <p:cNvPr id="27" name="Group 26"/>
                    <p:cNvGrpSpPr/>
                    <p:nvPr/>
                  </p:nvGrpSpPr>
                  <p:grpSpPr>
                    <a:xfrm>
                      <a:off x="15874" y="31750"/>
                      <a:ext cx="1049655" cy="3176270"/>
                      <a:chOff x="837565" y="14061"/>
                      <a:chExt cx="1048385" cy="3176814"/>
                    </a:xfrm>
                  </p:grpSpPr>
                  <p:sp>
                    <p:nvSpPr>
                      <p:cNvPr id="30" name="Rectangle 29"/>
                      <p:cNvSpPr/>
                      <p:nvPr/>
                    </p:nvSpPr>
                    <p:spPr>
                      <a:xfrm>
                        <a:off x="839470" y="14061"/>
                        <a:ext cx="1042670" cy="1322132"/>
                      </a:xfrm>
                      <a:prstGeom prst="rect">
                        <a:avLst/>
                      </a:prstGeom>
                      <a:noFill/>
                      <a:ln w="3175" cmpd="sng">
                        <a:prstDash val="dash"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US" sz="1100" b="1" kern="100" spc="1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Calibri"/>
                          </a:rPr>
                          <a:t> </a:t>
                        </a:r>
                        <a:endParaRPr lang="en-GB" sz="1100" b="1" kern="100" spc="10">
                          <a:effectLst/>
                          <a:latin typeface="Arial"/>
                          <a:ea typeface="Calibri"/>
                        </a:endParaRPr>
                      </a:p>
                    </p:txBody>
                  </p:sp>
                  <p:grpSp>
                    <p:nvGrpSpPr>
                      <p:cNvPr id="31" name="Group 30"/>
                      <p:cNvGrpSpPr/>
                      <p:nvPr/>
                    </p:nvGrpSpPr>
                    <p:grpSpPr>
                      <a:xfrm>
                        <a:off x="837565" y="628650"/>
                        <a:ext cx="1048385" cy="2562225"/>
                        <a:chOff x="0" y="628650"/>
                        <a:chExt cx="1048385" cy="2562225"/>
                      </a:xfrm>
                    </p:grpSpPr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21590" y="1015365"/>
                          <a:ext cx="1007110" cy="71755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 dirty="0">
                              <a:effectLst/>
                              <a:latin typeface="Arial"/>
                              <a:ea typeface="Calibri"/>
                            </a:rPr>
                            <a:t> </a:t>
                          </a: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19685" y="628650"/>
                          <a:ext cx="1007110" cy="71755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 dirty="0">
                              <a:effectLst/>
                              <a:latin typeface="Arial"/>
                              <a:ea typeface="Calibri"/>
                            </a:rPr>
                            <a:t> </a:t>
                          </a: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  <p:cxnSp>
                      <p:nvCxnSpPr>
                        <p:cNvPr id="34" name="Straight Connector 33"/>
                        <p:cNvCxnSpPr/>
                        <p:nvPr/>
                      </p:nvCxnSpPr>
                      <p:spPr>
                        <a:xfrm>
                          <a:off x="0" y="796290"/>
                          <a:ext cx="1043940" cy="0"/>
                        </a:xfrm>
                        <a:prstGeom prst="line">
                          <a:avLst/>
                        </a:prstGeom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5" name="Rectangle 34"/>
                        <p:cNvSpPr/>
                        <p:nvPr/>
                      </p:nvSpPr>
                      <p:spPr>
                        <a:xfrm>
                          <a:off x="5080" y="1502410"/>
                          <a:ext cx="1043305" cy="539750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Calibri"/>
                            </a:rPr>
                            <a:t>AD&amp;CS</a:t>
                          </a:r>
                          <a:endParaRPr lang="en-GB" sz="1100" b="1" kern="100" spc="1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  <p:sp>
                      <p:nvSpPr>
                        <p:cNvPr id="36" name="Rectangle 35"/>
                        <p:cNvSpPr/>
                        <p:nvPr/>
                      </p:nvSpPr>
                      <p:spPr>
                        <a:xfrm>
                          <a:off x="5080" y="2111375"/>
                          <a:ext cx="1042670" cy="1079500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Calibri"/>
                            </a:rPr>
                            <a:t>Propulsion</a:t>
                          </a:r>
                          <a:endParaRPr lang="en-GB" sz="1100" b="1" kern="100" spc="1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  <p:sp>
                      <p:nvSpPr>
                        <p:cNvPr id="37" name="Rectangle 36"/>
                        <p:cNvSpPr/>
                        <p:nvPr/>
                      </p:nvSpPr>
                      <p:spPr>
                        <a:xfrm>
                          <a:off x="19050" y="1372235"/>
                          <a:ext cx="1007110" cy="71755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 dirty="0">
                              <a:effectLst/>
                              <a:latin typeface="Arial"/>
                              <a:ea typeface="Calibri"/>
                            </a:rPr>
                            <a:t> </a:t>
                          </a: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  <p:sp>
                      <p:nvSpPr>
                        <p:cNvPr id="38" name="Rectangle 37"/>
                        <p:cNvSpPr/>
                        <p:nvPr/>
                      </p:nvSpPr>
                      <p:spPr>
                        <a:xfrm>
                          <a:off x="21590" y="875665"/>
                          <a:ext cx="1007110" cy="71755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 dirty="0">
                              <a:effectLst/>
                              <a:latin typeface="Arial"/>
                              <a:ea typeface="Calibri"/>
                            </a:rPr>
                            <a:t> </a:t>
                          </a: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  <p:sp>
                      <p:nvSpPr>
                        <p:cNvPr id="39" name="Rectangle 38"/>
                        <p:cNvSpPr/>
                        <p:nvPr/>
                      </p:nvSpPr>
                      <p:spPr>
                        <a:xfrm>
                          <a:off x="22225" y="1164590"/>
                          <a:ext cx="1007110" cy="71755"/>
                        </a:xfrm>
                        <a:prstGeom prst="rect">
                          <a:avLst/>
                        </a:prstGeom>
                        <a:noFill/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100" b="1" kern="100" spc="10" dirty="0">
                              <a:effectLst/>
                              <a:latin typeface="Arial"/>
                              <a:ea typeface="Calibri"/>
                            </a:rPr>
                            <a:t> </a:t>
                          </a:r>
                          <a:endParaRPr lang="en-GB" sz="1100" b="1" kern="100" spc="10" dirty="0">
                            <a:effectLst/>
                            <a:latin typeface="Arial"/>
                            <a:ea typeface="Calibri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28" name="Rectangle 27"/>
                    <p:cNvSpPr/>
                    <p:nvPr/>
                  </p:nvSpPr>
                  <p:spPr>
                    <a:xfrm>
                      <a:off x="34925" y="361950"/>
                      <a:ext cx="1008380" cy="71755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b="1" kern="100" spc="10" dirty="0">
                        <a:effectLst/>
                        <a:latin typeface="Arial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spc="10" dirty="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n-GB" sz="1100" b="1" kern="100" spc="10" dirty="0">
                        <a:effectLst/>
                        <a:latin typeface="Arial"/>
                        <a:ea typeface="Calibri"/>
                      </a:endParaRPr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35560" y="208280"/>
                      <a:ext cx="1008380" cy="71755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spc="10" dirty="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n-GB" sz="1100" b="1" kern="100" spc="10" dirty="0">
                        <a:effectLst/>
                        <a:latin typeface="Arial"/>
                        <a:ea typeface="Calibri"/>
                      </a:endParaRPr>
                    </a:p>
                  </p:txBody>
                </p:sp>
              </p:grpSp>
              <p:sp>
                <p:nvSpPr>
                  <p:cNvPr id="25" name="Text Box 221"/>
                  <p:cNvSpPr txBox="1"/>
                  <p:nvPr/>
                </p:nvSpPr>
                <p:spPr>
                  <a:xfrm>
                    <a:off x="1289958" y="717379"/>
                    <a:ext cx="828000" cy="25199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/>
                    </a:ext>
                  </a:extLst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000" b="1" kern="100" spc="1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rPr>
                      <a:t>Watchdog</a:t>
                    </a:r>
                    <a:endParaRPr lang="en-GB" sz="1100" b="1" kern="100" spc="10" dirty="0">
                      <a:effectLst/>
                      <a:latin typeface="Arial"/>
                      <a:ea typeface="Calibri"/>
                    </a:endParaRPr>
                  </a:p>
                </p:txBody>
              </p:sp>
              <p:sp>
                <p:nvSpPr>
                  <p:cNvPr id="24" name="Text Box 220"/>
                  <p:cNvSpPr txBox="1"/>
                  <p:nvPr/>
                </p:nvSpPr>
                <p:spPr>
                  <a:xfrm>
                    <a:off x="1308735" y="398518"/>
                    <a:ext cx="772795" cy="39477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/>
                    </a:ext>
                  </a:extLst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sz="1000" b="1" kern="100" spc="1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rPr>
                      <a:t>TRX S </a:t>
                    </a:r>
                    <a:endParaRPr lang="en-GB" sz="1100" b="1" kern="100" spc="10" dirty="0">
                      <a:effectLst/>
                      <a:latin typeface="Arial"/>
                      <a:ea typeface="Calibri"/>
                    </a:endParaRP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US" sz="1000" b="1" kern="100" spc="1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rPr>
                      <a:t>SRS/SOS</a:t>
                    </a:r>
                    <a:endParaRPr lang="en-GB" sz="1100" b="1" kern="100" spc="10" dirty="0">
                      <a:effectLst/>
                      <a:latin typeface="Arial"/>
                      <a:ea typeface="Calibri"/>
                    </a:endParaRPr>
                  </a:p>
                </p:txBody>
              </p:sp>
            </p:grp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1623695" y="273050"/>
                <a:ext cx="683260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 Box 321"/>
              <p:cNvSpPr txBox="1"/>
              <p:nvPr/>
            </p:nvSpPr>
            <p:spPr>
              <a:xfrm>
                <a:off x="1360170" y="60325"/>
                <a:ext cx="826770" cy="358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000" b="1" kern="100" spc="10">
                    <a:solidFill>
                      <a:srgbClr val="000000"/>
                    </a:solidFill>
                    <a:effectLst/>
                    <a:latin typeface="Arial"/>
                    <a:ea typeface="Calibri"/>
                  </a:rPr>
                  <a:t>TRX other bands</a:t>
                </a:r>
                <a:endParaRPr lang="en-GB" sz="1100" b="1" kern="100" spc="10">
                  <a:effectLst/>
                  <a:latin typeface="Arial"/>
                  <a:ea typeface="Calibri"/>
                </a:endParaRPr>
              </a:p>
            </p:txBody>
          </p:sp>
        </p:grpSp>
        <p:sp>
          <p:nvSpPr>
            <p:cNvPr id="8" name="Text Box 326"/>
            <p:cNvSpPr txBox="1"/>
            <p:nvPr/>
          </p:nvSpPr>
          <p:spPr>
            <a:xfrm rot="16200000">
              <a:off x="1937919" y="4131276"/>
              <a:ext cx="2026285" cy="431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100" b="1" kern="100" spc="10">
                  <a:solidFill>
                    <a:srgbClr val="000000"/>
                  </a:solidFill>
                  <a:effectLst/>
                  <a:latin typeface="Arial"/>
                  <a:ea typeface="Calibri"/>
                </a:rPr>
                <a:t>Doppler module</a:t>
              </a:r>
              <a:endParaRPr lang="en-GB" sz="1100" b="1" kern="100" spc="10">
                <a:effectLst/>
                <a:latin typeface="Arial"/>
                <a:ea typeface="Calibri"/>
              </a:endParaRPr>
            </a:p>
            <a:p>
              <a:pPr>
                <a:spcAft>
                  <a:spcPts val="0"/>
                </a:spcAft>
              </a:pPr>
              <a:r>
                <a:rPr lang="en-US" sz="1100" b="1" kern="100" spc="10">
                  <a:solidFill>
                    <a:srgbClr val="000000"/>
                  </a:solidFill>
                  <a:effectLst/>
                  <a:latin typeface="Arial"/>
                  <a:ea typeface="Calibri"/>
                </a:rPr>
                <a:t>internal configuration</a:t>
              </a:r>
              <a:endParaRPr lang="en-GB" sz="1100" b="1" kern="100" spc="10">
                <a:effectLst/>
                <a:latin typeface="Arial"/>
                <a:ea typeface="Calibri"/>
              </a:endParaRPr>
            </a:p>
          </p:txBody>
        </p:sp>
        <p:sp>
          <p:nvSpPr>
            <p:cNvPr id="9" name="Text Box 327"/>
            <p:cNvSpPr txBox="1"/>
            <p:nvPr/>
          </p:nvSpPr>
          <p:spPr>
            <a:xfrm rot="16200000">
              <a:off x="4197249" y="4058886"/>
              <a:ext cx="2177415" cy="436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100" b="1" kern="100" spc="10">
                  <a:solidFill>
                    <a:srgbClr val="000000"/>
                  </a:solidFill>
                  <a:effectLst/>
                  <a:latin typeface="Arial"/>
                  <a:ea typeface="Calibri"/>
                </a:rPr>
                <a:t>Core module/ HGA module</a:t>
              </a:r>
              <a:endParaRPr lang="en-GB" sz="1100" b="1" kern="100" spc="10">
                <a:effectLst/>
                <a:latin typeface="Arial"/>
                <a:ea typeface="Calibri"/>
              </a:endParaRPr>
            </a:p>
            <a:p>
              <a:pPr>
                <a:spcAft>
                  <a:spcPts val="0"/>
                </a:spcAft>
              </a:pPr>
              <a:r>
                <a:rPr lang="en-US" sz="1100" b="1" kern="100" spc="10">
                  <a:solidFill>
                    <a:srgbClr val="000000"/>
                  </a:solidFill>
                  <a:effectLst/>
                  <a:latin typeface="Arial"/>
                  <a:ea typeface="Calibri"/>
                </a:rPr>
                <a:t>internal configuration</a:t>
              </a:r>
              <a:endParaRPr lang="en-GB" sz="1100" b="1" kern="100" spc="10">
                <a:effectLst/>
                <a:latin typeface="Arial"/>
                <a:ea typeface="Calibri"/>
              </a:endParaRPr>
            </a:p>
          </p:txBody>
        </p:sp>
      </p:grpSp>
      <p:sp>
        <p:nvSpPr>
          <p:cNvPr id="10" name="Text Box 328"/>
          <p:cNvSpPr txBox="1"/>
          <p:nvPr/>
        </p:nvSpPr>
        <p:spPr>
          <a:xfrm>
            <a:off x="2242820" y="5638811"/>
            <a:ext cx="2026285" cy="259715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100" b="1" kern="100" spc="10" dirty="0">
                <a:solidFill>
                  <a:srgbClr val="000000"/>
                </a:solidFill>
                <a:effectLst/>
                <a:latin typeface="Arial"/>
                <a:ea typeface="Calibri"/>
              </a:rPr>
              <a:t>External configuration</a:t>
            </a:r>
            <a:endParaRPr lang="en-GB" sz="1100" b="1" kern="100" spc="10" dirty="0">
              <a:effectLst/>
              <a:latin typeface="Arial"/>
              <a:ea typeface="Calibri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638836" y="1909152"/>
            <a:ext cx="41148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GB" dirty="0" smtClean="0"/>
              <a:t>S </a:t>
            </a:r>
            <a:r>
              <a:rPr lang="en-GB" dirty="0"/>
              <a:t>band SRS, S band SOS </a:t>
            </a:r>
            <a:r>
              <a:rPr lang="en-GB" dirty="0" smtClean="0"/>
              <a:t>ISLs</a:t>
            </a:r>
          </a:p>
          <a:p>
            <a:pPr marL="285750" lvl="0" indent="-285750">
              <a:buFont typeface="Arial"/>
              <a:buChar char="•"/>
            </a:pPr>
            <a:endParaRPr lang="en-GB" sz="800" dirty="0"/>
          </a:p>
          <a:p>
            <a:pPr marL="285750" lvl="0" indent="-285750">
              <a:buFont typeface="Arial"/>
              <a:buChar char="•"/>
            </a:pPr>
            <a:r>
              <a:rPr lang="en-GB" dirty="0" smtClean="0"/>
              <a:t>Other frequencies: UHF, X,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</a:p>
          <a:p>
            <a:pPr marL="285750" lvl="0" indent="-285750">
              <a:buFont typeface="Arial"/>
              <a:buChar char="•"/>
            </a:pPr>
            <a:endParaRPr lang="en-GB" sz="800" dirty="0" smtClean="0"/>
          </a:p>
          <a:p>
            <a:pPr marL="285750" lvl="0" indent="-285750">
              <a:buFont typeface="Arial"/>
              <a:buChar char="•"/>
            </a:pPr>
            <a:r>
              <a:rPr lang="en-GB" dirty="0" smtClean="0"/>
              <a:t>On</a:t>
            </a:r>
            <a:r>
              <a:rPr lang="en-GB" dirty="0"/>
              <a:t>-board computer processing and data storage </a:t>
            </a:r>
            <a:endParaRPr lang="en-GB" dirty="0" smtClean="0"/>
          </a:p>
          <a:p>
            <a:pPr marL="285750" lvl="0" indent="-285750">
              <a:buFont typeface="Arial"/>
              <a:buChar char="•"/>
            </a:pPr>
            <a:endParaRPr lang="en-GB" sz="800" b="1" dirty="0"/>
          </a:p>
          <a:p>
            <a:pPr marL="285750" lvl="0" indent="-285750">
              <a:buFont typeface="Arial"/>
              <a:buChar char="•"/>
            </a:pPr>
            <a:r>
              <a:rPr lang="en-GB" dirty="0"/>
              <a:t>Tracking by ground station (2/3-way Doppler, ∆-DOR), autonomous OD (optical) and </a:t>
            </a:r>
            <a:r>
              <a:rPr lang="en-GB" dirty="0" smtClean="0"/>
              <a:t>SST</a:t>
            </a:r>
          </a:p>
          <a:p>
            <a:pPr marL="285750" lvl="0" indent="-285750">
              <a:buFont typeface="Arial"/>
              <a:buChar char="•"/>
            </a:pPr>
            <a:endParaRPr lang="en-GB" sz="800" b="1" dirty="0"/>
          </a:p>
          <a:p>
            <a:pPr marL="285750" lvl="0" indent="-285750">
              <a:buFont typeface="Arial"/>
              <a:buChar char="•"/>
            </a:pPr>
            <a:r>
              <a:rPr lang="en-GB" dirty="0"/>
              <a:t>Attitude </a:t>
            </a:r>
            <a:r>
              <a:rPr lang="en-GB" dirty="0" smtClean="0"/>
              <a:t>control</a:t>
            </a:r>
          </a:p>
          <a:p>
            <a:pPr marL="285750" lvl="0" indent="-285750">
              <a:buFont typeface="Arial"/>
              <a:buChar char="•"/>
            </a:pPr>
            <a:endParaRPr lang="en-GB" sz="800" b="1" dirty="0"/>
          </a:p>
          <a:p>
            <a:pPr marL="285750" lvl="0" indent="-285750">
              <a:buFont typeface="Arial"/>
              <a:buChar char="•"/>
            </a:pPr>
            <a:r>
              <a:rPr lang="en-GB" dirty="0"/>
              <a:t>Minimal OTM, station keeping. Active disposal end-of-</a:t>
            </a:r>
            <a:r>
              <a:rPr lang="en-GB" dirty="0" smtClean="0"/>
              <a:t>life</a:t>
            </a:r>
          </a:p>
          <a:p>
            <a:pPr marL="285750" lvl="0" indent="-285750">
              <a:buFont typeface="Arial"/>
              <a:buChar char="•"/>
            </a:pPr>
            <a:endParaRPr lang="en-GB" sz="800" b="1" dirty="0"/>
          </a:p>
          <a:p>
            <a:pPr marL="285750" lvl="0" indent="-285750">
              <a:buFont typeface="Arial"/>
              <a:buChar char="•"/>
            </a:pPr>
            <a:r>
              <a:rPr lang="en-GB" dirty="0"/>
              <a:t>Power generation and management</a:t>
            </a:r>
            <a:endParaRPr lang="en-GB" b="1" dirty="0"/>
          </a:p>
        </p:txBody>
      </p:sp>
      <p:pic>
        <p:nvPicPr>
          <p:cNvPr id="78" name="Picture 77" descr="Logo_Black_Clear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sp>
        <p:nvSpPr>
          <p:cNvPr id="79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128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0630"/>
            <a:ext cx="8229600" cy="5635533"/>
          </a:xfrm>
        </p:spPr>
        <p:txBody>
          <a:bodyPr/>
          <a:lstStyle/>
          <a:p>
            <a:pPr marL="0" indent="0" algn="ctr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 smtClean="0"/>
              <a:t>      Questions?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dirty="0" smtClean="0"/>
              <a:t>For further information </a:t>
            </a:r>
          </a:p>
          <a:p>
            <a:pPr marL="0" indent="0" algn="ctr">
              <a:buNone/>
            </a:pPr>
            <a:r>
              <a:rPr lang="en-US" dirty="0" smtClean="0"/>
              <a:t>on potential collaboration or partnerships </a:t>
            </a:r>
          </a:p>
          <a:p>
            <a:pPr marL="0" indent="0" algn="ctr">
              <a:buNone/>
            </a:pPr>
            <a:r>
              <a:rPr lang="en-US" dirty="0" smtClean="0"/>
              <a:t>visit our booth in the conference exhibition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2908739" y="6356350"/>
            <a:ext cx="347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Laura Mullin, LUNET Mission Services Ltd, ISSC 2019</a:t>
            </a:r>
            <a:endParaRPr lang="en-US" dirty="0"/>
          </a:p>
        </p:txBody>
      </p:sp>
      <p:pic>
        <p:nvPicPr>
          <p:cNvPr id="6" name="Picture 5" descr="Logo_Black_Clear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4" y="6291235"/>
            <a:ext cx="540000" cy="540000"/>
          </a:xfrm>
          <a:prstGeom prst="rect">
            <a:avLst/>
          </a:prstGeom>
        </p:spPr>
      </p:pic>
      <p:pic>
        <p:nvPicPr>
          <p:cNvPr id="7" name="Picture 6" descr="ProjectPatchColourPhoto_Version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272" y="298312"/>
            <a:ext cx="342000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0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66294" y="6291235"/>
            <a:ext cx="3917914" cy="540000"/>
            <a:chOff x="2466294" y="6291235"/>
            <a:chExt cx="3917914" cy="540000"/>
          </a:xfrm>
        </p:grpSpPr>
        <p:pic>
          <p:nvPicPr>
            <p:cNvPr id="5" name="Picture 4" descr="Logo_Black_ClearBackground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294" y="6291235"/>
              <a:ext cx="540000" cy="540000"/>
            </a:xfrm>
            <a:prstGeom prst="rect">
              <a:avLst/>
            </a:prstGeom>
          </p:spPr>
        </p:pic>
        <p:sp>
          <p:nvSpPr>
            <p:cNvPr id="6" name="Footer Placeholder 3"/>
            <p:cNvSpPr txBox="1">
              <a:spLocks/>
            </p:cNvSpPr>
            <p:nvPr/>
          </p:nvSpPr>
          <p:spPr>
            <a:xfrm>
              <a:off x="2908739" y="6356350"/>
              <a:ext cx="34754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Laura Mullin, LUNET Mission Services Ltd, ISSC 2019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99845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LUNET module DRM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93682" y="-1315670"/>
            <a:ext cx="3545694" cy="8712154"/>
          </a:xfrm>
          <a:prstGeom prst="rect">
            <a:avLst/>
          </a:prstGeom>
        </p:spPr>
      </p:pic>
      <p:sp>
        <p:nvSpPr>
          <p:cNvPr id="5" name="Text Box 2"/>
          <p:cNvSpPr txBox="1"/>
          <p:nvPr/>
        </p:nvSpPr>
        <p:spPr>
          <a:xfrm rot="5400000">
            <a:off x="3835657" y="1429439"/>
            <a:ext cx="1585471" cy="8588425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00" b="1" kern="100" spc="10" dirty="0" smtClean="0">
                <a:effectLst/>
                <a:latin typeface="Arial"/>
                <a:ea typeface="Calibri"/>
              </a:rPr>
              <a:t>Timeline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: L = launch, D = deployment in lunar orbit, St = start of core mission. </a:t>
            </a:r>
            <a:endParaRPr lang="en-US" sz="1000" b="0" kern="100" spc="10" dirty="0" smtClean="0">
              <a:effectLst/>
              <a:latin typeface="Arial"/>
              <a:ea typeface="Calibri"/>
            </a:endParaRPr>
          </a:p>
          <a:p>
            <a:pPr algn="ctr">
              <a:spcAft>
                <a:spcPts val="0"/>
              </a:spcAft>
            </a:pPr>
            <a:endParaRPr lang="en-US" sz="600" b="0" kern="100" spc="10" dirty="0" smtClean="0">
              <a:effectLst/>
              <a:latin typeface="Arial"/>
              <a:ea typeface="Calibri"/>
            </a:endParaRPr>
          </a:p>
          <a:p>
            <a:pPr algn="ctr">
              <a:spcAft>
                <a:spcPts val="0"/>
              </a:spcAft>
            </a:pPr>
            <a:r>
              <a:rPr lang="en-US" sz="1000" b="1" kern="100" spc="10" dirty="0" smtClean="0">
                <a:effectLst/>
                <a:latin typeface="Arial"/>
                <a:ea typeface="Calibri"/>
              </a:rPr>
              <a:t>Milestones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: [1] delivery of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FM 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to ride-share provider, [2] LSP pre-launch readiness review, [3] launch of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module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, [4] deployment of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module 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into lunar orbit, [5] acquisition of ground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link, 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[6] completion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of commissioning 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phase, [7] achievement of operational orbit, [8] end of core mission, [9]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module 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end-of-life. </a:t>
            </a:r>
            <a:endParaRPr lang="en-US" sz="1000" b="0" kern="100" spc="10" dirty="0" smtClean="0">
              <a:effectLst/>
              <a:latin typeface="Arial"/>
              <a:ea typeface="Calibri"/>
            </a:endParaRPr>
          </a:p>
          <a:p>
            <a:pPr algn="ctr">
              <a:spcAft>
                <a:spcPts val="0"/>
              </a:spcAft>
            </a:pPr>
            <a:endParaRPr lang="en-US" sz="600" b="0" kern="100" spc="10" dirty="0" smtClean="0">
              <a:effectLst/>
              <a:latin typeface="Arial"/>
              <a:ea typeface="Calibri"/>
            </a:endParaRPr>
          </a:p>
          <a:p>
            <a:pPr algn="ctr">
              <a:spcAft>
                <a:spcPts val="0"/>
              </a:spcAft>
            </a:pPr>
            <a:r>
              <a:rPr lang="en-US" sz="1000" b="1" kern="100" spc="10" dirty="0" smtClean="0">
                <a:effectLst/>
                <a:latin typeface="Arial"/>
                <a:ea typeface="Calibri"/>
              </a:rPr>
              <a:t>Phases</a:t>
            </a:r>
            <a:r>
              <a:rPr lang="en-US" sz="1000" kern="100" spc="10" dirty="0" smtClean="0">
                <a:latin typeface="Arial"/>
                <a:ea typeface="Calibri"/>
              </a:rPr>
              <a:t>: pre-launch, launch and early operations, commissioning, transfer, nominal operations, extended operations, disposal.</a:t>
            </a:r>
          </a:p>
          <a:p>
            <a:pPr algn="ctr">
              <a:spcAft>
                <a:spcPts val="0"/>
              </a:spcAft>
            </a:pPr>
            <a:endParaRPr lang="en-US" sz="600" b="0" kern="100" spc="10" dirty="0" smtClean="0">
              <a:effectLst/>
              <a:latin typeface="Arial"/>
              <a:ea typeface="Calibri"/>
            </a:endParaRPr>
          </a:p>
          <a:p>
            <a:pPr algn="ctr">
              <a:spcAft>
                <a:spcPts val="0"/>
              </a:spcAft>
            </a:pPr>
            <a:r>
              <a:rPr lang="en-US" sz="1000" b="1" kern="100" spc="10" dirty="0" smtClean="0">
                <a:effectLst/>
                <a:latin typeface="Arial"/>
                <a:ea typeface="Calibri"/>
              </a:rPr>
              <a:t>Modes</a:t>
            </a:r>
            <a:r>
              <a:rPr lang="en-US" sz="1000" b="0" kern="100" spc="10" dirty="0">
                <a:effectLst/>
                <a:latin typeface="Arial"/>
                <a:ea typeface="Calibri"/>
              </a:rPr>
              <a:t>: Integration and launch, boot, de-tumble, acquisition, </a:t>
            </a:r>
            <a:r>
              <a:rPr lang="en-US" sz="1000" b="0" kern="100" spc="10" dirty="0" smtClean="0">
                <a:effectLst/>
                <a:latin typeface="Arial"/>
                <a:ea typeface="Calibri"/>
              </a:rPr>
              <a:t>commissioning, propulsion control, nominal operations, on-orbit storage, safe. </a:t>
            </a:r>
            <a:endParaRPr lang="en-GB" sz="1100" b="1" kern="100" spc="10" dirty="0">
              <a:effectLst/>
              <a:latin typeface="Arial"/>
              <a:ea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466294" y="6291235"/>
            <a:ext cx="3917914" cy="540000"/>
            <a:chOff x="2466294" y="6291235"/>
            <a:chExt cx="3917914" cy="540000"/>
          </a:xfrm>
        </p:grpSpPr>
        <p:pic>
          <p:nvPicPr>
            <p:cNvPr id="7" name="Picture 6" descr="Logo_Black_ClearBackgroun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294" y="6291235"/>
              <a:ext cx="540000" cy="540000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/>
          </p:nvSpPr>
          <p:spPr>
            <a:xfrm>
              <a:off x="2908739" y="6356350"/>
              <a:ext cx="34754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Laura Mullin, LUNET Mission Services Ltd, ISSC 2019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234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jectPhas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5822"/>
            <a:ext cx="9144000" cy="500095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466294" y="6291235"/>
            <a:ext cx="3917914" cy="540000"/>
            <a:chOff x="2466294" y="6291235"/>
            <a:chExt cx="3917914" cy="540000"/>
          </a:xfrm>
        </p:grpSpPr>
        <p:pic>
          <p:nvPicPr>
            <p:cNvPr id="6" name="Picture 5" descr="Logo_Black_ClearBackgroun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294" y="6291235"/>
              <a:ext cx="540000" cy="540000"/>
            </a:xfrm>
            <a:prstGeom prst="rect">
              <a:avLst/>
            </a:prstGeom>
          </p:spPr>
        </p:pic>
        <p:sp>
          <p:nvSpPr>
            <p:cNvPr id="7" name="Footer Placeholder 3"/>
            <p:cNvSpPr txBox="1">
              <a:spLocks/>
            </p:cNvSpPr>
            <p:nvPr/>
          </p:nvSpPr>
          <p:spPr>
            <a:xfrm>
              <a:off x="2908739" y="6356350"/>
              <a:ext cx="34754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Laura Mullin, LUNET Mission Services Ltd, ISSC 2019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Project phasing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150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466294" y="6291235"/>
            <a:ext cx="3917914" cy="540000"/>
            <a:chOff x="2466294" y="6291235"/>
            <a:chExt cx="3917914" cy="540000"/>
          </a:xfrm>
        </p:grpSpPr>
        <p:pic>
          <p:nvPicPr>
            <p:cNvPr id="7" name="Picture 6" descr="Logo_Black_ClearBackground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294" y="6291235"/>
              <a:ext cx="540000" cy="540000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/>
          </p:nvSpPr>
          <p:spPr>
            <a:xfrm>
              <a:off x="2908739" y="6356350"/>
              <a:ext cx="34754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Laura Mullin, LUNET Mission Services Ltd, ISSC 2019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LUNET platform module </a:t>
            </a:r>
            <a:r>
              <a:rPr lang="en-GB" dirty="0" err="1" smtClean="0"/>
              <a:t>ConOps</a:t>
            </a:r>
            <a:endParaRPr lang="en-GB" dirty="0"/>
          </a:p>
        </p:txBody>
      </p:sp>
      <p:pic>
        <p:nvPicPr>
          <p:cNvPr id="3" name="Picture 2" descr="ConOp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7" t="19914" r="10643" b="13489"/>
          <a:stretch/>
        </p:blipFill>
        <p:spPr>
          <a:xfrm rot="5400000">
            <a:off x="2145456" y="850190"/>
            <a:ext cx="4997415" cy="582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LUNET platform DSS functional decomposition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543312" y="2143071"/>
            <a:ext cx="8229600" cy="4179244"/>
            <a:chOff x="0" y="0"/>
            <a:chExt cx="5580380" cy="2613407"/>
          </a:xfrm>
        </p:grpSpPr>
        <p:grpSp>
          <p:nvGrpSpPr>
            <p:cNvPr id="5" name="Group 4"/>
            <p:cNvGrpSpPr/>
            <p:nvPr/>
          </p:nvGrpSpPr>
          <p:grpSpPr>
            <a:xfrm>
              <a:off x="248285" y="0"/>
              <a:ext cx="4893310" cy="1623695"/>
              <a:chOff x="0" y="0"/>
              <a:chExt cx="4893310" cy="1623695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0" y="635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b="1" kern="100" spc="10" dirty="0">
                    <a:effectLst/>
                    <a:latin typeface="Arial"/>
                    <a:ea typeface="Calibri"/>
                    <a:cs typeface="Arial"/>
                  </a:rPr>
                  <a:t>Networking module(s)</a:t>
                </a:r>
                <a:endParaRPr lang="en-GB" b="1" kern="100" spc="10" dirty="0">
                  <a:effectLst/>
                  <a:latin typeface="Arial"/>
                  <a:ea typeface="Calibri"/>
                  <a:cs typeface="Arial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017905" y="0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b="1" kern="100" spc="10" dirty="0">
                    <a:effectLst/>
                    <a:latin typeface="Arial"/>
                    <a:ea typeface="Calibri"/>
                    <a:cs typeface="Arial"/>
                  </a:rPr>
                  <a:t>RF HGA module(s)</a:t>
                </a:r>
                <a:endParaRPr lang="en-GB" b="1" kern="100" spc="10" dirty="0">
                  <a:effectLst/>
                  <a:latin typeface="Arial"/>
                  <a:ea typeface="Calibri"/>
                  <a:cs typeface="Arial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737360" y="0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b="1" kern="100" spc="10" dirty="0">
                    <a:effectLst/>
                    <a:latin typeface="Arial"/>
                    <a:ea typeface="Calibri"/>
                    <a:cs typeface="Arial"/>
                  </a:rPr>
                  <a:t>Optical module(s)</a:t>
                </a:r>
                <a:endParaRPr lang="en-GB" b="1" kern="100" spc="10" dirty="0">
                  <a:effectLst/>
                  <a:latin typeface="Arial"/>
                  <a:ea typeface="Calibri"/>
                  <a:cs typeface="Arial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583180" y="0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b="1" kern="100" spc="10" dirty="0">
                    <a:effectLst/>
                    <a:latin typeface="Arial"/>
                    <a:ea typeface="Calibri"/>
                    <a:cs typeface="Arial"/>
                  </a:rPr>
                  <a:t>Doppler tracked module(s)</a:t>
                </a:r>
                <a:endParaRPr lang="en-GB" b="1" kern="100" spc="10" dirty="0">
                  <a:effectLst/>
                  <a:latin typeface="Arial"/>
                  <a:ea typeface="Calibri"/>
                  <a:cs typeface="Arial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309620" y="2540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b="1" kern="100" spc="10" dirty="0">
                    <a:effectLst/>
                    <a:latin typeface="Arial"/>
                    <a:ea typeface="Calibri"/>
                    <a:cs typeface="Arial"/>
                  </a:rPr>
                  <a:t>GNSS capable module(s)</a:t>
                </a:r>
                <a:endParaRPr lang="en-GB" b="1" kern="100" spc="10" dirty="0">
                  <a:effectLst/>
                  <a:latin typeface="Arial"/>
                  <a:ea typeface="Calibri"/>
                  <a:cs typeface="Arial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353560" y="3810"/>
                <a:ext cx="539750" cy="16198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b="1" kern="100" spc="10" dirty="0">
                    <a:effectLst/>
                    <a:latin typeface="Arial"/>
                    <a:ea typeface="Calibri"/>
                    <a:cs typeface="Arial"/>
                  </a:rPr>
                  <a:t>DSAC module(s)</a:t>
                </a:r>
                <a:endParaRPr lang="en-GB" b="1" kern="100" spc="10" dirty="0">
                  <a:effectLst/>
                  <a:latin typeface="Arial"/>
                  <a:ea typeface="Calibri"/>
                  <a:cs typeface="Arial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0" y="1652905"/>
              <a:ext cx="5580380" cy="960502"/>
              <a:chOff x="0" y="0"/>
              <a:chExt cx="5580380" cy="960502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0" y="133350"/>
                <a:ext cx="1038860" cy="827152"/>
                <a:chOff x="0" y="0"/>
                <a:chExt cx="1039132" cy="827354"/>
              </a:xfrm>
            </p:grpSpPr>
            <p:sp>
              <p:nvSpPr>
                <p:cNvPr id="20" name="Text Box 68"/>
                <p:cNvSpPr txBox="1"/>
                <p:nvPr/>
              </p:nvSpPr>
              <p:spPr>
                <a:xfrm>
                  <a:off x="0" y="413153"/>
                  <a:ext cx="1039132" cy="414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C572A759-6A51-4108-AA02-DFA0A04FC94B}">
                    <ma14:wrappingTextBoxFlag xmlns:ma14="http://schemas.microsoft.com/office/mac/drawingml/2011/main"/>
                  </a:ext>
                </a:extLst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b="1" kern="100" spc="10" dirty="0">
                      <a:effectLst/>
                      <a:latin typeface="Arial"/>
                      <a:ea typeface="Calibri"/>
                      <a:cs typeface="Arial"/>
                    </a:rPr>
                    <a:t>Availability, reliability</a:t>
                  </a:r>
                  <a:endParaRPr lang="en-GB" b="1" kern="100" spc="10" dirty="0">
                    <a:effectLst/>
                    <a:latin typeface="Arial"/>
                    <a:ea typeface="Calibri"/>
                    <a:cs typeface="Arial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 flipV="1">
                  <a:off x="518795" y="0"/>
                  <a:ext cx="0" cy="35941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/>
              <p:cNvGrpSpPr/>
              <p:nvPr/>
            </p:nvGrpSpPr>
            <p:grpSpPr>
              <a:xfrm>
                <a:off x="1301115" y="135890"/>
                <a:ext cx="1208405" cy="692776"/>
                <a:chOff x="0" y="0"/>
                <a:chExt cx="1208859" cy="693134"/>
              </a:xfrm>
            </p:grpSpPr>
            <p:sp>
              <p:nvSpPr>
                <p:cNvPr id="18" name="Text Box 283"/>
                <p:cNvSpPr txBox="1"/>
                <p:nvPr/>
              </p:nvSpPr>
              <p:spPr>
                <a:xfrm>
                  <a:off x="0" y="412101"/>
                  <a:ext cx="1208859" cy="2810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C572A759-6A51-4108-AA02-DFA0A04FC94B}">
                    <ma14:wrappingTextBoxFlag xmlns:ma14="http://schemas.microsoft.com/office/mac/drawingml/2011/main"/>
                  </a:ext>
                </a:extLst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b="1" kern="100" spc="10" dirty="0">
                      <a:effectLst/>
                      <a:latin typeface="Arial"/>
                      <a:ea typeface="Calibri"/>
                      <a:cs typeface="Arial"/>
                    </a:rPr>
                    <a:t>Data volume</a:t>
                  </a:r>
                  <a:endParaRPr lang="en-GB" b="1" kern="100" spc="10" dirty="0">
                    <a:effectLst/>
                    <a:latin typeface="Arial"/>
                    <a:ea typeface="Calibri"/>
                    <a:cs typeface="Arial"/>
                  </a:endParaRPr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>
                <a:xfrm flipH="1" flipV="1">
                  <a:off x="600710" y="0"/>
                  <a:ext cx="0" cy="35941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/>
              <p:cNvGrpSpPr/>
              <p:nvPr/>
            </p:nvGrpSpPr>
            <p:grpSpPr>
              <a:xfrm>
                <a:off x="4129405" y="146050"/>
                <a:ext cx="1450975" cy="685153"/>
                <a:chOff x="0" y="0"/>
                <a:chExt cx="1450975" cy="685153"/>
              </a:xfrm>
            </p:grpSpPr>
            <p:cxnSp>
              <p:nvCxnSpPr>
                <p:cNvPr id="16" name="Straight Arrow Connector 15"/>
                <p:cNvCxnSpPr/>
                <p:nvPr/>
              </p:nvCxnSpPr>
              <p:spPr>
                <a:xfrm flipH="1" flipV="1">
                  <a:off x="741045" y="0"/>
                  <a:ext cx="0" cy="35941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 Box 84"/>
                <p:cNvSpPr txBox="1"/>
                <p:nvPr/>
              </p:nvSpPr>
              <p:spPr>
                <a:xfrm>
                  <a:off x="0" y="404483"/>
                  <a:ext cx="1450975" cy="28067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C572A759-6A51-4108-AA02-DFA0A04FC94B}">
                    <ma14:wrappingTextBoxFlag xmlns:ma14="http://schemas.microsoft.com/office/mac/drawingml/2011/main"/>
                  </a:ext>
                </a:extLst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b="1" kern="100" spc="10" dirty="0">
                      <a:effectLst/>
                      <a:latin typeface="Arial"/>
                      <a:ea typeface="Calibri"/>
                      <a:cs typeface="Arial"/>
                    </a:rPr>
                    <a:t>Timing accuracy</a:t>
                  </a:r>
                  <a:endParaRPr lang="en-GB" b="1" kern="100" spc="10" dirty="0">
                    <a:effectLst/>
                    <a:latin typeface="Arial"/>
                    <a:ea typeface="Calibri"/>
                    <a:cs typeface="Arial"/>
                  </a:endParaRP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2802255" y="140970"/>
                <a:ext cx="1450975" cy="690233"/>
                <a:chOff x="0" y="0"/>
                <a:chExt cx="1450975" cy="690233"/>
              </a:xfrm>
            </p:grpSpPr>
            <p:sp>
              <p:nvSpPr>
                <p:cNvPr id="14" name="Text Box 77"/>
                <p:cNvSpPr txBox="1"/>
                <p:nvPr/>
              </p:nvSpPr>
              <p:spPr>
                <a:xfrm>
                  <a:off x="0" y="409563"/>
                  <a:ext cx="1450975" cy="28067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C572A759-6A51-4108-AA02-DFA0A04FC94B}">
                    <ma14:wrappingTextBoxFlag xmlns:ma14="http://schemas.microsoft.com/office/mac/drawingml/2011/main"/>
                  </a:ext>
                </a:extLst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b="1" kern="100" spc="10" dirty="0">
                      <a:effectLst/>
                      <a:latin typeface="Arial"/>
                      <a:ea typeface="Calibri"/>
                      <a:cs typeface="Arial"/>
                    </a:rPr>
                    <a:t>Position accuracy</a:t>
                  </a:r>
                  <a:endParaRPr lang="en-GB" b="1" kern="100" spc="10" dirty="0">
                    <a:effectLst/>
                    <a:latin typeface="Arial"/>
                    <a:ea typeface="Calibri"/>
                    <a:cs typeface="Arial"/>
                  </a:endParaRPr>
                </a:p>
              </p:txBody>
            </p:sp>
            <p:cxnSp>
              <p:nvCxnSpPr>
                <p:cNvPr id="15" name="Straight Arrow Connector 14"/>
                <p:cNvCxnSpPr/>
                <p:nvPr/>
              </p:nvCxnSpPr>
              <p:spPr>
                <a:xfrm flipH="1" flipV="1">
                  <a:off x="666115" y="0"/>
                  <a:ext cx="0" cy="35941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Left Brace 10"/>
              <p:cNvSpPr/>
              <p:nvPr/>
            </p:nvSpPr>
            <p:spPr>
              <a:xfrm rot="16200000">
                <a:off x="1861185" y="-651510"/>
                <a:ext cx="63500" cy="1366520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Left Brace 11"/>
              <p:cNvSpPr/>
              <p:nvPr/>
            </p:nvSpPr>
            <p:spPr>
              <a:xfrm rot="16200000">
                <a:off x="3439160" y="-649605"/>
                <a:ext cx="63500" cy="1366520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Left Brace 12"/>
              <p:cNvSpPr/>
              <p:nvPr/>
            </p:nvSpPr>
            <p:spPr>
              <a:xfrm rot="16200000">
                <a:off x="4327843" y="-731203"/>
                <a:ext cx="63500" cy="1654370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2466294" y="6291235"/>
            <a:ext cx="3917914" cy="540000"/>
            <a:chOff x="2466294" y="6291235"/>
            <a:chExt cx="3917914" cy="540000"/>
          </a:xfrm>
        </p:grpSpPr>
        <p:pic>
          <p:nvPicPr>
            <p:cNvPr id="31" name="Picture 30" descr="Logo_Black_ClearBackgroun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294" y="6291235"/>
              <a:ext cx="540000" cy="540000"/>
            </a:xfrm>
            <a:prstGeom prst="rect">
              <a:avLst/>
            </a:prstGeom>
          </p:spPr>
        </p:pic>
        <p:sp>
          <p:nvSpPr>
            <p:cNvPr id="32" name="Footer Placeholder 3"/>
            <p:cNvSpPr txBox="1">
              <a:spLocks/>
            </p:cNvSpPr>
            <p:nvPr/>
          </p:nvSpPr>
          <p:spPr>
            <a:xfrm>
              <a:off x="2908739" y="6356350"/>
              <a:ext cx="34754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Laura Mullin, LUNET Mission Services Ltd, ISSC 2019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9804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LUNET platform roadmap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t="6600" r="5888" b="4868"/>
          <a:stretch/>
        </p:blipFill>
        <p:spPr bwMode="auto">
          <a:xfrm>
            <a:off x="922972" y="1128111"/>
            <a:ext cx="7298055" cy="51828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466294" y="6291235"/>
            <a:ext cx="3917914" cy="540000"/>
            <a:chOff x="2466294" y="6291235"/>
            <a:chExt cx="3917914" cy="540000"/>
          </a:xfrm>
        </p:grpSpPr>
        <p:pic>
          <p:nvPicPr>
            <p:cNvPr id="6" name="Picture 5" descr="Logo_Black_ClearBackgroun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294" y="6291235"/>
              <a:ext cx="540000" cy="540000"/>
            </a:xfrm>
            <a:prstGeom prst="rect">
              <a:avLst/>
            </a:prstGeom>
          </p:spPr>
        </p:pic>
        <p:sp>
          <p:nvSpPr>
            <p:cNvPr id="7" name="Footer Placeholder 3"/>
            <p:cNvSpPr txBox="1">
              <a:spLocks/>
            </p:cNvSpPr>
            <p:nvPr/>
          </p:nvSpPr>
          <p:spPr>
            <a:xfrm>
              <a:off x="2908739" y="6356350"/>
              <a:ext cx="34754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Laura Mullin, LUNET Mission Services Ltd, ISSC 2019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11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989</Words>
  <Application>Microsoft Macintosh PowerPoint</Application>
  <PresentationFormat>On-screen Show (4:3)</PresentationFormat>
  <Paragraphs>225</Paragraphs>
  <Slides>18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LUNET platform concept:  bootstrapping lunar mission services </vt:lpstr>
      <vt:lpstr>Proposal context</vt:lpstr>
      <vt:lpstr>Proposal context</vt:lpstr>
      <vt:lpstr>Proposal context</vt:lpstr>
      <vt:lpstr>LUNET platform DSS</vt:lpstr>
      <vt:lpstr>LUNET platform concept</vt:lpstr>
      <vt:lpstr>1st generation LUNET platform MVP</vt:lpstr>
      <vt:lpstr>1st generation LUNET platform MVP</vt:lpstr>
      <vt:lpstr>1st generation LUNET platform MVP</vt:lpstr>
      <vt:lpstr>LUNET Platform roadmap</vt:lpstr>
      <vt:lpstr>1st generation functionality</vt:lpstr>
      <vt:lpstr>PowerPoint Presentation</vt:lpstr>
      <vt:lpstr>Back-up slides</vt:lpstr>
      <vt:lpstr>LUNET module DRM</vt:lpstr>
      <vt:lpstr>Project phasing</vt:lpstr>
      <vt:lpstr>LUNET platform module ConOps</vt:lpstr>
      <vt:lpstr>LUNET platform DSS functional decomposition</vt:lpstr>
      <vt:lpstr>LUNET platform roadmap</vt:lpstr>
    </vt:vector>
  </TitlesOfParts>
  <Company>Open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LUNET Platform Concept: bootstrapping lunar mission services </dc:title>
  <dc:creator>Laura Mullin</dc:creator>
  <cp:lastModifiedBy>Laura Mullin</cp:lastModifiedBy>
  <cp:revision>73</cp:revision>
  <cp:lastPrinted>2019-04-12T15:19:50Z</cp:lastPrinted>
  <dcterms:created xsi:type="dcterms:W3CDTF">2019-04-05T09:32:33Z</dcterms:created>
  <dcterms:modified xsi:type="dcterms:W3CDTF">2019-04-20T09:56:43Z</dcterms:modified>
</cp:coreProperties>
</file>