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827" r:id="rId2"/>
  </p:sldMasterIdLst>
  <p:notesMasterIdLst>
    <p:notesMasterId r:id="rId21"/>
  </p:notesMasterIdLst>
  <p:sldIdLst>
    <p:sldId id="256" r:id="rId3"/>
    <p:sldId id="295" r:id="rId4"/>
    <p:sldId id="257" r:id="rId5"/>
    <p:sldId id="313" r:id="rId6"/>
    <p:sldId id="307" r:id="rId7"/>
    <p:sldId id="314" r:id="rId8"/>
    <p:sldId id="297" r:id="rId9"/>
    <p:sldId id="298" r:id="rId10"/>
    <p:sldId id="310" r:id="rId11"/>
    <p:sldId id="315" r:id="rId12"/>
    <p:sldId id="300" r:id="rId13"/>
    <p:sldId id="301" r:id="rId14"/>
    <p:sldId id="302" r:id="rId15"/>
    <p:sldId id="316" r:id="rId16"/>
    <p:sldId id="317" r:id="rId17"/>
    <p:sldId id="318" r:id="rId18"/>
    <p:sldId id="306" r:id="rId19"/>
    <p:sldId id="312" r:id="rId20"/>
  </p:sldIdLst>
  <p:sldSz cx="9144000" cy="6858000" type="screen4x3"/>
  <p:notesSz cx="6858000" cy="91440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chel Moses" initials="RM" lastIdx="8" clrIdx="0">
    <p:extLst>
      <p:ext uri="{19B8F6BF-5375-455C-9EA6-DF929625EA0E}">
        <p15:presenceInfo xmlns:p15="http://schemas.microsoft.com/office/powerpoint/2012/main" userId="bc4b895eeb21b46e" providerId="Windows Live"/>
      </p:ext>
    </p:extLst>
  </p:cmAuthor>
  <p:cmAuthor id="2" name="Moses, Rachel Adele - (racheladelemoses)" initials="MRA-(" lastIdx="8" clrIdx="1">
    <p:extLst>
      <p:ext uri="{19B8F6BF-5375-455C-9EA6-DF929625EA0E}">
        <p15:presenceInfo xmlns:p15="http://schemas.microsoft.com/office/powerpoint/2012/main" userId="Moses, Rachel Adele - (racheladelemoses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33F62C-F206-46CA-9585-8D1244303AD4}" v="872" dt="2019-04-28T21:06:17.582"/>
    <p1510:client id="{0D297DD3-B3D6-4665-ABB4-5A74F147E633}" v="11" dt="2019-04-29T17:19:06.3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7" autoAdjust="0"/>
    <p:restoredTop sz="94660"/>
  </p:normalViewPr>
  <p:slideViewPr>
    <p:cSldViewPr>
      <p:cViewPr varScale="1">
        <p:scale>
          <a:sx n="85" d="100"/>
          <a:sy n="85" d="100"/>
        </p:scale>
        <p:origin x="1411" y="3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ses, Rachel Adele - (racheladelemoses)" userId="e77bfe73-7392-4582-be14-5e9dbffc05a8" providerId="ADAL" clId="{0D297DD3-B3D6-4665-ABB4-5A74F147E633}"/>
    <pc:docChg chg="modSld">
      <pc:chgData name="Moses, Rachel Adele - (racheladelemoses)" userId="e77bfe73-7392-4582-be14-5e9dbffc05a8" providerId="ADAL" clId="{0D297DD3-B3D6-4665-ABB4-5A74F147E633}" dt="2019-04-29T17:19:06.327" v="10" actId="12"/>
      <pc:docMkLst>
        <pc:docMk/>
      </pc:docMkLst>
      <pc:sldChg chg="modSp">
        <pc:chgData name="Moses, Rachel Adele - (racheladelemoses)" userId="e77bfe73-7392-4582-be14-5e9dbffc05a8" providerId="ADAL" clId="{0D297DD3-B3D6-4665-ABB4-5A74F147E633}" dt="2019-04-29T17:17:18.622" v="0" actId="12"/>
        <pc:sldMkLst>
          <pc:docMk/>
          <pc:sldMk cId="0" sldId="295"/>
        </pc:sldMkLst>
        <pc:spChg chg="mod">
          <ac:chgData name="Moses, Rachel Adele - (racheladelemoses)" userId="e77bfe73-7392-4582-be14-5e9dbffc05a8" providerId="ADAL" clId="{0D297DD3-B3D6-4665-ABB4-5A74F147E633}" dt="2019-04-29T17:17:18.622" v="0" actId="12"/>
          <ac:spMkLst>
            <pc:docMk/>
            <pc:sldMk cId="0" sldId="295"/>
            <ac:spMk id="12291" creationId="{00000000-0000-0000-0000-000000000000}"/>
          </ac:spMkLst>
        </pc:spChg>
      </pc:sldChg>
      <pc:sldChg chg="modSp">
        <pc:chgData name="Moses, Rachel Adele - (racheladelemoses)" userId="e77bfe73-7392-4582-be14-5e9dbffc05a8" providerId="ADAL" clId="{0D297DD3-B3D6-4665-ABB4-5A74F147E633}" dt="2019-04-29T17:17:52.752" v="3" actId="12"/>
        <pc:sldMkLst>
          <pc:docMk/>
          <pc:sldMk cId="3300067844" sldId="297"/>
        </pc:sldMkLst>
        <pc:spChg chg="mod">
          <ac:chgData name="Moses, Rachel Adele - (racheladelemoses)" userId="e77bfe73-7392-4582-be14-5e9dbffc05a8" providerId="ADAL" clId="{0D297DD3-B3D6-4665-ABB4-5A74F147E633}" dt="2019-04-29T17:17:52.752" v="3" actId="12"/>
          <ac:spMkLst>
            <pc:docMk/>
            <pc:sldMk cId="3300067844" sldId="297"/>
            <ac:spMk id="3" creationId="{C7F88143-C62D-4C41-81FA-1F88ABE4C9D5}"/>
          </ac:spMkLst>
        </pc:spChg>
      </pc:sldChg>
      <pc:sldChg chg="modSp">
        <pc:chgData name="Moses, Rachel Adele - (racheladelemoses)" userId="e77bfe73-7392-4582-be14-5e9dbffc05a8" providerId="ADAL" clId="{0D297DD3-B3D6-4665-ABB4-5A74F147E633}" dt="2019-04-29T17:18:03.747" v="4" actId="12"/>
        <pc:sldMkLst>
          <pc:docMk/>
          <pc:sldMk cId="978526492" sldId="298"/>
        </pc:sldMkLst>
        <pc:spChg chg="mod">
          <ac:chgData name="Moses, Rachel Adele - (racheladelemoses)" userId="e77bfe73-7392-4582-be14-5e9dbffc05a8" providerId="ADAL" clId="{0D297DD3-B3D6-4665-ABB4-5A74F147E633}" dt="2019-04-29T17:18:03.747" v="4" actId="12"/>
          <ac:spMkLst>
            <pc:docMk/>
            <pc:sldMk cId="978526492" sldId="298"/>
            <ac:spMk id="3" creationId="{E5E2E48C-3F23-4C6C-8D6A-0293136B671A}"/>
          </ac:spMkLst>
        </pc:spChg>
      </pc:sldChg>
      <pc:sldChg chg="delSp">
        <pc:chgData name="Moses, Rachel Adele - (racheladelemoses)" userId="e77bfe73-7392-4582-be14-5e9dbffc05a8" providerId="ADAL" clId="{0D297DD3-B3D6-4665-ABB4-5A74F147E633}" dt="2019-04-29T17:18:30.131" v="6"/>
        <pc:sldMkLst>
          <pc:docMk/>
          <pc:sldMk cId="4218756302" sldId="302"/>
        </pc:sldMkLst>
        <pc:spChg chg="del">
          <ac:chgData name="Moses, Rachel Adele - (racheladelemoses)" userId="e77bfe73-7392-4582-be14-5e9dbffc05a8" providerId="ADAL" clId="{0D297DD3-B3D6-4665-ABB4-5A74F147E633}" dt="2019-04-29T17:18:30.131" v="6"/>
          <ac:spMkLst>
            <pc:docMk/>
            <pc:sldMk cId="4218756302" sldId="302"/>
            <ac:spMk id="3" creationId="{B386A4B4-3CE9-4516-999D-3CBAE9169E38}"/>
          </ac:spMkLst>
        </pc:spChg>
      </pc:sldChg>
      <pc:sldChg chg="modSp">
        <pc:chgData name="Moses, Rachel Adele - (racheladelemoses)" userId="e77bfe73-7392-4582-be14-5e9dbffc05a8" providerId="ADAL" clId="{0D297DD3-B3D6-4665-ABB4-5A74F147E633}" dt="2019-04-29T17:19:06.327" v="10" actId="12"/>
        <pc:sldMkLst>
          <pc:docMk/>
          <pc:sldMk cId="839748131" sldId="306"/>
        </pc:sldMkLst>
        <pc:spChg chg="mod">
          <ac:chgData name="Moses, Rachel Adele - (racheladelemoses)" userId="e77bfe73-7392-4582-be14-5e9dbffc05a8" providerId="ADAL" clId="{0D297DD3-B3D6-4665-ABB4-5A74F147E633}" dt="2019-04-29T17:19:06.327" v="10" actId="12"/>
          <ac:spMkLst>
            <pc:docMk/>
            <pc:sldMk cId="839748131" sldId="306"/>
            <ac:spMk id="3" creationId="{741DAE93-8975-4F32-9C5C-3423BF688DE1}"/>
          </ac:spMkLst>
        </pc:spChg>
      </pc:sldChg>
      <pc:sldChg chg="modSp">
        <pc:chgData name="Moses, Rachel Adele - (racheladelemoses)" userId="e77bfe73-7392-4582-be14-5e9dbffc05a8" providerId="ADAL" clId="{0D297DD3-B3D6-4665-ABB4-5A74F147E633}" dt="2019-04-29T17:17:42.429" v="2" actId="12"/>
        <pc:sldMkLst>
          <pc:docMk/>
          <pc:sldMk cId="1222420326" sldId="307"/>
        </pc:sldMkLst>
        <pc:spChg chg="mod">
          <ac:chgData name="Moses, Rachel Adele - (racheladelemoses)" userId="e77bfe73-7392-4582-be14-5e9dbffc05a8" providerId="ADAL" clId="{0D297DD3-B3D6-4665-ABB4-5A74F147E633}" dt="2019-04-29T17:17:42.429" v="2" actId="12"/>
          <ac:spMkLst>
            <pc:docMk/>
            <pc:sldMk cId="1222420326" sldId="307"/>
            <ac:spMk id="3" creationId="{D12227B6-4FE6-4A43-8518-FC20ADF06C0E}"/>
          </ac:spMkLst>
        </pc:spChg>
      </pc:sldChg>
      <pc:sldChg chg="modSp">
        <pc:chgData name="Moses, Rachel Adele - (racheladelemoses)" userId="e77bfe73-7392-4582-be14-5e9dbffc05a8" providerId="ADAL" clId="{0D297DD3-B3D6-4665-ABB4-5A74F147E633}" dt="2019-04-29T17:18:18.737" v="5" actId="12"/>
        <pc:sldMkLst>
          <pc:docMk/>
          <pc:sldMk cId="2655672737" sldId="310"/>
        </pc:sldMkLst>
        <pc:spChg chg="mod">
          <ac:chgData name="Moses, Rachel Adele - (racheladelemoses)" userId="e77bfe73-7392-4582-be14-5e9dbffc05a8" providerId="ADAL" clId="{0D297DD3-B3D6-4665-ABB4-5A74F147E633}" dt="2019-04-29T17:18:18.737" v="5" actId="12"/>
          <ac:spMkLst>
            <pc:docMk/>
            <pc:sldMk cId="2655672737" sldId="310"/>
            <ac:spMk id="3" creationId="{5ECFF9D2-5520-4DC8-9E80-F9ACABF76021}"/>
          </ac:spMkLst>
        </pc:spChg>
      </pc:sldChg>
      <pc:sldChg chg="modSp">
        <pc:chgData name="Moses, Rachel Adele - (racheladelemoses)" userId="e77bfe73-7392-4582-be14-5e9dbffc05a8" providerId="ADAL" clId="{0D297DD3-B3D6-4665-ABB4-5A74F147E633}" dt="2019-04-29T17:17:30.374" v="1" actId="12"/>
        <pc:sldMkLst>
          <pc:docMk/>
          <pc:sldMk cId="3046912624" sldId="313"/>
        </pc:sldMkLst>
        <pc:spChg chg="mod">
          <ac:chgData name="Moses, Rachel Adele - (racheladelemoses)" userId="e77bfe73-7392-4582-be14-5e9dbffc05a8" providerId="ADAL" clId="{0D297DD3-B3D6-4665-ABB4-5A74F147E633}" dt="2019-04-29T17:17:30.374" v="1" actId="12"/>
          <ac:spMkLst>
            <pc:docMk/>
            <pc:sldMk cId="3046912624" sldId="313"/>
            <ac:spMk id="3" creationId="{2E6B4F60-9FF9-4D68-B4A2-C60A6089E820}"/>
          </ac:spMkLst>
        </pc:spChg>
      </pc:sldChg>
      <pc:sldChg chg="delSp">
        <pc:chgData name="Moses, Rachel Adele - (racheladelemoses)" userId="e77bfe73-7392-4582-be14-5e9dbffc05a8" providerId="ADAL" clId="{0D297DD3-B3D6-4665-ABB4-5A74F147E633}" dt="2019-04-29T17:18:38.111" v="7"/>
        <pc:sldMkLst>
          <pc:docMk/>
          <pc:sldMk cId="2608077965" sldId="316"/>
        </pc:sldMkLst>
        <pc:spChg chg="del">
          <ac:chgData name="Moses, Rachel Adele - (racheladelemoses)" userId="e77bfe73-7392-4582-be14-5e9dbffc05a8" providerId="ADAL" clId="{0D297DD3-B3D6-4665-ABB4-5A74F147E633}" dt="2019-04-29T17:18:38.111" v="7"/>
          <ac:spMkLst>
            <pc:docMk/>
            <pc:sldMk cId="2608077965" sldId="316"/>
            <ac:spMk id="3" creationId="{02E82CBD-4800-4E08-B683-52F725B5FDF5}"/>
          </ac:spMkLst>
        </pc:spChg>
      </pc:sldChg>
      <pc:sldChg chg="delSp">
        <pc:chgData name="Moses, Rachel Adele - (racheladelemoses)" userId="e77bfe73-7392-4582-be14-5e9dbffc05a8" providerId="ADAL" clId="{0D297DD3-B3D6-4665-ABB4-5A74F147E633}" dt="2019-04-29T17:18:43.699" v="8"/>
        <pc:sldMkLst>
          <pc:docMk/>
          <pc:sldMk cId="2513801259" sldId="317"/>
        </pc:sldMkLst>
        <pc:spChg chg="del">
          <ac:chgData name="Moses, Rachel Adele - (racheladelemoses)" userId="e77bfe73-7392-4582-be14-5e9dbffc05a8" providerId="ADAL" clId="{0D297DD3-B3D6-4665-ABB4-5A74F147E633}" dt="2019-04-29T17:18:43.699" v="8"/>
          <ac:spMkLst>
            <pc:docMk/>
            <pc:sldMk cId="2513801259" sldId="317"/>
            <ac:spMk id="3" creationId="{3456A80F-5F2E-4C8D-B88D-485890F4B892}"/>
          </ac:spMkLst>
        </pc:spChg>
      </pc:sldChg>
      <pc:sldChg chg="modSp">
        <pc:chgData name="Moses, Rachel Adele - (racheladelemoses)" userId="e77bfe73-7392-4582-be14-5e9dbffc05a8" providerId="ADAL" clId="{0D297DD3-B3D6-4665-ABB4-5A74F147E633}" dt="2019-04-29T17:18:53.494" v="9" actId="12"/>
        <pc:sldMkLst>
          <pc:docMk/>
          <pc:sldMk cId="987033811" sldId="318"/>
        </pc:sldMkLst>
        <pc:spChg chg="mod">
          <ac:chgData name="Moses, Rachel Adele - (racheladelemoses)" userId="e77bfe73-7392-4582-be14-5e9dbffc05a8" providerId="ADAL" clId="{0D297DD3-B3D6-4665-ABB4-5A74F147E633}" dt="2019-04-29T17:18:53.494" v="9" actId="12"/>
          <ac:spMkLst>
            <pc:docMk/>
            <pc:sldMk cId="987033811" sldId="318"/>
            <ac:spMk id="3" creationId="{B56C2356-BD97-4316-A59B-52F5F47B17B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9108AB88-2997-45E6-A281-E230056BAA3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7FADD9D-B38B-4048-A0F5-E83EF32CDE96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84064B1-82F6-4A81-9270-03903DA4C33B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368F2157-4E22-459E-BE5D-693371BE643E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E71CBF01-68A1-4E2F-9FD9-B72A3A3D3FC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pPr>
              <a:defRPr/>
            </a:pPr>
            <a:fld id="{50E8DFF1-710D-4CE1-B359-44B22D5B0F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368D40E-3293-461F-983F-A90619B4F37E}" type="slidenum">
              <a:rPr lang="en-US" altLang="en-US" sz="1400" smtClean="0"/>
              <a:pPr>
                <a:spcBef>
                  <a:spcPct val="0"/>
                </a:spcBef>
              </a:pPr>
              <a:t>1</a:t>
            </a:fld>
            <a:endParaRPr lang="en-US" altLang="en-US" sz="1400"/>
          </a:p>
        </p:txBody>
      </p:sp>
      <p:sp>
        <p:nvSpPr>
          <p:cNvPr id="112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15900" indent="-214313"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endParaRPr lang="en-US" altLang="en-US" sz="200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269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64DF3C7-8BEC-4EE9-849D-B8F4269A3552}" type="slidenum"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en-US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rtl="0">
              <a:spcBef>
                <a:spcPts val="36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So what are low gravity environments? Basically any rocky body in our solar system, it turns out Earth is pretty big.</a:t>
            </a:r>
            <a:endParaRPr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A few examples are the asteroids, the moon, mars, and europa</a:t>
            </a:r>
            <a:endParaRPr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Why are these places important?</a:t>
            </a:r>
            <a:endParaRPr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They give us insight into how our solar system formed, and may one day contain human settlements</a:t>
            </a:r>
            <a:endParaRPr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Before that happens, we need to know more about the geological structure and formation of these bodies</a:t>
            </a:r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33790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6724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5085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36750"/>
            <a:ext cx="4113213" cy="4460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2813" y="1936750"/>
            <a:ext cx="4114800" cy="4460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7416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842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40993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8311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236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666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7244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1143000"/>
            <a:ext cx="2093913" cy="52546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134100" cy="52546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63031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3DAC957E-7DFB-4B33-9142-FAA50ECE505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F6CA37-4924-4035-BB9A-6242214FFA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7E55FD04-F7DA-4C63-A1A8-BEEBBE9E5572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03E66A2B-AC76-4A7A-B77A-1CABF92965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  <p:sp>
        <p:nvSpPr>
          <p:cNvPr id="8" name="Rectangle 15">
            <a:extLst>
              <a:ext uri="{FF2B5EF4-FFF2-40B4-BE49-F238E27FC236}">
                <a16:creationId xmlns:a16="http://schemas.microsoft.com/office/drawing/2014/main" id="{4D9B701A-4920-4E60-89A5-DA88A7226A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D80A50-A4A9-4CBC-B6A4-B6465C3AD2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286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C11924-11AF-4ACC-A13D-BDAEFB46A8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/>
          <a:stretch>
            <a:fillRect/>
          </a:stretch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" t="5264" r="4601" b="-2"/>
          <a:stretch>
            <a:fillRect/>
          </a:stretch>
        </p:blipFill>
        <p:spPr bwMode="auto">
          <a:xfrm>
            <a:off x="7696200" y="0"/>
            <a:ext cx="595313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57163"/>
            <a:ext cx="384175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75" y="-11113"/>
            <a:ext cx="1220788" cy="99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8" r="48808" b="50429"/>
          <a:stretch>
            <a:fillRect/>
          </a:stretch>
        </p:blipFill>
        <p:spPr bwMode="auto">
          <a:xfrm rot="820518">
            <a:off x="2162175" y="338138"/>
            <a:ext cx="25241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938" y="44450"/>
            <a:ext cx="7651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11125" y="157163"/>
            <a:ext cx="62706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13">
            <a:extLst>
              <a:ext uri="{FF2B5EF4-FFF2-40B4-BE49-F238E27FC236}">
                <a16:creationId xmlns:a16="http://schemas.microsoft.com/office/drawing/2014/main" id="{C8CEB430-2C39-439F-B433-86370BFCFD2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CCC833C-50E7-42A7-A180-96BC4BB50A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5510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1803F36-0F70-4233-AF7E-B3F4A9059B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1704C25-0B1E-4A1F-894D-3BE088742F3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607A1-B917-441D-8CF8-37B6B61C2F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1F9B21C4-89EC-440F-98B3-C9275252BC1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8506406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BDF0D4D-16F6-4A11-93EC-CEA6F6C929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FADE47DD-1EFE-4C8B-9B44-5B665A1CC08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8E439-5A72-46A1-A6B5-6B11238A91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E7FF1E5B-F4EF-47F5-BAE7-BA5843F1FD86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68056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60E761A-E117-413C-A673-E7427F6B11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9AB89DF-03EE-43E1-ADFF-6B8601F1731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AB02B-2B07-4D18-AAF3-CC2049790C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E07117A5-26AC-431E-A66A-B1142FA762E5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5708855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63E25C-7FA4-4FFA-B0E6-C976DD345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C875A2ED-D102-4629-ABD8-9C839EF79D1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81EB5-7234-4A5F-BA5F-3BA84F062F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2C464776-7720-4D9D-B287-F576ABFF1EA7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0518820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A630A-28F1-4508-B9F4-1BC9FD5A8E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9104374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68C7A-FD27-4C01-AA05-062824EB69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5546643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FC067D-A795-41EC-AC06-D5956FDF5B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5286742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A1F82-181C-4710-938C-E137130F31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7693387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D937A-BBFC-4BA2-B280-89FAC058A7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67111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32D73-A356-4535-9F59-91840A1219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2287787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C2AEA-F42F-4C57-A6F1-20FF87F6F4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2066233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E4756-9BE2-439D-B3C7-0D3874518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312237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CE09D3-ED35-4850-83F9-003ABF4762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8161875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314727-87B6-47C7-8806-026428AC46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2728696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96EAA-6D99-415A-B979-E500B9EAC9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89934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43000"/>
            <a:ext cx="8380413" cy="71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formatClick to edit Master title style</a:t>
            </a:r>
          </a:p>
        </p:txBody>
      </p:sp>
      <p:sp>
        <p:nvSpPr>
          <p:cNvPr id="102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36750"/>
            <a:ext cx="8380413" cy="446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0"/>
            <a:r>
              <a:rPr lang="en-GB" altLang="en-US"/>
              <a:t>Ninth Outline LevelClick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Text Box 6"/>
          <p:cNvSpPr txBox="1">
            <a:spLocks noChangeArrowheads="1"/>
          </p:cNvSpPr>
          <p:nvPr/>
        </p:nvSpPr>
        <p:spPr bwMode="auto">
          <a:xfrm>
            <a:off x="3200400" y="6381750"/>
            <a:ext cx="2438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CBD838-2FBE-477D-AF53-21510B711CA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pic>
        <p:nvPicPr>
          <p:cNvPr id="1030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/>
          <a:stretch>
            <a:fillRect/>
          </a:stretch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" t="5264" r="4601" b="-2"/>
          <a:stretch>
            <a:fillRect/>
          </a:stretch>
        </p:blipFill>
        <p:spPr bwMode="auto">
          <a:xfrm>
            <a:off x="7696200" y="0"/>
            <a:ext cx="595313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10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13333" r="18266" b="11598"/>
          <a:stretch>
            <a:fillRect/>
          </a:stretch>
        </p:blipFill>
        <p:spPr bwMode="auto">
          <a:xfrm>
            <a:off x="131763" y="101600"/>
            <a:ext cx="744537" cy="85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3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57163"/>
            <a:ext cx="384175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3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75" y="-11113"/>
            <a:ext cx="1220788" cy="99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8" r="48808" b="50429"/>
          <a:stretch>
            <a:fillRect/>
          </a:stretch>
        </p:blipFill>
        <p:spPr bwMode="auto">
          <a:xfrm rot="820518">
            <a:off x="2162175" y="338138"/>
            <a:ext cx="25241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2"/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938" y="44450"/>
            <a:ext cx="7651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+mj-lt"/>
          <a:ea typeface="+mj-ea"/>
          <a:cs typeface="Microsoft YaHei" panose="020B0503020204020204" pitchFamily="34" charset="-122"/>
        </a:defRPr>
      </a:lvl1pPr>
      <a:lvl2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Garamond" charset="0"/>
          <a:ea typeface="Microsoft YaHei" charset="-122"/>
          <a:cs typeface="Microsoft YaHei" panose="020B0503020204020204" pitchFamily="34" charset="-122"/>
        </a:defRPr>
      </a:lvl2pPr>
      <a:lvl3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Garamond" charset="0"/>
          <a:ea typeface="Microsoft YaHei" charset="-122"/>
          <a:cs typeface="Microsoft YaHei" panose="020B0503020204020204" pitchFamily="34" charset="-122"/>
        </a:defRPr>
      </a:lvl3pPr>
      <a:lvl4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Garamond" charset="0"/>
          <a:ea typeface="Microsoft YaHei" charset="-122"/>
          <a:cs typeface="Microsoft YaHei" panose="020B0503020204020204" pitchFamily="34" charset="-122"/>
        </a:defRPr>
      </a:lvl4pPr>
      <a:lvl5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Garamond" charset="0"/>
          <a:ea typeface="Microsoft YaHei" charset="-122"/>
          <a:cs typeface="Microsoft YaHei" panose="020B0503020204020204" pitchFamily="34" charset="-122"/>
        </a:defRPr>
      </a:lvl5pPr>
      <a:lvl6pPr marL="2514600" indent="-2286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Garamond" charset="0"/>
          <a:ea typeface="Microsoft YaHei" charset="-122"/>
        </a:defRPr>
      </a:lvl6pPr>
      <a:lvl7pPr marL="2971800" indent="-2286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Garamond" charset="0"/>
          <a:ea typeface="Microsoft YaHei" charset="-122"/>
        </a:defRPr>
      </a:lvl7pPr>
      <a:lvl8pPr marL="3429000" indent="-2286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Garamond" charset="0"/>
          <a:ea typeface="Microsoft YaHei" charset="-122"/>
        </a:defRPr>
      </a:lvl8pPr>
      <a:lvl9pPr marL="3886200" indent="-2286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Garamond" charset="0"/>
          <a:ea typeface="Microsoft YaHei" charset="-122"/>
        </a:defRPr>
      </a:lvl9pPr>
    </p:titleStyle>
    <p:bodyStyle>
      <a:lvl1pPr marL="342900" indent="-342900" algn="l" defTabSz="457200" rtl="0" eaLnBrk="0" fontAlgn="base" hangingPunct="0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FFFFFF"/>
          </a:solidFill>
          <a:latin typeface="+mn-lt"/>
          <a:ea typeface="+mn-ea"/>
          <a:cs typeface="Microsoft YaHei" panose="020B0503020204020204" pitchFamily="34" charset="-122"/>
        </a:defRPr>
      </a:lvl1pPr>
      <a:lvl2pPr marL="742950" indent="-285750" algn="l" defTabSz="457200" rtl="0" eaLnBrk="0" fontAlgn="base" hangingPunct="0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FFFFFF"/>
          </a:solidFill>
          <a:latin typeface="+mn-lt"/>
          <a:ea typeface="+mn-ea"/>
          <a:cs typeface="Microsoft YaHei" panose="020B0503020204020204" pitchFamily="34" charset="-122"/>
        </a:defRPr>
      </a:lvl2pPr>
      <a:lvl3pPr marL="11430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000" b="1">
          <a:solidFill>
            <a:srgbClr val="FFFFFF"/>
          </a:solidFill>
          <a:latin typeface="+mn-lt"/>
          <a:ea typeface="+mn-ea"/>
          <a:cs typeface="Microsoft YaHei" panose="020B0503020204020204" pitchFamily="34" charset="-122"/>
        </a:defRPr>
      </a:lvl3pPr>
      <a:lvl4pPr marL="16002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b="1">
          <a:solidFill>
            <a:srgbClr val="FFFFFF"/>
          </a:solidFill>
          <a:latin typeface="+mn-lt"/>
          <a:ea typeface="+mn-ea"/>
          <a:cs typeface="Microsoft YaHei" panose="020B0503020204020204" pitchFamily="34" charset="-122"/>
        </a:defRPr>
      </a:lvl4pPr>
      <a:lvl5pPr marL="20574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b="1">
          <a:solidFill>
            <a:srgbClr val="FFFFFF"/>
          </a:solidFill>
          <a:latin typeface="+mn-lt"/>
          <a:ea typeface="+mn-ea"/>
          <a:cs typeface="Microsoft YaHei" panose="020B0503020204020204" pitchFamily="34" charset="-122"/>
        </a:defRPr>
      </a:lvl5pPr>
      <a:lvl6pPr marL="25146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FFFFFF"/>
          </a:solidFill>
          <a:latin typeface="+mn-lt"/>
          <a:ea typeface="+mn-ea"/>
        </a:defRPr>
      </a:lvl6pPr>
      <a:lvl7pPr marL="29718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FFFFFF"/>
          </a:solidFill>
          <a:latin typeface="+mn-lt"/>
          <a:ea typeface="+mn-ea"/>
        </a:defRPr>
      </a:lvl7pPr>
      <a:lvl8pPr marL="34290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FFFFFF"/>
          </a:solidFill>
          <a:latin typeface="+mn-lt"/>
          <a:ea typeface="+mn-ea"/>
        </a:defRPr>
      </a:lvl8pPr>
      <a:lvl9pPr marL="38862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B1DCFC98-C732-4AB6-906A-87CEA57EA6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>
            <a:extLst>
              <a:ext uri="{FF2B5EF4-FFF2-40B4-BE49-F238E27FC236}">
                <a16:creationId xmlns:a16="http://schemas.microsoft.com/office/drawing/2014/main" id="{D82FB3E1-5E25-4080-BFC3-B25329EBB9F1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  <p:sp>
        <p:nvSpPr>
          <p:cNvPr id="24591" name="Rectangle 15">
            <a:extLst>
              <a:ext uri="{FF2B5EF4-FFF2-40B4-BE49-F238E27FC236}">
                <a16:creationId xmlns:a16="http://schemas.microsoft.com/office/drawing/2014/main" id="{CFCCDA4E-7FE6-41C4-A092-7EF00810B0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32" r:id="rId7"/>
    <p:sldLayoutId id="2147484033" r:id="rId8"/>
    <p:sldLayoutId id="2147484034" r:id="rId9"/>
    <p:sldLayoutId id="2147484035" r:id="rId10"/>
    <p:sldLayoutId id="2147484036" r:id="rId11"/>
    <p:sldLayoutId id="2147484037" r:id="rId12"/>
    <p:sldLayoutId id="2147484038" r:id="rId13"/>
    <p:sldLayoutId id="2147484039" r:id="rId14"/>
    <p:sldLayoutId id="2147484040" r:id="rId15"/>
    <p:sldLayoutId id="2147484041" r:id="rId16"/>
    <p:sldLayoutId id="2147484042" r:id="rId17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anose="05000000000000000000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ChangeArrowheads="1"/>
          </p:cNvSpPr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0" y="24729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pic>
        <p:nvPicPr>
          <p:cNvPr id="1024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063" y="0"/>
            <a:ext cx="1262062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6" name="Rectangle 7"/>
          <p:cNvSpPr>
            <a:spLocks noChangeArrowheads="1"/>
          </p:cNvSpPr>
          <p:nvPr/>
        </p:nvSpPr>
        <p:spPr bwMode="auto">
          <a:xfrm>
            <a:off x="33251" y="5638800"/>
            <a:ext cx="8716962" cy="1075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32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US" altLang="en-US" sz="1600" dirty="0"/>
              <a:t>Rachel Moses, Tommy Dailey, Jekan Thangavelautham</a:t>
            </a:r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US" altLang="en-US" sz="1600" dirty="0"/>
              <a:t>Space and Terrestrial Robotic Exploration Laboratory</a:t>
            </a:r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US" altLang="en-US" sz="1600" dirty="0"/>
              <a:t>Department of Aerospace and Mechanical Engineering</a:t>
            </a:r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US" altLang="en-US" sz="1600" dirty="0"/>
              <a:t>University of Arizona, Tucson</a:t>
            </a:r>
          </a:p>
        </p:txBody>
      </p:sp>
      <p:sp>
        <p:nvSpPr>
          <p:cNvPr id="10247" name="Rectangle 9"/>
          <p:cNvSpPr>
            <a:spLocks noChangeArrowheads="1"/>
          </p:cNvSpPr>
          <p:nvPr/>
        </p:nvSpPr>
        <p:spPr bwMode="auto">
          <a:xfrm>
            <a:off x="215813" y="5153860"/>
            <a:ext cx="8534400" cy="460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9pPr>
          </a:lstStyle>
          <a:p>
            <a:pPr algn="ctr" eaLnBrk="1">
              <a:lnSpc>
                <a:spcPct val="100000"/>
              </a:lnSpc>
              <a:spcAft>
                <a:spcPct val="0"/>
              </a:spcAft>
            </a:pPr>
            <a:r>
              <a:rPr lang="en-US" sz="2400" dirty="0"/>
              <a:t>CubeSat based Micro-Rovers</a:t>
            </a:r>
            <a:endParaRPr lang="en-US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1" y="24729"/>
            <a:ext cx="1595438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404C317-4F60-4DAC-B8E2-88C69A85BD2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5825"/>
          <a:stretch/>
        </p:blipFill>
        <p:spPr>
          <a:xfrm>
            <a:off x="0" y="1188756"/>
            <a:ext cx="9144000" cy="376864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/>
              <a:t>Outline</a:t>
            </a:r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8382000" cy="4464050"/>
          </a:xfrm>
        </p:spPr>
        <p:txBody>
          <a:bodyPr/>
          <a:lstStyle/>
          <a:p>
            <a:pPr>
              <a:buClrTx/>
            </a:pPr>
            <a:r>
              <a:rPr lang="en-US" altLang="en-US" dirty="0"/>
              <a:t>Introduction</a:t>
            </a:r>
          </a:p>
          <a:p>
            <a:pPr>
              <a:buClrTx/>
            </a:pPr>
            <a:r>
              <a:rPr lang="en-US" altLang="en-US" dirty="0"/>
              <a:t>Motivation</a:t>
            </a:r>
          </a:p>
          <a:p>
            <a:pPr>
              <a:buClrTx/>
            </a:pPr>
            <a:r>
              <a:rPr lang="en-US" altLang="en-US" dirty="0"/>
              <a:t>Challenges</a:t>
            </a:r>
          </a:p>
          <a:p>
            <a:pPr>
              <a:buClrTx/>
            </a:pPr>
            <a:r>
              <a:rPr lang="en-US" altLang="en-US" dirty="0"/>
              <a:t>Objectives</a:t>
            </a:r>
          </a:p>
          <a:p>
            <a:pPr>
              <a:buClrTx/>
            </a:pPr>
            <a:r>
              <a:rPr lang="en-US" altLang="en-US" dirty="0"/>
              <a:t>Approach</a:t>
            </a:r>
          </a:p>
          <a:p>
            <a:pPr>
              <a:buClrTx/>
            </a:pPr>
            <a:r>
              <a:rPr lang="en-US" altLang="en-US" dirty="0"/>
              <a:t>Results and Discussions</a:t>
            </a:r>
          </a:p>
          <a:p>
            <a:pPr>
              <a:buClrTx/>
            </a:pPr>
            <a:r>
              <a:rPr lang="en-US" altLang="en-US" dirty="0"/>
              <a:t>Conclusion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B183AF-7477-4975-ABE1-1A259142CF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505200" y="6350000"/>
            <a:ext cx="2438400" cy="476250"/>
          </a:xfrm>
        </p:spPr>
        <p:txBody>
          <a:bodyPr/>
          <a:lstStyle/>
          <a:p>
            <a:pPr defTabSz="914400">
              <a:lnSpc>
                <a:spcPct val="100000"/>
              </a:lnSpc>
              <a:buClrTx/>
              <a:buSzTx/>
              <a:buFontTx/>
              <a:buNone/>
              <a:defRPr/>
            </a:pPr>
            <a:fld id="{CF7ABF65-2D13-4427-A728-70A422288DB5}" type="slidenum">
              <a:rPr lang="en-US" smtClean="0">
                <a:solidFill>
                  <a:srgbClr val="000514"/>
                </a:solidFill>
                <a:ea typeface="+mn-ea"/>
              </a:rPr>
              <a:pPr defTabSz="914400">
                <a:lnSpc>
                  <a:spcPct val="100000"/>
                </a:lnSpc>
                <a:buClrTx/>
                <a:buSzTx/>
                <a:buFontTx/>
                <a:buNone/>
                <a:defRPr/>
              </a:pPr>
              <a:t>2</a:t>
            </a:fld>
            <a:endParaRPr lang="en-US" dirty="0">
              <a:solidFill>
                <a:srgbClr val="000514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Shape 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6600" y="1905000"/>
            <a:ext cx="4559800" cy="4579726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Shape 136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382000" cy="71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Low Gravity Environments</a:t>
            </a:r>
            <a:endParaRPr/>
          </a:p>
        </p:txBody>
      </p:sp>
      <p:pic>
        <p:nvPicPr>
          <p:cNvPr id="1026" name="Picture 2" descr="Image result for mercury">
            <a:extLst>
              <a:ext uri="{FF2B5EF4-FFF2-40B4-BE49-F238E27FC236}">
                <a16:creationId xmlns:a16="http://schemas.microsoft.com/office/drawing/2014/main" id="{2EDE5ED3-751F-49FE-979E-A5C9A4A46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346" y="1905000"/>
            <a:ext cx="2301653" cy="230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" name="Shape 1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71346" y="4126349"/>
            <a:ext cx="2481496" cy="23583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1563B-AB8B-46D3-926D-59B0A2D43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6B4F60-9FF9-4D68-B4A2-C60A6089E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</a:pPr>
            <a:r>
              <a:rPr lang="en-US" dirty="0"/>
              <a:t>Miniaturization of landers and rovers.  Payload can be dropped anywhere.  Needs to be mobile to make up for lack of precision landing.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4033F-89C2-4781-B890-E1CC705BC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429000" y="6184627"/>
            <a:ext cx="2438400" cy="476250"/>
          </a:xfrm>
        </p:spPr>
        <p:txBody>
          <a:bodyPr/>
          <a:lstStyle/>
          <a:p>
            <a:pPr>
              <a:defRPr/>
            </a:pPr>
            <a:fld id="{6CCC833C-50E7-42A7-A180-96BC4BB50A6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7" name="Shape 156">
            <a:extLst>
              <a:ext uri="{FF2B5EF4-FFF2-40B4-BE49-F238E27FC236}">
                <a16:creationId xmlns:a16="http://schemas.microsoft.com/office/drawing/2014/main" id="{3FEE9075-B220-4955-B899-44B4EC18DBB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11121" y="3429001"/>
            <a:ext cx="3304279" cy="4986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Shape 157">
            <a:extLst>
              <a:ext uri="{FF2B5EF4-FFF2-40B4-BE49-F238E27FC236}">
                <a16:creationId xmlns:a16="http://schemas.microsoft.com/office/drawing/2014/main" id="{D75CDB1C-2159-4F1E-B3F7-FE7CED986B2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072" y="3429000"/>
            <a:ext cx="4021024" cy="2680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Shape 154">
            <a:extLst>
              <a:ext uri="{FF2B5EF4-FFF2-40B4-BE49-F238E27FC236}">
                <a16:creationId xmlns:a16="http://schemas.microsoft.com/office/drawing/2014/main" id="{B91FCC98-A697-4B82-9D43-D9C1501E114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93678" y="3411991"/>
            <a:ext cx="2917443" cy="26806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6912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B8305-780C-4A43-AAC8-58F2B854E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Micro-rover Advantage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227B6-4FE6-4A43-8518-FC20ADF06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7386"/>
            <a:ext cx="8305800" cy="4463414"/>
          </a:xfrm>
        </p:spPr>
        <p:txBody>
          <a:bodyPr/>
          <a:lstStyle/>
          <a:p>
            <a:pPr>
              <a:buClrTx/>
            </a:pPr>
            <a:r>
              <a:rPr lang="en-US" dirty="0"/>
              <a:t>Low mass and volume</a:t>
            </a:r>
          </a:p>
          <a:p>
            <a:pPr>
              <a:buClrTx/>
            </a:pPr>
            <a:r>
              <a:rPr lang="en-US" dirty="0"/>
              <a:t>Disposable</a:t>
            </a:r>
          </a:p>
          <a:p>
            <a:pPr>
              <a:buClrTx/>
            </a:pPr>
            <a:r>
              <a:rPr lang="en-US" dirty="0"/>
              <a:t>Deployed in-</a:t>
            </a:r>
            <a:r>
              <a:rPr lang="en-US" dirty="0" err="1"/>
              <a:t>insitu</a:t>
            </a:r>
            <a:r>
              <a:rPr lang="en-US" dirty="0"/>
              <a:t> when near interesting science target</a:t>
            </a:r>
          </a:p>
          <a:p>
            <a:pPr>
              <a:buClrTx/>
            </a:pPr>
            <a:r>
              <a:rPr lang="en-US" dirty="0"/>
              <a:t>Pursue high-risk, high-reward strategy.</a:t>
            </a:r>
          </a:p>
          <a:p>
            <a:pPr>
              <a:buClrTx/>
            </a:pPr>
            <a:r>
              <a:rPr lang="en-US" dirty="0"/>
              <a:t>Return maximized with many small rovers.</a:t>
            </a:r>
          </a:p>
          <a:p>
            <a:pPr>
              <a:buClrTx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302A81-4E2C-4AC8-A4DB-C47E739868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429000" y="6381750"/>
            <a:ext cx="2438400" cy="476250"/>
          </a:xfrm>
        </p:spPr>
        <p:txBody>
          <a:bodyPr/>
          <a:lstStyle/>
          <a:p>
            <a:pPr>
              <a:defRPr/>
            </a:pPr>
            <a:fld id="{6CCC833C-50E7-42A7-A180-96BC4BB50A6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420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A7050-0503-4E73-918B-C7A4FC0A1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01BAC-41BA-48A1-9C71-C773BCDCA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9E11F7-8A99-491B-A029-ADDEE0CD2B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429000" y="6330156"/>
            <a:ext cx="2438400" cy="476250"/>
          </a:xfrm>
        </p:spPr>
        <p:txBody>
          <a:bodyPr/>
          <a:lstStyle/>
          <a:p>
            <a:pPr>
              <a:defRPr/>
            </a:pPr>
            <a:fld id="{6CCC833C-50E7-42A7-A180-96BC4BB50A6A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2050" name="Picture 2" descr="Image result for mini planetary rovers">
            <a:extLst>
              <a:ext uri="{FF2B5EF4-FFF2-40B4-BE49-F238E27FC236}">
                <a16:creationId xmlns:a16="http://schemas.microsoft.com/office/drawing/2014/main" id="{10E8BFEA-9291-440A-871E-540C171BC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937386"/>
            <a:ext cx="2910840" cy="204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lated image">
            <a:extLst>
              <a:ext uri="{FF2B5EF4-FFF2-40B4-BE49-F238E27FC236}">
                <a16:creationId xmlns:a16="http://schemas.microsoft.com/office/drawing/2014/main" id="{601D77CD-3DBA-403A-BD8B-7D38E839D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945699"/>
            <a:ext cx="27432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mini planetary rovers">
            <a:extLst>
              <a:ext uri="{FF2B5EF4-FFF2-40B4-BE49-F238E27FC236}">
                <a16:creationId xmlns:a16="http://schemas.microsoft.com/office/drawing/2014/main" id="{BC42AFB1-A3DC-41A9-98E8-6D997EBE4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986597"/>
            <a:ext cx="2894215" cy="1929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hakuto">
            <a:extLst>
              <a:ext uri="{FF2B5EF4-FFF2-40B4-BE49-F238E27FC236}">
                <a16:creationId xmlns:a16="http://schemas.microsoft.com/office/drawing/2014/main" id="{4B783FB6-1B83-48E8-8442-002D92BF1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898755"/>
            <a:ext cx="3718560" cy="205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Image result for muses cn">
            <a:extLst>
              <a:ext uri="{FF2B5EF4-FFF2-40B4-BE49-F238E27FC236}">
                <a16:creationId xmlns:a16="http://schemas.microsoft.com/office/drawing/2014/main" id="{47CA8CF7-A93C-47C7-BA7F-4A911FC01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97" y="4128325"/>
            <a:ext cx="2409527" cy="1807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Image result for marsakhod">
            <a:extLst>
              <a:ext uri="{FF2B5EF4-FFF2-40B4-BE49-F238E27FC236}">
                <a16:creationId xmlns:a16="http://schemas.microsoft.com/office/drawing/2014/main" id="{CF398534-3E47-436C-A846-6F5B773353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6" r="20000" b="26800"/>
          <a:stretch/>
        </p:blipFill>
        <p:spPr bwMode="auto">
          <a:xfrm>
            <a:off x="455815" y="1570202"/>
            <a:ext cx="2830705" cy="2718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Shape 167">
            <a:extLst>
              <a:ext uri="{FF2B5EF4-FFF2-40B4-BE49-F238E27FC236}">
                <a16:creationId xmlns:a16="http://schemas.microsoft.com/office/drawing/2014/main" id="{1E80C3C5-853D-44A5-AEDA-8BC838E2A4FB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33917" y="3498754"/>
            <a:ext cx="2047922" cy="14637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F4448A0-CFAA-4097-9E46-B6F6DEFC2491}"/>
              </a:ext>
            </a:extLst>
          </p:cNvPr>
          <p:cNvSpPr txBox="1"/>
          <p:nvPr/>
        </p:nvSpPr>
        <p:spPr>
          <a:xfrm>
            <a:off x="424060" y="1647953"/>
            <a:ext cx="2623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Marsakhod</a:t>
            </a:r>
            <a:r>
              <a:rPr lang="en-US" dirty="0"/>
              <a:t> (ESA/RC)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0E4BE2-6D73-490C-929C-EC69C37EF6D4}"/>
              </a:ext>
            </a:extLst>
          </p:cNvPr>
          <p:cNvSpPr txBox="1"/>
          <p:nvPr/>
        </p:nvSpPr>
        <p:spPr>
          <a:xfrm>
            <a:off x="476597" y="4230648"/>
            <a:ext cx="2623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MUSES CN (JPL)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7ECFC1-E4BF-4B02-82DA-564DB9CA9624}"/>
              </a:ext>
            </a:extLst>
          </p:cNvPr>
          <p:cNvSpPr txBox="1"/>
          <p:nvPr/>
        </p:nvSpPr>
        <p:spPr>
          <a:xfrm>
            <a:off x="3638539" y="1872455"/>
            <a:ext cx="2623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Sojourner (JPL)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8AC7FD-38F4-4440-9FA5-1EF7B9650331}"/>
              </a:ext>
            </a:extLst>
          </p:cNvPr>
          <p:cNvSpPr txBox="1"/>
          <p:nvPr/>
        </p:nvSpPr>
        <p:spPr>
          <a:xfrm>
            <a:off x="7479600" y="1901991"/>
            <a:ext cx="1480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Puffer (JPL)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B77BB5-75BD-4F24-B17C-600B193BCAC2}"/>
              </a:ext>
            </a:extLst>
          </p:cNvPr>
          <p:cNvSpPr txBox="1"/>
          <p:nvPr/>
        </p:nvSpPr>
        <p:spPr>
          <a:xfrm>
            <a:off x="3318274" y="3966613"/>
            <a:ext cx="2047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2"/>
                </a:solidFill>
              </a:rPr>
              <a:t>Hakuto</a:t>
            </a:r>
            <a:r>
              <a:rPr lang="en-US" dirty="0">
                <a:solidFill>
                  <a:schemeClr val="bg2"/>
                </a:solidFill>
              </a:rPr>
              <a:t> (iSpace)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BE0919-FC8F-410D-BB68-3DE44DD9BA6F}"/>
              </a:ext>
            </a:extLst>
          </p:cNvPr>
          <p:cNvSpPr txBox="1"/>
          <p:nvPr/>
        </p:nvSpPr>
        <p:spPr>
          <a:xfrm>
            <a:off x="5397043" y="4620860"/>
            <a:ext cx="2047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TRESSA (JPL)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BB6E35-575A-4F83-B034-390CCC5B1BFF}"/>
              </a:ext>
            </a:extLst>
          </p:cNvPr>
          <p:cNvSpPr txBox="1"/>
          <p:nvPr/>
        </p:nvSpPr>
        <p:spPr>
          <a:xfrm>
            <a:off x="6353472" y="5564916"/>
            <a:ext cx="2777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MINERVA II (JAXA)</a:t>
            </a:r>
          </a:p>
        </p:txBody>
      </p:sp>
    </p:spTree>
    <p:extLst>
      <p:ext uri="{BB962C8B-B14F-4D97-AF65-F5344CB8AC3E}">
        <p14:creationId xmlns:p14="http://schemas.microsoft.com/office/powerpoint/2010/main" val="2340816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F9BD6-8E06-460A-86AD-13DBC437F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Pathway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88143-C62D-4C41-81FA-1F88ABE4C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8382000" cy="4463414"/>
          </a:xfrm>
        </p:spPr>
        <p:txBody>
          <a:bodyPr/>
          <a:lstStyle/>
          <a:p>
            <a:pPr>
              <a:buClrTx/>
            </a:pPr>
            <a:r>
              <a:rPr lang="en-US" dirty="0"/>
              <a:t>Expands exploration opportunities :</a:t>
            </a:r>
          </a:p>
          <a:p>
            <a:pPr lvl="1"/>
            <a:r>
              <a:rPr lang="en-US" dirty="0"/>
              <a:t>Simple mobility system with excellent camera view angles</a:t>
            </a:r>
          </a:p>
          <a:p>
            <a:pPr lvl="1"/>
            <a:r>
              <a:rPr lang="en-US" dirty="0"/>
              <a:t>Minimize cost and reduce overall loss due to use of swarms</a:t>
            </a:r>
          </a:p>
          <a:p>
            <a:pPr lvl="1"/>
            <a:r>
              <a:rPr lang="en-US" dirty="0"/>
              <a:t>Ability to explore caves and craters in group or side-missions of its own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3C37D4-5221-4D12-B1DC-BE4302AF9CD5}"/>
              </a:ext>
            </a:extLst>
          </p:cNvPr>
          <p:cNvSpPr txBox="1"/>
          <p:nvPr/>
        </p:nvSpPr>
        <p:spPr>
          <a:xfrm>
            <a:off x="3733800" y="6477000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300067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244F0-9956-4411-BBF5-E234BEF97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2E48C-3F23-4C6C-8D6A-0293136B6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</a:pPr>
            <a:r>
              <a:rPr lang="en-US" dirty="0"/>
              <a:t>Fit within 12U CubeSat mass and volume constraints</a:t>
            </a:r>
          </a:p>
          <a:p>
            <a:pPr>
              <a:buClrTx/>
            </a:pPr>
            <a:r>
              <a:rPr lang="en-US" dirty="0"/>
              <a:t>Keeping design simple, low mass, and adaptable for rough terrains and obstacles</a:t>
            </a:r>
          </a:p>
          <a:p>
            <a:pPr>
              <a:buClrTx/>
            </a:pPr>
            <a:r>
              <a:rPr lang="en-US" dirty="0"/>
              <a:t>Optimize mobility of legs while maximizing wheel diameter (work in progress)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727ED7-9295-4FEA-BCE0-5F7959D5B7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52800" y="6324600"/>
            <a:ext cx="2438400" cy="476250"/>
          </a:xfrm>
        </p:spPr>
        <p:txBody>
          <a:bodyPr/>
          <a:lstStyle/>
          <a:p>
            <a:pPr>
              <a:defRPr/>
            </a:pPr>
            <a:fld id="{6CCC833C-50E7-42A7-A180-96BC4BB50A6A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526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720E0-A152-41EB-AE70-C06F71085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FF9D2-5520-4DC8-9E80-F9ACABF760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</a:pPr>
            <a:r>
              <a:rPr lang="en-US" dirty="0"/>
              <a:t>Design and develop a simple rover chassis design that fits inside a 12U CubeSat deployer, provides excellent camera view and houses miniature science instruments</a:t>
            </a:r>
          </a:p>
          <a:p>
            <a:pPr>
              <a:buClrTx/>
            </a:pPr>
            <a:r>
              <a:rPr lang="en-US" dirty="0"/>
              <a:t>Numerically analyze the structural behavior of the chassis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032402-DACF-4ED4-BACB-482953E706D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52800" y="6324600"/>
            <a:ext cx="2438400" cy="476250"/>
          </a:xfrm>
        </p:spPr>
        <p:txBody>
          <a:bodyPr/>
          <a:lstStyle/>
          <a:p>
            <a:pPr>
              <a:defRPr/>
            </a:pPr>
            <a:fld id="{6CCC833C-50E7-42A7-A180-96BC4BB50A6A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672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D3415-FD5D-40BF-9FA5-88C4008B0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Layout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B8903B-D757-4461-8734-AF8E43AA47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92814" y="6324600"/>
            <a:ext cx="2438400" cy="476250"/>
          </a:xfrm>
        </p:spPr>
        <p:txBody>
          <a:bodyPr/>
          <a:lstStyle/>
          <a:p>
            <a:pPr>
              <a:defRPr/>
            </a:pPr>
            <a:fld id="{6CCC833C-50E7-42A7-A180-96BC4BB50A6A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4428F92-C379-40CC-8ABD-E4B14D136B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14"/>
          <a:stretch/>
        </p:blipFill>
        <p:spPr>
          <a:xfrm>
            <a:off x="404225" y="2209800"/>
            <a:ext cx="8415579" cy="3783514"/>
          </a:xfrm>
        </p:spPr>
      </p:pic>
    </p:spTree>
    <p:extLst>
      <p:ext uri="{BB962C8B-B14F-4D97-AF65-F5344CB8AC3E}">
        <p14:creationId xmlns:p14="http://schemas.microsoft.com/office/powerpoint/2010/main" val="3970252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786BA-C2DF-4FAB-90C6-59818B11F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Description - Mass Budget (12U)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D312A-8740-4DC4-BAC8-65180E266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2E65D8-CE5E-4485-8D14-8799A1EF8E3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52800" y="6381750"/>
            <a:ext cx="2438400" cy="476250"/>
          </a:xfrm>
        </p:spPr>
        <p:txBody>
          <a:bodyPr/>
          <a:lstStyle/>
          <a:p>
            <a:pPr>
              <a:defRPr/>
            </a:pPr>
            <a:fld id="{6CCC833C-50E7-42A7-A180-96BC4BB50A6A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5976FD-BCD9-4C1D-811B-3893C85FE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905000"/>
            <a:ext cx="8610600" cy="415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987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0782A-35E9-4B97-B0AA-36F584D55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Description – Volume Budget (12U)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11D52C-0793-43ED-8219-D2A93B027C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52800" y="6248400"/>
            <a:ext cx="2438400" cy="476250"/>
          </a:xfrm>
        </p:spPr>
        <p:txBody>
          <a:bodyPr/>
          <a:lstStyle/>
          <a:p>
            <a:pPr>
              <a:defRPr/>
            </a:pPr>
            <a:fld id="{6CCC833C-50E7-42A7-A180-96BC4BB50A6A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58C3B6-3470-40D0-9CC1-013F56BF3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404" y="1905000"/>
            <a:ext cx="7585192" cy="416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666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3B59A-2EBA-4383-89A5-2A03E377C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 Layout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ADD0F3-E791-4197-B248-373853AAE9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429000" y="6417609"/>
            <a:ext cx="2438400" cy="476250"/>
          </a:xfrm>
        </p:spPr>
        <p:txBody>
          <a:bodyPr/>
          <a:lstStyle/>
          <a:p>
            <a:pPr>
              <a:defRPr/>
            </a:pPr>
            <a:fld id="{6CCC833C-50E7-42A7-A180-96BC4BB50A6A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4098" name="Picture 2" descr="b72a6589-c651-4846-b9ab-6efcf83aae02@namprd19">
            <a:extLst>
              <a:ext uri="{FF2B5EF4-FFF2-40B4-BE49-F238E27FC236}">
                <a16:creationId xmlns:a16="http://schemas.microsoft.com/office/drawing/2014/main" id="{0E9F2668-44CB-4289-AD09-FCF12C3AC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028956"/>
            <a:ext cx="6238875" cy="4294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8756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6A771-4998-440D-B26D-07E064C5D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Boom Extended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14BCBA-DE6C-46AB-88BA-F92E6D68C3D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429000" y="6353508"/>
            <a:ext cx="2438400" cy="476250"/>
          </a:xfrm>
        </p:spPr>
        <p:txBody>
          <a:bodyPr/>
          <a:lstStyle/>
          <a:p>
            <a:pPr>
              <a:defRPr/>
            </a:pPr>
            <a:fld id="{6CCC833C-50E7-42A7-A180-96BC4BB50A6A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5122" name="Picture 2" descr="6d6bf9e0-fb94-4bde-bede-1a9663d28365@namprd19">
            <a:extLst>
              <a:ext uri="{FF2B5EF4-FFF2-40B4-BE49-F238E27FC236}">
                <a16:creationId xmlns:a16="http://schemas.microsoft.com/office/drawing/2014/main" id="{9B68714B-50B8-4A9F-BAF4-5CC2307CC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55256"/>
            <a:ext cx="8077200" cy="477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8077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DAE85-1883-4ADD-AD1B-779ECA2DB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Boom Extended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B809DD-FD00-40F8-B120-27425076D7C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428999" y="6381750"/>
            <a:ext cx="2438400" cy="476250"/>
          </a:xfrm>
        </p:spPr>
        <p:txBody>
          <a:bodyPr/>
          <a:lstStyle/>
          <a:p>
            <a:pPr>
              <a:defRPr/>
            </a:pPr>
            <a:fld id="{6CCC833C-50E7-42A7-A180-96BC4BB50A6A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6146" name="Picture 2" descr="9c34c022-d8a2-4d46-8414-bcc4771e78cc@namprd19">
            <a:extLst>
              <a:ext uri="{FF2B5EF4-FFF2-40B4-BE49-F238E27FC236}">
                <a16:creationId xmlns:a16="http://schemas.microsoft.com/office/drawing/2014/main" id="{935EE018-76D3-44B5-BADF-CDDC6FD47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42" y="1687526"/>
            <a:ext cx="7699513" cy="4908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38012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9D83C-4311-4CF3-9F7C-E11389285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C2356-BD97-4316-A59B-52F5F47B1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</a:pPr>
            <a:r>
              <a:rPr lang="en-US" dirty="0"/>
              <a:t>Proposed a micro-rover that can fit inside 12U deployer.</a:t>
            </a:r>
          </a:p>
          <a:p>
            <a:pPr>
              <a:buClrTx/>
            </a:pPr>
            <a:r>
              <a:rPr lang="en-US" dirty="0"/>
              <a:t>Rover can be carried as secondary payload to lunar surface.</a:t>
            </a:r>
          </a:p>
          <a:p>
            <a:pPr>
              <a:buClrTx/>
            </a:pPr>
            <a:r>
              <a:rPr lang="en-US" dirty="0"/>
              <a:t>Includes extendable boom to position stereo camera for pan shots and close-ups of the ground.</a:t>
            </a:r>
          </a:p>
          <a:p>
            <a:pPr>
              <a:buClrTx/>
            </a:pPr>
            <a:r>
              <a:rPr lang="en-US" dirty="0"/>
              <a:t>Uses standard COTS with 100 mil Al shielding</a:t>
            </a:r>
          </a:p>
          <a:p>
            <a:pPr>
              <a:buClrTx/>
            </a:pPr>
            <a:r>
              <a:rPr lang="en-US" dirty="0"/>
              <a:t>Wheel uses mesh-wires.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53A071-DC0E-46A5-A5E7-98ADABDE03F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429000" y="6324600"/>
            <a:ext cx="2438400" cy="476250"/>
          </a:xfrm>
        </p:spPr>
        <p:txBody>
          <a:bodyPr/>
          <a:lstStyle/>
          <a:p>
            <a:pPr>
              <a:defRPr/>
            </a:pPr>
            <a:fld id="{6CCC833C-50E7-42A7-A180-96BC4BB50A6A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033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28EE-2D15-4ED8-B094-AB9980545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DAE93-8975-4F32-9C5C-3423BF688D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</a:pPr>
            <a:r>
              <a:rPr lang="en-US" dirty="0"/>
              <a:t>First of several CubeSat-sized rovers being designed.</a:t>
            </a:r>
          </a:p>
          <a:p>
            <a:pPr>
              <a:buClrTx/>
            </a:pPr>
            <a:r>
              <a:rPr lang="en-US" dirty="0"/>
              <a:t>Focus has been on providing platform for camera to take pan and close-up shots.</a:t>
            </a:r>
          </a:p>
          <a:p>
            <a:pPr>
              <a:buClrTx/>
            </a:pPr>
            <a:r>
              <a:rPr lang="en-US" dirty="0"/>
              <a:t>Conventional mesh-wire wheel system.</a:t>
            </a:r>
          </a:p>
          <a:p>
            <a:pPr>
              <a:buClrTx/>
            </a:pPr>
            <a:r>
              <a:rPr lang="en-US" dirty="0"/>
              <a:t>Considering other  chassis design to enable better traversal over obstacles.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396812-C469-4D03-9BD6-D29839D542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52800" y="6324600"/>
            <a:ext cx="2438400" cy="476250"/>
          </a:xfrm>
        </p:spPr>
        <p:txBody>
          <a:bodyPr/>
          <a:lstStyle/>
          <a:p>
            <a:pPr>
              <a:defRPr/>
            </a:pPr>
            <a:fld id="{6CCC833C-50E7-42A7-A180-96BC4BB50A6A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748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BFF3C0-9480-4539-9410-82C782B0CB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52800" y="6363821"/>
            <a:ext cx="2438400" cy="476250"/>
          </a:xfrm>
        </p:spPr>
        <p:txBody>
          <a:bodyPr/>
          <a:lstStyle/>
          <a:p>
            <a:pPr>
              <a:defRPr/>
            </a:pPr>
            <a:fld id="{6CCC833C-50E7-42A7-A180-96BC4BB50A6A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1EA713-8AFE-490C-9E88-0B6FD49C2CA7}"/>
              </a:ext>
            </a:extLst>
          </p:cNvPr>
          <p:cNvSpPr txBox="1"/>
          <p:nvPr/>
        </p:nvSpPr>
        <p:spPr>
          <a:xfrm>
            <a:off x="3162300" y="3276600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2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525419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Garamond"/>
        <a:ea typeface="Microsoft YaHei"/>
        <a:cs typeface=""/>
      </a:majorFont>
      <a:minorFont>
        <a:latin typeface="Garamond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Stream">
  <a:themeElements>
    <a:clrScheme name="Custo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00238E"/>
      </a:hlink>
      <a:folHlink>
        <a:srgbClr val="00238E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6743</TotalTime>
  <Words>451</Words>
  <Application>Microsoft Office PowerPoint</Application>
  <PresentationFormat>On-screen Show (4:3)</PresentationFormat>
  <Paragraphs>84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Microsoft YaHei</vt:lpstr>
      <vt:lpstr>Arial</vt:lpstr>
      <vt:lpstr>Calibri</vt:lpstr>
      <vt:lpstr>Garamond</vt:lpstr>
      <vt:lpstr>Times New Roman</vt:lpstr>
      <vt:lpstr>Wingdings</vt:lpstr>
      <vt:lpstr>Office Theme</vt:lpstr>
      <vt:lpstr>3_Stream</vt:lpstr>
      <vt:lpstr>PowerPoint Presentation</vt:lpstr>
      <vt:lpstr>Outline</vt:lpstr>
      <vt:lpstr>Low Gravity Environments</vt:lpstr>
      <vt:lpstr>Motivation</vt:lpstr>
      <vt:lpstr>Micro-rover Advantage</vt:lpstr>
      <vt:lpstr>Related Work</vt:lpstr>
      <vt:lpstr>Design Pathway</vt:lpstr>
      <vt:lpstr>Challenges</vt:lpstr>
      <vt:lpstr>Objectives</vt:lpstr>
      <vt:lpstr>System Layout</vt:lpstr>
      <vt:lpstr>System Description - Mass Budget (12U)</vt:lpstr>
      <vt:lpstr>System Description – Volume Budget (12U)</vt:lpstr>
      <vt:lpstr>Side Layout</vt:lpstr>
      <vt:lpstr>Boom Extended</vt:lpstr>
      <vt:lpstr>Boom Extended</vt:lpstr>
      <vt:lpstr>Discussion</vt:lpstr>
      <vt:lpstr>Conclusions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Jekan Thanga</dc:creator>
  <cp:lastModifiedBy>Rachel Moses</cp:lastModifiedBy>
  <cp:revision>179</cp:revision>
  <cp:lastPrinted>2017-04-03T06:57:25Z</cp:lastPrinted>
  <dcterms:created xsi:type="dcterms:W3CDTF">1601-01-01T00:00:00Z</dcterms:created>
  <dcterms:modified xsi:type="dcterms:W3CDTF">2019-04-29T17:19:13Z</dcterms:modified>
</cp:coreProperties>
</file>