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351" r:id="rId3"/>
    <p:sldId id="340" r:id="rId4"/>
    <p:sldId id="341" r:id="rId5"/>
    <p:sldId id="342" r:id="rId6"/>
    <p:sldId id="346" r:id="rId7"/>
    <p:sldId id="350" r:id="rId8"/>
    <p:sldId id="347" r:id="rId9"/>
    <p:sldId id="348" r:id="rId10"/>
    <p:sldId id="349" r:id="rId11"/>
    <p:sldId id="352" r:id="rId12"/>
    <p:sldId id="353" r:id="rId13"/>
    <p:sldId id="33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400"/>
    <a:srgbClr val="8C821A"/>
    <a:srgbClr val="00B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08" autoAdjust="0"/>
    <p:restoredTop sz="94360" autoAdjust="0"/>
  </p:normalViewPr>
  <p:slideViewPr>
    <p:cSldViewPr snapToGrid="0">
      <p:cViewPr varScale="1">
        <p:scale>
          <a:sx n="110" d="100"/>
          <a:sy n="110" d="100"/>
        </p:scale>
        <p:origin x="236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438432-D918-45D7-A105-EDED4ECA57D2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02D91C-166A-4761-B12A-16397A8B0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299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2D91C-166A-4761-B12A-16397A8B078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36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----- Meeting Notes (4/18/16 15:51) -----</a:t>
            </a:r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2D91C-166A-4761-B12A-16397A8B078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069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2D91C-166A-4761-B12A-16397A8B078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5501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2D91C-166A-4761-B12A-16397A8B078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952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l" eaLnBrk="1" hangingPunct="1"/>
              <a:endParaRPr 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 eaLnBrk="1" hangingPunct="1"/>
                <a:endParaRPr 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 eaLnBrk="1" hangingPunct="1"/>
                <a:endParaRPr 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 eaLnBrk="1" hangingPunct="1"/>
                <a:endParaRPr 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 eaLnBrk="1" hangingPunct="1"/>
                <a:endParaRPr 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 eaLnBrk="1" hangingPunct="1"/>
                <a:endParaRPr 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 eaLnBrk="1" hangingPunct="1"/>
                <a:endParaRPr 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 eaLnBrk="1" hangingPunct="1"/>
                <a:endParaRPr 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 eaLnBrk="1" hangingPunct="1"/>
                <a:endParaRPr 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 eaLnBrk="1" hangingPunct="1"/>
                <a:endParaRPr 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 eaLnBrk="1" hangingPunct="1"/>
                <a:endParaRPr lang="en-US" sz="2400">
                  <a:latin typeface="Times New Roman" panose="02020603050405020304" pitchFamily="18" charset="0"/>
                </a:endParaRPr>
              </a:p>
            </p:txBody>
          </p:sp>
        </p:grpSp>
      </p:grpSp>
      <p:pic>
        <p:nvPicPr>
          <p:cNvPr id="18" name="Picture 21" descr="cubesatlogo_sm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1000" y="228600"/>
            <a:ext cx="365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969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970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9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0" y="6400800"/>
            <a:ext cx="2133600" cy="457200"/>
          </a:xfrm>
        </p:spPr>
        <p:txBody>
          <a:bodyPr/>
          <a:lstStyle>
            <a:lvl1pPr algn="l">
              <a:defRPr/>
            </a:lvl1pPr>
          </a:lstStyle>
          <a:p>
            <a:fld id="{E9F145EC-3045-4D4C-B9E1-7A82DD1BF6CC}" type="datetime1">
              <a:rPr lang="en-US" smtClean="0"/>
              <a:t>4/24/2019</a:t>
            </a:fld>
            <a:endParaRPr lang="en-US"/>
          </a:p>
        </p:txBody>
      </p:sp>
      <p:sp>
        <p:nvSpPr>
          <p:cNvPr id="20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1" name="Rectangle 1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4008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588B0FA-66BA-4C95-A681-F206B3F5F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588B0FA-66BA-4C95-A681-F206B3F5FD8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86FC0A3D-C37A-4EB6-8FA1-41332A94AABB}" type="datetime1">
              <a:rPr lang="en-US" smtClean="0"/>
              <a:t>4/24/2019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071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588B0FA-66BA-4C95-A681-F206B3F5FD8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AE24991C-F235-4C48-B417-4755A90905C5}" type="datetime1">
              <a:rPr lang="en-US" smtClean="0"/>
              <a:t>4/24/2019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942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588B0FA-66BA-4C95-A681-F206B3F5FD8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936E3947-6022-475F-963B-FD34473A6E51}" type="datetime1">
              <a:rPr lang="en-US" smtClean="0"/>
              <a:t>4/24/2019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613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588B0FA-66BA-4C95-A681-F206B3F5FD8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1E1DDCF9-B803-4430-ABD8-9F305BEA3E3B}" type="datetime1">
              <a:rPr lang="en-US" smtClean="0"/>
              <a:t>4/24/2019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666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588B0FA-66BA-4C95-A681-F206B3F5FD8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5D318226-D832-40C5-AFB6-1E9B1CE88B7C}" type="datetime1">
              <a:rPr lang="en-US" smtClean="0"/>
              <a:t>4/24/2019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189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588B0FA-66BA-4C95-A681-F206B3F5FD87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D2609D00-A1C5-43F4-B2B1-26E9411781A3}" type="datetime1">
              <a:rPr lang="en-US" smtClean="0"/>
              <a:t>4/24/2019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307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588B0FA-66BA-4C95-A681-F206B3F5FD8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A0B72AA4-1FC2-4DC0-8A34-FE6AF1E63AE7}" type="datetime1">
              <a:rPr lang="en-US" smtClean="0"/>
              <a:t>4/24/2019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80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588B0FA-66BA-4C95-A681-F206B3F5FD8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10FE0FBE-C83B-4B29-B4C7-3CFA4038AC23}" type="datetime1">
              <a:rPr lang="en-US" smtClean="0"/>
              <a:t>4/24/2019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97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588B0FA-66BA-4C95-A681-F206B3F5FD8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C687AEB7-471A-4D4A-B5EE-56A4250A6941}" type="datetime1">
              <a:rPr lang="en-US" smtClean="0"/>
              <a:t>4/24/2019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591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029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029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588B0FA-66BA-4C95-A681-F206B3F5FD8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8FDDF0DA-27E6-48AF-9479-4A858F862D40}" type="datetime1">
              <a:rPr lang="en-US" smtClean="0"/>
              <a:t>4/24/2019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8081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295400"/>
            <a:ext cx="8229600" cy="38862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588B0FA-66BA-4C95-A681-F206B3F5FD8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7EEFCAC4-AAC1-4593-B6E2-27CEC31AB1EC}" type="datetime1">
              <a:rPr lang="en-US" smtClean="0"/>
              <a:t>4/24/2019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581004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954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95400"/>
            <a:ext cx="4038600" cy="1866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314700"/>
            <a:ext cx="4038600" cy="1866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588B0FA-66BA-4C95-A681-F206B3F5FD8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7EEFCAC4-AAC1-4593-B6E2-27CEC31AB1EC}" type="datetime1">
              <a:rPr lang="en-US" smtClean="0"/>
              <a:t>4/24/2019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34442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954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295400"/>
            <a:ext cx="4038600" cy="3886200"/>
          </a:xfrm>
        </p:spPr>
        <p:txBody>
          <a:bodyPr/>
          <a:lstStyle/>
          <a:p>
            <a:pPr lvl="0"/>
            <a:r>
              <a:rPr lang="en-US" noProof="0"/>
              <a:t>Click icon to add media</a:t>
            </a:r>
            <a:endParaRPr lang="en-US" noProof="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588B0FA-66BA-4C95-A681-F206B3F5FD8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7EEFCAC4-AAC1-4593-B6E2-27CEC31AB1EC}" type="datetime1">
              <a:rPr lang="en-US" smtClean="0"/>
              <a:t>4/24/2019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577501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954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588B0FA-66BA-4C95-A681-F206B3F5FD8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7EEFCAC4-AAC1-4593-B6E2-27CEC31AB1EC}" type="datetime1">
              <a:rPr lang="en-US" smtClean="0"/>
              <a:t>4/24/2019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709630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92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>
              <a:defRPr>
                <a:ea typeface="ＭＳ Ｐゴシック" pitchFamily="34" charset="-128"/>
              </a:defRPr>
            </a:lvl1pPr>
          </a:lstStyle>
          <a:p>
            <a:fld id="{7EEFCAC4-AAC1-4593-B6E2-27CEC31AB1EC}" type="datetime1">
              <a:rPr lang="en-US" smtClean="0"/>
              <a:t>4/24/2019</a:t>
            </a:fld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588B0FA-66BA-4C95-A681-F206B3F5FD8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167646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152400"/>
            <a:ext cx="8229600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588B0FA-66BA-4C95-A681-F206B3F5FD8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7EEFCAC4-AAC1-4593-B6E2-27CEC31AB1EC}" type="datetime1">
              <a:rPr lang="en-US" smtClean="0"/>
              <a:t>4/24/2019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985275"/>
      </p:ext>
    </p:extLst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19400" y="6400800"/>
            <a:ext cx="342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4008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B588B0FA-66BA-4C95-A681-F206B3F5FD87}" type="slidenum">
              <a:rPr lang="en-US" smtClean="0"/>
              <a:t>‹#›</a:t>
            </a:fld>
            <a:endParaRPr lang="en-US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03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l" eaLnBrk="1" hangingPunct="1"/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03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l" eaLnBrk="1" hangingPunct="1"/>
              <a:endParaRPr lang="en-US" sz="1800">
                <a:solidFill>
                  <a:schemeClr val="hlink"/>
                </a:solidFill>
              </a:endParaRPr>
            </a:p>
          </p:txBody>
        </p:sp>
        <p:sp>
          <p:nvSpPr>
            <p:cNvPr id="103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l" eaLnBrk="1" hangingPunct="1"/>
              <a:endParaRPr lang="en-US" sz="1800">
                <a:solidFill>
                  <a:schemeClr val="hlink"/>
                </a:solidFill>
              </a:endParaRPr>
            </a:p>
          </p:txBody>
        </p:sp>
        <p:sp>
          <p:nvSpPr>
            <p:cNvPr id="103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l" eaLnBrk="1" hangingPunct="1"/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103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l" eaLnBrk="1" hangingPunct="1"/>
              <a:endParaRPr lang="en-US" sz="1800">
                <a:solidFill>
                  <a:schemeClr val="hlink"/>
                </a:solidFill>
              </a:endParaRPr>
            </a:p>
          </p:txBody>
        </p:sp>
        <p:sp>
          <p:nvSpPr>
            <p:cNvPr id="103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l" eaLnBrk="1" hangingPunct="1"/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04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l" eaLnBrk="1" hangingPunct="1"/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104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l" eaLnBrk="1" hangingPunct="1"/>
              <a:endParaRPr lang="en-US" sz="1800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- 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867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381750"/>
            <a:ext cx="1752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fld id="{7EEFCAC4-AAC1-4593-B6E2-27CEC31AB1EC}" type="datetime1">
              <a:rPr lang="en-US" smtClean="0"/>
              <a:t>4/24/2019</a:t>
            </a:fld>
            <a:endParaRPr lang="en-US"/>
          </a:p>
        </p:txBody>
      </p:sp>
      <p:pic>
        <p:nvPicPr>
          <p:cNvPr id="1032" name="Picture 17" descr="cubesatlogo_small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2800" y="-38100"/>
            <a:ext cx="19812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3328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891" indent="-342891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32" indent="-28574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–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2971" indent="-228594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160" indent="-22859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349" indent="-228594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16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537" indent="-228594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971726" indent="-228594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428914" indent="-228594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886103" indent="-228594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f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ppt_temp2_head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00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5165" y="3025263"/>
            <a:ext cx="8026400" cy="2209800"/>
          </a:xfrm>
        </p:spPr>
        <p:txBody>
          <a:bodyPr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CubeSat Deployment System Concept for Interplanetary Missions</a:t>
            </a:r>
            <a:br>
              <a:rPr lang="en-US" sz="4400" dirty="0" smtClean="0">
                <a:solidFill>
                  <a:schemeClr val="tx1"/>
                </a:solidFill>
              </a:rPr>
            </a:br>
            <a:r>
              <a:rPr lang="en-US" sz="4400" dirty="0">
                <a:solidFill>
                  <a:schemeClr val="tx1"/>
                </a:solidFill>
              </a:rPr>
              <a:t/>
            </a:r>
            <a:br>
              <a:rPr lang="en-US" sz="4400" dirty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Dave Pignatelli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1800" dirty="0" smtClean="0">
                <a:solidFill>
                  <a:schemeClr val="tx1"/>
                </a:solidFill>
              </a:rPr>
              <a:t>California Polytechnic State University, San Luis Obispo</a:t>
            </a:r>
            <a:br>
              <a:rPr lang="en-US" sz="1800" dirty="0" smtClean="0">
                <a:solidFill>
                  <a:schemeClr val="tx1"/>
                </a:solidFill>
              </a:rPr>
            </a:br>
            <a:r>
              <a:rPr lang="en-US" sz="1800" dirty="0" smtClean="0">
                <a:solidFill>
                  <a:schemeClr val="tx1"/>
                </a:solidFill>
              </a:rPr>
              <a:t>Staff</a:t>
            </a:r>
            <a:r>
              <a:rPr lang="en-US" sz="1400" dirty="0" smtClean="0">
                <a:solidFill>
                  <a:schemeClr val="tx1"/>
                </a:solidFill>
              </a:rPr>
              <a:t/>
            </a:r>
            <a:br>
              <a:rPr lang="en-US" sz="1400" dirty="0" smtClean="0">
                <a:solidFill>
                  <a:schemeClr val="tx1"/>
                </a:solidFill>
              </a:rPr>
            </a:br>
            <a:r>
              <a:rPr lang="en-US" sz="1800" dirty="0" smtClean="0">
                <a:solidFill>
                  <a:schemeClr val="tx1"/>
                </a:solidFill>
              </a:rPr>
              <a:t/>
            </a:r>
            <a:br>
              <a:rPr lang="en-US" sz="1800" dirty="0" smtClean="0">
                <a:solidFill>
                  <a:schemeClr val="tx1"/>
                </a:solidFill>
              </a:rPr>
            </a:br>
            <a:r>
              <a:rPr lang="en-US" sz="1800" dirty="0" smtClean="0">
                <a:solidFill>
                  <a:schemeClr val="tx1"/>
                </a:solidFill>
              </a:rPr>
              <a:t>2019 Interplanetary Small Satellite Conference</a:t>
            </a:r>
            <a:br>
              <a:rPr lang="en-US" sz="1800" dirty="0" smtClean="0">
                <a:solidFill>
                  <a:schemeClr val="tx1"/>
                </a:solidFill>
              </a:rPr>
            </a:br>
            <a:r>
              <a:rPr lang="en-US" sz="1800" dirty="0" smtClean="0">
                <a:solidFill>
                  <a:schemeClr val="tx1"/>
                </a:solidFill>
              </a:rPr>
              <a:t>April 29</a:t>
            </a:r>
            <a:r>
              <a:rPr lang="en-US" sz="1800" baseline="30000" dirty="0" smtClean="0">
                <a:solidFill>
                  <a:schemeClr val="tx1"/>
                </a:solidFill>
              </a:rPr>
              <a:t>th</a:t>
            </a:r>
            <a:r>
              <a:rPr lang="en-US" sz="1800" dirty="0" smtClean="0">
                <a:solidFill>
                  <a:schemeClr val="tx1"/>
                </a:solidFill>
              </a:rPr>
              <a:t>, 2019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en-US" dirty="0" smtClean="0"/>
              <a:t>4/23/2019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010400" y="6389042"/>
            <a:ext cx="2133600" cy="457200"/>
          </a:xfrm>
        </p:spPr>
        <p:txBody>
          <a:bodyPr/>
          <a:lstStyle/>
          <a:p>
            <a:fld id="{B588B0FA-66BA-4C95-A681-F206B3F5FD87}" type="slidenum">
              <a:rPr lang="en-US" b="1" smtClean="0">
                <a:latin typeface="Arial Black"/>
                <a:cs typeface="Arial Black"/>
              </a:rPr>
              <a:t>1</a:t>
            </a:fld>
            <a:endParaRPr lang="en-US" b="1" dirty="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72247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Deep Space CubeSat Mission Concepts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2070100" cy="1866900"/>
          </a:xfrm>
        </p:spPr>
        <p:txBody>
          <a:bodyPr/>
          <a:lstStyle/>
          <a:p>
            <a:r>
              <a:rPr lang="en-US" sz="1800" dirty="0" smtClean="0"/>
              <a:t>Psyche </a:t>
            </a:r>
          </a:p>
          <a:p>
            <a:r>
              <a:rPr lang="en-US" sz="1800" dirty="0" smtClean="0"/>
              <a:t>Proteus</a:t>
            </a:r>
          </a:p>
          <a:p>
            <a:r>
              <a:rPr lang="en-US" sz="1800" dirty="0" err="1" smtClean="0"/>
              <a:t>BASiX</a:t>
            </a:r>
            <a:endParaRPr lang="en-US" sz="1800" dirty="0" smtClean="0"/>
          </a:p>
          <a:p>
            <a:r>
              <a:rPr lang="en-US" sz="1800" dirty="0" err="1" smtClean="0"/>
              <a:t>CoRE</a:t>
            </a:r>
            <a:endParaRPr lang="en-US" sz="1800" dirty="0" smtClean="0"/>
          </a:p>
          <a:p>
            <a:r>
              <a:rPr lang="en-US" sz="1800" dirty="0" smtClean="0"/>
              <a:t>Many others!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88B0FA-66BA-4C95-A681-F206B3F5FD87}" type="slidenum">
              <a:rPr lang="en-US" smtClean="0"/>
              <a:t>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6FC0A3D-C37A-4EB6-8FA1-41332A94AABB}" type="datetime1">
              <a:rPr lang="en-US" smtClean="0"/>
              <a:t>4/24/2019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500" y="1151792"/>
            <a:ext cx="2772780" cy="24384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6173374" y="1119062"/>
            <a:ext cx="2351332" cy="2450824"/>
            <a:chOff x="4141988" y="3268178"/>
            <a:chExt cx="3444092" cy="358982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41988" y="3268178"/>
              <a:ext cx="3401812" cy="3589822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4982580" y="3268178"/>
              <a:ext cx="2603500" cy="647700"/>
            </a:xfrm>
            <a:prstGeom prst="rect">
              <a:avLst/>
            </a:prstGeom>
            <a:solidFill>
              <a:schemeClr val="bg1"/>
            </a:solidFill>
            <a:ln w="28575" cmpd="sng">
              <a:noFill/>
              <a:tailEnd type="arrow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984406" y="3751259"/>
            <a:ext cx="6029032" cy="2179641"/>
            <a:chOff x="2830327" y="3456228"/>
            <a:chExt cx="5829300" cy="2107433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30327" y="3456228"/>
              <a:ext cx="5829300" cy="2107433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7410585" y="5071978"/>
              <a:ext cx="1249042" cy="416267"/>
            </a:xfrm>
            <a:prstGeom prst="rect">
              <a:avLst/>
            </a:prstGeom>
            <a:solidFill>
              <a:schemeClr val="bg1"/>
            </a:solidFill>
            <a:ln w="28575" cmpd="sng">
              <a:noFill/>
              <a:tailEnd type="arrow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45" y="3393548"/>
            <a:ext cx="2822361" cy="313425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238500" y="6091967"/>
            <a:ext cx="5448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All Image Credit: NASA JPL (“JPL’s Advanced CubeSat Concepts for Deep Space Exploration”, CubeSat Workshop, August 2015)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66262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Deep Space CubeSat dispenser Motivation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105" y="1333559"/>
            <a:ext cx="8161783" cy="5048572"/>
          </a:xfrm>
        </p:spPr>
        <p:txBody>
          <a:bodyPr/>
          <a:lstStyle/>
          <a:p>
            <a:r>
              <a:rPr lang="en-US" sz="2000" dirty="0" smtClean="0"/>
              <a:t>Current CubeSat deployment systems are designed to deploy </a:t>
            </a:r>
            <a:r>
              <a:rPr lang="en-US" sz="2000" dirty="0" err="1" smtClean="0"/>
              <a:t>CubeSats</a:t>
            </a:r>
            <a:r>
              <a:rPr lang="en-US" sz="2000" dirty="0" smtClean="0"/>
              <a:t> near Earth</a:t>
            </a:r>
          </a:p>
          <a:p>
            <a:r>
              <a:rPr lang="en-US" sz="2000" dirty="0" err="1" smtClean="0"/>
              <a:t>MarCO</a:t>
            </a:r>
            <a:r>
              <a:rPr lang="en-US" sz="2000" dirty="0" smtClean="0"/>
              <a:t> – deployed near Earth, makes transit to Mars outside of dispenser</a:t>
            </a:r>
          </a:p>
          <a:p>
            <a:pPr lvl="1"/>
            <a:r>
              <a:rPr lang="en-US" sz="1800" dirty="0" smtClean="0"/>
              <a:t>Dispensers for </a:t>
            </a:r>
            <a:r>
              <a:rPr lang="en-US" sz="1800" dirty="0" err="1" smtClean="0"/>
              <a:t>MarCO</a:t>
            </a:r>
            <a:r>
              <a:rPr lang="en-US" sz="1800" dirty="0" smtClean="0"/>
              <a:t> did not need to perform in a capacity beyond typical Earth orbiting CubeSat deployment systems</a:t>
            </a:r>
          </a:p>
          <a:p>
            <a:r>
              <a:rPr lang="en-US" sz="2000" dirty="0" smtClean="0"/>
              <a:t>Potential design challenges for long term interplanetary missions:</a:t>
            </a:r>
          </a:p>
          <a:p>
            <a:pPr lvl="1"/>
            <a:r>
              <a:rPr lang="en-US" sz="1800" dirty="0"/>
              <a:t>Communications: Dispenser may need to participate in data transfer from CubeSat to </a:t>
            </a:r>
            <a:r>
              <a:rPr lang="en-US" sz="1800" dirty="0" smtClean="0"/>
              <a:t>Earth</a:t>
            </a:r>
          </a:p>
          <a:p>
            <a:pPr lvl="1"/>
            <a:r>
              <a:rPr lang="en-US" sz="1800" dirty="0" smtClean="0"/>
              <a:t>Thermal: Maintaining operational/survival temperatures</a:t>
            </a:r>
          </a:p>
          <a:p>
            <a:pPr lvl="1"/>
            <a:r>
              <a:rPr lang="en-US" sz="1800" dirty="0" smtClean="0"/>
              <a:t>Radiation: Minimizing dose to both CubeSat and Dispenser electronics</a:t>
            </a:r>
          </a:p>
          <a:p>
            <a:pPr lvl="1"/>
            <a:r>
              <a:rPr lang="en-US" sz="1800" dirty="0" smtClean="0"/>
              <a:t>Deployment accuracy and predictability</a:t>
            </a:r>
          </a:p>
          <a:p>
            <a:pPr lvl="1"/>
            <a:r>
              <a:rPr lang="en-US" sz="1800" dirty="0" smtClean="0"/>
              <a:t>Cold welding between CubeSat and dispenser interfaces</a:t>
            </a:r>
          </a:p>
          <a:p>
            <a:r>
              <a:rPr lang="en-US" sz="2200" dirty="0" smtClean="0"/>
              <a:t>A standard platform with flight heritage is a critical piece in making interplanetary mission architectures involving secondary payloads (</a:t>
            </a:r>
            <a:r>
              <a:rPr lang="en-US" sz="2200" dirty="0" err="1" smtClean="0"/>
              <a:t>CubeSats</a:t>
            </a:r>
            <a:r>
              <a:rPr lang="en-US" sz="2200" dirty="0" smtClean="0"/>
              <a:t>) truly practical</a:t>
            </a:r>
          </a:p>
          <a:p>
            <a:pPr lvl="1"/>
            <a:endParaRPr lang="en-US" sz="1800" dirty="0"/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299200" y="6382131"/>
            <a:ext cx="2844800" cy="457200"/>
          </a:xfrm>
        </p:spPr>
        <p:txBody>
          <a:bodyPr/>
          <a:lstStyle/>
          <a:p>
            <a:pPr algn="r"/>
            <a:fld id="{B588B0FA-66BA-4C95-A681-F206B3F5FD87}" type="slidenum">
              <a:rPr lang="en-US" b="1" smtClean="0">
                <a:latin typeface="Arial Black"/>
                <a:cs typeface="Arial Black"/>
              </a:rPr>
              <a:pPr algn="r"/>
              <a:t>3</a:t>
            </a:fld>
            <a:endParaRPr lang="en-US" b="1" dirty="0">
              <a:latin typeface="Arial Black"/>
              <a:cs typeface="Arial Black"/>
            </a:endParaRPr>
          </a:p>
        </p:txBody>
      </p:sp>
      <p:sp>
        <p:nvSpPr>
          <p:cNvPr id="7" name="Date Placeholder 4"/>
          <p:cNvSpPr txBox="1">
            <a:spLocks/>
          </p:cNvSpPr>
          <p:nvPr/>
        </p:nvSpPr>
        <p:spPr bwMode="auto">
          <a:xfrm>
            <a:off x="0" y="6381750"/>
            <a:ext cx="1752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FC0A3D-C37A-4EB6-8FA1-41332A94AABB}" type="datetime1">
              <a:rPr lang="en-US" smtClean="0"/>
              <a:pPr/>
              <a:t>4/24/2019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33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/>
        </p:nvSpPr>
        <p:spPr>
          <a:xfrm>
            <a:off x="7865459" y="6430940"/>
            <a:ext cx="2141173" cy="111318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575" cmpd="sng">
            <a:solidFill>
              <a:schemeClr val="tx1"/>
            </a:solidFill>
            <a:tailEnd type="arrow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Isosceles Triangle 5"/>
          <p:cNvSpPr/>
          <p:nvPr/>
        </p:nvSpPr>
        <p:spPr>
          <a:xfrm rot="5400000">
            <a:off x="1907128" y="5509998"/>
            <a:ext cx="571582" cy="424753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 w="28575" cmpd="sng">
            <a:solidFill>
              <a:schemeClr val="tx1"/>
            </a:solidFill>
            <a:tailEnd type="arrow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Assumed Dispenser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295400"/>
            <a:ext cx="8279746" cy="4595484"/>
          </a:xfrm>
        </p:spPr>
        <p:txBody>
          <a:bodyPr/>
          <a:lstStyle/>
          <a:p>
            <a:r>
              <a:rPr lang="en-US" sz="2400" dirty="0" smtClean="0"/>
              <a:t>Pre-launch/Launch</a:t>
            </a:r>
          </a:p>
          <a:p>
            <a:pPr lvl="1"/>
            <a:r>
              <a:rPr lang="en-US" sz="2000" dirty="0" smtClean="0"/>
              <a:t>No change from typical CubeSat missions</a:t>
            </a:r>
          </a:p>
          <a:p>
            <a:r>
              <a:rPr lang="en-US" sz="2400" dirty="0" smtClean="0"/>
              <a:t>Post separation from Launch Vehicle/Transit</a:t>
            </a:r>
          </a:p>
          <a:p>
            <a:pPr lvl="1"/>
            <a:r>
              <a:rPr lang="en-US" sz="2000" dirty="0" smtClean="0"/>
              <a:t>Power on, thermal control, CubeSat/Dispenser diagnostics, communicate any health concerns to primary</a:t>
            </a:r>
          </a:p>
          <a:p>
            <a:r>
              <a:rPr lang="en-US" sz="2400" dirty="0" smtClean="0"/>
              <a:t>Upon receiving deployment signal</a:t>
            </a:r>
          </a:p>
          <a:p>
            <a:pPr lvl="1"/>
            <a:r>
              <a:rPr lang="en-US" sz="2000" dirty="0" smtClean="0"/>
              <a:t>Deploy CubeSat, verify deployment, and communicate to primary</a:t>
            </a:r>
          </a:p>
          <a:p>
            <a:r>
              <a:rPr lang="en-US" sz="2400" dirty="0" smtClean="0"/>
              <a:t>Post deployment</a:t>
            </a:r>
          </a:p>
          <a:p>
            <a:pPr lvl="1"/>
            <a:r>
              <a:rPr lang="en-US" sz="2000" dirty="0" smtClean="0"/>
              <a:t>Receive CubeSat data and transfer to primary spacecraft to relay to Earth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88B0FA-66BA-4C95-A681-F206B3F5FD87}" type="slidenum">
              <a:rPr lang="en-US" smtClean="0"/>
              <a:t>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192921" y="5315319"/>
            <a:ext cx="1303757" cy="81411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chemeClr val="tx1"/>
            </a:solidFill>
            <a:tailEnd type="arrow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Isosceles Triangle 6"/>
          <p:cNvSpPr/>
          <p:nvPr/>
        </p:nvSpPr>
        <p:spPr>
          <a:xfrm rot="16200000">
            <a:off x="1522030" y="5520485"/>
            <a:ext cx="513244" cy="403778"/>
          </a:xfrm>
          <a:prstGeom prst="triangle">
            <a:avLst/>
          </a:prstGeom>
          <a:ln w="28575" cmpd="sng">
            <a:solidFill>
              <a:schemeClr val="tx1"/>
            </a:solidFill>
            <a:tailEnd type="arrow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15636" y="5675179"/>
            <a:ext cx="122252" cy="94390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  <a:tailEnd type="arrow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97951" y="6129430"/>
            <a:ext cx="398727" cy="158217"/>
          </a:xfrm>
          <a:prstGeom prst="rect">
            <a:avLst/>
          </a:prstGeom>
          <a:solidFill>
            <a:srgbClr val="FFC000"/>
          </a:solidFill>
          <a:ln w="6350" cmpd="sng">
            <a:solidFill>
              <a:schemeClr val="tx1"/>
            </a:solidFill>
            <a:tailEnd type="arrow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3496678" y="6287647"/>
            <a:ext cx="111991" cy="1005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Rectangle 13"/>
          <p:cNvSpPr/>
          <p:nvPr/>
        </p:nvSpPr>
        <p:spPr>
          <a:xfrm>
            <a:off x="3045961" y="6158280"/>
            <a:ext cx="51990" cy="100516"/>
          </a:xfrm>
          <a:prstGeom prst="rect">
            <a:avLst/>
          </a:prstGeom>
          <a:solidFill>
            <a:srgbClr val="FFFF00"/>
          </a:solidFill>
          <a:ln w="3175" cmpd="sng">
            <a:solidFill>
              <a:schemeClr val="tx1"/>
            </a:solidFill>
            <a:tailEnd type="arrow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Arc 14"/>
          <p:cNvSpPr/>
          <p:nvPr/>
        </p:nvSpPr>
        <p:spPr bwMode="auto">
          <a:xfrm>
            <a:off x="1778652" y="6209177"/>
            <a:ext cx="4866804" cy="365287"/>
          </a:xfrm>
          <a:prstGeom prst="arc">
            <a:avLst>
              <a:gd name="adj1" fmla="val 16200000"/>
              <a:gd name="adj2" fmla="val 21456078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/>
        </p:nvSpPr>
        <p:spPr>
          <a:xfrm rot="565368">
            <a:off x="7302763" y="6404928"/>
            <a:ext cx="373099" cy="113153"/>
          </a:xfrm>
          <a:prstGeom prst="rect">
            <a:avLst/>
          </a:prstGeom>
          <a:solidFill>
            <a:srgbClr val="009400"/>
          </a:solidFill>
          <a:ln w="6350" cmpd="sng">
            <a:solidFill>
              <a:schemeClr val="tx1"/>
            </a:solidFill>
            <a:tailEnd type="arrow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324203">
            <a:off x="6886811" y="6163795"/>
            <a:ext cx="208107" cy="39716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324203" flipH="1">
            <a:off x="3710318" y="6225486"/>
            <a:ext cx="221498" cy="397169"/>
          </a:xfrm>
          <a:prstGeom prst="rect">
            <a:avLst/>
          </a:prstGeom>
        </p:spPr>
      </p:pic>
      <p:sp>
        <p:nvSpPr>
          <p:cNvPr id="21" name="Date Placeholder 4"/>
          <p:cNvSpPr txBox="1">
            <a:spLocks/>
          </p:cNvSpPr>
          <p:nvPr/>
        </p:nvSpPr>
        <p:spPr bwMode="auto">
          <a:xfrm>
            <a:off x="0" y="6381750"/>
            <a:ext cx="1752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FC0A3D-C37A-4EB6-8FA1-41332A94AABB}" type="datetime1">
              <a:rPr lang="en-US" smtClean="0"/>
              <a:pPr/>
              <a:t>4/24/2019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38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Communications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295399"/>
            <a:ext cx="5304654" cy="5362168"/>
          </a:xfrm>
        </p:spPr>
        <p:txBody>
          <a:bodyPr/>
          <a:lstStyle/>
          <a:p>
            <a:r>
              <a:rPr lang="en-US" sz="2000" dirty="0" smtClean="0"/>
              <a:t>Deep space communications hardware is very large</a:t>
            </a:r>
          </a:p>
          <a:p>
            <a:r>
              <a:rPr lang="en-US" sz="2000" dirty="0" smtClean="0"/>
              <a:t>CubeSat data must get back to Earth</a:t>
            </a:r>
          </a:p>
          <a:p>
            <a:pPr lvl="1"/>
            <a:r>
              <a:rPr lang="en-US" sz="1600" dirty="0" smtClean="0"/>
              <a:t>Primary spacecraft high gain antenna (HGA) can be used to send data in order to make use of the large antenna that is available</a:t>
            </a:r>
          </a:p>
          <a:p>
            <a:r>
              <a:rPr lang="en-US" sz="2000" dirty="0" smtClean="0"/>
              <a:t>In order to minimize any operational requirements on the primary, the dispenser can have its own low power communications system</a:t>
            </a:r>
          </a:p>
          <a:p>
            <a:pPr lvl="1"/>
            <a:r>
              <a:rPr lang="en-US" sz="1600" dirty="0" smtClean="0"/>
              <a:t>Send/receive data from the CubeSat</a:t>
            </a:r>
          </a:p>
          <a:p>
            <a:pPr lvl="1"/>
            <a:r>
              <a:rPr lang="en-US" sz="1600" dirty="0" smtClean="0"/>
              <a:t>Onboard dispenser avionics can then transfer the data to the primary spacecraft through a wired interface</a:t>
            </a:r>
          </a:p>
          <a:p>
            <a:r>
              <a:rPr lang="en-US" sz="2000" dirty="0" smtClean="0"/>
              <a:t>Above solution makes use of deep space communications systems already in place for the primary mission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88B0FA-66BA-4C95-A681-F206B3F5FD87}" type="slidenum">
              <a:rPr lang="en-US" smtClean="0"/>
              <a:t>5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515085" y="3118556"/>
            <a:ext cx="366888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HGA Antenna Example </a:t>
            </a:r>
          </a:p>
          <a:p>
            <a:pPr algn="ctr"/>
            <a:r>
              <a:rPr lang="en-US" sz="1600" dirty="0" smtClean="0"/>
              <a:t>Credit: NASA JPL</a:t>
            </a:r>
            <a:endParaRPr lang="en-US" sz="1600" dirty="0"/>
          </a:p>
        </p:txBody>
      </p:sp>
      <p:sp>
        <p:nvSpPr>
          <p:cNvPr id="32" name="TextBox 31"/>
          <p:cNvSpPr txBox="1"/>
          <p:nvPr/>
        </p:nvSpPr>
        <p:spPr>
          <a:xfrm>
            <a:off x="5570189" y="5926286"/>
            <a:ext cx="366888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Earth Deep Space Antenna Example</a:t>
            </a:r>
          </a:p>
          <a:p>
            <a:pPr algn="ctr"/>
            <a:r>
              <a:rPr lang="en-US" sz="1600" dirty="0" smtClean="0"/>
              <a:t>Credit: NASA</a:t>
            </a:r>
            <a:endParaRPr lang="en-US" sz="1600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3415" y="1328284"/>
            <a:ext cx="2430994" cy="178663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2919" y="3786157"/>
            <a:ext cx="2226402" cy="2128244"/>
          </a:xfrm>
          <a:prstGeom prst="rect">
            <a:avLst/>
          </a:prstGeom>
        </p:spPr>
      </p:pic>
      <p:sp>
        <p:nvSpPr>
          <p:cNvPr id="10" name="Date Placeholder 4"/>
          <p:cNvSpPr txBox="1">
            <a:spLocks/>
          </p:cNvSpPr>
          <p:nvPr/>
        </p:nvSpPr>
        <p:spPr bwMode="auto">
          <a:xfrm>
            <a:off x="0" y="6381750"/>
            <a:ext cx="1752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FC0A3D-C37A-4EB6-8FA1-41332A94AABB}" type="datetime1">
              <a:rPr lang="en-US" smtClean="0"/>
              <a:pPr/>
              <a:t>4/24/2019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86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Thermal System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8" y="1295399"/>
            <a:ext cx="4834299" cy="5362168"/>
          </a:xfrm>
        </p:spPr>
        <p:txBody>
          <a:bodyPr/>
          <a:lstStyle/>
          <a:p>
            <a:r>
              <a:rPr lang="en-US" sz="2000" dirty="0" smtClean="0"/>
              <a:t>Thermal system control objective:</a:t>
            </a:r>
          </a:p>
          <a:p>
            <a:pPr lvl="1"/>
            <a:r>
              <a:rPr lang="en-US" sz="1800" dirty="0" smtClean="0"/>
              <a:t>Maintain temperatures between           -</a:t>
            </a:r>
            <a:r>
              <a:rPr lang="en-US" sz="1800" dirty="0"/>
              <a:t>10° </a:t>
            </a:r>
            <a:r>
              <a:rPr lang="en-US" sz="1800" dirty="0" smtClean="0"/>
              <a:t>C to 40</a:t>
            </a:r>
            <a:r>
              <a:rPr lang="en-US" sz="1800" dirty="0"/>
              <a:t>°C</a:t>
            </a:r>
            <a:endParaRPr lang="en-US" sz="1800" dirty="0" smtClean="0"/>
          </a:p>
          <a:p>
            <a:r>
              <a:rPr lang="en-US" sz="2000" dirty="0" smtClean="0"/>
              <a:t>Utilize heaters to maintain minimum temperature in shaded/cold conditions</a:t>
            </a:r>
          </a:p>
          <a:p>
            <a:r>
              <a:rPr lang="en-US" sz="2000" dirty="0" smtClean="0"/>
              <a:t>Select insulation properties for optimal temperature range</a:t>
            </a:r>
          </a:p>
          <a:p>
            <a:pPr lvl="1"/>
            <a:r>
              <a:rPr lang="en-US" sz="1600" dirty="0" smtClean="0"/>
              <a:t>Balancing act between minimize power required in cold case to maintain temperature range and minimizing temperature in the hot case</a:t>
            </a:r>
          </a:p>
          <a:p>
            <a:r>
              <a:rPr lang="en-US" sz="2000" dirty="0" smtClean="0"/>
              <a:t>3 different MLI configurations were examined:</a:t>
            </a:r>
          </a:p>
          <a:p>
            <a:pPr lvl="1"/>
            <a:r>
              <a:rPr lang="en-US" sz="1600" dirty="0" smtClean="0"/>
              <a:t>α = 0.12, </a:t>
            </a:r>
            <a:r>
              <a:rPr lang="en-US" sz="1600" dirty="0" err="1" smtClean="0"/>
              <a:t>ε</a:t>
            </a:r>
            <a:r>
              <a:rPr lang="en-US" sz="1600" dirty="0" smtClean="0"/>
              <a:t> = 0.11 (COTS)</a:t>
            </a:r>
          </a:p>
          <a:p>
            <a:pPr lvl="1"/>
            <a:r>
              <a:rPr lang="en-US" sz="1600" dirty="0"/>
              <a:t>α = </a:t>
            </a:r>
            <a:r>
              <a:rPr lang="en-US" sz="1600" dirty="0" smtClean="0"/>
              <a:t>0.14, </a:t>
            </a:r>
            <a:r>
              <a:rPr lang="en-US" sz="1600" dirty="0" err="1"/>
              <a:t>ε</a:t>
            </a:r>
            <a:r>
              <a:rPr lang="en-US" sz="1600" dirty="0"/>
              <a:t> = </a:t>
            </a:r>
            <a:r>
              <a:rPr lang="en-US" sz="1600" dirty="0" smtClean="0"/>
              <a:t>0.07 (COTS)</a:t>
            </a:r>
          </a:p>
          <a:p>
            <a:pPr lvl="1"/>
            <a:r>
              <a:rPr lang="en-US" sz="1600" dirty="0"/>
              <a:t>α = </a:t>
            </a:r>
            <a:r>
              <a:rPr lang="en-US" sz="1600" dirty="0" smtClean="0"/>
              <a:t>0.04, </a:t>
            </a:r>
            <a:r>
              <a:rPr lang="en-US" sz="1600" dirty="0" err="1"/>
              <a:t>ε</a:t>
            </a:r>
            <a:r>
              <a:rPr lang="en-US" sz="1600" dirty="0"/>
              <a:t> = </a:t>
            </a:r>
            <a:r>
              <a:rPr lang="en-US" sz="1600" dirty="0" smtClean="0"/>
              <a:t>0.04 (theoretical)</a:t>
            </a:r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88B0FA-66BA-4C95-A681-F206B3F5FD87}" type="slidenum">
              <a:rPr lang="en-US" smtClean="0"/>
              <a:t>6</a:t>
            </a:fld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5264457" y="5926286"/>
            <a:ext cx="366888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Multi-layer Insulation in use</a:t>
            </a:r>
          </a:p>
          <a:p>
            <a:pPr algn="ctr"/>
            <a:r>
              <a:rPr lang="en-US" sz="1600" dirty="0" smtClean="0"/>
              <a:t>Credit: ESA</a:t>
            </a:r>
            <a:endParaRPr lang="en-US" sz="1600" dirty="0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682" y="1775496"/>
            <a:ext cx="3103166" cy="4140077"/>
          </a:xfrm>
          <a:prstGeom prst="rect">
            <a:avLst/>
          </a:prstGeom>
        </p:spPr>
      </p:pic>
      <p:sp>
        <p:nvSpPr>
          <p:cNvPr id="8" name="Date Placeholder 4"/>
          <p:cNvSpPr txBox="1">
            <a:spLocks/>
          </p:cNvSpPr>
          <p:nvPr/>
        </p:nvSpPr>
        <p:spPr bwMode="auto">
          <a:xfrm>
            <a:off x="0" y="6381750"/>
            <a:ext cx="1752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FC0A3D-C37A-4EB6-8FA1-41332A94AABB}" type="datetime1">
              <a:rPr lang="en-US" smtClean="0"/>
              <a:pPr/>
              <a:t>4/24/2019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7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Thermal System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5034198" cy="3231527"/>
          </a:xfrm>
        </p:spPr>
        <p:txBody>
          <a:bodyPr/>
          <a:lstStyle/>
          <a:p>
            <a:r>
              <a:rPr lang="en-US" sz="2000" dirty="0"/>
              <a:t>Cold Case Assumptions:</a:t>
            </a:r>
          </a:p>
          <a:p>
            <a:pPr lvl="1"/>
            <a:r>
              <a:rPr lang="en-US" sz="1600" dirty="0" smtClean="0"/>
              <a:t>Dispenser </a:t>
            </a:r>
            <a:r>
              <a:rPr lang="en-US" sz="1600" dirty="0"/>
              <a:t>shaded by Primary spacecraft (no thermal interaction)</a:t>
            </a:r>
          </a:p>
          <a:p>
            <a:pPr lvl="1"/>
            <a:r>
              <a:rPr lang="en-US" sz="1600" dirty="0"/>
              <a:t>All other surfaces radiate to </a:t>
            </a:r>
            <a:r>
              <a:rPr lang="en-US" sz="1600" dirty="0" smtClean="0"/>
              <a:t>space</a:t>
            </a:r>
          </a:p>
          <a:p>
            <a:pPr lvl="1"/>
            <a:r>
              <a:rPr lang="en-US" sz="1600" dirty="0" smtClean="0"/>
              <a:t>No view factors with sun, distance from the sun is not relevant</a:t>
            </a:r>
            <a:endParaRPr lang="en-US" sz="1600" dirty="0"/>
          </a:p>
          <a:p>
            <a:r>
              <a:rPr lang="en-US" sz="2000" dirty="0"/>
              <a:t>Hot Case Assumptions</a:t>
            </a:r>
          </a:p>
          <a:p>
            <a:pPr lvl="1"/>
            <a:r>
              <a:rPr lang="en-US" sz="1600" dirty="0"/>
              <a:t>Solar radiation incident on largest panel at </a:t>
            </a:r>
            <a:r>
              <a:rPr lang="en-US" sz="1600" dirty="0" smtClean="0"/>
              <a:t>0.89 </a:t>
            </a:r>
            <a:r>
              <a:rPr lang="en-US" sz="1600" dirty="0"/>
              <a:t>AU</a:t>
            </a:r>
          </a:p>
          <a:p>
            <a:pPr lvl="1"/>
            <a:r>
              <a:rPr lang="en-US" sz="1600" dirty="0"/>
              <a:t>No thermal interaction with primary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88B0FA-66BA-4C95-A681-F206B3F5FD87}" type="slidenum">
              <a:rPr lang="en-US" smtClean="0"/>
              <a:t>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409254" y="3118556"/>
            <a:ext cx="36688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Dispenser Thermal Model (Cold Case)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5464358" y="5926286"/>
            <a:ext cx="36688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Dispenser Thermal Model (Hot Case)</a:t>
            </a:r>
            <a:endParaRPr lang="en-US" sz="1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4703" y="1796595"/>
            <a:ext cx="2746664" cy="1142967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5723701" y="3592244"/>
            <a:ext cx="2958152" cy="2362200"/>
            <a:chOff x="1516543" y="4038600"/>
            <a:chExt cx="2958152" cy="2362200"/>
          </a:xfrm>
        </p:grpSpPr>
        <p:sp>
          <p:nvSpPr>
            <p:cNvPr id="10" name="Rectangle 9"/>
            <p:cNvSpPr/>
            <p:nvPr/>
          </p:nvSpPr>
          <p:spPr>
            <a:xfrm>
              <a:off x="1516543" y="5362414"/>
              <a:ext cx="2958152" cy="103838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 rot="437032">
              <a:off x="2499380" y="4791933"/>
              <a:ext cx="1099184" cy="53208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Dispenser</a:t>
              </a:r>
              <a:endParaRPr lang="en-US" sz="1600" dirty="0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3579933" y="5103897"/>
              <a:ext cx="620509" cy="104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 flipV="1">
              <a:off x="1860425" y="5114381"/>
              <a:ext cx="615696" cy="127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2012885" y="5461512"/>
              <a:ext cx="20705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Thermally Isolated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383057" y="4038600"/>
              <a:ext cx="20564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Solar </a:t>
              </a:r>
              <a:r>
                <a:rPr lang="en-US" sz="1400" dirty="0" smtClean="0"/>
                <a:t>Radiation</a:t>
              </a:r>
              <a:endParaRPr lang="en-US" sz="1400" dirty="0"/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flipH="1">
              <a:off x="3076985" y="4350095"/>
              <a:ext cx="6363" cy="46721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7957509"/>
              </p:ext>
            </p:extLst>
          </p:nvPr>
        </p:nvGraphicFramePr>
        <p:xfrm>
          <a:off x="258696" y="4540916"/>
          <a:ext cx="5115112" cy="1491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17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2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84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83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676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Config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α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ε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Max</a:t>
                      </a:r>
                      <a:r>
                        <a:rPr lang="en-US" sz="1400" baseline="0" dirty="0" smtClean="0"/>
                        <a:t> Temperature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Heater</a:t>
                      </a:r>
                      <a:r>
                        <a:rPr lang="en-US" sz="1400" baseline="0" dirty="0" smtClean="0"/>
                        <a:t> Power Required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05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0.12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0.11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42.8 °C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11</a:t>
                      </a:r>
                      <a:r>
                        <a:rPr lang="en-US" sz="1400" baseline="0" dirty="0" smtClean="0"/>
                        <a:t> Watts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05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0.14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94.0 °C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 Watts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98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36.0 °C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 Watts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" name="Date Placeholder 4"/>
          <p:cNvSpPr txBox="1">
            <a:spLocks/>
          </p:cNvSpPr>
          <p:nvPr/>
        </p:nvSpPr>
        <p:spPr bwMode="auto">
          <a:xfrm>
            <a:off x="0" y="6381750"/>
            <a:ext cx="1752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FC0A3D-C37A-4EB6-8FA1-41332A94AABB}" type="datetime1">
              <a:rPr lang="en-US" smtClean="0"/>
              <a:pPr/>
              <a:t>4/24/2019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62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/>
          <a:srcRect r="49963"/>
          <a:stretch/>
        </p:blipFill>
        <p:spPr>
          <a:xfrm>
            <a:off x="5115167" y="1741217"/>
            <a:ext cx="3945295" cy="26338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Radiation 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8" y="1295399"/>
            <a:ext cx="8115302" cy="5362168"/>
          </a:xfrm>
        </p:spPr>
        <p:txBody>
          <a:bodyPr/>
          <a:lstStyle/>
          <a:p>
            <a:r>
              <a:rPr lang="en-US" sz="2400" dirty="0" smtClean="0"/>
              <a:t>16 </a:t>
            </a:r>
            <a:r>
              <a:rPr lang="en-US" sz="2400" dirty="0" err="1" smtClean="0"/>
              <a:t>krad</a:t>
            </a:r>
            <a:r>
              <a:rPr lang="en-US" sz="2400" dirty="0" smtClean="0"/>
              <a:t> typical allowable ionizing dose of radiation for CubeSat components</a:t>
            </a:r>
            <a:r>
              <a:rPr lang="en-US" sz="2400" baseline="30000" dirty="0" smtClean="0"/>
              <a:t>1</a:t>
            </a:r>
          </a:p>
          <a:p>
            <a:pPr lvl="1"/>
            <a:r>
              <a:rPr lang="en-US" sz="1800" dirty="0" smtClean="0"/>
              <a:t>Targeted 10 </a:t>
            </a:r>
            <a:r>
              <a:rPr lang="en-US" sz="1800" dirty="0" err="1" smtClean="0"/>
              <a:t>krad</a:t>
            </a:r>
            <a:r>
              <a:rPr lang="en-US" sz="1800" dirty="0" smtClean="0"/>
              <a:t> and 8 </a:t>
            </a:r>
            <a:r>
              <a:rPr lang="en-US" sz="1800" dirty="0" err="1" smtClean="0"/>
              <a:t>krad</a:t>
            </a:r>
            <a:r>
              <a:rPr lang="en-US" sz="1800" dirty="0" smtClean="0"/>
              <a:t> for factor of </a:t>
            </a:r>
            <a:br>
              <a:rPr lang="en-US" sz="1800" dirty="0" smtClean="0"/>
            </a:br>
            <a:r>
              <a:rPr lang="en-US" sz="1800" dirty="0" smtClean="0"/>
              <a:t>safety</a:t>
            </a:r>
          </a:p>
          <a:p>
            <a:r>
              <a:rPr lang="en-US" sz="2400" dirty="0" smtClean="0"/>
              <a:t>Shielding entire CubeSat with </a:t>
            </a:r>
            <a:br>
              <a:rPr lang="en-US" sz="2400" dirty="0" smtClean="0"/>
            </a:br>
            <a:r>
              <a:rPr lang="en-US" sz="2400" dirty="0" smtClean="0"/>
              <a:t>Dispenser vs</a:t>
            </a:r>
            <a:r>
              <a:rPr lang="en-US" sz="2400" dirty="0"/>
              <a:t> </a:t>
            </a:r>
            <a:r>
              <a:rPr lang="en-US" sz="2400" dirty="0" smtClean="0"/>
              <a:t>just Dispenser </a:t>
            </a:r>
            <a:br>
              <a:rPr lang="en-US" sz="2400" dirty="0" smtClean="0"/>
            </a:br>
            <a:r>
              <a:rPr lang="en-US" sz="2400" dirty="0" smtClean="0"/>
              <a:t>components</a:t>
            </a:r>
          </a:p>
          <a:p>
            <a:pPr lvl="1"/>
            <a:r>
              <a:rPr lang="en-US" sz="1800" dirty="0" smtClean="0"/>
              <a:t>CubeSat can shield itself where </a:t>
            </a:r>
            <a:br>
              <a:rPr lang="en-US" sz="1800" dirty="0" smtClean="0"/>
            </a:br>
            <a:r>
              <a:rPr lang="en-US" sz="1800" dirty="0" smtClean="0"/>
              <a:t>necessary to save mass</a:t>
            </a:r>
          </a:p>
          <a:p>
            <a:r>
              <a:rPr lang="en-US" sz="2400" dirty="0" smtClean="0"/>
              <a:t>Assuming Aluminum dispenser body:</a:t>
            </a:r>
          </a:p>
          <a:p>
            <a:pPr lvl="1"/>
            <a:r>
              <a:rPr lang="en-US" sz="1800" dirty="0" smtClean="0"/>
              <a:t>16 </a:t>
            </a:r>
            <a:r>
              <a:rPr lang="en-US" sz="1800" dirty="0" err="1" smtClean="0"/>
              <a:t>krad</a:t>
            </a:r>
            <a:r>
              <a:rPr lang="en-US" sz="1800" dirty="0" smtClean="0"/>
              <a:t>: 1.7 mm wall thickness (similar to thickness of existing dispensers)</a:t>
            </a:r>
          </a:p>
          <a:p>
            <a:pPr lvl="1"/>
            <a:r>
              <a:rPr lang="en-US" sz="1800" dirty="0" smtClean="0"/>
              <a:t>10 </a:t>
            </a:r>
            <a:r>
              <a:rPr lang="en-US" sz="1800" dirty="0" err="1" smtClean="0"/>
              <a:t>krad</a:t>
            </a:r>
            <a:r>
              <a:rPr lang="en-US" sz="1800" dirty="0" smtClean="0"/>
              <a:t>: 2.8 mm wall thickness</a:t>
            </a:r>
          </a:p>
          <a:p>
            <a:pPr lvl="1"/>
            <a:r>
              <a:rPr lang="en-US" sz="1800" dirty="0" smtClean="0"/>
              <a:t>8 </a:t>
            </a:r>
            <a:r>
              <a:rPr lang="en-US" sz="1800" dirty="0" err="1" smtClean="0"/>
              <a:t>krad</a:t>
            </a:r>
            <a:r>
              <a:rPr lang="en-US" sz="1800" dirty="0" smtClean="0"/>
              <a:t>: 3.5 mm wall thickness</a:t>
            </a:r>
          </a:p>
          <a:p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88B0FA-66BA-4C95-A681-F206B3F5FD87}" type="slidenum">
              <a:rPr lang="en-US" smtClean="0"/>
              <a:t>8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34683" y="6581001"/>
            <a:ext cx="7239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aseline="30000" dirty="0" smtClean="0"/>
              <a:t>1</a:t>
            </a:r>
            <a:r>
              <a:rPr lang="en-GB" sz="1200" dirty="0"/>
              <a:t>Byrne, James, and K. </a:t>
            </a:r>
            <a:r>
              <a:rPr lang="en-GB" sz="1200" dirty="0" err="1"/>
              <a:t>Cahoy</a:t>
            </a:r>
            <a:r>
              <a:rPr lang="en-GB" sz="1200" dirty="0"/>
              <a:t>, Resource-Constrained Avionics Design for </a:t>
            </a:r>
            <a:r>
              <a:rPr lang="en-GB" sz="1200" dirty="0" err="1"/>
              <a:t>CubeSats</a:t>
            </a:r>
            <a:r>
              <a:rPr lang="en-GB" sz="1200" dirty="0"/>
              <a:t>, 2016.</a:t>
            </a:r>
            <a:r>
              <a:rPr lang="en-US" sz="1200" dirty="0"/>
              <a:t> </a:t>
            </a:r>
            <a:endParaRPr lang="en-US" sz="1200" baseline="30000" dirty="0"/>
          </a:p>
        </p:txBody>
      </p:sp>
      <p:sp>
        <p:nvSpPr>
          <p:cNvPr id="6" name="TextBox 5"/>
          <p:cNvSpPr txBox="1"/>
          <p:nvPr/>
        </p:nvSpPr>
        <p:spPr>
          <a:xfrm>
            <a:off x="5606306" y="4398275"/>
            <a:ext cx="32101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Data from SPENVIS model</a:t>
            </a:r>
            <a:endParaRPr lang="en-US" sz="1400" dirty="0"/>
          </a:p>
        </p:txBody>
      </p:sp>
      <p:sp>
        <p:nvSpPr>
          <p:cNvPr id="10" name="Date Placeholder 4"/>
          <p:cNvSpPr txBox="1">
            <a:spLocks/>
          </p:cNvSpPr>
          <p:nvPr/>
        </p:nvSpPr>
        <p:spPr bwMode="auto">
          <a:xfrm>
            <a:off x="0" y="6381750"/>
            <a:ext cx="1752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FC0A3D-C37A-4EB6-8FA1-41332A94AABB}" type="datetime1">
              <a:rPr lang="en-US" smtClean="0"/>
              <a:pPr/>
              <a:t>4/24/2019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3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202" y="1879139"/>
            <a:ext cx="3511798" cy="32923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Deployment Accuracy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295399"/>
            <a:ext cx="5175003" cy="5206914"/>
          </a:xfrm>
        </p:spPr>
        <p:txBody>
          <a:bodyPr/>
          <a:lstStyle/>
          <a:p>
            <a:r>
              <a:rPr lang="en-US" sz="2000" dirty="0" smtClean="0"/>
              <a:t>Mechanical springs are a popular method of deployment for CubeSat dispensers</a:t>
            </a:r>
            <a:endParaRPr lang="en-US" sz="1400" dirty="0"/>
          </a:p>
          <a:p>
            <a:pPr lvl="1"/>
            <a:r>
              <a:rPr lang="en-US" sz="1800" dirty="0" smtClean="0"/>
              <a:t>Very reliable compared to other options </a:t>
            </a:r>
          </a:p>
          <a:p>
            <a:pPr lvl="1"/>
            <a:r>
              <a:rPr lang="en-US" sz="1800" dirty="0" smtClean="0"/>
              <a:t>Long-term stowed state raises concerns of spring relaxation</a:t>
            </a:r>
          </a:p>
          <a:p>
            <a:pPr lvl="2"/>
            <a:r>
              <a:rPr lang="en-US" sz="1400" dirty="0" smtClean="0"/>
              <a:t>Spring relaxation can cause a loss of spring stiffness of at least 1-2%</a:t>
            </a:r>
            <a:endParaRPr lang="en-US" sz="1600" dirty="0" smtClean="0"/>
          </a:p>
          <a:p>
            <a:r>
              <a:rPr lang="en-US" sz="2000" dirty="0" smtClean="0"/>
              <a:t>Spring relaxation can be mitigated using a process called heat setting</a:t>
            </a:r>
          </a:p>
          <a:p>
            <a:pPr lvl="1"/>
            <a:r>
              <a:rPr lang="en-US" sz="1800" dirty="0" smtClean="0"/>
              <a:t>Holding the spring under high stress at elevated temperatures</a:t>
            </a:r>
          </a:p>
          <a:p>
            <a:r>
              <a:rPr lang="en-US" sz="2000" dirty="0" smtClean="0"/>
              <a:t>Spring will undergo its relaxation on the ground where it can be measured</a:t>
            </a:r>
          </a:p>
          <a:p>
            <a:pPr lvl="1"/>
            <a:r>
              <a:rPr lang="en-US" sz="1800" dirty="0" smtClean="0"/>
              <a:t>Ensures accurate deployment velocity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88B0FA-66BA-4C95-A681-F206B3F5FD87}" type="slidenum">
              <a:rPr lang="en-US" smtClean="0"/>
              <a:t>9</a:t>
            </a:fld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5475111" y="5667604"/>
            <a:ext cx="36688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P-POD with Coil Spring</a:t>
            </a:r>
            <a:endParaRPr lang="en-US" sz="1600" dirty="0"/>
          </a:p>
        </p:txBody>
      </p:sp>
      <p:sp>
        <p:nvSpPr>
          <p:cNvPr id="8" name="Date Placeholder 4"/>
          <p:cNvSpPr txBox="1">
            <a:spLocks/>
          </p:cNvSpPr>
          <p:nvPr/>
        </p:nvSpPr>
        <p:spPr bwMode="auto">
          <a:xfrm>
            <a:off x="0" y="6381750"/>
            <a:ext cx="1752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FC0A3D-C37A-4EB6-8FA1-41332A94AABB}" type="datetime1">
              <a:rPr lang="en-US" smtClean="0"/>
              <a:pPr/>
              <a:t>4/24/2019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60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Cold Welding 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295399"/>
            <a:ext cx="8503068" cy="5206914"/>
          </a:xfrm>
        </p:spPr>
        <p:txBody>
          <a:bodyPr/>
          <a:lstStyle/>
          <a:p>
            <a:r>
              <a:rPr lang="en-US" sz="2000" dirty="0" smtClean="0"/>
              <a:t>CubeSat deployment systems typically have a metal on metal interface between CubeSat and dispenser</a:t>
            </a:r>
          </a:p>
          <a:p>
            <a:pPr lvl="1"/>
            <a:r>
              <a:rPr lang="en-US" sz="1800" dirty="0" smtClean="0"/>
              <a:t>This raises concerns about cold welding</a:t>
            </a:r>
            <a:endParaRPr lang="en-US" sz="1800" dirty="0"/>
          </a:p>
          <a:p>
            <a:pPr lvl="1"/>
            <a:r>
              <a:rPr lang="en-US" sz="1800" dirty="0" smtClean="0"/>
              <a:t>Long-term contact raises chances of cold welding between two similar, flat, materials</a:t>
            </a:r>
          </a:p>
          <a:p>
            <a:r>
              <a:rPr lang="en-US" sz="2000" dirty="0" smtClean="0"/>
              <a:t>Using different material coatings greatly mitigates the adhesion forces</a:t>
            </a:r>
            <a:endParaRPr lang="en-US" sz="2000" baseline="30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88B0FA-66BA-4C95-A681-F206B3F5FD87}" type="slidenum">
              <a:rPr lang="en-US" smtClean="0"/>
              <a:t>10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803661" y="3819172"/>
            <a:ext cx="3810001" cy="2074948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10" name="Right Bracket 9"/>
          <p:cNvSpPr/>
          <p:nvPr/>
        </p:nvSpPr>
        <p:spPr>
          <a:xfrm>
            <a:off x="3676445" y="4524436"/>
            <a:ext cx="890636" cy="1158496"/>
          </a:xfrm>
          <a:prstGeom prst="rightBracket">
            <a:avLst/>
          </a:prstGeom>
          <a:ln w="762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/>
              <a:cs typeface="Arial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600337" y="4898526"/>
            <a:ext cx="686187" cy="98606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286525" y="3854132"/>
            <a:ext cx="33033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Arial"/>
              </a:rPr>
              <a:t>Uncoated materials see large adhesion force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Arial"/>
              </a:rPr>
              <a:t>Coated materials see small adhesion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Arial"/>
              </a:rPr>
              <a:t>forces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676445" y="4082732"/>
            <a:ext cx="1610079" cy="265600"/>
          </a:xfrm>
          <a:prstGeom prst="straightConnector1">
            <a:avLst/>
          </a:prstGeom>
          <a:ln w="76200">
            <a:solidFill>
              <a:srgbClr val="2A498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17589" y="5978569"/>
            <a:ext cx="543260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Different </a:t>
            </a:r>
            <a:r>
              <a:rPr lang="en-US" sz="1600" dirty="0"/>
              <a:t>a</a:t>
            </a:r>
            <a:r>
              <a:rPr lang="en-US" sz="1600" dirty="0" smtClean="0"/>
              <a:t>dhesion forces under impact and fretting for a selection of materials.  Credit: ESA</a:t>
            </a:r>
            <a:r>
              <a:rPr lang="en-US" sz="1600" baseline="30000" dirty="0" smtClean="0"/>
              <a:t>3</a:t>
            </a:r>
            <a:endParaRPr lang="en-US" sz="16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783436" y="6442502"/>
            <a:ext cx="83605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aseline="30000" dirty="0" smtClean="0"/>
              <a:t>3</a:t>
            </a:r>
            <a:r>
              <a:rPr lang="en-GB" sz="1000" dirty="0"/>
              <a:t>A. </a:t>
            </a:r>
            <a:r>
              <a:rPr lang="en-GB" sz="1000" dirty="0" err="1"/>
              <a:t>Merstallinger</a:t>
            </a:r>
            <a:r>
              <a:rPr lang="en-GB" sz="1000" dirty="0"/>
              <a:t>, M. Sales, E. </a:t>
            </a:r>
            <a:r>
              <a:rPr lang="en-GB" sz="1000" dirty="0" err="1"/>
              <a:t>Sermerad</a:t>
            </a:r>
            <a:r>
              <a:rPr lang="en-GB" sz="1000" dirty="0"/>
              <a:t>, B.D. Dunn, Assessment of Cold Welding between Separable Contact Surfaces Due to Impact and Fretting under Vacuum (ESA STM-279 November 2009), ESA Communications Production Office, 2009.</a:t>
            </a:r>
            <a:r>
              <a:rPr lang="en-US" sz="1000" dirty="0"/>
              <a:t> </a:t>
            </a:r>
            <a:endParaRPr lang="en-US" sz="1000" dirty="0" smtClean="0"/>
          </a:p>
        </p:txBody>
      </p:sp>
      <p:sp>
        <p:nvSpPr>
          <p:cNvPr id="17" name="Date Placeholder 4"/>
          <p:cNvSpPr txBox="1">
            <a:spLocks/>
          </p:cNvSpPr>
          <p:nvPr/>
        </p:nvSpPr>
        <p:spPr bwMode="auto">
          <a:xfrm>
            <a:off x="0" y="6381750"/>
            <a:ext cx="1752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FC0A3D-C37A-4EB6-8FA1-41332A94AABB}" type="datetime1">
              <a:rPr lang="en-US" smtClean="0"/>
              <a:pPr/>
              <a:t>4/24/2019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87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/>
          <a:srcRect l="5779" t="10580" r="4682" b="6057"/>
          <a:stretch/>
        </p:blipFill>
        <p:spPr>
          <a:xfrm>
            <a:off x="823465" y="2152124"/>
            <a:ext cx="7734511" cy="36980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Preliminary Design Concept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88B0FA-66BA-4C95-A681-F206B3F5FD87}" type="slidenum">
              <a:rPr lang="en-US" smtClean="0"/>
              <a:t>11</a:t>
            </a:fld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40F6515-830D-495E-BAC5-44BB99890CF9}"/>
              </a:ext>
            </a:extLst>
          </p:cNvPr>
          <p:cNvCxnSpPr>
            <a:cxnSpLocks/>
          </p:cNvCxnSpPr>
          <p:nvPr/>
        </p:nvCxnSpPr>
        <p:spPr>
          <a:xfrm flipH="1">
            <a:off x="7247930" y="3445419"/>
            <a:ext cx="112591" cy="704607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B1F8567-72F5-4E6B-BBCE-7CB7A1C9F888}"/>
              </a:ext>
            </a:extLst>
          </p:cNvPr>
          <p:cNvSpPr txBox="1"/>
          <p:nvPr/>
        </p:nvSpPr>
        <p:spPr>
          <a:xfrm>
            <a:off x="5566353" y="5938015"/>
            <a:ext cx="33907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Door Release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Mechanism</a:t>
            </a:r>
          </a:p>
          <a:p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Pin Puller on underside unlatches door</a:t>
            </a:r>
            <a:endParaRPr lang="en-US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48CD657-9003-4DC7-B652-17C39976C262}"/>
              </a:ext>
            </a:extLst>
          </p:cNvPr>
          <p:cNvCxnSpPr>
            <a:cxnSpLocks/>
          </p:cNvCxnSpPr>
          <p:nvPr/>
        </p:nvCxnSpPr>
        <p:spPr>
          <a:xfrm flipH="1">
            <a:off x="2314154" y="2222160"/>
            <a:ext cx="92367" cy="354103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4FE84CB-D13F-4A41-99D9-C560B987BE29}"/>
              </a:ext>
            </a:extLst>
          </p:cNvPr>
          <p:cNvCxnSpPr>
            <a:cxnSpLocks/>
          </p:cNvCxnSpPr>
          <p:nvPr/>
        </p:nvCxnSpPr>
        <p:spPr>
          <a:xfrm flipV="1">
            <a:off x="2314155" y="3652548"/>
            <a:ext cx="2120256" cy="2192340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CA886BC-C75B-4390-9F54-EC6D7C79F921}"/>
              </a:ext>
            </a:extLst>
          </p:cNvPr>
          <p:cNvCxnSpPr>
            <a:cxnSpLocks/>
          </p:cNvCxnSpPr>
          <p:nvPr/>
        </p:nvCxnSpPr>
        <p:spPr>
          <a:xfrm flipV="1">
            <a:off x="2314155" y="4673039"/>
            <a:ext cx="1883949" cy="1171848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8E061D5-5339-4C81-B179-309545E6915E}"/>
              </a:ext>
            </a:extLst>
          </p:cNvPr>
          <p:cNvCxnSpPr>
            <a:cxnSpLocks/>
          </p:cNvCxnSpPr>
          <p:nvPr/>
        </p:nvCxnSpPr>
        <p:spPr>
          <a:xfrm flipH="1" flipV="1">
            <a:off x="2153589" y="4055627"/>
            <a:ext cx="160566" cy="1789260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C407A22-D250-4B5A-8172-DE8129B2BE4B}"/>
              </a:ext>
            </a:extLst>
          </p:cNvPr>
          <p:cNvSpPr txBox="1"/>
          <p:nvPr/>
        </p:nvSpPr>
        <p:spPr>
          <a:xfrm>
            <a:off x="6116565" y="1119906"/>
            <a:ext cx="30274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Door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Stops in Hinge Assembly</a:t>
            </a:r>
          </a:p>
          <a:p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Spring loaded plunger engages in slot to stop and lock door in place</a:t>
            </a:r>
            <a:endParaRPr lang="en-US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CC7EF2-22BE-4982-BED0-9C5A79E48262}"/>
              </a:ext>
            </a:extLst>
          </p:cNvPr>
          <p:cNvSpPr txBox="1"/>
          <p:nvPr/>
        </p:nvSpPr>
        <p:spPr>
          <a:xfrm>
            <a:off x="7045646" y="2487965"/>
            <a:ext cx="16339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Antenna</a:t>
            </a:r>
          </a:p>
          <a:p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Omni-directional for pointing flexibility</a:t>
            </a:r>
            <a:endParaRPr lang="en-US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E97D3C-A454-45E8-9D88-4FA7BE0ECF65}"/>
              </a:ext>
            </a:extLst>
          </p:cNvPr>
          <p:cNvSpPr txBox="1"/>
          <p:nvPr/>
        </p:nvSpPr>
        <p:spPr>
          <a:xfrm>
            <a:off x="251298" y="1206497"/>
            <a:ext cx="43104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Electronics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Box</a:t>
            </a:r>
          </a:p>
          <a:p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Contains system computer, transceiver, thermal controller, data storage, and primary spacecraft interface electronics for power and data transfer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7BC950A-9268-43B6-B272-C8485676AF10}"/>
              </a:ext>
            </a:extLst>
          </p:cNvPr>
          <p:cNvCxnSpPr>
            <a:cxnSpLocks/>
          </p:cNvCxnSpPr>
          <p:nvPr/>
        </p:nvCxnSpPr>
        <p:spPr>
          <a:xfrm flipH="1">
            <a:off x="6289951" y="2302057"/>
            <a:ext cx="610210" cy="1143362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A5D4338-20FC-42A0-9800-D30C633086E6}"/>
              </a:ext>
            </a:extLst>
          </p:cNvPr>
          <p:cNvCxnSpPr>
            <a:cxnSpLocks/>
          </p:cNvCxnSpPr>
          <p:nvPr/>
        </p:nvCxnSpPr>
        <p:spPr>
          <a:xfrm flipH="1" flipV="1">
            <a:off x="6077476" y="5258963"/>
            <a:ext cx="131252" cy="686098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4FE84CB-D13F-4A41-99D9-C560B987BE29}"/>
              </a:ext>
            </a:extLst>
          </p:cNvPr>
          <p:cNvCxnSpPr>
            <a:cxnSpLocks/>
          </p:cNvCxnSpPr>
          <p:nvPr/>
        </p:nvCxnSpPr>
        <p:spPr>
          <a:xfrm flipV="1">
            <a:off x="2314155" y="2995797"/>
            <a:ext cx="215937" cy="2849090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D706A5C-20DB-4058-A1FD-9AAFCA4DC73F}"/>
              </a:ext>
            </a:extLst>
          </p:cNvPr>
          <p:cNvSpPr txBox="1"/>
          <p:nvPr/>
        </p:nvSpPr>
        <p:spPr>
          <a:xfrm>
            <a:off x="898262" y="5855910"/>
            <a:ext cx="28317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Heaters </a:t>
            </a:r>
          </a:p>
          <a:p>
            <a:pPr algn="ctr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(Dispenser to be wrapped in MLI)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7" name="Date Placeholder 4"/>
          <p:cNvSpPr txBox="1">
            <a:spLocks/>
          </p:cNvSpPr>
          <p:nvPr/>
        </p:nvSpPr>
        <p:spPr bwMode="auto">
          <a:xfrm>
            <a:off x="0" y="6381750"/>
            <a:ext cx="1752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FC0A3D-C37A-4EB6-8FA1-41332A94AABB}" type="datetime1">
              <a:rPr lang="en-US" smtClean="0"/>
              <a:pPr/>
              <a:t>4/24/2019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451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for Flight Readiness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3887"/>
            <a:ext cx="5737123" cy="3886200"/>
          </a:xfrm>
        </p:spPr>
        <p:txBody>
          <a:bodyPr/>
          <a:lstStyle/>
          <a:p>
            <a:r>
              <a:rPr lang="en-US" altLang="en-US" sz="1800" dirty="0"/>
              <a:t>Potentially send on EELV launch prior to long term testing to help qualify for longer term tests</a:t>
            </a:r>
          </a:p>
          <a:p>
            <a:r>
              <a:rPr lang="en-US" altLang="en-US" sz="1800" dirty="0" smtClean="0"/>
              <a:t>Potential long term test beds include ISS, GEO spacecraft or Lunar Orbital Platform-Gateway</a:t>
            </a:r>
          </a:p>
          <a:p>
            <a:r>
              <a:rPr lang="en-US" altLang="en-US" sz="1800" dirty="0" smtClean="0"/>
              <a:t>Develop </a:t>
            </a:r>
            <a:r>
              <a:rPr lang="en-US" altLang="en-US" sz="1800" dirty="0"/>
              <a:t>payload to stimulate CubeSat in various power state modes</a:t>
            </a:r>
          </a:p>
          <a:p>
            <a:pPr lvl="1">
              <a:buSzPct val="75000"/>
            </a:pPr>
            <a:r>
              <a:rPr lang="en-US" altLang="en-US" sz="1800" dirty="0"/>
              <a:t>Allows full thermal system testing to ensure temperature regulation is reliable</a:t>
            </a:r>
          </a:p>
          <a:p>
            <a:pPr lvl="1">
              <a:buSzPct val="75000"/>
            </a:pPr>
            <a:r>
              <a:rPr lang="en-US" altLang="en-US" sz="1800" dirty="0"/>
              <a:t>Allows for full deployment system test to ensure reduced risks </a:t>
            </a:r>
            <a:r>
              <a:rPr lang="en-US" altLang="en-US" sz="1800" dirty="0" smtClean="0"/>
              <a:t>of </a:t>
            </a:r>
            <a:r>
              <a:rPr lang="en-US" altLang="en-US" sz="1800" dirty="0"/>
              <a:t>cold welding or other deployment malfunctions</a:t>
            </a:r>
          </a:p>
          <a:p>
            <a:pPr lvl="1">
              <a:buSzPct val="75000"/>
            </a:pPr>
            <a:r>
              <a:rPr lang="en-US" altLang="en-US" sz="1800" dirty="0"/>
              <a:t>Allows for full communication system test to ensure </a:t>
            </a:r>
            <a:r>
              <a:rPr lang="en-US" altLang="en-US" sz="1800" dirty="0" smtClean="0"/>
              <a:t>communication </a:t>
            </a:r>
            <a:r>
              <a:rPr lang="en-US" altLang="en-US" sz="1800" dirty="0"/>
              <a:t>architecture behaves as expected</a:t>
            </a:r>
          </a:p>
          <a:p>
            <a:pPr lvl="1">
              <a:buSzPct val="75000"/>
            </a:pPr>
            <a:r>
              <a:rPr lang="en-US" altLang="en-US" sz="1800" dirty="0"/>
              <a:t>Indicates total ionizing dose transmissibility from dispenser </a:t>
            </a:r>
            <a:r>
              <a:rPr lang="en-US" altLang="en-US" sz="1800" dirty="0" smtClean="0"/>
              <a:t>exterior </a:t>
            </a:r>
            <a:r>
              <a:rPr lang="en-US" altLang="en-US" sz="1800" dirty="0"/>
              <a:t>to </a:t>
            </a:r>
            <a:r>
              <a:rPr lang="en-US" altLang="en-US" sz="1800" dirty="0" smtClean="0"/>
              <a:t>payload</a:t>
            </a:r>
            <a:endParaRPr lang="en-US" alt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88B0FA-66BA-4C95-A681-F206B3F5FD87}" type="slidenum">
              <a:rPr lang="en-US" smtClean="0"/>
              <a:t>12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6FC0A3D-C37A-4EB6-8FA1-41332A94AABB}" type="datetime1">
              <a:rPr lang="en-US" smtClean="0"/>
              <a:t>4/24/2019</a:t>
            </a:fld>
            <a:r>
              <a:rPr lang="en-US" dirty="0" smtClean="0"/>
              <a:t>	</a:t>
            </a:r>
            <a:endParaRPr lang="en-US" dirty="0"/>
          </a:p>
        </p:txBody>
      </p:sp>
      <p:pic>
        <p:nvPicPr>
          <p:cNvPr id="1026" name="Picture 2" descr="Image result for lunar gateway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4" r="7047"/>
          <a:stretch/>
        </p:blipFill>
        <p:spPr bwMode="auto">
          <a:xfrm>
            <a:off x="6112841" y="4036174"/>
            <a:ext cx="2920035" cy="1979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international space stati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841" y="1465014"/>
            <a:ext cx="2931094" cy="1946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112841" y="3419474"/>
            <a:ext cx="30027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International Space Station</a:t>
            </a:r>
          </a:p>
          <a:p>
            <a:pPr algn="ctr"/>
            <a:r>
              <a:rPr lang="en-US" sz="1400" dirty="0" smtClean="0"/>
              <a:t>Credit: NASA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6041163" y="6062990"/>
            <a:ext cx="30027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Lunar Orbital Platform-Gateway</a:t>
            </a:r>
          </a:p>
          <a:p>
            <a:pPr algn="ctr"/>
            <a:r>
              <a:rPr lang="en-US" sz="1400" dirty="0" smtClean="0"/>
              <a:t>Credit: NASA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12639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8" y="1295400"/>
            <a:ext cx="8424101" cy="5026378"/>
          </a:xfrm>
        </p:spPr>
        <p:txBody>
          <a:bodyPr/>
          <a:lstStyle/>
          <a:p>
            <a:r>
              <a:rPr lang="en-US" sz="2000" dirty="0" smtClean="0"/>
              <a:t>Proposed functions on a CubeSat deployment system are feasible</a:t>
            </a:r>
            <a:endParaRPr lang="en-US" sz="1400" dirty="0"/>
          </a:p>
          <a:p>
            <a:pPr lvl="1"/>
            <a:r>
              <a:rPr lang="en-US" sz="1800" dirty="0" smtClean="0"/>
              <a:t>Individual functions have been in practice for a long time</a:t>
            </a:r>
          </a:p>
          <a:p>
            <a:pPr lvl="1"/>
            <a:r>
              <a:rPr lang="en-US" sz="1800" dirty="0" smtClean="0"/>
              <a:t>The challenges arise when bringing these functions together in a system that works for a secondary payload interface</a:t>
            </a:r>
          </a:p>
          <a:p>
            <a:r>
              <a:rPr lang="en-US" sz="2000" dirty="0" smtClean="0"/>
              <a:t>Most significant change from available CubeSat dispensers will be the added avionics package to handle thermal control, communications, command and data handling, </a:t>
            </a:r>
            <a:r>
              <a:rPr lang="en-US" sz="2000" dirty="0" err="1" smtClean="0"/>
              <a:t>etc</a:t>
            </a:r>
            <a:r>
              <a:rPr lang="en-US" sz="2000" dirty="0" smtClean="0"/>
              <a:t>, to the CubeSat dispenser</a:t>
            </a:r>
          </a:p>
          <a:p>
            <a:r>
              <a:rPr lang="en-US" sz="2000" b="1" dirty="0" smtClean="0"/>
              <a:t>Special thanks to NASA JPL for funding and support of the preliminary studies to springboard this effort!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88B0FA-66BA-4C95-A681-F206B3F5FD87}" type="slidenum">
              <a:rPr lang="en-US" smtClean="0"/>
              <a:t>13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1272" y="4274335"/>
            <a:ext cx="4155952" cy="227278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081322" y="6550223"/>
            <a:ext cx="50915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Image Credit: NASA JPL</a:t>
            </a:r>
            <a:endParaRPr lang="en-US" sz="1400" dirty="0"/>
          </a:p>
        </p:txBody>
      </p:sp>
      <p:sp>
        <p:nvSpPr>
          <p:cNvPr id="8" name="Date Placeholder 4"/>
          <p:cNvSpPr txBox="1">
            <a:spLocks/>
          </p:cNvSpPr>
          <p:nvPr/>
        </p:nvSpPr>
        <p:spPr bwMode="auto">
          <a:xfrm>
            <a:off x="0" y="6381750"/>
            <a:ext cx="1752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FC0A3D-C37A-4EB6-8FA1-41332A94AABB}" type="datetime1">
              <a:rPr lang="en-US" smtClean="0"/>
              <a:pPr/>
              <a:t>4/24/2019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14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beSat">
  <a:themeElements>
    <a:clrScheme name="Custom 10">
      <a:dk1>
        <a:srgbClr val="000000"/>
      </a:dk1>
      <a:lt1>
        <a:srgbClr val="FFFFFF"/>
      </a:lt1>
      <a:dk2>
        <a:srgbClr val="FFFFFF"/>
      </a:dk2>
      <a:lt2>
        <a:srgbClr val="000050"/>
      </a:lt2>
      <a:accent1>
        <a:srgbClr val="00006B"/>
      </a:accent1>
      <a:accent2>
        <a:srgbClr val="0000BB"/>
      </a:accent2>
      <a:accent3>
        <a:srgbClr val="FFFFFF"/>
      </a:accent3>
      <a:accent4>
        <a:srgbClr val="0000BB"/>
      </a:accent4>
      <a:accent5>
        <a:srgbClr val="0000BB"/>
      </a:accent5>
      <a:accent6>
        <a:srgbClr val="0000BB"/>
      </a:accent6>
      <a:hlink>
        <a:srgbClr val="0000BB"/>
      </a:hlink>
      <a:folHlink>
        <a:srgbClr val="000055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28575" cmpd="sng">
          <a:solidFill>
            <a:schemeClr val="tx1"/>
          </a:solidFill>
          <a:tailEnd type="arrow" w="lg" len="lg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CubeSat" id="{8E11D370-C32D-44D5-820F-2186D52AA757}" vid="{A8C877E3-C853-4D6F-A97D-6964D9C8B2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CubeSat</Template>
  <TotalTime>101479</TotalTime>
  <Words>1090</Words>
  <Application>Microsoft Office PowerPoint</Application>
  <PresentationFormat>On-screen Show (4:3)</PresentationFormat>
  <Paragraphs>180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ＭＳ Ｐゴシック</vt:lpstr>
      <vt:lpstr>ＭＳ Ｐゴシック</vt:lpstr>
      <vt:lpstr>Arial</vt:lpstr>
      <vt:lpstr>Arial Black</vt:lpstr>
      <vt:lpstr>Calibri</vt:lpstr>
      <vt:lpstr>Times New Roman</vt:lpstr>
      <vt:lpstr>Wingdings</vt:lpstr>
      <vt:lpstr>CubeSat</vt:lpstr>
      <vt:lpstr>CubeSat Deployment System Concept for Interplanetary Missions  Dave Pignatelli California Polytechnic State University, San Luis Obispo Staff  2019 Interplanetary Small Satellite Conference April 29th, 2019</vt:lpstr>
      <vt:lpstr>Deep Space CubeSat Mission Concepts</vt:lpstr>
      <vt:lpstr>Deep Space CubeSat dispenser Motivation</vt:lpstr>
      <vt:lpstr>Assumed Dispenser Functions</vt:lpstr>
      <vt:lpstr>Communications System</vt:lpstr>
      <vt:lpstr>Thermal System (1)</vt:lpstr>
      <vt:lpstr>Thermal System (2)</vt:lpstr>
      <vt:lpstr>Radiation Concerns</vt:lpstr>
      <vt:lpstr>Deployment Accuracy</vt:lpstr>
      <vt:lpstr>Cold Welding Concerns</vt:lpstr>
      <vt:lpstr>Preliminary Design Concept</vt:lpstr>
      <vt:lpstr>Testing for Flight Readiness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Mk. III E – Mk. IV Changes</dc:title>
  <dc:creator>Dave</dc:creator>
  <cp:lastModifiedBy>Dave Pignatelli</cp:lastModifiedBy>
  <cp:revision>464</cp:revision>
  <dcterms:created xsi:type="dcterms:W3CDTF">2014-02-27T16:24:45Z</dcterms:created>
  <dcterms:modified xsi:type="dcterms:W3CDTF">2019-04-24T17:13:48Z</dcterms:modified>
</cp:coreProperties>
</file>