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1"/>
  </p:notesMasterIdLst>
  <p:handoutMasterIdLst>
    <p:handoutMasterId r:id="rId32"/>
  </p:handoutMasterIdLst>
  <p:sldIdLst>
    <p:sldId id="256" r:id="rId5"/>
    <p:sldId id="281" r:id="rId6"/>
    <p:sldId id="303" r:id="rId7"/>
    <p:sldId id="287" r:id="rId8"/>
    <p:sldId id="291" r:id="rId9"/>
    <p:sldId id="295" r:id="rId10"/>
    <p:sldId id="289" r:id="rId11"/>
    <p:sldId id="316" r:id="rId12"/>
    <p:sldId id="312" r:id="rId13"/>
    <p:sldId id="313" r:id="rId14"/>
    <p:sldId id="314" r:id="rId15"/>
    <p:sldId id="305" r:id="rId16"/>
    <p:sldId id="296" r:id="rId17"/>
    <p:sldId id="297" r:id="rId18"/>
    <p:sldId id="307" r:id="rId19"/>
    <p:sldId id="308" r:id="rId20"/>
    <p:sldId id="299" r:id="rId21"/>
    <p:sldId id="300" r:id="rId22"/>
    <p:sldId id="301" r:id="rId23"/>
    <p:sldId id="317" r:id="rId24"/>
    <p:sldId id="311" r:id="rId25"/>
    <p:sldId id="315" r:id="rId26"/>
    <p:sldId id="280" r:id="rId27"/>
    <p:sldId id="310" r:id="rId28"/>
    <p:sldId id="304" r:id="rId29"/>
    <p:sldId id="309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obert Pappalardo" initials="RTP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87" autoAdjust="0"/>
    <p:restoredTop sz="95476" autoAdjust="0"/>
  </p:normalViewPr>
  <p:slideViewPr>
    <p:cSldViewPr snapToGrid="0" snapToObjects="1">
      <p:cViewPr varScale="1">
        <p:scale>
          <a:sx n="83" d="100"/>
          <a:sy n="83" d="100"/>
        </p:scale>
        <p:origin x="1546" y="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1B26B5-489D-D144-A388-FA8FE059FBF7}" type="datetimeFigureOut">
              <a:rPr lang="en-US" smtClean="0"/>
              <a:t>4/24/2019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6F9405-ED12-F648-A36F-333E009790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98923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37D187-74D8-5545-B1E5-DFFEEFCDC7BF}" type="datetimeFigureOut">
              <a:rPr lang="en-US" smtClean="0"/>
              <a:t>4/24/2019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4A3E33-609B-4241-9CD8-9EFEEE049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89476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A3E33-609B-4241-9CD8-9EFEEE04969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00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2010_0210_alt-v1rgb.pn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41" b="8299"/>
          <a:stretch/>
        </p:blipFill>
        <p:spPr>
          <a:xfrm>
            <a:off x="0" y="-1"/>
            <a:ext cx="9188973" cy="686703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92285"/>
            <a:ext cx="7772400" cy="1470025"/>
          </a:xfrm>
        </p:spPr>
        <p:txBody>
          <a:bodyPr>
            <a:noAutofit/>
          </a:bodyPr>
          <a:lstStyle>
            <a:lvl1pPr>
              <a:defRPr sz="4000" baseline="0"/>
            </a:lvl1pPr>
          </a:lstStyle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12/14/2017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12B66C0-9BE6-AB49-A693-5804BBA65B39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NASA Trio Use w White Bkg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5" y="-298122"/>
            <a:ext cx="3567090" cy="2111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8863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46520"/>
            <a:ext cx="1709928" cy="365125"/>
          </a:xfrm>
          <a:prstGeom prst="rect">
            <a:avLst/>
          </a:prstGeom>
        </p:spPr>
        <p:txBody>
          <a:bodyPr anchor="ctr"/>
          <a:lstStyle>
            <a:lvl1pPr>
              <a:defRPr sz="1400"/>
            </a:lvl1pPr>
          </a:lstStyle>
          <a:p>
            <a:r>
              <a:rPr lang="en-US" smtClean="0"/>
              <a:t>12/14/2017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4057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r>
              <a:rPr lang="en-US" smtClean="0"/>
              <a:t>12/14/2017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74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12/14/2017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6819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12/14/2017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12B66C0-9BE6-AB49-A693-5804BBA65B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901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12/14/2017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112B66C0-9BE6-AB49-A693-5804BBA65B3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697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12/14/2017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12B66C0-9BE6-AB49-A693-5804BBA65B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133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12/14/2017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12B66C0-9BE6-AB49-A693-5804BBA65B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262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12/14/2017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12B66C0-9BE6-AB49-A693-5804BBA65B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335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12/14/2017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12B66C0-9BE6-AB49-A693-5804BBA65B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897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12/14/2017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12B66C0-9BE6-AB49-A693-5804BBA65B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0278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 pitchFamily="34" charset="0"/>
                <a:cs typeface="Arial" pitchFamily="34" charset="0"/>
              </a:defRPr>
            </a:lvl1pPr>
            <a:lvl2pPr>
              <a:defRPr sz="2000">
                <a:latin typeface="Arial" pitchFamily="34" charset="0"/>
                <a:cs typeface="Arial" pitchFamily="34" charset="0"/>
              </a:defRPr>
            </a:lvl2pPr>
            <a:lvl3pPr>
              <a:defRPr sz="1800">
                <a:latin typeface="Arial" pitchFamily="34" charset="0"/>
                <a:cs typeface="Arial" pitchFamily="34" charset="0"/>
              </a:defRPr>
            </a:lvl3pPr>
            <a:lvl4pPr>
              <a:defRPr sz="1800">
                <a:latin typeface="Arial" pitchFamily="34" charset="0"/>
                <a:cs typeface="Arial" pitchFamily="34" charset="0"/>
              </a:defRPr>
            </a:lvl4pPr>
            <a:lvl5pPr>
              <a:defRPr sz="18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itle 6"/>
          <p:cNvSpPr>
            <a:spLocks noGrp="1"/>
          </p:cNvSpPr>
          <p:nvPr>
            <p:ph type="title"/>
          </p:nvPr>
        </p:nvSpPr>
        <p:spPr>
          <a:xfrm>
            <a:off x="609600" y="228600"/>
            <a:ext cx="8077199" cy="520700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6932613" y="6627813"/>
            <a:ext cx="2133600" cy="228600"/>
          </a:xfrm>
          <a:prstGeom prst="rect">
            <a:avLst/>
          </a:prstGeom>
        </p:spPr>
        <p:txBody>
          <a:bodyPr anchor="ctr"/>
          <a:lstStyle/>
          <a:p>
            <a:pPr algn="r"/>
            <a:fld id="{729DC8B8-9B6C-46DE-AD52-7F362D1E3163}" type="slidenum">
              <a:rPr lang="en-US" sz="1000">
                <a:solidFill>
                  <a:srgbClr val="000000"/>
                </a:solidFill>
                <a:latin typeface="Calibri" pitchFamily="34" charset="0"/>
              </a:rPr>
              <a:pPr algn="r"/>
              <a:t>‹#›</a:t>
            </a:fld>
            <a:endParaRPr lang="en-US" sz="1000" dirty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52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62258"/>
            <a:ext cx="8229600" cy="7837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249" y="1045137"/>
            <a:ext cx="8571880" cy="53977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7077092" y="6442915"/>
            <a:ext cx="1706439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F0053926-614E-C74B-81C6-B3E7EFC2840A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46520"/>
            <a:ext cx="1709928" cy="365125"/>
          </a:xfrm>
          <a:prstGeom prst="rect">
            <a:avLst/>
          </a:prstGeom>
        </p:spPr>
        <p:txBody>
          <a:bodyPr anchor="ctr"/>
          <a:lstStyle>
            <a:lvl1pPr>
              <a:defRPr sz="1400"/>
            </a:lvl1pPr>
          </a:lstStyle>
          <a:p>
            <a:r>
              <a:rPr lang="en-US" smtClean="0"/>
              <a:t>12/14/2017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65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rgbClr val="0000FF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emf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tiff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lasp.colorado.edu/lisird/sorce/sorce_ssi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8640" y="1540333"/>
            <a:ext cx="8046720" cy="1751430"/>
          </a:xfrm>
        </p:spPr>
        <p:txBody>
          <a:bodyPr/>
          <a:lstStyle/>
          <a:p>
            <a:r>
              <a:rPr lang="en-US" dirty="0"/>
              <a:t>Low </a:t>
            </a:r>
            <a:r>
              <a:rPr lang="en-US" dirty="0" err="1"/>
              <a:t>SWaP</a:t>
            </a:r>
            <a:r>
              <a:rPr lang="en-US" dirty="0"/>
              <a:t> </a:t>
            </a:r>
            <a:r>
              <a:rPr lang="en-US" dirty="0" smtClean="0"/>
              <a:t>Radiation </a:t>
            </a:r>
            <a:r>
              <a:rPr lang="en-US" dirty="0"/>
              <a:t>S</a:t>
            </a:r>
            <a:r>
              <a:rPr lang="en-US" dirty="0" smtClean="0"/>
              <a:t>ensor </a:t>
            </a:r>
            <a:r>
              <a:rPr lang="en-US" dirty="0"/>
              <a:t>D</a:t>
            </a:r>
            <a:r>
              <a:rPr lang="en-US" dirty="0" smtClean="0"/>
              <a:t>evelopment </a:t>
            </a:r>
            <a:r>
              <a:rPr lang="en-US" dirty="0"/>
              <a:t>and </a:t>
            </a:r>
            <a:r>
              <a:rPr lang="en-US" dirty="0" smtClean="0"/>
              <a:t>Characterization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at </a:t>
            </a:r>
            <a:r>
              <a:rPr lang="en-US" dirty="0"/>
              <a:t>JPL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4375" y="3730979"/>
            <a:ext cx="8685339" cy="2698064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Wousik Kim and </a:t>
            </a:r>
            <a:r>
              <a:rPr lang="en-US" dirty="0" err="1" smtClean="0">
                <a:solidFill>
                  <a:srgbClr val="FFFF00"/>
                </a:solidFill>
              </a:rPr>
              <a:t>Insoo</a:t>
            </a:r>
            <a:r>
              <a:rPr lang="en-US" dirty="0" smtClean="0">
                <a:solidFill>
                  <a:srgbClr val="FFFF00"/>
                </a:solidFill>
              </a:rPr>
              <a:t> Jun</a:t>
            </a:r>
          </a:p>
          <a:p>
            <a:r>
              <a:rPr lang="en-US" sz="2400" dirty="0" smtClean="0">
                <a:solidFill>
                  <a:srgbClr val="FFFF00"/>
                </a:solidFill>
              </a:rPr>
              <a:t>Jet Propulsion Laboratory, California Institute of Technology</a:t>
            </a:r>
          </a:p>
          <a:p>
            <a:r>
              <a:rPr lang="en-US" sz="2400" dirty="0" smtClean="0">
                <a:solidFill>
                  <a:srgbClr val="FFFF00"/>
                </a:solidFill>
              </a:rPr>
              <a:t>April 29, 2019</a:t>
            </a:r>
          </a:p>
          <a:p>
            <a:endParaRPr lang="en-US" sz="2400" dirty="0">
              <a:solidFill>
                <a:srgbClr val="FFFF00"/>
              </a:solidFill>
            </a:endParaRPr>
          </a:p>
          <a:p>
            <a:r>
              <a:rPr lang="en-US" sz="2400" dirty="0" smtClean="0">
                <a:solidFill>
                  <a:srgbClr val="FFFF00"/>
                </a:solidFill>
              </a:rPr>
              <a:t>ISSC 2019</a:t>
            </a:r>
            <a:endParaRPr lang="en-US" altLang="en-US" sz="3600" dirty="0">
              <a:solidFill>
                <a:srgbClr val="FFFF00"/>
              </a:solidFill>
              <a:latin typeface="Arial" panose="020B0604020202020204" pitchFamily="34" charset="0"/>
            </a:endParaRPr>
          </a:p>
          <a:p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B66C0-9BE6-AB49-A693-5804BBA65B39}" type="slidenum">
              <a:rPr lang="en-US" smtClean="0"/>
              <a:t>1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04374" y="6399797"/>
            <a:ext cx="8939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Copyright </a:t>
            </a:r>
            <a:r>
              <a:rPr lang="en-US" dirty="0" smtClean="0">
                <a:solidFill>
                  <a:schemeClr val="bg1"/>
                </a:solidFill>
              </a:rPr>
              <a:t>2019 </a:t>
            </a:r>
            <a:r>
              <a:rPr lang="en-US" dirty="0">
                <a:solidFill>
                  <a:schemeClr val="bg1"/>
                </a:solidFill>
              </a:rPr>
              <a:t>California Institute of Technology.  Government sponsorship acknowledged.</a:t>
            </a:r>
          </a:p>
        </p:txBody>
      </p:sp>
    </p:spTree>
    <p:extLst>
      <p:ext uri="{BB962C8B-B14F-4D97-AF65-F5344CB8AC3E}">
        <p14:creationId xmlns:p14="http://schemas.microsoft.com/office/powerpoint/2010/main" val="3828282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249" y="1181069"/>
            <a:ext cx="8571880" cy="5146393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dirty="0" smtClean="0"/>
              <a:t>JPL’s </a:t>
            </a:r>
            <a:r>
              <a:rPr lang="en-US" dirty="0"/>
              <a:t>R</a:t>
            </a:r>
            <a:r>
              <a:rPr lang="en-US" dirty="0" smtClean="0"/>
              <a:t>adiation Monitors 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dirty="0" smtClean="0"/>
              <a:t>Sensors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dirty="0" smtClean="0"/>
              <a:t>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67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JPL’s Radiation Monitor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Heritage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409034" y="1052786"/>
            <a:ext cx="2014669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RRELAX</a:t>
            </a:r>
            <a:endParaRPr lang="en-US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5234349" y="878318"/>
            <a:ext cx="3845169" cy="3115689"/>
            <a:chOff x="5222631" y="845050"/>
            <a:chExt cx="3845169" cy="5327150"/>
          </a:xfrm>
        </p:grpSpPr>
        <p:sp>
          <p:nvSpPr>
            <p:cNvPr id="9" name="TextBox 8"/>
            <p:cNvSpPr txBox="1"/>
            <p:nvPr/>
          </p:nvSpPr>
          <p:spPr>
            <a:xfrm>
              <a:off x="5755626" y="924174"/>
              <a:ext cx="2779178" cy="62537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accent4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Strategic Initiative </a:t>
              </a:r>
              <a:r>
                <a:rPr lang="en-US" b="1" u="sng" dirty="0" smtClean="0">
                  <a:solidFill>
                    <a:schemeClr val="accent4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2008</a:t>
              </a:r>
              <a:endParaRPr lang="en-US" b="1" u="sng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222631" y="1486837"/>
              <a:ext cx="3845169" cy="9116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marR="0" lvl="0" indent="-285750">
                <a:spcBef>
                  <a:spcPts val="120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1400" dirty="0" smtClean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Demonstration of a network of environmental monitoring sensors including design, fabrication and test of a breadboard system</a:t>
              </a:r>
            </a:p>
          </p:txBody>
        </p:sp>
        <p:pic>
          <p:nvPicPr>
            <p:cNvPr id="11" name="Picture 10"/>
            <p:cNvPicPr preferRelativeResize="0">
              <a:picLocks noChangeAspect="1"/>
            </p:cNvPicPr>
            <p:nvPr/>
          </p:nvPicPr>
          <p:blipFill rotWithShape="1">
            <a:blip r:embed="rId2"/>
            <a:srcRect l="50214" t="9900" r="14214" b="8900"/>
            <a:stretch/>
          </p:blipFill>
          <p:spPr>
            <a:xfrm>
              <a:off x="6805163" y="3035153"/>
              <a:ext cx="2037422" cy="3000943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5222631" y="845050"/>
              <a:ext cx="3845169" cy="5327150"/>
            </a:xfrm>
            <a:prstGeom prst="rect">
              <a:avLst/>
            </a:prstGeom>
            <a:noFill/>
            <a:ln w="25400"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/>
          <p:cNvSpPr/>
          <p:nvPr/>
        </p:nvSpPr>
        <p:spPr>
          <a:xfrm>
            <a:off x="109084" y="877824"/>
            <a:ext cx="5019762" cy="2936005"/>
          </a:xfrm>
          <a:prstGeom prst="rect">
            <a:avLst/>
          </a:prstGeom>
          <a:noFill/>
          <a:ln w="254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3"/>
          <a:srcRect r="3728"/>
          <a:stretch/>
        </p:blipFill>
        <p:spPr>
          <a:xfrm>
            <a:off x="2446882" y="1561117"/>
            <a:ext cx="2640933" cy="2151129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109649" y="1557724"/>
            <a:ext cx="2410813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Instrument successfully flew on the Clementine mission in </a:t>
            </a:r>
            <a:r>
              <a:rPr lang="en-US" sz="1400" u="sng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1992</a:t>
            </a:r>
            <a:endParaRPr lang="en-US" sz="1400" u="sng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Monitored the </a:t>
            </a:r>
            <a:r>
              <a:rPr lang="en-US" sz="1400" dirty="0" smtClean="0">
                <a:solidFill>
                  <a:srgbClr val="0000CC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SEU</a:t>
            </a:r>
            <a:r>
              <a:rPr lang="en-US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rates and Total Ionizing Dose (</a:t>
            </a:r>
            <a:r>
              <a:rPr lang="en-US" sz="1400" dirty="0" smtClean="0">
                <a:solidFill>
                  <a:srgbClr val="0000CC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TID</a:t>
            </a:r>
            <a:r>
              <a:rPr lang="en-US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Managed by H. B. </a:t>
            </a:r>
            <a:r>
              <a:rPr lang="en-US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Garrett</a:t>
            </a:r>
            <a:endParaRPr lang="en-US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181599" y="2347644"/>
            <a:ext cx="1689279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Measurements of </a:t>
            </a:r>
            <a:r>
              <a:rPr lang="en-US" sz="1400" dirty="0" smtClean="0">
                <a:solidFill>
                  <a:srgbClr val="0000CC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TID, SEU</a:t>
            </a:r>
            <a:r>
              <a:rPr lang="en-US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and a prototype </a:t>
            </a:r>
            <a:r>
              <a:rPr lang="en-US" sz="1400" dirty="0" smtClean="0">
                <a:solidFill>
                  <a:srgbClr val="0000CC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Electrostatic Discharge Monitor</a:t>
            </a:r>
            <a:endParaRPr lang="en-US" sz="1400" dirty="0">
              <a:solidFill>
                <a:srgbClr val="0000CC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718846" y="4096933"/>
            <a:ext cx="1395046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CREAM</a:t>
            </a:r>
            <a:endParaRPr lang="en-US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73914" y="4533704"/>
            <a:ext cx="3314055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CREAM was an instrument suite part of the MISSE-X </a:t>
            </a:r>
            <a:r>
              <a:rPr lang="en-US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CubeSat</a:t>
            </a:r>
            <a:endParaRPr lang="en-US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CREAM included </a:t>
            </a:r>
            <a:r>
              <a:rPr lang="en-US" sz="1400" dirty="0">
                <a:solidFill>
                  <a:srgbClr val="0000CC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TID</a:t>
            </a: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400" dirty="0">
                <a:solidFill>
                  <a:srgbClr val="0000CC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temperature</a:t>
            </a: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and </a:t>
            </a:r>
            <a:r>
              <a:rPr lang="en-US" sz="1400" dirty="0">
                <a:solidFill>
                  <a:srgbClr val="0000CC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UV</a:t>
            </a: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measurements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CREAM passed </a:t>
            </a:r>
            <a:r>
              <a:rPr lang="en-US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PDR at JPL </a:t>
            </a: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 the time of the MISSE-X cancellation in </a:t>
            </a:r>
            <a:r>
              <a:rPr lang="en-US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August </a:t>
            </a:r>
            <a:r>
              <a:rPr lang="en-US" sz="1400" u="sng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2013</a:t>
            </a:r>
            <a:endParaRPr lang="en-US" sz="1400" u="sng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67" name="Group 66"/>
          <p:cNvGrpSpPr/>
          <p:nvPr/>
        </p:nvGrpSpPr>
        <p:grpSpPr>
          <a:xfrm>
            <a:off x="3260426" y="4057934"/>
            <a:ext cx="1702300" cy="1441942"/>
            <a:chOff x="201083" y="1314894"/>
            <a:chExt cx="4357436" cy="5003356"/>
          </a:xfrm>
        </p:grpSpPr>
        <p:pic>
          <p:nvPicPr>
            <p:cNvPr id="68" name="Picture 67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159" t="10604" r="36566" b="9832"/>
            <a:stretch/>
          </p:blipFill>
          <p:spPr>
            <a:xfrm>
              <a:off x="201083" y="1314894"/>
              <a:ext cx="3405360" cy="5003356"/>
            </a:xfrm>
            <a:prstGeom prst="rect">
              <a:avLst/>
            </a:prstGeom>
          </p:spPr>
        </p:pic>
        <p:sp>
          <p:nvSpPr>
            <p:cNvPr id="69" name="AutoShape 33"/>
            <p:cNvSpPr>
              <a:spLocks/>
            </p:cNvSpPr>
            <p:nvPr/>
          </p:nvSpPr>
          <p:spPr bwMode="auto">
            <a:xfrm>
              <a:off x="3258929" y="1821166"/>
              <a:ext cx="1299590" cy="1358577"/>
            </a:xfrm>
            <a:prstGeom prst="borderCallout2">
              <a:avLst>
                <a:gd name="adj1" fmla="val 34954"/>
                <a:gd name="adj2" fmla="val -6898"/>
                <a:gd name="adj3" fmla="val 34954"/>
                <a:gd name="adj4" fmla="val -22125"/>
                <a:gd name="adj5" fmla="val 22872"/>
                <a:gd name="adj6" fmla="val -32748"/>
              </a:avLst>
            </a:prstGeom>
            <a:solidFill>
              <a:schemeClr val="bg1"/>
            </a:solidFill>
            <a:ln w="12700">
              <a:solidFill>
                <a:srgbClr val="FF0000"/>
              </a:solidFill>
              <a:miter lim="800000"/>
              <a:headEnd/>
              <a:tailEnd type="triangle" w="med" len="med"/>
            </a:ln>
            <a:effectLst/>
          </p:spPr>
          <p:txBody>
            <a:bodyPr anchor="ctr"/>
            <a:lstStyle/>
            <a:p>
              <a:r>
                <a:rPr lang="en-US" sz="800" b="1" i="1" dirty="0" smtClean="0">
                  <a:solidFill>
                    <a:srgbClr val="FF0000"/>
                  </a:solidFill>
                </a:rPr>
                <a:t>CREAM Sensor Board</a:t>
              </a:r>
              <a:endParaRPr lang="en-US" sz="800" dirty="0">
                <a:solidFill>
                  <a:srgbClr val="FF0000"/>
                </a:solidFill>
              </a:endParaRPr>
            </a:p>
          </p:txBody>
        </p:sp>
      </p:grpSp>
      <p:pic>
        <p:nvPicPr>
          <p:cNvPr id="70" name="Picture 69" descr="20130725_160811_resized.jp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43" t="41558" r="9778" b="8208"/>
          <a:stretch/>
        </p:blipFill>
        <p:spPr>
          <a:xfrm>
            <a:off x="4003683" y="5186193"/>
            <a:ext cx="1072623" cy="1245539"/>
          </a:xfrm>
          <a:prstGeom prst="rect">
            <a:avLst/>
          </a:prstGeom>
        </p:spPr>
      </p:pic>
      <p:sp>
        <p:nvSpPr>
          <p:cNvPr id="71" name="Rectangle 70"/>
          <p:cNvSpPr/>
          <p:nvPr/>
        </p:nvSpPr>
        <p:spPr>
          <a:xfrm>
            <a:off x="109084" y="3948082"/>
            <a:ext cx="5019762" cy="2535445"/>
          </a:xfrm>
          <a:prstGeom prst="rect">
            <a:avLst/>
          </a:prstGeom>
          <a:noFill/>
          <a:ln w="254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/>
          <p:cNvSpPr/>
          <p:nvPr/>
        </p:nvSpPr>
        <p:spPr>
          <a:xfrm>
            <a:off x="5234349" y="4105615"/>
            <a:ext cx="3845169" cy="238827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TextBox 72"/>
          <p:cNvSpPr txBox="1"/>
          <p:nvPr/>
        </p:nvSpPr>
        <p:spPr>
          <a:xfrm>
            <a:off x="6029778" y="4203535"/>
            <a:ext cx="2311585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Black Box </a:t>
            </a:r>
            <a:r>
              <a:rPr lang="en-US" b="1" u="sng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  <a:endParaRPr lang="en-US" b="1" u="sng" dirty="0">
              <a:solidFill>
                <a:schemeClr val="accent3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4" name="Group 73"/>
          <p:cNvGrpSpPr/>
          <p:nvPr/>
        </p:nvGrpSpPr>
        <p:grpSpPr>
          <a:xfrm>
            <a:off x="7415189" y="5447413"/>
            <a:ext cx="1477748" cy="980737"/>
            <a:chOff x="6444693" y="4996718"/>
            <a:chExt cx="2313541" cy="1505080"/>
          </a:xfrm>
        </p:grpSpPr>
        <p:grpSp>
          <p:nvGrpSpPr>
            <p:cNvPr id="75" name="Group 74"/>
            <p:cNvGrpSpPr/>
            <p:nvPr/>
          </p:nvGrpSpPr>
          <p:grpSpPr>
            <a:xfrm>
              <a:off x="6444693" y="4996718"/>
              <a:ext cx="2313541" cy="1451069"/>
              <a:chOff x="727714" y="1106968"/>
              <a:chExt cx="3482507" cy="2230250"/>
            </a:xfrm>
          </p:grpSpPr>
          <p:grpSp>
            <p:nvGrpSpPr>
              <p:cNvPr id="78" name="Group 77"/>
              <p:cNvGrpSpPr/>
              <p:nvPr/>
            </p:nvGrpSpPr>
            <p:grpSpPr>
              <a:xfrm>
                <a:off x="727714" y="1106968"/>
                <a:ext cx="1869440" cy="1299325"/>
                <a:chOff x="142240" y="442750"/>
                <a:chExt cx="1869440" cy="1299325"/>
              </a:xfrm>
            </p:grpSpPr>
            <p:grpSp>
              <p:nvGrpSpPr>
                <p:cNvPr id="85" name="Group 84"/>
                <p:cNvGrpSpPr/>
                <p:nvPr/>
              </p:nvGrpSpPr>
              <p:grpSpPr>
                <a:xfrm>
                  <a:off x="142240" y="442750"/>
                  <a:ext cx="1869440" cy="1299325"/>
                  <a:chOff x="858520" y="793635"/>
                  <a:chExt cx="1869440" cy="1299325"/>
                </a:xfrm>
              </p:grpSpPr>
              <p:sp>
                <p:nvSpPr>
                  <p:cNvPr id="87" name="Rectangle 86"/>
                  <p:cNvSpPr/>
                  <p:nvPr/>
                </p:nvSpPr>
                <p:spPr>
                  <a:xfrm>
                    <a:off x="858520" y="1376680"/>
                    <a:ext cx="1869440" cy="716280"/>
                  </a:xfrm>
                  <a:prstGeom prst="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88" name="Group 87"/>
                  <p:cNvGrpSpPr/>
                  <p:nvPr/>
                </p:nvGrpSpPr>
                <p:grpSpPr>
                  <a:xfrm>
                    <a:off x="858520" y="793635"/>
                    <a:ext cx="1869440" cy="1232231"/>
                    <a:chOff x="2169869" y="2282193"/>
                    <a:chExt cx="1869440" cy="1232231"/>
                  </a:xfrm>
                </p:grpSpPr>
                <p:pic>
                  <p:nvPicPr>
                    <p:cNvPr id="89" name="Picture 88"/>
                    <p:cNvPicPr>
                      <a:picLocks noChangeAspect="1"/>
                    </p:cNvPicPr>
                    <p:nvPr/>
                  </p:nvPicPr>
                  <p:blipFill>
                    <a:blip r:embed="rId6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2169869" y="2282193"/>
                      <a:ext cx="1869440" cy="738956"/>
                    </a:xfrm>
                    <a:prstGeom prst="rect">
                      <a:avLst/>
                    </a:prstGeom>
                  </p:spPr>
                </p:pic>
                <p:grpSp>
                  <p:nvGrpSpPr>
                    <p:cNvPr id="90" name="Group 89"/>
                    <p:cNvGrpSpPr/>
                    <p:nvPr/>
                  </p:nvGrpSpPr>
                  <p:grpSpPr>
                    <a:xfrm>
                      <a:off x="2262505" y="2426178"/>
                      <a:ext cx="1555933" cy="1088246"/>
                      <a:chOff x="2262505" y="2426178"/>
                      <a:chExt cx="1555933" cy="1088246"/>
                    </a:xfrm>
                  </p:grpSpPr>
                  <p:grpSp>
                    <p:nvGrpSpPr>
                      <p:cNvPr id="91" name="Group 90"/>
                      <p:cNvGrpSpPr/>
                      <p:nvPr/>
                    </p:nvGrpSpPr>
                    <p:grpSpPr>
                      <a:xfrm>
                        <a:off x="2262505" y="3114978"/>
                        <a:ext cx="1555933" cy="399446"/>
                        <a:chOff x="5613032" y="2958434"/>
                        <a:chExt cx="1544688" cy="399446"/>
                      </a:xfrm>
                    </p:grpSpPr>
                    <p:pic>
                      <p:nvPicPr>
                        <p:cNvPr id="103" name="Picture 102"/>
                        <p:cNvPicPr>
                          <a:picLocks noChangeAspect="1"/>
                        </p:cNvPicPr>
                        <p:nvPr/>
                      </p:nvPicPr>
                      <p:blipFill rotWithShape="1"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b="74069"/>
                        <a:stretch/>
                      </p:blipFill>
                      <p:spPr>
                        <a:xfrm>
                          <a:off x="5614374" y="3008339"/>
                          <a:ext cx="1543346" cy="349541"/>
                        </a:xfrm>
                        <a:prstGeom prst="parallelogram">
                          <a:avLst>
                            <a:gd name="adj" fmla="val 98030"/>
                          </a:avLst>
                        </a:prstGeom>
                      </p:spPr>
                    </p:pic>
                    <p:pic>
                      <p:nvPicPr>
                        <p:cNvPr id="104" name="Picture 103"/>
                        <p:cNvPicPr>
                          <a:picLocks noChangeAspect="1"/>
                        </p:cNvPicPr>
                        <p:nvPr/>
                      </p:nvPicPr>
                      <p:blipFill rotWithShape="1"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b="74069"/>
                        <a:stretch/>
                      </p:blipFill>
                      <p:spPr>
                        <a:xfrm>
                          <a:off x="5613032" y="2958434"/>
                          <a:ext cx="1543346" cy="349541"/>
                        </a:xfrm>
                        <a:prstGeom prst="parallelogram">
                          <a:avLst>
                            <a:gd name="adj" fmla="val 98030"/>
                          </a:avLst>
                        </a:prstGeom>
                      </p:spPr>
                    </p:pic>
                    <p:cxnSp>
                      <p:nvCxnSpPr>
                        <p:cNvPr id="105" name="Straight Connector 104"/>
                        <p:cNvCxnSpPr/>
                        <p:nvPr/>
                      </p:nvCxnSpPr>
                      <p:spPr>
                        <a:xfrm>
                          <a:off x="5620652" y="3306070"/>
                          <a:ext cx="0" cy="49905"/>
                        </a:xfrm>
                        <a:prstGeom prst="line">
                          <a:avLst/>
                        </a:prstGeom>
                        <a:ln w="127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sp>
                      <p:nvSpPr>
                        <p:cNvPr id="106" name="Rectangle 105"/>
                        <p:cNvSpPr/>
                        <p:nvPr/>
                      </p:nvSpPr>
                      <p:spPr>
                        <a:xfrm>
                          <a:off x="5626367" y="3307152"/>
                          <a:ext cx="1179576" cy="36576"/>
                        </a:xfrm>
                        <a:prstGeom prst="rect">
                          <a:avLst/>
                        </a:prstGeom>
                        <a:solidFill>
                          <a:schemeClr val="bg2">
                            <a:lumMod val="75000"/>
                          </a:schemeClr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cxnSp>
                      <p:nvCxnSpPr>
                        <p:cNvPr id="107" name="Straight Connector 106"/>
                        <p:cNvCxnSpPr/>
                        <p:nvPr/>
                      </p:nvCxnSpPr>
                      <p:spPr>
                        <a:xfrm>
                          <a:off x="6807848" y="3299273"/>
                          <a:ext cx="0" cy="49905"/>
                        </a:xfrm>
                        <a:prstGeom prst="line">
                          <a:avLst/>
                        </a:prstGeom>
                        <a:ln w="127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108" name="Straight Connector 107"/>
                        <p:cNvCxnSpPr/>
                        <p:nvPr/>
                      </p:nvCxnSpPr>
                      <p:spPr>
                        <a:xfrm>
                          <a:off x="7146853" y="2960339"/>
                          <a:ext cx="0" cy="49905"/>
                        </a:xfrm>
                        <a:prstGeom prst="line">
                          <a:avLst/>
                        </a:prstGeom>
                        <a:ln w="127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sp>
                      <p:nvSpPr>
                        <p:cNvPr id="109" name="Right Triangle 108"/>
                        <p:cNvSpPr/>
                        <p:nvPr/>
                      </p:nvSpPr>
                      <p:spPr>
                        <a:xfrm rot="16200000">
                          <a:off x="7097351" y="2968879"/>
                          <a:ext cx="45719" cy="45719"/>
                        </a:xfrm>
                        <a:prstGeom prst="rtTriangle">
                          <a:avLst/>
                        </a:prstGeom>
                        <a:solidFill>
                          <a:schemeClr val="bg2">
                            <a:lumMod val="75000"/>
                          </a:schemeClr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pic>
                      <p:nvPicPr>
                        <p:cNvPr id="110" name="Picture 109"/>
                        <p:cNvPicPr>
                          <a:picLocks noChangeAspect="1"/>
                        </p:cNvPicPr>
                        <p:nvPr/>
                      </p:nvPicPr>
                      <p:blipFill rotWithShape="1"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39441" t="1840" r="40687" b="77103"/>
                        <a:stretch/>
                      </p:blipFill>
                      <p:spPr>
                        <a:xfrm>
                          <a:off x="6837722" y="3001492"/>
                          <a:ext cx="306705" cy="283845"/>
                        </a:xfrm>
                        <a:prstGeom prst="parallelogram">
                          <a:avLst>
                            <a:gd name="adj" fmla="val 98030"/>
                          </a:avLst>
                        </a:prstGeom>
                      </p:spPr>
                    </p:pic>
                    <p:pic>
                      <p:nvPicPr>
                        <p:cNvPr id="111" name="Picture 110"/>
                        <p:cNvPicPr>
                          <a:picLocks noChangeAspect="1"/>
                        </p:cNvPicPr>
                        <p:nvPr/>
                      </p:nvPicPr>
                      <p:blipFill rotWithShape="1"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39441" t="1840" r="40687" b="77103"/>
                        <a:stretch/>
                      </p:blipFill>
                      <p:spPr>
                        <a:xfrm>
                          <a:off x="6840148" y="2999358"/>
                          <a:ext cx="306705" cy="283845"/>
                        </a:xfrm>
                        <a:prstGeom prst="parallelogram">
                          <a:avLst>
                            <a:gd name="adj" fmla="val 98030"/>
                          </a:avLst>
                        </a:prstGeom>
                      </p:spPr>
                    </p:pic>
                  </p:grpSp>
                  <p:grpSp>
                    <p:nvGrpSpPr>
                      <p:cNvPr id="92" name="Group 91"/>
                      <p:cNvGrpSpPr/>
                      <p:nvPr/>
                    </p:nvGrpSpPr>
                    <p:grpSpPr>
                      <a:xfrm>
                        <a:off x="2453815" y="2426178"/>
                        <a:ext cx="1164006" cy="996315"/>
                        <a:chOff x="2591011" y="2567586"/>
                        <a:chExt cx="952076" cy="830933"/>
                      </a:xfrm>
                    </p:grpSpPr>
                    <p:sp>
                      <p:nvSpPr>
                        <p:cNvPr id="93" name="Cube 92"/>
                        <p:cNvSpPr/>
                        <p:nvPr/>
                      </p:nvSpPr>
                      <p:spPr>
                        <a:xfrm>
                          <a:off x="2591011" y="2573925"/>
                          <a:ext cx="950734" cy="823566"/>
                        </a:xfrm>
                        <a:prstGeom prst="cube">
                          <a:avLst/>
                        </a:prstGeom>
                      </p:spPr>
                      <p:style>
                        <a:lnRef idx="2">
                          <a:schemeClr val="accent3">
                            <a:shade val="50000"/>
                          </a:schemeClr>
                        </a:lnRef>
                        <a:fillRef idx="1">
                          <a:schemeClr val="accent3"/>
                        </a:fillRef>
                        <a:effectRef idx="0">
                          <a:schemeClr val="accent3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pic>
                      <p:nvPicPr>
                        <p:cNvPr id="94" name="Picture 10" descr="http://www.buyqual.com/media/catalog/product/cache/1/image/290x197/0ef16801658cc2b788eab3b4dae61092/t/1/t1p1pgfajkxxxxxxxx__0-item_pic.jpg"/>
                        <p:cNvPicPr>
                          <a:picLocks noChangeAspect="1" noChangeArrowheads="1"/>
                        </p:cNvPicPr>
                        <p:nvPr/>
                      </p:nvPicPr>
                      <p:blipFill rotWithShape="1">
                        <a:blip r:embed="rId8" cstate="print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11746" t="16926" r="20371" b="29408"/>
                        <a:stretch/>
                      </p:blipFill>
                      <p:spPr bwMode="auto">
                        <a:xfrm>
                          <a:off x="2591011" y="2915858"/>
                          <a:ext cx="950734" cy="217347"/>
                        </a:xfrm>
                        <a:prstGeom prst="parallelogram">
                          <a:avLst>
                            <a:gd name="adj" fmla="val 100378"/>
                          </a:avLst>
                        </a:prstGeom>
                        <a:noFill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  <p:cxnSp>
                      <p:nvCxnSpPr>
                        <p:cNvPr id="95" name="Straight Connector 94"/>
                        <p:cNvCxnSpPr/>
                        <p:nvPr/>
                      </p:nvCxnSpPr>
                      <p:spPr>
                        <a:xfrm>
                          <a:off x="2800350" y="3133205"/>
                          <a:ext cx="0" cy="73152"/>
                        </a:xfrm>
                        <a:prstGeom prst="line">
                          <a:avLst/>
                        </a:prstGeom>
                        <a:ln>
                          <a:solidFill>
                            <a:schemeClr val="bg2">
                              <a:lumMod val="50000"/>
                            </a:schemeClr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96" name="Straight Connector 95"/>
                        <p:cNvCxnSpPr/>
                        <p:nvPr/>
                      </p:nvCxnSpPr>
                      <p:spPr>
                        <a:xfrm>
                          <a:off x="2807970" y="2846924"/>
                          <a:ext cx="0" cy="64008"/>
                        </a:xfrm>
                        <a:prstGeom prst="line">
                          <a:avLst/>
                        </a:prstGeom>
                        <a:ln>
                          <a:solidFill>
                            <a:schemeClr val="bg2">
                              <a:lumMod val="50000"/>
                            </a:schemeClr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97" name="Straight Connector 96"/>
                        <p:cNvCxnSpPr/>
                        <p:nvPr/>
                      </p:nvCxnSpPr>
                      <p:spPr>
                        <a:xfrm>
                          <a:off x="2800350" y="3202633"/>
                          <a:ext cx="525778" cy="3724"/>
                        </a:xfrm>
                        <a:prstGeom prst="line">
                          <a:avLst/>
                        </a:prstGeom>
                        <a:ln>
                          <a:solidFill>
                            <a:schemeClr val="bg2">
                              <a:lumMod val="50000"/>
                            </a:schemeClr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98" name="Straight Connector 97"/>
                        <p:cNvCxnSpPr/>
                        <p:nvPr/>
                      </p:nvCxnSpPr>
                      <p:spPr>
                        <a:xfrm flipH="1">
                          <a:off x="2674620" y="3202633"/>
                          <a:ext cx="125730" cy="119688"/>
                        </a:xfrm>
                        <a:prstGeom prst="line">
                          <a:avLst/>
                        </a:prstGeom>
                        <a:ln>
                          <a:solidFill>
                            <a:schemeClr val="bg2">
                              <a:lumMod val="50000"/>
                            </a:schemeClr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sp>
                      <p:nvSpPr>
                        <p:cNvPr id="99" name="Parallelogram 98"/>
                        <p:cNvSpPr/>
                        <p:nvPr/>
                      </p:nvSpPr>
                      <p:spPr>
                        <a:xfrm>
                          <a:off x="2733039" y="2606930"/>
                          <a:ext cx="262255" cy="89754"/>
                        </a:xfrm>
                        <a:prstGeom prst="parallelogram">
                          <a:avLst>
                            <a:gd name="adj" fmla="val 101488"/>
                          </a:avLst>
                        </a:prstGeom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ln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2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dk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pic>
                      <p:nvPicPr>
                        <p:cNvPr id="100" name="Picture 99"/>
                        <p:cNvPicPr>
                          <a:picLocks noChangeAspect="1"/>
                        </p:cNvPicPr>
                        <p:nvPr/>
                      </p:nvPicPr>
                      <p:blipFill rotWithShape="1"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76897"/>
                        <a:stretch/>
                      </p:blipFill>
                      <p:spPr>
                        <a:xfrm>
                          <a:off x="3320542" y="2567586"/>
                          <a:ext cx="222545" cy="830933"/>
                        </a:xfrm>
                        <a:prstGeom prst="rect">
                          <a:avLst/>
                        </a:prstGeom>
                      </p:spPr>
                    </p:pic>
                    <p:sp>
                      <p:nvSpPr>
                        <p:cNvPr id="101" name="Parallelogram 100"/>
                        <p:cNvSpPr/>
                        <p:nvPr/>
                      </p:nvSpPr>
                      <p:spPr>
                        <a:xfrm>
                          <a:off x="3099021" y="2652214"/>
                          <a:ext cx="262255" cy="89754"/>
                        </a:xfrm>
                        <a:prstGeom prst="parallelogram">
                          <a:avLst>
                            <a:gd name="adj" fmla="val 101488"/>
                          </a:avLst>
                        </a:prstGeom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ln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2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dk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02" name="Rectangle 101"/>
                        <p:cNvSpPr/>
                        <p:nvPr/>
                      </p:nvSpPr>
                      <p:spPr>
                        <a:xfrm>
                          <a:off x="2595902" y="2846431"/>
                          <a:ext cx="725478" cy="475890"/>
                        </a:xfrm>
                        <a:prstGeom prst="rect">
                          <a:avLst/>
                        </a:prstGeom>
                        <a:solidFill>
                          <a:schemeClr val="bg1">
                            <a:alpha val="54000"/>
                          </a:schemeClr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</p:grpSp>
            </p:grpSp>
            <p:sp>
              <p:nvSpPr>
                <p:cNvPr id="86" name="Rectangle 85"/>
                <p:cNvSpPr/>
                <p:nvPr/>
              </p:nvSpPr>
              <p:spPr>
                <a:xfrm>
                  <a:off x="142240" y="442750"/>
                  <a:ext cx="1869440" cy="1299325"/>
                </a:xfrm>
                <a:prstGeom prst="rect">
                  <a:avLst/>
                </a:prstGeom>
                <a:noFill/>
                <a:ln w="31750"/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9" name="Group 78"/>
              <p:cNvGrpSpPr/>
              <p:nvPr/>
            </p:nvGrpSpPr>
            <p:grpSpPr>
              <a:xfrm>
                <a:off x="2125389" y="1954442"/>
                <a:ext cx="2084832" cy="1382776"/>
                <a:chOff x="2058024" y="1662772"/>
                <a:chExt cx="2084832" cy="1382776"/>
              </a:xfrm>
            </p:grpSpPr>
            <p:grpSp>
              <p:nvGrpSpPr>
                <p:cNvPr id="81" name="Group 80"/>
                <p:cNvGrpSpPr/>
                <p:nvPr/>
              </p:nvGrpSpPr>
              <p:grpSpPr>
                <a:xfrm>
                  <a:off x="2058024" y="1662772"/>
                  <a:ext cx="2084832" cy="1382776"/>
                  <a:chOff x="3111391" y="1733094"/>
                  <a:chExt cx="2084832" cy="1382776"/>
                </a:xfrm>
              </p:grpSpPr>
              <p:pic>
                <p:nvPicPr>
                  <p:cNvPr id="83" name="Picture 6" descr="http://dawn.jpl.nasa.gov/multimedia/images/dawnsc_new2.png"/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9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4985" t="29080" r="35162" b="27736"/>
                  <a:stretch/>
                </p:blipFill>
                <p:spPr bwMode="auto">
                  <a:xfrm>
                    <a:off x="3111391" y="1733094"/>
                    <a:ext cx="2084832" cy="1382776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84" name="Cube 83"/>
                  <p:cNvSpPr/>
                  <p:nvPr/>
                </p:nvSpPr>
                <p:spPr>
                  <a:xfrm>
                    <a:off x="3838543" y="2266950"/>
                    <a:ext cx="76200" cy="64770"/>
                  </a:xfrm>
                  <a:prstGeom prst="cub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82" name="Rectangle 81"/>
                <p:cNvSpPr/>
                <p:nvPr/>
              </p:nvSpPr>
              <p:spPr>
                <a:xfrm>
                  <a:off x="2728069" y="2143997"/>
                  <a:ext cx="190414" cy="170032"/>
                </a:xfrm>
                <a:prstGeom prst="rect">
                  <a:avLst/>
                </a:prstGeom>
                <a:noFill/>
                <a:ln w="19050"/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80" name="Straight Arrow Connector 79"/>
              <p:cNvCxnSpPr>
                <a:stCxn id="82" idx="0"/>
                <a:endCxn id="86" idx="3"/>
              </p:cNvCxnSpPr>
              <p:nvPr/>
            </p:nvCxnSpPr>
            <p:spPr>
              <a:xfrm flipH="1" flipV="1">
                <a:off x="2597154" y="1756631"/>
                <a:ext cx="293487" cy="679036"/>
              </a:xfrm>
              <a:prstGeom prst="straightConnector1">
                <a:avLst/>
              </a:prstGeom>
              <a:ln w="25400"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76" name="Rectangle 75"/>
            <p:cNvSpPr/>
            <p:nvPr/>
          </p:nvSpPr>
          <p:spPr>
            <a:xfrm>
              <a:off x="7894697" y="6338039"/>
              <a:ext cx="585488" cy="15156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8272778" y="6271529"/>
              <a:ext cx="326773" cy="23026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2" name="TextBox 111"/>
          <p:cNvSpPr txBox="1"/>
          <p:nvPr/>
        </p:nvSpPr>
        <p:spPr>
          <a:xfrm>
            <a:off x="5261022" y="4612647"/>
            <a:ext cx="38184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small environment monitor designed to support mission planning, anomaly investigations, and the design of future JPL missions</a:t>
            </a:r>
            <a:endParaRPr lang="en-US" sz="1400" dirty="0"/>
          </a:p>
        </p:txBody>
      </p:sp>
      <p:sp>
        <p:nvSpPr>
          <p:cNvPr id="113" name="TextBox 112"/>
          <p:cNvSpPr txBox="1"/>
          <p:nvPr/>
        </p:nvSpPr>
        <p:spPr>
          <a:xfrm>
            <a:off x="5261022" y="5643090"/>
            <a:ext cx="204773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TID, SEU, </a:t>
            </a:r>
            <a:r>
              <a:rPr lang="en-US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Charge monitors, and Camera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681493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9810359"/>
              </p:ext>
            </p:extLst>
          </p:nvPr>
        </p:nvGraphicFramePr>
        <p:xfrm>
          <a:off x="228600" y="754363"/>
          <a:ext cx="8686800" cy="588000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1538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753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335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5917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+mn-lt"/>
                        </a:rPr>
                        <a:t>Sensor</a:t>
                      </a:r>
                      <a:endParaRPr lang="en-US" sz="1000" dirty="0">
                        <a:latin typeface="+mn-lt"/>
                      </a:endParaRPr>
                    </a:p>
                  </a:txBody>
                  <a:tcPr marL="141544" marR="1415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+mn-lt"/>
                        </a:rPr>
                        <a:t>Environment Quantified</a:t>
                      </a:r>
                      <a:endParaRPr lang="en-US" sz="1000" dirty="0">
                        <a:latin typeface="+mn-lt"/>
                      </a:endParaRPr>
                    </a:p>
                  </a:txBody>
                  <a:tcPr marL="141544" marR="1415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+mn-lt"/>
                        </a:rPr>
                        <a:t>Operation Overview</a:t>
                      </a:r>
                      <a:endParaRPr lang="en-US" sz="1000" dirty="0">
                        <a:latin typeface="+mn-lt"/>
                      </a:endParaRPr>
                    </a:p>
                  </a:txBody>
                  <a:tcPr marL="141544" marR="1415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+mn-lt"/>
                        </a:rPr>
                        <a:t>Calibration</a:t>
                      </a:r>
                      <a:endParaRPr lang="en-US" sz="1000" dirty="0">
                        <a:latin typeface="+mn-lt"/>
                      </a:endParaRPr>
                    </a:p>
                  </a:txBody>
                  <a:tcPr marL="141544" marR="141544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7397">
                <a:tc>
                  <a:txBody>
                    <a:bodyPr/>
                    <a:lstStyle/>
                    <a:p>
                      <a:pPr algn="ctr" font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 b="1" i="0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</a:rPr>
                        <a:t>Atomic Oxygen (AO) Fluence Monitor                         </a:t>
                      </a:r>
                      <a:r>
                        <a:rPr lang="en-US" sz="1000" b="0" i="0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endParaRPr lang="en-US" sz="1000" b="1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160" marR="5160" marT="516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+mn-lt"/>
                        </a:rPr>
                        <a:t>Flux (atoms/cm</a:t>
                      </a:r>
                      <a:r>
                        <a:rPr lang="en-US" sz="1000" baseline="300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</a:t>
                      </a:r>
                      <a:r>
                        <a:rPr lang="en-US" sz="1000" baseline="0" dirty="0" smtClean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sec), </a:t>
                      </a:r>
                      <a:r>
                        <a:rPr lang="en-US" sz="10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Fluence </a:t>
                      </a:r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+mn-lt"/>
                        </a:rPr>
                        <a:t>(atoms/cm</a:t>
                      </a:r>
                      <a:r>
                        <a:rPr lang="en-US" sz="1000" baseline="300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</a:t>
                      </a:r>
                      <a:r>
                        <a:rPr lang="en-US" sz="10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) </a:t>
                      </a:r>
                      <a:endParaRPr lang="en-US" sz="1000" baseline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41544" marR="141544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latin typeface="+mn-lt"/>
                          <a:cs typeface="Arial" pitchFamily="34" charset="0"/>
                        </a:rPr>
                        <a:t>Provides time-based AO arrival data by using the erosion of a pair of pyrolytic graphite wedges over an ambient lit photodiode. </a:t>
                      </a:r>
                      <a:endParaRPr lang="en-US" sz="1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41544" marR="141544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latin typeface="+mn-lt"/>
                          <a:cs typeface="Arial" pitchFamily="34" charset="0"/>
                        </a:rPr>
                        <a:t>To improve calibration accuracy, two Kapton covered photodiodes (different film thickness) will provide in-flight calibration verification.    </a:t>
                      </a:r>
                      <a:endParaRPr lang="en-US" sz="1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41544" marR="141544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1755">
                <a:tc>
                  <a:txBody>
                    <a:bodyPr/>
                    <a:lstStyle/>
                    <a:p>
                      <a:pPr algn="ctr" font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n-NO" sz="1000" b="1" i="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</a:rPr>
                        <a:t>UV </a:t>
                      </a:r>
                      <a:r>
                        <a:rPr lang="nn-NO" sz="1000" b="1" i="0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</a:rPr>
                        <a:t>Sensor                                              </a:t>
                      </a:r>
                      <a:r>
                        <a:rPr lang="nn-NO" sz="1000" b="0" i="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</a:rPr>
                        <a:t>(140 nm - 1100 nm)</a:t>
                      </a:r>
                      <a:endParaRPr lang="nn-NO" sz="1000" b="1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160" marR="5160" marT="516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+mn-lt"/>
                        </a:rPr>
                        <a:t>Sun-hour from the broad</a:t>
                      </a:r>
                      <a:r>
                        <a:rPr lang="en-US" sz="10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band intensity </a:t>
                      </a:r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+mn-lt"/>
                        </a:rPr>
                        <a:t>(W/cm</a:t>
                      </a:r>
                      <a:r>
                        <a:rPr lang="en-US" sz="1000" baseline="300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</a:t>
                      </a:r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+mn-lt"/>
                        </a:rPr>
                        <a:t>)</a:t>
                      </a:r>
                      <a:r>
                        <a:rPr lang="en-US" sz="10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+mn-lt"/>
                        </a:rPr>
                        <a:t>measurement</a:t>
                      </a:r>
                      <a:endParaRPr lang="en-US" sz="1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41544" marR="141544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latin typeface="+mn-lt"/>
                        </a:rPr>
                        <a:t>Measure the current generated by the photodiode responding to the broad band sun spectrum.</a:t>
                      </a:r>
                      <a:endParaRPr lang="en-US" sz="1000" dirty="0">
                        <a:latin typeface="+mn-lt"/>
                      </a:endParaRPr>
                    </a:p>
                  </a:txBody>
                  <a:tcPr marL="141544" marR="141544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Calibrate the photodiode</a:t>
                      </a:r>
                      <a:r>
                        <a:rPr lang="en-US" sz="1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using the solar simulator lamp. </a:t>
                      </a:r>
                      <a:endParaRPr 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41544" marR="141544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7397">
                <a:tc>
                  <a:txBody>
                    <a:bodyPr/>
                    <a:lstStyle/>
                    <a:p>
                      <a:pPr algn="ctr" font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 b="1" i="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</a:rPr>
                        <a:t>Total Ionizing Dose (TID) </a:t>
                      </a:r>
                    </a:p>
                  </a:txBody>
                  <a:tcPr marL="5160" marR="5160" marT="516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energy deposition by ionizing radiation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(J/kg = </a:t>
                      </a:r>
                      <a:r>
                        <a:rPr lang="en-US" sz="1000" baseline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Gy</a:t>
                      </a:r>
                      <a:r>
                        <a:rPr lang="en-US" sz="10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, rad = </a:t>
                      </a:r>
                      <a:r>
                        <a:rPr lang="en-US" sz="1000" baseline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cGy</a:t>
                      </a:r>
                      <a:r>
                        <a:rPr lang="en-US" sz="10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)</a:t>
                      </a:r>
                      <a:endParaRPr lang="en-US" sz="1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41544" marR="141544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+mn-lt"/>
                        </a:rPr>
                        <a:t>The threshold voltage of RADFET is</a:t>
                      </a:r>
                      <a:r>
                        <a:rPr lang="en-US" sz="10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shifted according to the total deposited energy in the gate oxide. </a:t>
                      </a:r>
                      <a:endParaRPr lang="en-US" sz="1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41544" marR="141544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+mn-lt"/>
                        </a:rPr>
                        <a:t>Calibrate the threshold voltage shift on ground using known radiation sources such as </a:t>
                      </a:r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+mn-lt"/>
                        </a:rPr>
                        <a:t>Co-60 </a:t>
                      </a:r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+mn-lt"/>
                        </a:rPr>
                        <a:t>and/or electron beam.</a:t>
                      </a:r>
                      <a:endParaRPr lang="en-US" sz="1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41544" marR="141544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2243">
                <a:tc>
                  <a:txBody>
                    <a:bodyPr/>
                    <a:lstStyle/>
                    <a:p>
                      <a:pPr algn="ctr" font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 b="1" i="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</a:rPr>
                        <a:t>Temperature Transducer </a:t>
                      </a:r>
                    </a:p>
                  </a:txBody>
                  <a:tcPr marL="5160" marR="5160" marT="516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+mn-lt"/>
                        </a:rPr>
                        <a:t>Local</a:t>
                      </a:r>
                      <a:r>
                        <a:rPr lang="en-US" sz="10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t</a:t>
                      </a:r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+mn-lt"/>
                        </a:rPr>
                        <a:t>emperature (K)</a:t>
                      </a:r>
                      <a:endParaRPr lang="en-US" sz="1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41544" marR="141544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+mn-lt"/>
                        </a:rPr>
                        <a:t>Temperature transducer is an </a:t>
                      </a:r>
                      <a:r>
                        <a:rPr lang="en-US" sz="100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Intergtated</a:t>
                      </a:r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+mn-lt"/>
                        </a:rPr>
                        <a:t> Circuit</a:t>
                      </a:r>
                      <a:r>
                        <a:rPr lang="en-US" sz="10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(IC), the </a:t>
                      </a:r>
                      <a:r>
                        <a:rPr lang="en-US" sz="1000" dirty="0" smtClean="0">
                          <a:latin typeface="+mn-lt"/>
                        </a:rPr>
                        <a:t>design of which results from the fact that semiconductor diodes have temperature-sensitive voltage vs. current characteristics.</a:t>
                      </a:r>
                      <a:endParaRPr lang="en-US" sz="1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41544" marR="141544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+mn-lt"/>
                        </a:rPr>
                        <a:t>The output current is</a:t>
                      </a:r>
                      <a:r>
                        <a:rPr lang="en-US" sz="10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proportional to absolute temperature. ( 1 µA/K)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Will be calibrated on ground.</a:t>
                      </a:r>
                      <a:endParaRPr lang="en-US" sz="1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41544" marR="141544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5298">
                <a:tc>
                  <a:txBody>
                    <a:bodyPr/>
                    <a:lstStyle/>
                    <a:p>
                      <a:pPr algn="ctr" font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 b="1" i="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</a:rPr>
                        <a:t>X-ray Sensor                                           </a:t>
                      </a:r>
                      <a:r>
                        <a:rPr lang="en-US" sz="1000" b="0" i="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</a:rPr>
                        <a:t>  </a:t>
                      </a:r>
                      <a:r>
                        <a:rPr lang="en-US" sz="1000" b="0" i="0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</a:rPr>
                        <a:t>(Soft x-rays:                          10-1 nm proposed)</a:t>
                      </a:r>
                      <a:endParaRPr lang="en-US" sz="1000" b="1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160" marR="5160" marT="516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+mn-lt"/>
                        </a:rPr>
                        <a:t>X-ray intensity (W/cm</a:t>
                      </a:r>
                      <a:r>
                        <a:rPr lang="en-US" sz="1000" baseline="300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</a:t>
                      </a:r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+mn-lt"/>
                        </a:rPr>
                        <a:t>)</a:t>
                      </a:r>
                      <a:endParaRPr lang="en-US" sz="1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41544" marR="141544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+mn-lt"/>
                        </a:rPr>
                        <a:t>X-ray Photodiode generated the currents</a:t>
                      </a:r>
                      <a:r>
                        <a:rPr lang="en-US" sz="10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proportional to X-ray intensity. Lower energy photons (UV, VIS, and IR) is blocked by a filter which defines the spectral range.</a:t>
                      </a:r>
                      <a:endParaRPr lang="en-US" sz="1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41544" marR="141544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+mn-lt"/>
                        </a:rPr>
                        <a:t>Calibrate the X-ray</a:t>
                      </a:r>
                      <a:r>
                        <a:rPr lang="en-US" sz="10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photodiode output current with the X-ray source with a known intensity.</a:t>
                      </a:r>
                      <a:endParaRPr lang="en-US" sz="1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41544" marR="141544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1755">
                <a:tc>
                  <a:txBody>
                    <a:bodyPr/>
                    <a:lstStyle/>
                    <a:p>
                      <a:pPr algn="ctr" font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 b="1" i="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</a:rPr>
                        <a:t>Contamination </a:t>
                      </a:r>
                      <a:r>
                        <a:rPr lang="en-US" sz="1000" b="1" i="0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</a:rPr>
                        <a:t>Monitor</a:t>
                      </a:r>
                      <a:endParaRPr lang="en-US" sz="1000" b="1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160" marR="5160" marT="516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+mn-lt"/>
                        </a:rPr>
                        <a:t>Mass of a</a:t>
                      </a:r>
                      <a:r>
                        <a:rPr lang="en-US" sz="10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contamination deposited (g/</a:t>
                      </a:r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+mn-lt"/>
                        </a:rPr>
                        <a:t>cm</a:t>
                      </a:r>
                      <a:r>
                        <a:rPr lang="en-US" sz="1000" baseline="300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</a:t>
                      </a:r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+mn-lt"/>
                        </a:rPr>
                        <a:t>)</a:t>
                      </a:r>
                      <a:endParaRPr lang="en-US" sz="1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41544" marR="141544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latin typeface="+mn-lt"/>
                        </a:rPr>
                        <a:t>The frequency of a Quartz Crystal Microbalance (QCM) decreases</a:t>
                      </a:r>
                      <a:r>
                        <a:rPr lang="en-US" sz="1000" baseline="0" dirty="0" smtClean="0">
                          <a:latin typeface="+mn-lt"/>
                        </a:rPr>
                        <a:t> as the mass deposited on the QCM surface increases.</a:t>
                      </a:r>
                      <a:endParaRPr lang="en-US" sz="1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41544" marR="141544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41544" marR="141544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5516">
                <a:tc>
                  <a:txBody>
                    <a:bodyPr/>
                    <a:lstStyle/>
                    <a:p>
                      <a:pPr algn="ctr" font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a-DK" sz="1000" b="1" i="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</a:rPr>
                        <a:t>Single Event Upset (SEU) </a:t>
                      </a:r>
                      <a:r>
                        <a:rPr lang="da-DK" sz="1000" b="1" i="0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</a:rPr>
                        <a:t>Sensor </a:t>
                      </a:r>
                      <a:endParaRPr lang="da-DK" sz="1000" b="1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160" marR="5160" marT="516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latin typeface="+mn-lt"/>
                        </a:rPr>
                        <a:t>Number of upset per unit time due</a:t>
                      </a:r>
                      <a:r>
                        <a:rPr lang="en-US" sz="1000" baseline="0" dirty="0" smtClean="0">
                          <a:latin typeface="+mn-lt"/>
                        </a:rPr>
                        <a:t> to proton flux</a:t>
                      </a:r>
                      <a:endParaRPr lang="en-US" sz="1000" dirty="0">
                        <a:latin typeface="+mn-lt"/>
                      </a:endParaRPr>
                    </a:p>
                  </a:txBody>
                  <a:tcPr marL="141544" marR="141544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+mn-lt"/>
                        </a:rPr>
                        <a:t>Counts the number of bits upset in a memory chip (SDRAM or DRAM) after a unit time and reset the bit value to the original one. Ready for next</a:t>
                      </a:r>
                      <a:r>
                        <a:rPr lang="en-US" sz="10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upset counts.</a:t>
                      </a:r>
                      <a:endParaRPr lang="en-US" sz="1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41544" marR="1415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+mn-lt"/>
                        </a:rPr>
                        <a:t>At the</a:t>
                      </a:r>
                      <a:r>
                        <a:rPr lang="en-US" sz="1000" baseline="0" dirty="0" smtClean="0">
                          <a:latin typeface="+mn-lt"/>
                        </a:rPr>
                        <a:t> exact flight condition, calibrate the memory chip against the different proton energies and </a:t>
                      </a:r>
                      <a:r>
                        <a:rPr lang="en-US" sz="1000" baseline="0" dirty="0" err="1" smtClean="0">
                          <a:latin typeface="+mn-lt"/>
                        </a:rPr>
                        <a:t>fluences</a:t>
                      </a:r>
                      <a:r>
                        <a:rPr lang="en-US" sz="1000" baseline="0" dirty="0" smtClean="0">
                          <a:latin typeface="+mn-lt"/>
                        </a:rPr>
                        <a:t>.</a:t>
                      </a:r>
                      <a:endParaRPr lang="en-US" sz="1000" dirty="0">
                        <a:latin typeface="+mn-lt"/>
                      </a:endParaRPr>
                    </a:p>
                  </a:txBody>
                  <a:tcPr marL="141544" marR="141544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 b="1" i="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</a:rPr>
                        <a:t>Surface Charge Monitor </a:t>
                      </a:r>
                    </a:p>
                  </a:txBody>
                  <a:tcPr marL="5160" marR="5160" marT="516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+mn-lt"/>
                        </a:rPr>
                        <a:t>Potential on sensor surface </a:t>
                      </a:r>
                      <a:r>
                        <a:rPr lang="en-US" sz="1000" dirty="0" err="1" smtClean="0">
                          <a:latin typeface="+mn-lt"/>
                        </a:rPr>
                        <a:t>w.r.t</a:t>
                      </a:r>
                      <a:r>
                        <a:rPr lang="en-US" sz="1000" dirty="0" smtClean="0">
                          <a:latin typeface="+mn-lt"/>
                        </a:rPr>
                        <a:t>. the S/C</a:t>
                      </a:r>
                      <a:r>
                        <a:rPr lang="en-US" sz="1000" baseline="0" dirty="0" smtClean="0">
                          <a:latin typeface="+mn-lt"/>
                        </a:rPr>
                        <a:t> ground </a:t>
                      </a:r>
                      <a:r>
                        <a:rPr lang="en-US" sz="1000" dirty="0" smtClean="0">
                          <a:latin typeface="+mn-lt"/>
                        </a:rPr>
                        <a:t>(V)</a:t>
                      </a:r>
                      <a:endParaRPr lang="en-US" sz="1000" dirty="0">
                        <a:latin typeface="+mn-lt"/>
                      </a:endParaRPr>
                    </a:p>
                  </a:txBody>
                  <a:tcPr marL="141544" marR="141544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+mn-lt"/>
                        </a:rPr>
                        <a:t>The electric field generated by the potential on the surface is attenuated through the hole on ground plane. 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 attenuated field is sensed using a vibrating electrode driven by a tuning fork that is closed-loop controlled.</a:t>
                      </a:r>
                      <a:endParaRPr lang="en-US" sz="1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41544" marR="1415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+mn-lt"/>
                        </a:rPr>
                        <a:t>The know potential is applied to the sensor plate</a:t>
                      </a:r>
                      <a:r>
                        <a:rPr lang="en-US" sz="1000" baseline="0" dirty="0" smtClean="0">
                          <a:latin typeface="+mn-lt"/>
                        </a:rPr>
                        <a:t> from a power supply.</a:t>
                      </a:r>
                      <a:endParaRPr lang="en-US" sz="1000" dirty="0">
                        <a:latin typeface="+mn-lt"/>
                      </a:endParaRPr>
                    </a:p>
                  </a:txBody>
                  <a:tcPr marL="141544" marR="141544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 font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 b="1" i="0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</a:rPr>
                        <a:t>Internal ESD</a:t>
                      </a:r>
                      <a:r>
                        <a:rPr lang="en-US" sz="1000" b="1" i="0" u="none" strike="noStrike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</a:rPr>
                        <a:t> Monitor</a:t>
                      </a:r>
                      <a:r>
                        <a:rPr lang="en-US" sz="1000" b="1" i="0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</a:rPr>
                        <a:t> (</a:t>
                      </a:r>
                      <a:r>
                        <a:rPr lang="en-US" sz="1000" b="1" i="0" u="none" strike="noStrike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</a:rPr>
                        <a:t>iESD</a:t>
                      </a:r>
                      <a:r>
                        <a:rPr lang="en-US" sz="1000" b="1" i="0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</a:rPr>
                        <a:t>) </a:t>
                      </a:r>
                      <a:endParaRPr lang="en-US" sz="1000" b="1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160" marR="5160" marT="516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Potential as a function of depth (V)</a:t>
                      </a:r>
                      <a:endParaRPr lang="en-US" sz="1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41544" marR="141544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+mn-lt"/>
                        </a:rPr>
                        <a:t>The potentials along</a:t>
                      </a:r>
                      <a:r>
                        <a:rPr lang="en-US" sz="10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the depth of he dielectric plate are measured through a thin metal meshes imbedded in dielectrics.</a:t>
                      </a:r>
                      <a:endParaRPr lang="en-US" sz="1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41544" marR="141544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+mn-lt"/>
                        </a:rPr>
                        <a:t>The measured</a:t>
                      </a:r>
                      <a:r>
                        <a:rPr lang="en-US" sz="10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+mn-lt"/>
                        </a:rPr>
                        <a:t>potentials are</a:t>
                      </a:r>
                      <a:r>
                        <a:rPr lang="en-US" sz="10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compared with a theoretical model such as NUMIT.</a:t>
                      </a:r>
                      <a:endParaRPr lang="en-US" sz="1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41544" marR="141544" anchor="ctr"/>
                </a:tc>
                <a:extLst>
                  <a:ext uri="{0D108BD9-81ED-4DB2-BD59-A6C34878D82A}">
                    <a16:rowId xmlns:a16="http://schemas.microsoft.com/office/drawing/2014/main" val="647937906"/>
                  </a:ext>
                </a:extLst>
              </a:tr>
            </a:tbl>
          </a:graphicData>
        </a:graphic>
      </p:graphicFrame>
      <p:sp>
        <p:nvSpPr>
          <p:cNvPr id="10" name="Title 3"/>
          <p:cNvSpPr>
            <a:spLocks noGrp="1"/>
          </p:cNvSpPr>
          <p:nvPr>
            <p:ph type="title"/>
          </p:nvPr>
        </p:nvSpPr>
        <p:spPr>
          <a:xfrm>
            <a:off x="0" y="33556"/>
            <a:ext cx="9144000" cy="871910"/>
          </a:xfrm>
        </p:spPr>
        <p:txBody>
          <a:bodyPr>
            <a:normAutofit/>
          </a:bodyPr>
          <a:lstStyle/>
          <a:p>
            <a:r>
              <a:rPr lang="en-US" dirty="0" smtClean="0"/>
              <a:t>Environmental </a:t>
            </a:r>
            <a:r>
              <a:rPr lang="en-US" dirty="0"/>
              <a:t>Sensors </a:t>
            </a:r>
          </a:p>
        </p:txBody>
      </p:sp>
    </p:spTree>
    <p:extLst>
      <p:ext uri="{BB962C8B-B14F-4D97-AF65-F5344CB8AC3E}">
        <p14:creationId xmlns:p14="http://schemas.microsoft.com/office/powerpoint/2010/main" val="2667581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TID – RADFET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60592"/>
            <a:ext cx="8991600" cy="1148520"/>
          </a:xfrm>
        </p:spPr>
        <p:txBody>
          <a:bodyPr>
            <a:normAutofit/>
          </a:bodyPr>
          <a:lstStyle/>
          <a:p>
            <a:r>
              <a:rPr lang="en-US" sz="2400" dirty="0"/>
              <a:t>RADFET from REM was </a:t>
            </a:r>
            <a:r>
              <a:rPr lang="en-US" sz="2400" dirty="0" smtClean="0"/>
              <a:t>used</a:t>
            </a:r>
            <a:endParaRPr lang="en-US" sz="2400" dirty="0"/>
          </a:p>
          <a:p>
            <a:pPr lvl="1"/>
            <a:r>
              <a:rPr lang="en-US" sz="2000" dirty="0" smtClean="0"/>
              <a:t>Size </a:t>
            </a:r>
            <a:r>
              <a:rPr lang="en-US" sz="2000" dirty="0"/>
              <a:t>of chip carrier: 1.7 x 0.87 cm</a:t>
            </a:r>
            <a:r>
              <a:rPr lang="en-US" sz="2000" baseline="30000" dirty="0"/>
              <a:t>2</a:t>
            </a:r>
            <a:r>
              <a:rPr lang="en-US" sz="2000" dirty="0"/>
              <a:t>, mass: &lt; 1 </a:t>
            </a:r>
            <a:r>
              <a:rPr lang="en-US" sz="2000" dirty="0" smtClean="0"/>
              <a:t>g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12572" y="1951159"/>
            <a:ext cx="3710152" cy="2478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76201" y="2127337"/>
            <a:ext cx="5191296" cy="36295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Responsivity, Range, and Resolution</a:t>
            </a:r>
          </a:p>
          <a:p>
            <a:pPr lvl="1"/>
            <a:r>
              <a:rPr lang="en-US" sz="2000" dirty="0" smtClean="0"/>
              <a:t>Responsivity:  0.2 </a:t>
            </a:r>
            <a:r>
              <a:rPr lang="en-US" sz="2000" dirty="0" smtClean="0"/>
              <a:t>mV/rad(Si</a:t>
            </a:r>
            <a:r>
              <a:rPr lang="en-US" sz="2000" dirty="0" smtClean="0"/>
              <a:t>) at low dose </a:t>
            </a:r>
          </a:p>
          <a:p>
            <a:pPr lvl="1">
              <a:buFont typeface="Arial"/>
              <a:buNone/>
            </a:pPr>
            <a:r>
              <a:rPr lang="en-US" sz="2000" dirty="0" smtClean="0"/>
              <a:t>			  0.02 </a:t>
            </a:r>
            <a:r>
              <a:rPr lang="en-US" sz="2000" dirty="0" smtClean="0"/>
              <a:t>mV/rad(Si</a:t>
            </a:r>
            <a:r>
              <a:rPr lang="en-US" sz="2000" dirty="0" smtClean="0"/>
              <a:t>) at high dose</a:t>
            </a:r>
          </a:p>
          <a:p>
            <a:pPr lvl="1"/>
            <a:r>
              <a:rPr lang="en-US" sz="2000" dirty="0" smtClean="0"/>
              <a:t>Range: Sensor  1 </a:t>
            </a:r>
            <a:r>
              <a:rPr lang="en-US" sz="2000" dirty="0" err="1" smtClean="0"/>
              <a:t>Mrad</a:t>
            </a:r>
            <a:r>
              <a:rPr lang="en-US" sz="2000" dirty="0" smtClean="0"/>
              <a:t> </a:t>
            </a:r>
            <a:r>
              <a:rPr lang="en-US" sz="2000" dirty="0" smtClean="0"/>
              <a:t>(25 </a:t>
            </a:r>
            <a:r>
              <a:rPr lang="en-US" sz="2000" dirty="0" smtClean="0"/>
              <a:t>V)</a:t>
            </a:r>
          </a:p>
          <a:p>
            <a:pPr lvl="1">
              <a:buFont typeface="Arial"/>
              <a:buNone/>
            </a:pPr>
            <a:r>
              <a:rPr lang="en-US" sz="2000" dirty="0" smtClean="0"/>
              <a:t>		      ISS Environment &lt; 250 </a:t>
            </a:r>
            <a:r>
              <a:rPr lang="en-US" sz="2000" dirty="0" err="1" smtClean="0"/>
              <a:t>krad</a:t>
            </a:r>
            <a:r>
              <a:rPr lang="en-US" sz="2000" dirty="0" smtClean="0"/>
              <a:t> (1 year)</a:t>
            </a:r>
          </a:p>
          <a:p>
            <a:pPr lvl="1"/>
            <a:r>
              <a:rPr lang="en-US" sz="2000" dirty="0" smtClean="0"/>
              <a:t>Resolution: dose resolution</a:t>
            </a:r>
          </a:p>
          <a:p>
            <a:pPr marL="457200" lvl="1" indent="0">
              <a:buNone/>
            </a:pPr>
            <a:r>
              <a:rPr lang="en-US" sz="2000" dirty="0"/>
              <a:t>	</a:t>
            </a:r>
            <a:r>
              <a:rPr lang="en-US" sz="2000" dirty="0" smtClean="0"/>
              <a:t>(50 </a:t>
            </a:r>
            <a:r>
              <a:rPr lang="en-US" sz="2000" dirty="0" smtClean="0"/>
              <a:t>rad</a:t>
            </a:r>
            <a:r>
              <a:rPr lang="en-US" sz="2000" dirty="0" smtClean="0"/>
              <a:t>= 1 mV)</a:t>
            </a:r>
          </a:p>
          <a:p>
            <a:pPr marL="457200" lvl="1" indent="0">
              <a:buNone/>
            </a:pPr>
            <a:r>
              <a:rPr lang="en-US" sz="2000" dirty="0"/>
              <a:t>	</a:t>
            </a:r>
            <a:r>
              <a:rPr lang="en-US" sz="2000" dirty="0" smtClean="0"/>
              <a:t>(dose during one orbit, 1.5 hours)</a:t>
            </a:r>
          </a:p>
          <a:p>
            <a:pPr marL="457200" lvl="1" indent="0">
              <a:buNone/>
            </a:pPr>
            <a:r>
              <a:rPr lang="en-US" sz="2000" dirty="0"/>
              <a:t>	</a:t>
            </a:r>
            <a:r>
              <a:rPr lang="en-US" sz="2000" dirty="0" smtClean="0"/>
              <a:t>A/D converter: </a:t>
            </a:r>
            <a:r>
              <a:rPr lang="en-US" sz="2000" dirty="0" smtClean="0"/>
              <a:t>16 </a:t>
            </a:r>
            <a:r>
              <a:rPr lang="en-US" sz="2000" dirty="0" smtClean="0"/>
              <a:t>bit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4251" y="4518595"/>
            <a:ext cx="4443549" cy="223466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558344" y="1778279"/>
            <a:ext cx="2504941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Example Usage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2067059" y="6103434"/>
            <a:ext cx="2504941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Example Circuitry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43273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Calibration of TID sensor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5938" y="825114"/>
            <a:ext cx="4638279" cy="345440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60276" y="2253803"/>
            <a:ext cx="16439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Temperature (°C)</a:t>
            </a:r>
            <a:endParaRPr 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167425" y="797989"/>
            <a:ext cx="419851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I-V curve at several temperatures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zero temperature coefficient </a:t>
            </a:r>
            <a:r>
              <a:rPr lang="en-US" dirty="0" smtClean="0"/>
              <a:t>(ZTC) point </a:t>
            </a:r>
          </a:p>
          <a:p>
            <a:pPr marL="742950" lvl="1" indent="-285750">
              <a:buFont typeface="Calibri" panose="020F0502020204030204" pitchFamily="34" charset="0"/>
              <a:buChar char="–"/>
            </a:pPr>
            <a:r>
              <a:rPr lang="en-US" dirty="0"/>
              <a:t>Measurement </a:t>
            </a:r>
            <a:r>
              <a:rPr lang="en-US" dirty="0" smtClean="0"/>
              <a:t>current</a:t>
            </a:r>
          </a:p>
          <a:p>
            <a:pPr marL="742950" lvl="1" indent="-285750">
              <a:buFont typeface="Calibri" panose="020F0502020204030204" pitchFamily="34" charset="0"/>
              <a:buChar char="–"/>
            </a:pPr>
            <a:r>
              <a:rPr lang="en-US" dirty="0" smtClean="0"/>
              <a:t>ZTC changes with dose</a:t>
            </a:r>
          </a:p>
          <a:p>
            <a:pPr marL="742950" lvl="1" indent="-285750">
              <a:buFont typeface="Calibri" panose="020F0502020204030204" pitchFamily="34" charset="0"/>
              <a:buChar char="–"/>
            </a:pPr>
            <a:r>
              <a:rPr lang="en-US" dirty="0" smtClean="0"/>
              <a:t>used for the preselection of RADFETs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585" y="3181080"/>
            <a:ext cx="4607614" cy="347343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003540" y="4866850"/>
            <a:ext cx="40329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Calibration curves for two RADFETs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Zero bias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Room temperature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Current at ZTC point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Pre-selected based on I-V curve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Two RADFETs showed similar curves</a:t>
            </a:r>
          </a:p>
        </p:txBody>
      </p:sp>
    </p:spTree>
    <p:extLst>
      <p:ext uri="{BB962C8B-B14F-4D97-AF65-F5344CB8AC3E}">
        <p14:creationId xmlns:p14="http://schemas.microsoft.com/office/powerpoint/2010/main" val="310269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Calibration – built-in diode in TID sensor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8675417"/>
              </p:ext>
            </p:extLst>
          </p:nvPr>
        </p:nvGraphicFramePr>
        <p:xfrm>
          <a:off x="5722157" y="1484957"/>
          <a:ext cx="2842722" cy="2695213"/>
        </p:xfrm>
        <a:graphic>
          <a:graphicData uri="http://schemas.openxmlformats.org/drawingml/2006/table">
            <a:tbl>
              <a:tblPr/>
              <a:tblGrid>
                <a:gridCol w="11499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56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71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253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TID Sensor Designator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12263" marR="12263" marT="12263" marB="0" anchor="b">
                    <a:lnL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Slope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12263" marR="12263" marT="122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Intercept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12263" marR="12263" marT="122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874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038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263" marR="12263" marT="12263" marB="0" anchor="b">
                    <a:lnL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-316.98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263" marR="12263" marT="122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479.92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263" marR="12263" marT="122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874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263" marR="12263" marT="12263" marB="0" anchor="b">
                    <a:lnL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-312.76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263" marR="12263" marT="122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473.46</a:t>
                      </a:r>
                    </a:p>
                  </a:txBody>
                  <a:tcPr marL="12263" marR="12263" marT="122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874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263" marR="12263" marT="12263" marB="0" anchor="b">
                    <a:lnL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-314.08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263" marR="12263" marT="122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473.53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263" marR="12263" marT="122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874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263" marR="12263" marT="12263" marB="0" anchor="b">
                    <a:lnL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-303.15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263" marR="12263" marT="122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457.00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263" marR="12263" marT="122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874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263" marR="12263" marT="12263" marB="0" anchor="b">
                    <a:lnL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-314.07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263" marR="12263" marT="122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475.16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263" marR="12263" marT="122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874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263" marR="12263" marT="12263" marB="0" anchor="b">
                    <a:lnL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-312.49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263" marR="12263" marT="122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473.38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263" marR="12263" marT="122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874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263" marR="12263" marT="12263" marB="0" anchor="b">
                    <a:lnL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-312.25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263" marR="12263" marT="122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472.45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263" marR="12263" marT="122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874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263" marR="12263" marT="12263" marB="0" anchor="b">
                    <a:lnL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-317.45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263" marR="12263" marT="122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480.63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263" marR="12263" marT="122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874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263" marR="12263" marT="12263" marB="0" anchor="b">
                    <a:lnL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-318.11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263" marR="12263" marT="122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481.33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263" marR="12263" marT="122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874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108</a:t>
                      </a:r>
                    </a:p>
                  </a:txBody>
                  <a:tcPr marL="12263" marR="12263" marT="12263" marB="0" anchor="b">
                    <a:lnL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-318.31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263" marR="12263" marT="122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480.65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263" marR="12263" marT="122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927483"/>
            <a:ext cx="4651375" cy="381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Straight Arrow Connector 6"/>
          <p:cNvCxnSpPr/>
          <p:nvPr/>
        </p:nvCxnSpPr>
        <p:spPr>
          <a:xfrm>
            <a:off x="1593410" y="1303699"/>
            <a:ext cx="0" cy="1837855"/>
          </a:xfrm>
          <a:prstGeom prst="straightConnector1">
            <a:avLst/>
          </a:prstGeom>
          <a:ln>
            <a:solidFill>
              <a:srgbClr val="C00000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593410" y="3141554"/>
            <a:ext cx="316871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1"/>
          <p:cNvSpPr>
            <a:spLocks noGrp="1"/>
          </p:cNvSpPr>
          <p:nvPr>
            <p:ph idx="1"/>
          </p:nvPr>
        </p:nvSpPr>
        <p:spPr>
          <a:xfrm>
            <a:off x="457199" y="4935970"/>
            <a:ext cx="8324193" cy="1606490"/>
          </a:xfrm>
        </p:spPr>
        <p:txBody>
          <a:bodyPr>
            <a:normAutofit/>
          </a:bodyPr>
          <a:lstStyle/>
          <a:p>
            <a:pPr marL="228600" lvl="1">
              <a:spcBef>
                <a:spcPts val="0"/>
              </a:spcBef>
              <a:buClr>
                <a:schemeClr val="accent1"/>
              </a:buClr>
            </a:pPr>
            <a:r>
              <a:rPr lang="en-US" sz="1800" dirty="0" smtClean="0"/>
              <a:t>TID </a:t>
            </a:r>
            <a:r>
              <a:rPr lang="en-US" sz="1800" dirty="0"/>
              <a:t>147 shows large deviation. The rest nine sensor show similar </a:t>
            </a:r>
            <a:r>
              <a:rPr lang="en-US" sz="1800" dirty="0" smtClean="0"/>
              <a:t>curves.</a:t>
            </a:r>
          </a:p>
          <a:p>
            <a:pPr marL="228600" lvl="1">
              <a:spcBef>
                <a:spcPts val="0"/>
              </a:spcBef>
              <a:buClr>
                <a:schemeClr val="accent1"/>
              </a:buClr>
            </a:pPr>
            <a:r>
              <a:rPr lang="en-US" sz="1800" dirty="0"/>
              <a:t>The diode outputs show linear relationship with the temperature except for high temperature region (130 ~ 150 ˚C</a:t>
            </a:r>
            <a:r>
              <a:rPr lang="en-US" sz="1800" dirty="0" smtClean="0"/>
              <a:t>).</a:t>
            </a:r>
            <a:endParaRPr lang="en-US" sz="1800" dirty="0"/>
          </a:p>
          <a:p>
            <a:pPr marL="228600" lvl="1">
              <a:spcBef>
                <a:spcPts val="0"/>
              </a:spcBef>
              <a:buClr>
                <a:schemeClr val="accent1"/>
              </a:buClr>
            </a:pPr>
            <a:r>
              <a:rPr lang="en-US" sz="1800" dirty="0"/>
              <a:t>TID sensors with similar temperature calibration curves (and similar I-V characteristics) </a:t>
            </a:r>
            <a:r>
              <a:rPr lang="en-US" sz="1800" dirty="0" smtClean="0"/>
              <a:t>were selected for the further tests.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202740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rial"/>
              </a:rPr>
              <a:t>Low </a:t>
            </a:r>
            <a:r>
              <a:rPr lang="en-US" dirty="0" err="1">
                <a:latin typeface="Arial"/>
              </a:rPr>
              <a:t>SWaP</a:t>
            </a:r>
            <a:r>
              <a:rPr lang="en-US" dirty="0">
                <a:latin typeface="Arial"/>
              </a:rPr>
              <a:t> Adjustable Dosimeter 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Developing with ASU (</a:t>
            </a:r>
            <a:r>
              <a:rPr lang="en-US" dirty="0">
                <a:latin typeface="Arial"/>
              </a:rPr>
              <a:t>Hugh Barnaby </a:t>
            </a:r>
            <a:r>
              <a:rPr lang="en-US" dirty="0" smtClean="0">
                <a:latin typeface="Arial"/>
              </a:rPr>
              <a:t>and David </a:t>
            </a:r>
            <a:r>
              <a:rPr lang="en-US" dirty="0" err="1" smtClean="0">
                <a:latin typeface="Arial"/>
              </a:rPr>
              <a:t>Allee</a:t>
            </a:r>
            <a:r>
              <a:rPr lang="en-US" dirty="0" smtClean="0">
                <a:latin typeface="Arial"/>
              </a:rPr>
              <a:t>)</a:t>
            </a:r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/>
              <a:t>low size (&lt;25 cm</a:t>
            </a:r>
            <a:r>
              <a:rPr lang="en-US" baseline="30000" dirty="0"/>
              <a:t>2</a:t>
            </a:r>
            <a:r>
              <a:rPr lang="en-US" dirty="0"/>
              <a:t>), weight (&lt;200 g), and power (&lt;1 W) dosimeter system which is capable of </a:t>
            </a:r>
            <a:r>
              <a:rPr lang="en-US" dirty="0">
                <a:solidFill>
                  <a:srgbClr val="0000CC"/>
                </a:solidFill>
              </a:rPr>
              <a:t>adjusting its sensitivity</a:t>
            </a:r>
            <a:r>
              <a:rPr lang="en-US" dirty="0"/>
              <a:t> (and maximum range) between 10 </a:t>
            </a:r>
            <a:r>
              <a:rPr lang="en-US" dirty="0" err="1"/>
              <a:t>mrad</a:t>
            </a:r>
            <a:r>
              <a:rPr lang="en-US" dirty="0"/>
              <a:t> (10 </a:t>
            </a:r>
            <a:r>
              <a:rPr lang="en-US" dirty="0" err="1"/>
              <a:t>krad</a:t>
            </a:r>
            <a:r>
              <a:rPr lang="en-US" dirty="0"/>
              <a:t>) and 1 rad (1 </a:t>
            </a:r>
            <a:r>
              <a:rPr lang="en-US" dirty="0" err="1"/>
              <a:t>Mrad</a:t>
            </a:r>
            <a:r>
              <a:rPr lang="en-US" dirty="0"/>
              <a:t>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Designing proto-type </a:t>
            </a:r>
            <a:r>
              <a:rPr lang="en-US" dirty="0"/>
              <a:t>adjustable dosimeter system using </a:t>
            </a:r>
            <a:r>
              <a:rPr lang="en-US" altLang="en-US" dirty="0"/>
              <a:t>REM Model TOT601B RADFETs combined with a dual slope </a:t>
            </a:r>
            <a:r>
              <a:rPr lang="en-US" altLang="en-US" dirty="0" err="1"/>
              <a:t>Nyquist</a:t>
            </a:r>
            <a:r>
              <a:rPr lang="en-US" altLang="en-US" dirty="0"/>
              <a:t>-rate A/D converter with built-in sync filter assembled with radiation hardened components.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System will be able to sample between 2 rad and 1 </a:t>
            </a:r>
            <a:r>
              <a:rPr lang="en-US" dirty="0" err="1"/>
              <a:t>Mrad</a:t>
            </a:r>
            <a:r>
              <a:rPr lang="en-US" dirty="0"/>
              <a:t> of ionizing dose </a:t>
            </a:r>
          </a:p>
        </p:txBody>
      </p:sp>
    </p:spTree>
    <p:extLst>
      <p:ext uri="{BB962C8B-B14F-4D97-AF65-F5344CB8AC3E}">
        <p14:creationId xmlns:p14="http://schemas.microsoft.com/office/powerpoint/2010/main" val="3943433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2257"/>
            <a:ext cx="8229600" cy="1215781"/>
          </a:xfrm>
        </p:spPr>
        <p:txBody>
          <a:bodyPr>
            <a:normAutofit/>
          </a:bodyPr>
          <a:lstStyle/>
          <a:p>
            <a:r>
              <a:rPr lang="en-US" dirty="0" smtClean="0"/>
              <a:t>Internal Electrostatic Discharge Monitor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/>
              <a:t>I</a:t>
            </a:r>
            <a:r>
              <a:rPr lang="en-US" dirty="0" smtClean="0"/>
              <a:t>ESDM)</a:t>
            </a:r>
            <a:endParaRPr lang="en-US" dirty="0"/>
          </a:p>
        </p:txBody>
      </p:sp>
      <p:grpSp>
        <p:nvGrpSpPr>
          <p:cNvPr id="7" name="Group 51"/>
          <p:cNvGrpSpPr>
            <a:grpSpLocks noChangeAspect="1"/>
          </p:cNvGrpSpPr>
          <p:nvPr/>
        </p:nvGrpSpPr>
        <p:grpSpPr bwMode="auto">
          <a:xfrm>
            <a:off x="1195405" y="2042632"/>
            <a:ext cx="7190265" cy="4403888"/>
            <a:chOff x="1295400" y="1600200"/>
            <a:chExt cx="6858000" cy="4724400"/>
          </a:xfrm>
        </p:grpSpPr>
        <p:sp>
          <p:nvSpPr>
            <p:cNvPr id="8" name="Rectangle 53"/>
            <p:cNvSpPr>
              <a:spLocks noChangeArrowheads="1"/>
            </p:cNvSpPr>
            <p:nvPr/>
          </p:nvSpPr>
          <p:spPr bwMode="auto">
            <a:xfrm>
              <a:off x="2438400" y="1614488"/>
              <a:ext cx="4343400" cy="471011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600"/>
            </a:p>
          </p:txBody>
        </p:sp>
        <p:sp>
          <p:nvSpPr>
            <p:cNvPr id="10" name="Rectangle 54"/>
            <p:cNvSpPr>
              <a:spLocks noChangeArrowheads="1"/>
            </p:cNvSpPr>
            <p:nvPr/>
          </p:nvSpPr>
          <p:spPr bwMode="auto">
            <a:xfrm>
              <a:off x="2573338" y="1752600"/>
              <a:ext cx="4067175" cy="44338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600"/>
            </a:p>
          </p:txBody>
        </p:sp>
        <p:sp>
          <p:nvSpPr>
            <p:cNvPr id="11" name="Line 56"/>
            <p:cNvSpPr>
              <a:spLocks noChangeShapeType="1"/>
            </p:cNvSpPr>
            <p:nvPr/>
          </p:nvSpPr>
          <p:spPr bwMode="auto">
            <a:xfrm>
              <a:off x="4800600" y="5838825"/>
              <a:ext cx="1828800" cy="0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3465513" y="2593975"/>
              <a:ext cx="46037" cy="246856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600"/>
            </a:p>
          </p:txBody>
        </p:sp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3236913" y="2593975"/>
              <a:ext cx="228600" cy="2468563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600"/>
            </a:p>
          </p:txBody>
        </p:sp>
        <p:sp>
          <p:nvSpPr>
            <p:cNvPr id="14" name="Rectangle 11"/>
            <p:cNvSpPr>
              <a:spLocks noChangeArrowheads="1"/>
            </p:cNvSpPr>
            <p:nvPr/>
          </p:nvSpPr>
          <p:spPr bwMode="auto">
            <a:xfrm>
              <a:off x="3740150" y="2595563"/>
              <a:ext cx="46038" cy="24685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600"/>
            </a:p>
          </p:txBody>
        </p:sp>
        <p:sp>
          <p:nvSpPr>
            <p:cNvPr id="16" name="Rectangle 12"/>
            <p:cNvSpPr>
              <a:spLocks noChangeArrowheads="1"/>
            </p:cNvSpPr>
            <p:nvPr/>
          </p:nvSpPr>
          <p:spPr bwMode="auto">
            <a:xfrm>
              <a:off x="3511550" y="2595563"/>
              <a:ext cx="228600" cy="2468562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600"/>
            </a:p>
          </p:txBody>
        </p:sp>
        <p:sp>
          <p:nvSpPr>
            <p:cNvPr id="17" name="Rectangle 14"/>
            <p:cNvSpPr>
              <a:spLocks noChangeArrowheads="1"/>
            </p:cNvSpPr>
            <p:nvPr/>
          </p:nvSpPr>
          <p:spPr bwMode="auto">
            <a:xfrm>
              <a:off x="4287838" y="2593975"/>
              <a:ext cx="46037" cy="246856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600"/>
            </a:p>
          </p:txBody>
        </p:sp>
        <p:sp>
          <p:nvSpPr>
            <p:cNvPr id="18" name="Rectangle 15"/>
            <p:cNvSpPr>
              <a:spLocks noChangeArrowheads="1"/>
            </p:cNvSpPr>
            <p:nvPr/>
          </p:nvSpPr>
          <p:spPr bwMode="auto">
            <a:xfrm>
              <a:off x="4333875" y="2595563"/>
              <a:ext cx="228600" cy="2468562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600"/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4837113" y="2593975"/>
              <a:ext cx="457200" cy="246856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600"/>
            </a:p>
          </p:txBody>
        </p:sp>
        <p:sp>
          <p:nvSpPr>
            <p:cNvPr id="20" name="Rectangle 21"/>
            <p:cNvSpPr>
              <a:spLocks noChangeArrowheads="1"/>
            </p:cNvSpPr>
            <p:nvPr/>
          </p:nvSpPr>
          <p:spPr bwMode="auto">
            <a:xfrm>
              <a:off x="4562475" y="2593975"/>
              <a:ext cx="46038" cy="246856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600"/>
            </a:p>
          </p:txBody>
        </p:sp>
        <p:sp>
          <p:nvSpPr>
            <p:cNvPr id="21" name="Rectangle 22"/>
            <p:cNvSpPr>
              <a:spLocks noChangeArrowheads="1"/>
            </p:cNvSpPr>
            <p:nvPr/>
          </p:nvSpPr>
          <p:spPr bwMode="auto">
            <a:xfrm>
              <a:off x="4608513" y="2595563"/>
              <a:ext cx="228600" cy="2468562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600"/>
            </a:p>
          </p:txBody>
        </p:sp>
        <p:sp>
          <p:nvSpPr>
            <p:cNvPr id="22" name="Line 24"/>
            <p:cNvSpPr>
              <a:spLocks noChangeShapeType="1"/>
            </p:cNvSpPr>
            <p:nvPr/>
          </p:nvSpPr>
          <p:spPr bwMode="auto">
            <a:xfrm>
              <a:off x="1447800" y="291465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Line 25"/>
            <p:cNvSpPr>
              <a:spLocks noChangeShapeType="1"/>
            </p:cNvSpPr>
            <p:nvPr/>
          </p:nvSpPr>
          <p:spPr bwMode="auto">
            <a:xfrm>
              <a:off x="1447800" y="337185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Line 26"/>
            <p:cNvSpPr>
              <a:spLocks noChangeShapeType="1"/>
            </p:cNvSpPr>
            <p:nvPr/>
          </p:nvSpPr>
          <p:spPr bwMode="auto">
            <a:xfrm>
              <a:off x="1447800" y="3827463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Line 27"/>
            <p:cNvSpPr>
              <a:spLocks noChangeShapeType="1"/>
            </p:cNvSpPr>
            <p:nvPr/>
          </p:nvSpPr>
          <p:spPr bwMode="auto">
            <a:xfrm>
              <a:off x="1447800" y="4284663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Line 28"/>
            <p:cNvSpPr>
              <a:spLocks noChangeShapeType="1"/>
            </p:cNvSpPr>
            <p:nvPr/>
          </p:nvSpPr>
          <p:spPr bwMode="auto">
            <a:xfrm>
              <a:off x="1447800" y="4741863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Line 29"/>
            <p:cNvSpPr>
              <a:spLocks noChangeShapeType="1"/>
            </p:cNvSpPr>
            <p:nvPr/>
          </p:nvSpPr>
          <p:spPr bwMode="auto">
            <a:xfrm>
              <a:off x="3829050" y="2824163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Line 30"/>
            <p:cNvSpPr>
              <a:spLocks noChangeShapeType="1"/>
            </p:cNvSpPr>
            <p:nvPr/>
          </p:nvSpPr>
          <p:spPr bwMode="auto">
            <a:xfrm>
              <a:off x="3830638" y="4833938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Line 31"/>
            <p:cNvSpPr>
              <a:spLocks noChangeShapeType="1"/>
            </p:cNvSpPr>
            <p:nvPr/>
          </p:nvSpPr>
          <p:spPr bwMode="auto">
            <a:xfrm>
              <a:off x="3830638" y="3827463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AutoShape 32"/>
            <p:cNvSpPr>
              <a:spLocks/>
            </p:cNvSpPr>
            <p:nvPr/>
          </p:nvSpPr>
          <p:spPr bwMode="auto">
            <a:xfrm rot="5400000">
              <a:off x="3879193" y="1563220"/>
              <a:ext cx="340662" cy="1571624"/>
            </a:xfrm>
            <a:prstGeom prst="leftBrace">
              <a:avLst>
                <a:gd name="adj1" fmla="val 45835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10800000" vert="eaVert"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600"/>
            </a:p>
          </p:txBody>
        </p:sp>
        <p:sp>
          <p:nvSpPr>
            <p:cNvPr id="31" name="Text Box 33"/>
            <p:cNvSpPr txBox="1">
              <a:spLocks noChangeArrowheads="1"/>
            </p:cNvSpPr>
            <p:nvPr/>
          </p:nvSpPr>
          <p:spPr bwMode="auto">
            <a:xfrm>
              <a:off x="2933105" y="1833206"/>
              <a:ext cx="2668190" cy="385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400"/>
                <a:t>About 10 pairs of layers</a:t>
              </a:r>
            </a:p>
          </p:txBody>
        </p:sp>
        <p:sp>
          <p:nvSpPr>
            <p:cNvPr id="32" name="Text Box 34"/>
            <p:cNvSpPr txBox="1">
              <a:spLocks noChangeArrowheads="1"/>
            </p:cNvSpPr>
            <p:nvPr/>
          </p:nvSpPr>
          <p:spPr bwMode="auto">
            <a:xfrm>
              <a:off x="1295400" y="2214854"/>
              <a:ext cx="1143000" cy="6548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400"/>
                <a:t>Incoming Electrons</a:t>
              </a:r>
            </a:p>
          </p:txBody>
        </p:sp>
        <p:sp>
          <p:nvSpPr>
            <p:cNvPr id="33" name="Text Box 35"/>
            <p:cNvSpPr txBox="1">
              <a:spLocks noChangeArrowheads="1"/>
            </p:cNvSpPr>
            <p:nvPr/>
          </p:nvSpPr>
          <p:spPr bwMode="auto">
            <a:xfrm>
              <a:off x="5372696" y="2749161"/>
              <a:ext cx="860121" cy="3120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1400">
                  <a:solidFill>
                    <a:srgbClr val="FF6600"/>
                  </a:solidFill>
                </a:rPr>
                <a:t>Dielectric</a:t>
              </a:r>
              <a:endParaRPr lang="en-US" altLang="en-US" sz="1200">
                <a:solidFill>
                  <a:srgbClr val="FF9900"/>
                </a:solidFill>
              </a:endParaRPr>
            </a:p>
          </p:txBody>
        </p:sp>
        <p:sp>
          <p:nvSpPr>
            <p:cNvPr id="34" name="Text Box 36"/>
            <p:cNvSpPr txBox="1">
              <a:spLocks noChangeArrowheads="1"/>
            </p:cNvSpPr>
            <p:nvPr/>
          </p:nvSpPr>
          <p:spPr bwMode="auto">
            <a:xfrm>
              <a:off x="5372695" y="3510448"/>
              <a:ext cx="1117726" cy="343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1400">
                  <a:solidFill>
                    <a:srgbClr val="33CCCC"/>
                  </a:solidFill>
                </a:rPr>
                <a:t>Conductor</a:t>
              </a:r>
              <a:r>
                <a:rPr lang="en-US" altLang="en-US" sz="1600">
                  <a:solidFill>
                    <a:srgbClr val="33CCCC"/>
                  </a:solidFill>
                </a:rPr>
                <a:t> </a:t>
              </a:r>
            </a:p>
          </p:txBody>
        </p:sp>
        <p:sp>
          <p:nvSpPr>
            <p:cNvPr id="35" name="Line 37"/>
            <p:cNvSpPr>
              <a:spLocks noChangeShapeType="1"/>
            </p:cNvSpPr>
            <p:nvPr/>
          </p:nvSpPr>
          <p:spPr bwMode="auto">
            <a:xfrm flipH="1">
              <a:off x="5143500" y="3709988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Line 38"/>
            <p:cNvSpPr>
              <a:spLocks noChangeShapeType="1"/>
            </p:cNvSpPr>
            <p:nvPr/>
          </p:nvSpPr>
          <p:spPr bwMode="auto">
            <a:xfrm flipH="1">
              <a:off x="4581525" y="3738563"/>
              <a:ext cx="866775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Line 40"/>
            <p:cNvSpPr>
              <a:spLocks noChangeShapeType="1"/>
            </p:cNvSpPr>
            <p:nvPr/>
          </p:nvSpPr>
          <p:spPr bwMode="auto">
            <a:xfrm flipH="1">
              <a:off x="4686300" y="292893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41"/>
            <p:cNvSpPr>
              <a:spLocks/>
            </p:cNvSpPr>
            <p:nvPr/>
          </p:nvSpPr>
          <p:spPr bwMode="auto">
            <a:xfrm rot="-5400000">
              <a:off x="3178175" y="5294313"/>
              <a:ext cx="609600" cy="165100"/>
            </a:xfrm>
            <a:custGeom>
              <a:avLst/>
              <a:gdLst>
                <a:gd name="T0" fmla="*/ 0 w 383"/>
                <a:gd name="T1" fmla="*/ 2147483647 h 104"/>
                <a:gd name="T2" fmla="*/ 2147483647 w 383"/>
                <a:gd name="T3" fmla="*/ 2147483647 h 104"/>
                <a:gd name="T4" fmla="*/ 2147483647 w 383"/>
                <a:gd name="T5" fmla="*/ 0 h 104"/>
                <a:gd name="T6" fmla="*/ 2147483647 w 383"/>
                <a:gd name="T7" fmla="*/ 2147483647 h 104"/>
                <a:gd name="T8" fmla="*/ 2147483647 w 383"/>
                <a:gd name="T9" fmla="*/ 0 h 104"/>
                <a:gd name="T10" fmla="*/ 2147483647 w 383"/>
                <a:gd name="T11" fmla="*/ 2147483647 h 104"/>
                <a:gd name="T12" fmla="*/ 2147483647 w 383"/>
                <a:gd name="T13" fmla="*/ 0 h 104"/>
                <a:gd name="T14" fmla="*/ 2147483647 w 383"/>
                <a:gd name="T15" fmla="*/ 2147483647 h 104"/>
                <a:gd name="T16" fmla="*/ 2147483647 w 383"/>
                <a:gd name="T17" fmla="*/ 2147483647 h 104"/>
                <a:gd name="T18" fmla="*/ 2147483647 w 383"/>
                <a:gd name="T19" fmla="*/ 2147483647 h 10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83"/>
                <a:gd name="T31" fmla="*/ 0 h 104"/>
                <a:gd name="T32" fmla="*/ 383 w 383"/>
                <a:gd name="T33" fmla="*/ 104 h 10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83" h="104">
                  <a:moveTo>
                    <a:pt x="0" y="56"/>
                  </a:moveTo>
                  <a:lnTo>
                    <a:pt x="64" y="56"/>
                  </a:lnTo>
                  <a:lnTo>
                    <a:pt x="88" y="0"/>
                  </a:lnTo>
                  <a:lnTo>
                    <a:pt x="128" y="104"/>
                  </a:lnTo>
                  <a:lnTo>
                    <a:pt x="168" y="0"/>
                  </a:lnTo>
                  <a:lnTo>
                    <a:pt x="216" y="104"/>
                  </a:lnTo>
                  <a:lnTo>
                    <a:pt x="256" y="0"/>
                  </a:lnTo>
                  <a:lnTo>
                    <a:pt x="304" y="104"/>
                  </a:lnTo>
                  <a:lnTo>
                    <a:pt x="320" y="56"/>
                  </a:lnTo>
                  <a:lnTo>
                    <a:pt x="383" y="56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eaVert"/>
            <a:lstStyle/>
            <a:p>
              <a:endParaRPr lang="en-US"/>
            </a:p>
          </p:txBody>
        </p:sp>
        <p:sp>
          <p:nvSpPr>
            <p:cNvPr id="39" name="Freeform 44"/>
            <p:cNvSpPr>
              <a:spLocks/>
            </p:cNvSpPr>
            <p:nvPr/>
          </p:nvSpPr>
          <p:spPr bwMode="auto">
            <a:xfrm rot="-5400000">
              <a:off x="3454400" y="5294313"/>
              <a:ext cx="609600" cy="165100"/>
            </a:xfrm>
            <a:custGeom>
              <a:avLst/>
              <a:gdLst>
                <a:gd name="T0" fmla="*/ 0 w 383"/>
                <a:gd name="T1" fmla="*/ 2147483647 h 104"/>
                <a:gd name="T2" fmla="*/ 2147483647 w 383"/>
                <a:gd name="T3" fmla="*/ 2147483647 h 104"/>
                <a:gd name="T4" fmla="*/ 2147483647 w 383"/>
                <a:gd name="T5" fmla="*/ 0 h 104"/>
                <a:gd name="T6" fmla="*/ 2147483647 w 383"/>
                <a:gd name="T7" fmla="*/ 2147483647 h 104"/>
                <a:gd name="T8" fmla="*/ 2147483647 w 383"/>
                <a:gd name="T9" fmla="*/ 0 h 104"/>
                <a:gd name="T10" fmla="*/ 2147483647 w 383"/>
                <a:gd name="T11" fmla="*/ 2147483647 h 104"/>
                <a:gd name="T12" fmla="*/ 2147483647 w 383"/>
                <a:gd name="T13" fmla="*/ 0 h 104"/>
                <a:gd name="T14" fmla="*/ 2147483647 w 383"/>
                <a:gd name="T15" fmla="*/ 2147483647 h 104"/>
                <a:gd name="T16" fmla="*/ 2147483647 w 383"/>
                <a:gd name="T17" fmla="*/ 2147483647 h 104"/>
                <a:gd name="T18" fmla="*/ 2147483647 w 383"/>
                <a:gd name="T19" fmla="*/ 2147483647 h 10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83"/>
                <a:gd name="T31" fmla="*/ 0 h 104"/>
                <a:gd name="T32" fmla="*/ 383 w 383"/>
                <a:gd name="T33" fmla="*/ 104 h 10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83" h="104">
                  <a:moveTo>
                    <a:pt x="0" y="56"/>
                  </a:moveTo>
                  <a:lnTo>
                    <a:pt x="64" y="56"/>
                  </a:lnTo>
                  <a:lnTo>
                    <a:pt x="88" y="0"/>
                  </a:lnTo>
                  <a:lnTo>
                    <a:pt x="128" y="104"/>
                  </a:lnTo>
                  <a:lnTo>
                    <a:pt x="168" y="0"/>
                  </a:lnTo>
                  <a:lnTo>
                    <a:pt x="216" y="104"/>
                  </a:lnTo>
                  <a:lnTo>
                    <a:pt x="256" y="0"/>
                  </a:lnTo>
                  <a:lnTo>
                    <a:pt x="304" y="104"/>
                  </a:lnTo>
                  <a:lnTo>
                    <a:pt x="320" y="56"/>
                  </a:lnTo>
                  <a:lnTo>
                    <a:pt x="383" y="56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eaVert"/>
            <a:lstStyle/>
            <a:p>
              <a:endParaRPr lang="en-US"/>
            </a:p>
          </p:txBody>
        </p:sp>
        <p:sp>
          <p:nvSpPr>
            <p:cNvPr id="40" name="Freeform 45"/>
            <p:cNvSpPr>
              <a:spLocks/>
            </p:cNvSpPr>
            <p:nvPr/>
          </p:nvSpPr>
          <p:spPr bwMode="auto">
            <a:xfrm rot="-5400000">
              <a:off x="4006850" y="5284788"/>
              <a:ext cx="609600" cy="165100"/>
            </a:xfrm>
            <a:custGeom>
              <a:avLst/>
              <a:gdLst>
                <a:gd name="T0" fmla="*/ 0 w 383"/>
                <a:gd name="T1" fmla="*/ 2147483647 h 104"/>
                <a:gd name="T2" fmla="*/ 2147483647 w 383"/>
                <a:gd name="T3" fmla="*/ 2147483647 h 104"/>
                <a:gd name="T4" fmla="*/ 2147483647 w 383"/>
                <a:gd name="T5" fmla="*/ 0 h 104"/>
                <a:gd name="T6" fmla="*/ 2147483647 w 383"/>
                <a:gd name="T7" fmla="*/ 2147483647 h 104"/>
                <a:gd name="T8" fmla="*/ 2147483647 w 383"/>
                <a:gd name="T9" fmla="*/ 0 h 104"/>
                <a:gd name="T10" fmla="*/ 2147483647 w 383"/>
                <a:gd name="T11" fmla="*/ 2147483647 h 104"/>
                <a:gd name="T12" fmla="*/ 2147483647 w 383"/>
                <a:gd name="T13" fmla="*/ 0 h 104"/>
                <a:gd name="T14" fmla="*/ 2147483647 w 383"/>
                <a:gd name="T15" fmla="*/ 2147483647 h 104"/>
                <a:gd name="T16" fmla="*/ 2147483647 w 383"/>
                <a:gd name="T17" fmla="*/ 2147483647 h 104"/>
                <a:gd name="T18" fmla="*/ 2147483647 w 383"/>
                <a:gd name="T19" fmla="*/ 2147483647 h 10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83"/>
                <a:gd name="T31" fmla="*/ 0 h 104"/>
                <a:gd name="T32" fmla="*/ 383 w 383"/>
                <a:gd name="T33" fmla="*/ 104 h 10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83" h="104">
                  <a:moveTo>
                    <a:pt x="0" y="56"/>
                  </a:moveTo>
                  <a:lnTo>
                    <a:pt x="64" y="56"/>
                  </a:lnTo>
                  <a:lnTo>
                    <a:pt x="88" y="0"/>
                  </a:lnTo>
                  <a:lnTo>
                    <a:pt x="128" y="104"/>
                  </a:lnTo>
                  <a:lnTo>
                    <a:pt x="168" y="0"/>
                  </a:lnTo>
                  <a:lnTo>
                    <a:pt x="216" y="104"/>
                  </a:lnTo>
                  <a:lnTo>
                    <a:pt x="256" y="0"/>
                  </a:lnTo>
                  <a:lnTo>
                    <a:pt x="304" y="104"/>
                  </a:lnTo>
                  <a:lnTo>
                    <a:pt x="320" y="56"/>
                  </a:lnTo>
                  <a:lnTo>
                    <a:pt x="383" y="56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eaVert"/>
            <a:lstStyle/>
            <a:p>
              <a:endParaRPr lang="en-US"/>
            </a:p>
          </p:txBody>
        </p:sp>
        <p:sp>
          <p:nvSpPr>
            <p:cNvPr id="41" name="Freeform 46"/>
            <p:cNvSpPr>
              <a:spLocks/>
            </p:cNvSpPr>
            <p:nvPr/>
          </p:nvSpPr>
          <p:spPr bwMode="auto">
            <a:xfrm rot="-5400000">
              <a:off x="4273550" y="5294313"/>
              <a:ext cx="609600" cy="165100"/>
            </a:xfrm>
            <a:custGeom>
              <a:avLst/>
              <a:gdLst>
                <a:gd name="T0" fmla="*/ 0 w 383"/>
                <a:gd name="T1" fmla="*/ 2147483647 h 104"/>
                <a:gd name="T2" fmla="*/ 2147483647 w 383"/>
                <a:gd name="T3" fmla="*/ 2147483647 h 104"/>
                <a:gd name="T4" fmla="*/ 2147483647 w 383"/>
                <a:gd name="T5" fmla="*/ 0 h 104"/>
                <a:gd name="T6" fmla="*/ 2147483647 w 383"/>
                <a:gd name="T7" fmla="*/ 2147483647 h 104"/>
                <a:gd name="T8" fmla="*/ 2147483647 w 383"/>
                <a:gd name="T9" fmla="*/ 0 h 104"/>
                <a:gd name="T10" fmla="*/ 2147483647 w 383"/>
                <a:gd name="T11" fmla="*/ 2147483647 h 104"/>
                <a:gd name="T12" fmla="*/ 2147483647 w 383"/>
                <a:gd name="T13" fmla="*/ 0 h 104"/>
                <a:gd name="T14" fmla="*/ 2147483647 w 383"/>
                <a:gd name="T15" fmla="*/ 2147483647 h 104"/>
                <a:gd name="T16" fmla="*/ 2147483647 w 383"/>
                <a:gd name="T17" fmla="*/ 2147483647 h 104"/>
                <a:gd name="T18" fmla="*/ 2147483647 w 383"/>
                <a:gd name="T19" fmla="*/ 2147483647 h 10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83"/>
                <a:gd name="T31" fmla="*/ 0 h 104"/>
                <a:gd name="T32" fmla="*/ 383 w 383"/>
                <a:gd name="T33" fmla="*/ 104 h 10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83" h="104">
                  <a:moveTo>
                    <a:pt x="0" y="56"/>
                  </a:moveTo>
                  <a:lnTo>
                    <a:pt x="64" y="56"/>
                  </a:lnTo>
                  <a:lnTo>
                    <a:pt x="88" y="0"/>
                  </a:lnTo>
                  <a:lnTo>
                    <a:pt x="128" y="104"/>
                  </a:lnTo>
                  <a:lnTo>
                    <a:pt x="168" y="0"/>
                  </a:lnTo>
                  <a:lnTo>
                    <a:pt x="216" y="104"/>
                  </a:lnTo>
                  <a:lnTo>
                    <a:pt x="256" y="0"/>
                  </a:lnTo>
                  <a:lnTo>
                    <a:pt x="304" y="104"/>
                  </a:lnTo>
                  <a:lnTo>
                    <a:pt x="320" y="56"/>
                  </a:lnTo>
                  <a:lnTo>
                    <a:pt x="383" y="56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eaVert"/>
            <a:lstStyle/>
            <a:p>
              <a:endParaRPr lang="en-US"/>
            </a:p>
          </p:txBody>
        </p:sp>
        <p:sp>
          <p:nvSpPr>
            <p:cNvPr id="42" name="Text Box 49"/>
            <p:cNvSpPr txBox="1">
              <a:spLocks noChangeArrowheads="1"/>
            </p:cNvSpPr>
            <p:nvPr/>
          </p:nvSpPr>
          <p:spPr bwMode="auto">
            <a:xfrm>
              <a:off x="3276005" y="5643660"/>
              <a:ext cx="1525190" cy="397717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1400"/>
                <a:t>Electrometer</a:t>
              </a:r>
            </a:p>
          </p:txBody>
        </p:sp>
        <p:sp>
          <p:nvSpPr>
            <p:cNvPr id="43" name="Text Box 51"/>
            <p:cNvSpPr txBox="1">
              <a:spLocks noChangeArrowheads="1"/>
            </p:cNvSpPr>
            <p:nvPr/>
          </p:nvSpPr>
          <p:spPr bwMode="auto">
            <a:xfrm>
              <a:off x="5258395" y="4747791"/>
              <a:ext cx="1274960" cy="468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200"/>
                <a:t>High Impedance Resistor</a:t>
              </a:r>
              <a:endParaRPr lang="en-US" altLang="en-US" sz="1200">
                <a:sym typeface="Symbol" panose="05050102010706020507" pitchFamily="18" charset="2"/>
              </a:endParaRPr>
            </a:p>
          </p:txBody>
        </p:sp>
        <p:sp>
          <p:nvSpPr>
            <p:cNvPr id="44" name="Rectangle 55"/>
            <p:cNvSpPr>
              <a:spLocks noChangeArrowheads="1"/>
            </p:cNvSpPr>
            <p:nvPr/>
          </p:nvSpPr>
          <p:spPr bwMode="auto">
            <a:xfrm>
              <a:off x="6600825" y="5591175"/>
              <a:ext cx="228600" cy="457200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600"/>
            </a:p>
          </p:txBody>
        </p:sp>
        <p:sp>
          <p:nvSpPr>
            <p:cNvPr id="45" name="Line 57"/>
            <p:cNvSpPr>
              <a:spLocks noChangeShapeType="1"/>
            </p:cNvSpPr>
            <p:nvPr/>
          </p:nvSpPr>
          <p:spPr bwMode="auto">
            <a:xfrm>
              <a:off x="6829425" y="5829300"/>
              <a:ext cx="60960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Text Box 58"/>
            <p:cNvSpPr txBox="1">
              <a:spLocks noChangeArrowheads="1"/>
            </p:cNvSpPr>
            <p:nvPr/>
          </p:nvSpPr>
          <p:spPr bwMode="auto">
            <a:xfrm>
              <a:off x="6781800" y="5105335"/>
              <a:ext cx="1371600" cy="6548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400"/>
                <a:t>Interface to Computer</a:t>
              </a:r>
            </a:p>
          </p:txBody>
        </p:sp>
        <p:sp>
          <p:nvSpPr>
            <p:cNvPr id="47" name="Text Box 59"/>
            <p:cNvSpPr txBox="1">
              <a:spLocks noChangeArrowheads="1"/>
            </p:cNvSpPr>
            <p:nvPr/>
          </p:nvSpPr>
          <p:spPr bwMode="auto">
            <a:xfrm>
              <a:off x="6781800" y="1600200"/>
              <a:ext cx="914400" cy="6548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1400"/>
                <a:t>IESDM Box</a:t>
              </a:r>
            </a:p>
          </p:txBody>
        </p:sp>
        <p:sp>
          <p:nvSpPr>
            <p:cNvPr id="48" name="Rectangle 11"/>
            <p:cNvSpPr>
              <a:spLocks noChangeArrowheads="1"/>
            </p:cNvSpPr>
            <p:nvPr/>
          </p:nvSpPr>
          <p:spPr bwMode="auto">
            <a:xfrm>
              <a:off x="3230563" y="2595563"/>
              <a:ext cx="46037" cy="24685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600"/>
            </a:p>
          </p:txBody>
        </p:sp>
        <p:pic>
          <p:nvPicPr>
            <p:cNvPr id="49" name="Picture 1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373" t="65680" r="2673" b="15553"/>
            <a:stretch>
              <a:fillRect/>
            </a:stretch>
          </p:blipFill>
          <p:spPr bwMode="auto">
            <a:xfrm>
              <a:off x="4848225" y="5075238"/>
              <a:ext cx="457200" cy="711200"/>
            </a:xfrm>
            <a:prstGeom prst="rect">
              <a:avLst/>
            </a:prstGeom>
            <a:solidFill>
              <a:schemeClr val="bg1">
                <a:alpha val="3922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0" name="Picture 1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373" t="65680" r="2673" b="15553"/>
            <a:stretch>
              <a:fillRect/>
            </a:stretch>
          </p:blipFill>
          <p:spPr bwMode="auto">
            <a:xfrm>
              <a:off x="2800350" y="5060950"/>
              <a:ext cx="457200" cy="711200"/>
            </a:xfrm>
            <a:prstGeom prst="rect">
              <a:avLst/>
            </a:prstGeom>
            <a:solidFill>
              <a:schemeClr val="bg1">
                <a:alpha val="3922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51" name="Straight Connector 50"/>
            <p:cNvCxnSpPr/>
            <p:nvPr/>
          </p:nvCxnSpPr>
          <p:spPr>
            <a:xfrm>
              <a:off x="3004175" y="5062614"/>
              <a:ext cx="274778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Line 38"/>
            <p:cNvSpPr>
              <a:spLocks noChangeShapeType="1"/>
            </p:cNvSpPr>
            <p:nvPr/>
          </p:nvSpPr>
          <p:spPr bwMode="auto">
            <a:xfrm flipH="1">
              <a:off x="4467225" y="4953000"/>
              <a:ext cx="866775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377587" y="1252785"/>
            <a:ext cx="85281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2000" dirty="0" smtClean="0"/>
              <a:t>The </a:t>
            </a:r>
            <a:r>
              <a:rPr lang="en-US" altLang="en-US" sz="2000" dirty="0"/>
              <a:t>IESDM was designed to emulate a multi-layer circuit board. Very thin metallic </a:t>
            </a:r>
            <a:r>
              <a:rPr lang="en-US" altLang="en-US" sz="2000" dirty="0" smtClean="0"/>
              <a:t>layers (meshes) </a:t>
            </a:r>
            <a:r>
              <a:rPr lang="en-US" altLang="en-US" sz="2000" dirty="0"/>
              <a:t>were inserted between the dielectric </a:t>
            </a:r>
            <a:r>
              <a:rPr lang="en-US" altLang="en-US" sz="2000" dirty="0" smtClean="0"/>
              <a:t>layers</a:t>
            </a: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287305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8715" y="947780"/>
            <a:ext cx="85451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2400" dirty="0" smtClean="0"/>
              <a:t>Example Monte Carlo (TIGER) simulation result – 1 MeV, 300 </a:t>
            </a:r>
            <a:r>
              <a:rPr lang="en-US" altLang="en-US" sz="2400" dirty="0" err="1" smtClean="0"/>
              <a:t>pA</a:t>
            </a:r>
            <a:endParaRPr lang="en-US" altLang="en-US" sz="2400" dirty="0" smtClean="0"/>
          </a:p>
          <a:p>
            <a:r>
              <a:rPr lang="en-US" altLang="en-US" sz="2400" dirty="0" smtClean="0"/>
              <a:t>Show that insertion of thin metal layers does not change the charging profile</a:t>
            </a:r>
            <a:endParaRPr lang="en-US" altLang="en-US" sz="2400" dirty="0"/>
          </a:p>
        </p:txBody>
      </p:sp>
      <p:sp>
        <p:nvSpPr>
          <p:cNvPr id="53" name="Title 1"/>
          <p:cNvSpPr txBox="1">
            <a:spLocks/>
          </p:cNvSpPr>
          <p:nvPr/>
        </p:nvSpPr>
        <p:spPr>
          <a:xfrm>
            <a:off x="457200" y="162258"/>
            <a:ext cx="8229600" cy="7837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000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Internal Electrostatic Discharge Monitor</a:t>
            </a:r>
            <a:endParaRPr lang="en-US" dirty="0"/>
          </a:p>
        </p:txBody>
      </p:sp>
      <p:pic>
        <p:nvPicPr>
          <p:cNvPr id="54" name="Picture 1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435" y="2157308"/>
            <a:ext cx="6835775" cy="409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7893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itle 1"/>
          <p:cNvSpPr txBox="1">
            <a:spLocks/>
          </p:cNvSpPr>
          <p:nvPr/>
        </p:nvSpPr>
        <p:spPr>
          <a:xfrm>
            <a:off x="457200" y="162258"/>
            <a:ext cx="8229600" cy="7837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000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Internal Electrostatic Discharge Monitor</a:t>
            </a:r>
            <a:endParaRPr lang="en-US" dirty="0"/>
          </a:p>
        </p:txBody>
      </p:sp>
      <p:pic>
        <p:nvPicPr>
          <p:cNvPr id="7" name="Picture 6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259" y="946004"/>
            <a:ext cx="3498486" cy="2412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159" y="3494690"/>
            <a:ext cx="3476586" cy="2412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71"/>
          <p:cNvSpPr txBox="1">
            <a:spLocks noChangeArrowheads="1"/>
          </p:cNvSpPr>
          <p:nvPr/>
        </p:nvSpPr>
        <p:spPr bwMode="auto">
          <a:xfrm>
            <a:off x="732275" y="5885227"/>
            <a:ext cx="361445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Dark conductivity: </a:t>
            </a: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3.1x10</a:t>
            </a:r>
            <a:r>
              <a:rPr lang="en-US" alt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-16</a:t>
            </a: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ohm</a:t>
            </a:r>
            <a:r>
              <a:rPr lang="en-US" altLang="en-US" sz="14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r>
              <a:rPr lang="en-US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altLang="en-US" sz="14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endParaRPr lang="en-US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US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RIC coefficient: </a:t>
            </a: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2.0x10</a:t>
            </a:r>
            <a:r>
              <a:rPr lang="en-US" alt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-16</a:t>
            </a: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sec </a:t>
            </a:r>
            <a:r>
              <a:rPr lang="en-US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ohm</a:t>
            </a:r>
            <a:r>
              <a:rPr lang="en-US" altLang="en-US" sz="14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r>
              <a:rPr lang="en-US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altLang="en-US" sz="14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r>
              <a:rPr lang="en-US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rad</a:t>
            </a:r>
            <a:r>
              <a:rPr lang="en-US" altLang="en-US" sz="14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endParaRPr lang="en-US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74"/>
          <p:cNvSpPr txBox="1">
            <a:spLocks noChangeArrowheads="1"/>
          </p:cNvSpPr>
          <p:nvPr/>
        </p:nvSpPr>
        <p:spPr bwMode="auto">
          <a:xfrm>
            <a:off x="3061937" y="935555"/>
            <a:ext cx="122680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(a) Test</a:t>
            </a:r>
          </a:p>
        </p:txBody>
      </p:sp>
      <p:sp>
        <p:nvSpPr>
          <p:cNvPr id="11" name="TextBox 74"/>
          <p:cNvSpPr txBox="1">
            <a:spLocks noChangeArrowheads="1"/>
          </p:cNvSpPr>
          <p:nvPr/>
        </p:nvSpPr>
        <p:spPr bwMode="auto">
          <a:xfrm>
            <a:off x="2539501" y="3472253"/>
            <a:ext cx="188434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(b) Simulation</a:t>
            </a:r>
          </a:p>
        </p:txBody>
      </p:sp>
      <p:pic>
        <p:nvPicPr>
          <p:cNvPr id="12" name="Picture 13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5131" y="1148536"/>
            <a:ext cx="2255837" cy="169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89" descr="IMG_3011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2429" y="3608308"/>
            <a:ext cx="33528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693227" y="862604"/>
            <a:ext cx="20477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Prototype IESDM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116084" y="3238976"/>
            <a:ext cx="1372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Test Setup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923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639763"/>
          </a:xfrm>
        </p:spPr>
        <p:txBody>
          <a:bodyPr/>
          <a:lstStyle/>
          <a:p>
            <a:pPr eaLnBrk="1" hangingPunct="1"/>
            <a:r>
              <a:rPr lang="en-US" altLang="en-US" sz="2800" b="1" smtClean="0"/>
              <a:t>SEU Sensor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7879" y="2211300"/>
            <a:ext cx="6536636" cy="456911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92164" y="720688"/>
            <a:ext cx="868806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Will use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 commercial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SRAM.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This SRAM can be sensitized to SEUs by lowering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(as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was done for the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RADMON).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So we eliminate the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offset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adjustment channel, but keep the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dd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adjustment channel. If we only want two values (nominal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dd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value for read/write and lower sensitizing value for SEU “stare” time), the DAC can be replaced with a 2-1 AMUX feed by voltage dividers.</a:t>
            </a:r>
          </a:p>
        </p:txBody>
      </p:sp>
    </p:spTree>
    <p:extLst>
      <p:ext uri="{BB962C8B-B14F-4D97-AF65-F5344CB8AC3E}">
        <p14:creationId xmlns:p14="http://schemas.microsoft.com/office/powerpoint/2010/main" val="1018121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639763"/>
          </a:xfrm>
        </p:spPr>
        <p:txBody>
          <a:bodyPr/>
          <a:lstStyle/>
          <a:p>
            <a:pPr eaLnBrk="1" hangingPunct="1"/>
            <a:r>
              <a:rPr lang="en-US" altLang="en-US" sz="2800" b="1" dirty="0" smtClean="0"/>
              <a:t>SEU Sensor - RRELAX</a:t>
            </a:r>
          </a:p>
        </p:txBody>
      </p:sp>
      <p:sp>
        <p:nvSpPr>
          <p:cNvPr id="6147" name="TextBox 333"/>
          <p:cNvSpPr txBox="1">
            <a:spLocks noChangeArrowheads="1"/>
          </p:cNvSpPr>
          <p:nvPr/>
        </p:nvSpPr>
        <p:spPr bwMode="auto">
          <a:xfrm>
            <a:off x="533400" y="762000"/>
            <a:ext cx="8229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/>
              <a:t>A signal level will strongly depend on shielding, integration time, pixel size, radiation hardness, threshold voltage as well as an exposed environment.</a:t>
            </a: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940430"/>
            <a:ext cx="3543300" cy="292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864230"/>
            <a:ext cx="3427413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0" name="TextBox 333"/>
          <p:cNvSpPr txBox="1">
            <a:spLocks noChangeArrowheads="1"/>
          </p:cNvSpPr>
          <p:nvPr/>
        </p:nvSpPr>
        <p:spPr bwMode="auto">
          <a:xfrm>
            <a:off x="533400" y="1479981"/>
            <a:ext cx="79248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/>
              <a:t>Refer to the previous experiment; RADMON on Clementine RRELAX (</a:t>
            </a:r>
            <a:r>
              <a:rPr lang="en-US" altLang="en-US" dirty="0">
                <a:solidFill>
                  <a:srgbClr val="0000FF"/>
                </a:solidFill>
              </a:rPr>
              <a:t>4 </a:t>
            </a:r>
            <a:r>
              <a:rPr lang="en-US" altLang="en-US" dirty="0" err="1">
                <a:solidFill>
                  <a:srgbClr val="0000FF"/>
                </a:solidFill>
              </a:rPr>
              <a:t>kbit</a:t>
            </a:r>
            <a:r>
              <a:rPr lang="en-US" altLang="en-US" dirty="0"/>
              <a:t>)</a:t>
            </a:r>
          </a:p>
        </p:txBody>
      </p:sp>
      <p:sp>
        <p:nvSpPr>
          <p:cNvPr id="6151" name="TextBox 6"/>
          <p:cNvSpPr txBox="1">
            <a:spLocks noChangeArrowheads="1"/>
          </p:cNvSpPr>
          <p:nvPr/>
        </p:nvSpPr>
        <p:spPr bwMode="auto">
          <a:xfrm>
            <a:off x="228600" y="5064630"/>
            <a:ext cx="41148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With the threshold voltage of 0.15 V, Protons with </a:t>
            </a:r>
            <a:r>
              <a:rPr lang="en-US" altLang="en-US">
                <a:solidFill>
                  <a:srgbClr val="0000FF"/>
                </a:solidFill>
              </a:rPr>
              <a:t>0.55 MeV &lt; E &lt; 0.8 MeV </a:t>
            </a:r>
            <a:r>
              <a:rPr lang="en-US" altLang="en-US"/>
              <a:t>and heavier ions upset the RADMON.</a:t>
            </a:r>
          </a:p>
        </p:txBody>
      </p:sp>
      <p:sp>
        <p:nvSpPr>
          <p:cNvPr id="6152" name="TextBox 7"/>
          <p:cNvSpPr txBox="1">
            <a:spLocks noChangeArrowheads="1"/>
          </p:cNvSpPr>
          <p:nvPr/>
        </p:nvSpPr>
        <p:spPr bwMode="auto">
          <a:xfrm>
            <a:off x="4495800" y="5064630"/>
            <a:ext cx="41148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/>
              <a:t>Upset Rate of RADMON;</a:t>
            </a:r>
          </a:p>
          <a:p>
            <a:pPr eaLnBrk="1" hangingPunct="1"/>
            <a:r>
              <a:rPr lang="en-US" altLang="en-US" dirty="0"/>
              <a:t>Solar Flare: up to 6E4 SEU/30min</a:t>
            </a:r>
          </a:p>
          <a:p>
            <a:pPr eaLnBrk="1" hangingPunct="1"/>
            <a:r>
              <a:rPr lang="en-US" altLang="en-US" dirty="0"/>
              <a:t>Normal: ~ 2 SEU/30min</a:t>
            </a:r>
          </a:p>
        </p:txBody>
      </p:sp>
      <p:sp>
        <p:nvSpPr>
          <p:cNvPr id="6153" name="TextBox 8"/>
          <p:cNvSpPr txBox="1">
            <a:spLocks noChangeArrowheads="1"/>
          </p:cNvSpPr>
          <p:nvPr/>
        </p:nvSpPr>
        <p:spPr bwMode="auto">
          <a:xfrm>
            <a:off x="381000" y="6055230"/>
            <a:ext cx="5943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000"/>
              <a:t>M. G. Buehler, G. A. Soli, B. R. Blaes, J. M. Ratliff, and H. B. Garrett, “Clementine RRELAX SRAM Particle Spectrometer,” IEEE Transaction on Nuclear Science, vol. 41, pp. 2404, 1994.</a:t>
            </a:r>
          </a:p>
        </p:txBody>
      </p:sp>
    </p:spTree>
    <p:extLst>
      <p:ext uri="{BB962C8B-B14F-4D97-AF65-F5344CB8AC3E}">
        <p14:creationId xmlns:p14="http://schemas.microsoft.com/office/powerpoint/2010/main" val="1796002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639763"/>
          </a:xfrm>
        </p:spPr>
        <p:txBody>
          <a:bodyPr/>
          <a:lstStyle/>
          <a:p>
            <a:pPr eaLnBrk="1" hangingPunct="1"/>
            <a:r>
              <a:rPr lang="en-US" altLang="en-US" sz="2800" b="1" smtClean="0"/>
              <a:t>SEU Sensor</a:t>
            </a:r>
          </a:p>
        </p:txBody>
      </p:sp>
      <p:sp>
        <p:nvSpPr>
          <p:cNvPr id="7171" name="TextBox 333"/>
          <p:cNvSpPr txBox="1">
            <a:spLocks noChangeArrowheads="1"/>
          </p:cNvSpPr>
          <p:nvPr/>
        </p:nvSpPr>
        <p:spPr bwMode="auto">
          <a:xfrm>
            <a:off x="457200" y="685800"/>
            <a:ext cx="822960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Typical modern memory chip has </a:t>
            </a:r>
            <a:r>
              <a:rPr lang="en-US" altLang="en-US">
                <a:solidFill>
                  <a:srgbClr val="0000FF"/>
                </a:solidFill>
              </a:rPr>
              <a:t>4 Mbit </a:t>
            </a:r>
            <a:r>
              <a:rPr lang="en-US" altLang="en-US"/>
              <a:t>(1000 time higher than RADMON) and area of about </a:t>
            </a:r>
            <a:r>
              <a:rPr lang="en-US" altLang="en-US">
                <a:solidFill>
                  <a:srgbClr val="0000FF"/>
                </a:solidFill>
              </a:rPr>
              <a:t>1 cm</a:t>
            </a:r>
            <a:r>
              <a:rPr lang="en-US" altLang="en-US" baseline="30000">
                <a:solidFill>
                  <a:srgbClr val="0000FF"/>
                </a:solidFill>
              </a:rPr>
              <a:t>2</a:t>
            </a:r>
            <a:r>
              <a:rPr lang="en-US" altLang="en-US"/>
              <a:t>.</a:t>
            </a:r>
          </a:p>
          <a:p>
            <a:pPr eaLnBrk="1" hangingPunct="1"/>
            <a:r>
              <a:rPr lang="en-US" altLang="en-US"/>
              <a:t>Expected upsets calculating from RADMON data;</a:t>
            </a:r>
          </a:p>
          <a:p>
            <a:pPr eaLnBrk="1" hangingPunct="1"/>
            <a:r>
              <a:rPr lang="en-US" altLang="en-US"/>
              <a:t>Solar Flare: up to 2E6 SEU/min</a:t>
            </a:r>
          </a:p>
          <a:p>
            <a:pPr eaLnBrk="1" hangingPunct="1"/>
            <a:r>
              <a:rPr lang="en-US" altLang="en-US"/>
              <a:t>Normal: ~ 70 SEU/min</a:t>
            </a:r>
          </a:p>
        </p:txBody>
      </p:sp>
      <p:sp>
        <p:nvSpPr>
          <p:cNvPr id="7172" name="TextBox 8"/>
          <p:cNvSpPr txBox="1">
            <a:spLocks noChangeArrowheads="1"/>
          </p:cNvSpPr>
          <p:nvPr/>
        </p:nvSpPr>
        <p:spPr bwMode="auto">
          <a:xfrm>
            <a:off x="381000" y="2237715"/>
            <a:ext cx="83058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/>
              <a:t>Calculation from Proton Environment:</a:t>
            </a:r>
          </a:p>
          <a:p>
            <a:pPr eaLnBrk="1" hangingPunct="1"/>
            <a:r>
              <a:rPr lang="en-US" altLang="en-US" dirty="0"/>
              <a:t>Bin flux between </a:t>
            </a:r>
            <a:r>
              <a:rPr lang="en-US" altLang="en-US" dirty="0">
                <a:solidFill>
                  <a:srgbClr val="0000FF"/>
                </a:solidFill>
              </a:rPr>
              <a:t>0.5 MeV &lt; E &lt; 1 MeV (twice of that of RADMON case)</a:t>
            </a:r>
          </a:p>
          <a:p>
            <a:pPr eaLnBrk="1" hangingPunct="1"/>
            <a:r>
              <a:rPr lang="en-US" altLang="en-US" dirty="0">
                <a:solidFill>
                  <a:srgbClr val="0000FF"/>
                </a:solidFill>
              </a:rPr>
              <a:t>No Shielding</a:t>
            </a:r>
          </a:p>
        </p:txBody>
      </p:sp>
      <p:pic>
        <p:nvPicPr>
          <p:cNvPr id="717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075915"/>
            <a:ext cx="4606925" cy="303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4" name="TextBox 10"/>
          <p:cNvSpPr txBox="1">
            <a:spLocks noChangeArrowheads="1"/>
          </p:cNvSpPr>
          <p:nvPr/>
        </p:nvSpPr>
        <p:spPr bwMode="auto">
          <a:xfrm>
            <a:off x="381000" y="4036471"/>
            <a:ext cx="38862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 Solar flare</a:t>
            </a:r>
          </a:p>
          <a:p>
            <a:pPr eaLnBrk="1" hangingPunct="1"/>
            <a:r>
              <a:rPr lang="en-US" altLang="en-US" dirty="0"/>
              <a:t>From the left graph </a:t>
            </a:r>
          </a:p>
          <a:p>
            <a:pPr eaLnBrk="1" hangingPunct="1"/>
            <a:r>
              <a:rPr lang="en-US" altLang="en-US" dirty="0"/>
              <a:t>proton flux is ~ 3E7/(m</a:t>
            </a:r>
            <a:r>
              <a:rPr lang="en-US" altLang="en-US" baseline="30000" dirty="0"/>
              <a:t>2</a:t>
            </a:r>
            <a:r>
              <a:rPr lang="en-US" altLang="en-US" dirty="0"/>
              <a:t> s </a:t>
            </a:r>
            <a:r>
              <a:rPr lang="en-US" altLang="en-US" dirty="0" err="1"/>
              <a:t>sr</a:t>
            </a:r>
            <a:r>
              <a:rPr lang="en-US" altLang="en-US" dirty="0"/>
              <a:t> MeV)</a:t>
            </a:r>
          </a:p>
          <a:p>
            <a:pPr eaLnBrk="1" hangingPunct="1"/>
            <a:r>
              <a:rPr lang="en-US" altLang="en-US" dirty="0"/>
              <a:t>Converted to </a:t>
            </a:r>
            <a:r>
              <a:rPr lang="en-US" altLang="en-US" dirty="0">
                <a:solidFill>
                  <a:srgbClr val="0000FF"/>
                </a:solidFill>
              </a:rPr>
              <a:t>5E5 /(cm</a:t>
            </a:r>
            <a:r>
              <a:rPr lang="en-US" altLang="en-US" baseline="30000" dirty="0">
                <a:solidFill>
                  <a:srgbClr val="0000FF"/>
                </a:solidFill>
              </a:rPr>
              <a:t>2</a:t>
            </a:r>
            <a:r>
              <a:rPr lang="en-US" altLang="en-US" dirty="0">
                <a:solidFill>
                  <a:srgbClr val="0000FF"/>
                </a:solidFill>
              </a:rPr>
              <a:t> min)</a:t>
            </a:r>
          </a:p>
        </p:txBody>
      </p:sp>
      <p:sp>
        <p:nvSpPr>
          <p:cNvPr id="7175" name="TextBox 11"/>
          <p:cNvSpPr txBox="1">
            <a:spLocks noChangeArrowheads="1"/>
          </p:cNvSpPr>
          <p:nvPr/>
        </p:nvSpPr>
        <p:spPr bwMode="auto">
          <a:xfrm>
            <a:off x="381000" y="3126496"/>
            <a:ext cx="31242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 Normal</a:t>
            </a:r>
          </a:p>
          <a:p>
            <a:pPr eaLnBrk="1" hangingPunct="1"/>
            <a:r>
              <a:rPr lang="en-US" altLang="en-US" dirty="0"/>
              <a:t>AP8MAX: 9.5E2 hits/min</a:t>
            </a:r>
          </a:p>
          <a:p>
            <a:pPr eaLnBrk="1" hangingPunct="1"/>
            <a:r>
              <a:rPr lang="en-US" altLang="en-US" dirty="0"/>
              <a:t>AP8MIN: 8.6E3 hits/min</a:t>
            </a:r>
          </a:p>
        </p:txBody>
      </p:sp>
      <p:sp>
        <p:nvSpPr>
          <p:cNvPr id="7176" name="TextBox 12"/>
          <p:cNvSpPr txBox="1">
            <a:spLocks noChangeArrowheads="1"/>
          </p:cNvSpPr>
          <p:nvPr/>
        </p:nvSpPr>
        <p:spPr bwMode="auto">
          <a:xfrm>
            <a:off x="4191000" y="6104865"/>
            <a:ext cx="4876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000"/>
              <a:t>Insoo Jun, “Ionizing Radiation Environment for the ISSA Low Temperature Microgravity Physics Facility (LTMPF)”, JPL IOM 5132/5052-01-122, May 31, 2001</a:t>
            </a:r>
          </a:p>
        </p:txBody>
      </p:sp>
      <p:sp>
        <p:nvSpPr>
          <p:cNvPr id="3" name="Rectangle 2"/>
          <p:cNvSpPr/>
          <p:nvPr/>
        </p:nvSpPr>
        <p:spPr>
          <a:xfrm>
            <a:off x="381000" y="5247695"/>
            <a:ext cx="3810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dirty="0" smtClean="0"/>
              <a:t>Assuming 1</a:t>
            </a:r>
            <a:r>
              <a:rPr lang="en-US" altLang="en-US" dirty="0"/>
              <a:t>% </a:t>
            </a:r>
            <a:r>
              <a:rPr lang="en-US" altLang="en-US" dirty="0" smtClean="0"/>
              <a:t>upset </a:t>
            </a:r>
            <a:r>
              <a:rPr lang="en-US" altLang="en-US" dirty="0"/>
              <a:t>per </a:t>
            </a:r>
            <a:r>
              <a:rPr lang="en-US" altLang="en-US" dirty="0" smtClean="0"/>
              <a:t>measurement,</a:t>
            </a:r>
            <a:endParaRPr lang="en-US" altLang="en-US" dirty="0"/>
          </a:p>
          <a:p>
            <a:r>
              <a:rPr lang="en-US" altLang="en-US" dirty="0" smtClean="0">
                <a:solidFill>
                  <a:srgbClr val="0000FF"/>
                </a:solidFill>
              </a:rPr>
              <a:t>2E6 SEU/min</a:t>
            </a:r>
            <a:r>
              <a:rPr lang="en-US" altLang="en-US" dirty="0" smtClean="0"/>
              <a:t> can be done by a measurement per every second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16469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UV Sensor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944307"/>
            <a:ext cx="8991600" cy="550221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 photodiode UVG12 from </a:t>
            </a:r>
            <a:r>
              <a:rPr lang="en-US" dirty="0" err="1" smtClean="0"/>
              <a:t>OptoDiode</a:t>
            </a:r>
            <a:r>
              <a:rPr lang="en-US" dirty="0" smtClean="0"/>
              <a:t> Corp. was selected</a:t>
            </a:r>
          </a:p>
          <a:p>
            <a:pPr lvl="1"/>
            <a:r>
              <a:rPr lang="en-US" dirty="0" smtClean="0"/>
              <a:t>A direct measurement of the UV irradiance will be strongly interfered with by “contamination”.</a:t>
            </a:r>
          </a:p>
          <a:p>
            <a:pPr lvl="1"/>
            <a:r>
              <a:rPr lang="en-US" dirty="0" smtClean="0"/>
              <a:t>Measure broad band UV-VIS irradiance</a:t>
            </a:r>
          </a:p>
          <a:p>
            <a:pPr lvl="2"/>
            <a:r>
              <a:rPr lang="en-US" dirty="0" smtClean="0"/>
              <a:t>Very small interference from contamination</a:t>
            </a:r>
          </a:p>
          <a:p>
            <a:pPr lvl="2"/>
            <a:r>
              <a:rPr lang="en-US" dirty="0" smtClean="0"/>
              <a:t>Depends on the sun angle and shade</a:t>
            </a:r>
          </a:p>
          <a:p>
            <a:pPr lvl="2"/>
            <a:r>
              <a:rPr lang="en-US" dirty="0" smtClean="0"/>
              <a:t>Measure Sun-Hour</a:t>
            </a:r>
          </a:p>
          <a:p>
            <a:pPr lvl="1"/>
            <a:r>
              <a:rPr lang="en-US" dirty="0" smtClean="0"/>
              <a:t>Extract Ly-</a:t>
            </a:r>
            <a:r>
              <a:rPr lang="el-GR" dirty="0" smtClean="0"/>
              <a:t>α</a:t>
            </a:r>
            <a:r>
              <a:rPr lang="en-US" dirty="0" smtClean="0"/>
              <a:t> irradiance from the measured sun hour and the reported daily  Ly-</a:t>
            </a:r>
            <a:r>
              <a:rPr lang="el-GR" dirty="0" smtClean="0"/>
              <a:t>α</a:t>
            </a:r>
            <a:r>
              <a:rPr lang="en-US" dirty="0" smtClean="0"/>
              <a:t> irradiance</a:t>
            </a:r>
          </a:p>
          <a:p>
            <a:pPr lvl="2"/>
            <a:r>
              <a:rPr lang="en-US" dirty="0" smtClean="0"/>
              <a:t>The daily Ly-</a:t>
            </a:r>
            <a:r>
              <a:rPr lang="el-GR" dirty="0" smtClean="0"/>
              <a:t>α</a:t>
            </a:r>
            <a:r>
              <a:rPr lang="en-US" dirty="0" smtClean="0"/>
              <a:t> irradiance is being measured in SOLSTICE instrument on SORCE satellite and reported in the website </a:t>
            </a:r>
            <a:r>
              <a:rPr lang="en-US" u="sng" dirty="0" smtClean="0">
                <a:hlinkClick r:id="rId2"/>
              </a:rPr>
              <a:t>http://lasp.colorado.edu/lisird/sorce/sorce_ssi/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Some flight histories, Readily available</a:t>
            </a:r>
          </a:p>
          <a:p>
            <a:pPr lvl="1"/>
            <a:r>
              <a:rPr lang="en-US" dirty="0" smtClean="0"/>
              <a:t>Spectral range: 140 ~ 1100 nm</a:t>
            </a:r>
          </a:p>
          <a:p>
            <a:pPr lvl="1"/>
            <a:r>
              <a:rPr lang="en-US" dirty="0" smtClean="0"/>
              <a:t>Apply reverse bias (0 – 50 V) and read a current</a:t>
            </a:r>
          </a:p>
          <a:p>
            <a:pPr lvl="1"/>
            <a:r>
              <a:rPr lang="en-US" dirty="0" smtClean="0"/>
              <a:t>Size: 1.0 x 1.0 cm</a:t>
            </a:r>
            <a:r>
              <a:rPr lang="en-US" baseline="30000" dirty="0" smtClean="0"/>
              <a:t>2</a:t>
            </a:r>
            <a:r>
              <a:rPr lang="en-US" dirty="0" smtClean="0"/>
              <a:t>, mass: &lt; 10 g</a:t>
            </a:r>
          </a:p>
          <a:p>
            <a:pPr lvl="1"/>
            <a:r>
              <a:rPr lang="en-US" dirty="0"/>
              <a:t>At normal, the expected irradiance is ~ 0.1 W/cm</a:t>
            </a:r>
            <a:r>
              <a:rPr lang="en-US" baseline="30000" dirty="0"/>
              <a:t>2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074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UV Sensor Calibration - Angle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7741" y="1210866"/>
            <a:ext cx="4901184" cy="366893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75385" y="5097323"/>
            <a:ext cx="71477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Measured the output current at 1 AU </a:t>
            </a:r>
            <a:r>
              <a:rPr lang="en-US" sz="2000" dirty="0"/>
              <a:t>irradiance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Current measured as a function of the angle of the UV sensor.</a:t>
            </a:r>
          </a:p>
          <a:p>
            <a:pPr marL="742950" lvl="1" indent="-285750">
              <a:buFont typeface="Calibri" panose="020F0502020204030204" pitchFamily="34" charset="0"/>
              <a:buChar char="–"/>
            </a:pPr>
            <a:r>
              <a:rPr lang="en-US" sz="2000" dirty="0" smtClean="0"/>
              <a:t>Follows the cosine curve well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Good for the local UV irradiance measurement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82210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639763"/>
          </a:xfrm>
        </p:spPr>
        <p:txBody>
          <a:bodyPr/>
          <a:lstStyle/>
          <a:p>
            <a:pPr eaLnBrk="1" hangingPunct="1"/>
            <a:r>
              <a:rPr lang="en-US" altLang="en-US" sz="2800" b="1" smtClean="0"/>
              <a:t>X-ray Sensor</a:t>
            </a:r>
          </a:p>
        </p:txBody>
      </p:sp>
      <p:grpSp>
        <p:nvGrpSpPr>
          <p:cNvPr id="11267" name="Group 6"/>
          <p:cNvGrpSpPr>
            <a:grpSpLocks/>
          </p:cNvGrpSpPr>
          <p:nvPr/>
        </p:nvGrpSpPr>
        <p:grpSpPr bwMode="auto">
          <a:xfrm>
            <a:off x="736600" y="1052047"/>
            <a:ext cx="7188200" cy="2381250"/>
            <a:chOff x="990600" y="914400"/>
            <a:chExt cx="7188679" cy="2381250"/>
          </a:xfrm>
        </p:grpSpPr>
        <p:pic>
          <p:nvPicPr>
            <p:cNvPr id="11270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600" y="914400"/>
              <a:ext cx="7188679" cy="2381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71" name="TextBox 4"/>
            <p:cNvSpPr txBox="1">
              <a:spLocks noChangeArrowheads="1"/>
            </p:cNvSpPr>
            <p:nvPr/>
          </p:nvSpPr>
          <p:spPr bwMode="auto">
            <a:xfrm>
              <a:off x="5867400" y="1295400"/>
              <a:ext cx="1219200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/>
                <a:t>Energy</a:t>
              </a:r>
            </a:p>
            <a:p>
              <a:pPr eaLnBrk="1" hangingPunct="1"/>
              <a:endParaRPr lang="en-US" altLang="en-US" sz="400"/>
            </a:p>
            <a:p>
              <a:pPr eaLnBrk="1" hangingPunct="1"/>
              <a:r>
                <a:rPr lang="en-US" altLang="en-US" sz="1600"/>
                <a:t>(keV)</a:t>
              </a:r>
            </a:p>
          </p:txBody>
        </p:sp>
        <p:sp>
          <p:nvSpPr>
            <p:cNvPr id="11272" name="TextBox 5"/>
            <p:cNvSpPr txBox="1">
              <a:spLocks noChangeArrowheads="1"/>
            </p:cNvSpPr>
            <p:nvPr/>
          </p:nvSpPr>
          <p:spPr bwMode="auto">
            <a:xfrm>
              <a:off x="5828271" y="2642286"/>
              <a:ext cx="1219200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700"/>
                <a:t>1.2 – 0.12</a:t>
              </a:r>
            </a:p>
            <a:p>
              <a:pPr eaLnBrk="1" hangingPunct="1"/>
              <a:r>
                <a:rPr lang="en-US" altLang="en-US" sz="1700"/>
                <a:t>12 – 1.2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685800" y="3738097"/>
            <a:ext cx="7696200" cy="2862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latin typeface="Arial" charset="0"/>
              </a:rPr>
              <a:t>There are two possible cases depending on spectral range of interest.</a:t>
            </a:r>
          </a:p>
          <a:p>
            <a:pPr marL="342900" indent="-342900">
              <a:buFontTx/>
              <a:buAutoNum type="arabicParenR"/>
              <a:defRPr/>
            </a:pPr>
            <a:r>
              <a:rPr lang="en-US" dirty="0">
                <a:latin typeface="Arial" charset="0"/>
              </a:rPr>
              <a:t>1 nm – 10 nm (1.2 </a:t>
            </a:r>
            <a:r>
              <a:rPr lang="en-US" dirty="0" err="1">
                <a:latin typeface="Arial" charset="0"/>
              </a:rPr>
              <a:t>keV</a:t>
            </a:r>
            <a:r>
              <a:rPr lang="en-US" dirty="0">
                <a:latin typeface="Arial" charset="0"/>
              </a:rPr>
              <a:t> – 0.12 </a:t>
            </a:r>
            <a:r>
              <a:rPr lang="en-US" dirty="0" err="1">
                <a:latin typeface="Arial" charset="0"/>
              </a:rPr>
              <a:t>keV</a:t>
            </a:r>
            <a:r>
              <a:rPr lang="en-US" dirty="0">
                <a:latin typeface="Arial" charset="0"/>
              </a:rPr>
              <a:t>)</a:t>
            </a:r>
          </a:p>
          <a:p>
            <a:pPr marL="342900" indent="-342900">
              <a:defRPr/>
            </a:pPr>
            <a:r>
              <a:rPr lang="en-US" dirty="0">
                <a:latin typeface="Arial" charset="0"/>
              </a:rPr>
              <a:t>	Difference with and without flare is only few times.</a:t>
            </a:r>
          </a:p>
          <a:p>
            <a:pPr marL="342900" indent="-342900">
              <a:defRPr/>
            </a:pPr>
            <a:r>
              <a:rPr lang="en-US" dirty="0">
                <a:latin typeface="Arial" charset="0"/>
              </a:rPr>
              <a:t>	Too many hits to use a pulse counting mode. </a:t>
            </a:r>
          </a:p>
          <a:p>
            <a:pPr marL="342900" indent="-342900">
              <a:defRPr/>
            </a:pPr>
            <a:r>
              <a:rPr lang="en-US" dirty="0">
                <a:latin typeface="Arial" charset="0"/>
              </a:rPr>
              <a:t>	</a:t>
            </a:r>
            <a:r>
              <a:rPr lang="en-US" dirty="0">
                <a:solidFill>
                  <a:srgbClr val="FF0000"/>
                </a:solidFill>
                <a:latin typeface="Arial" charset="0"/>
                <a:sym typeface="Wingdings" pitchFamily="2" charset="2"/>
              </a:rPr>
              <a:t> </a:t>
            </a:r>
            <a:r>
              <a:rPr lang="en-US" dirty="0">
                <a:solidFill>
                  <a:srgbClr val="FF0000"/>
                </a:solidFill>
                <a:latin typeface="Arial" charset="0"/>
              </a:rPr>
              <a:t>Current Measurement</a:t>
            </a:r>
          </a:p>
          <a:p>
            <a:pPr marL="342900" indent="-342900">
              <a:buFont typeface="+mj-lt"/>
              <a:buAutoNum type="arabicParenR" startAt="2"/>
              <a:defRPr/>
            </a:pPr>
            <a:r>
              <a:rPr lang="en-US" dirty="0">
                <a:latin typeface="Arial" charset="0"/>
              </a:rPr>
              <a:t>0.1 nm – 1 nm (12 </a:t>
            </a:r>
            <a:r>
              <a:rPr lang="en-US" dirty="0" err="1">
                <a:latin typeface="Arial" charset="0"/>
              </a:rPr>
              <a:t>keV</a:t>
            </a:r>
            <a:r>
              <a:rPr lang="en-US" dirty="0">
                <a:latin typeface="Arial" charset="0"/>
              </a:rPr>
              <a:t> – 1.2 </a:t>
            </a:r>
            <a:r>
              <a:rPr lang="en-US" dirty="0" err="1">
                <a:latin typeface="Arial" charset="0"/>
              </a:rPr>
              <a:t>keV</a:t>
            </a:r>
            <a:r>
              <a:rPr lang="en-US" dirty="0">
                <a:latin typeface="Arial" charset="0"/>
              </a:rPr>
              <a:t>)</a:t>
            </a:r>
          </a:p>
          <a:p>
            <a:pPr marL="342900" indent="-342900">
              <a:defRPr/>
            </a:pPr>
            <a:r>
              <a:rPr lang="en-US" dirty="0">
                <a:latin typeface="Arial" charset="0"/>
              </a:rPr>
              <a:t>	 Difference with and without flare is several orders of magnitude.</a:t>
            </a:r>
          </a:p>
          <a:p>
            <a:pPr marL="342900" indent="-342900">
              <a:defRPr/>
            </a:pPr>
            <a:r>
              <a:rPr lang="en-US" dirty="0">
                <a:latin typeface="Arial" charset="0"/>
              </a:rPr>
              <a:t>	Current due to electron and proton is larger than the current due to x-ray in normal condition (without flare)</a:t>
            </a:r>
          </a:p>
          <a:p>
            <a:pPr marL="342900" indent="-342900">
              <a:defRPr/>
            </a:pPr>
            <a:r>
              <a:rPr lang="en-US" dirty="0">
                <a:latin typeface="Arial" charset="0"/>
              </a:rPr>
              <a:t>	</a:t>
            </a:r>
            <a:r>
              <a:rPr lang="en-US" dirty="0">
                <a:solidFill>
                  <a:srgbClr val="FF0000"/>
                </a:solidFill>
                <a:latin typeface="Arial" charset="0"/>
                <a:sym typeface="Wingdings" pitchFamily="2" charset="2"/>
              </a:rPr>
              <a:t> </a:t>
            </a:r>
            <a:r>
              <a:rPr lang="en-US" dirty="0">
                <a:solidFill>
                  <a:srgbClr val="FF0000"/>
                </a:solidFill>
                <a:latin typeface="Arial" charset="0"/>
              </a:rPr>
              <a:t>Pulse Counting</a:t>
            </a:r>
          </a:p>
        </p:txBody>
      </p:sp>
      <p:sp>
        <p:nvSpPr>
          <p:cNvPr id="11269" name="TextBox 8"/>
          <p:cNvSpPr txBox="1">
            <a:spLocks noChangeArrowheads="1"/>
          </p:cNvSpPr>
          <p:nvPr/>
        </p:nvSpPr>
        <p:spPr bwMode="auto">
          <a:xfrm>
            <a:off x="685800" y="701210"/>
            <a:ext cx="4953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 Expected environment from SSP 30425 </a:t>
            </a:r>
          </a:p>
        </p:txBody>
      </p:sp>
    </p:spTree>
    <p:extLst>
      <p:ext uri="{BB962C8B-B14F-4D97-AF65-F5344CB8AC3E}">
        <p14:creationId xmlns:p14="http://schemas.microsoft.com/office/powerpoint/2010/main" val="3328046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639763"/>
          </a:xfrm>
        </p:spPr>
        <p:txBody>
          <a:bodyPr/>
          <a:lstStyle/>
          <a:p>
            <a:pPr eaLnBrk="1" hangingPunct="1"/>
            <a:r>
              <a:rPr lang="en-US" altLang="en-US" sz="2800" b="1" smtClean="0"/>
              <a:t>X-ray Sensor</a:t>
            </a:r>
          </a:p>
        </p:txBody>
      </p:sp>
      <p:sp>
        <p:nvSpPr>
          <p:cNvPr id="12291" name="TextBox 333"/>
          <p:cNvSpPr txBox="1">
            <a:spLocks noChangeArrowheads="1"/>
          </p:cNvSpPr>
          <p:nvPr/>
        </p:nvSpPr>
        <p:spPr bwMode="auto">
          <a:xfrm>
            <a:off x="457200" y="1143000"/>
            <a:ext cx="82296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 </a:t>
            </a:r>
            <a:r>
              <a:rPr lang="en-US" altLang="en-US" b="1">
                <a:solidFill>
                  <a:srgbClr val="0000FF"/>
                </a:solidFill>
              </a:rPr>
              <a:t>Contamination from electrons and protons.</a:t>
            </a:r>
          </a:p>
          <a:p>
            <a:pPr eaLnBrk="1" hangingPunct="1"/>
            <a:r>
              <a:rPr lang="en-US" altLang="en-US"/>
              <a:t>(From AE8MAX and AP8MIN and stopping powers from NIST)</a:t>
            </a:r>
          </a:p>
          <a:p>
            <a:pPr eaLnBrk="1" hangingPunct="1"/>
            <a:r>
              <a:rPr lang="en-US" altLang="en-US"/>
              <a:t>Assuming the detector (Si) thickness of 100 µm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Energy deposition due to electrons: 6.6 E6 keV/(cm</a:t>
            </a:r>
            <a:r>
              <a:rPr lang="en-US" altLang="en-US" baseline="30000"/>
              <a:t>2</a:t>
            </a:r>
            <a:r>
              <a:rPr lang="en-US" altLang="en-US"/>
              <a:t> s)</a:t>
            </a:r>
          </a:p>
          <a:p>
            <a:pPr eaLnBrk="1" hangingPunct="1"/>
            <a:r>
              <a:rPr lang="en-US" altLang="en-US"/>
              <a:t>Energy deposition due to protons: 	2.8 E5 keV/(cm</a:t>
            </a:r>
            <a:r>
              <a:rPr lang="en-US" altLang="en-US" baseline="30000"/>
              <a:t>2</a:t>
            </a:r>
            <a:r>
              <a:rPr lang="en-US" altLang="en-US"/>
              <a:t> s)</a:t>
            </a:r>
          </a:p>
          <a:p>
            <a:pPr eaLnBrk="1" hangingPunct="1"/>
            <a:r>
              <a:rPr lang="en-US" altLang="en-US"/>
              <a:t>Total ~ 6.9 E6 keV/(cm</a:t>
            </a:r>
            <a:r>
              <a:rPr lang="en-US" altLang="en-US" baseline="30000"/>
              <a:t>2</a:t>
            </a:r>
            <a:r>
              <a:rPr lang="en-US" altLang="en-US"/>
              <a:t> s) which is ~ 1 E-5 W/m</a:t>
            </a:r>
            <a:r>
              <a:rPr lang="en-US" altLang="en-US" baseline="30000"/>
              <a:t>2</a:t>
            </a:r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Case 1), current measurement mode, </a:t>
            </a:r>
          </a:p>
          <a:p>
            <a:pPr eaLnBrk="1" hangingPunct="1"/>
            <a:r>
              <a:rPr lang="en-US" altLang="en-US"/>
              <a:t>the contamination due to the electrons and protons will be less than 20 %.</a:t>
            </a:r>
          </a:p>
          <a:p>
            <a:pPr eaLnBrk="1" hangingPunct="1"/>
            <a:r>
              <a:rPr lang="en-US" altLang="en-US"/>
              <a:t>Case 2), pulse counting mode,</a:t>
            </a:r>
          </a:p>
          <a:p>
            <a:pPr eaLnBrk="1" hangingPunct="1"/>
            <a:r>
              <a:rPr lang="en-US" altLang="en-US"/>
              <a:t>the contamination from electron and proton can be distinguished by different pulse height.</a:t>
            </a:r>
          </a:p>
          <a:p>
            <a:pPr eaLnBrk="1" hangingPunct="1"/>
            <a:r>
              <a:rPr lang="en-US" altLang="en-US"/>
              <a:t>	X-ray: less than 10 keV</a:t>
            </a:r>
          </a:p>
          <a:p>
            <a:pPr eaLnBrk="1" hangingPunct="1"/>
            <a:r>
              <a:rPr lang="en-US" altLang="en-US"/>
              <a:t>	Electron: 50 – 100 keV</a:t>
            </a:r>
          </a:p>
          <a:p>
            <a:pPr eaLnBrk="1" hangingPunct="1"/>
            <a:r>
              <a:rPr lang="en-US" altLang="en-US"/>
              <a:t>	Proton: 100 – 1000 keV</a:t>
            </a:r>
          </a:p>
        </p:txBody>
      </p:sp>
    </p:spTree>
    <p:extLst>
      <p:ext uri="{BB962C8B-B14F-4D97-AF65-F5344CB8AC3E}">
        <p14:creationId xmlns:p14="http://schemas.microsoft.com/office/powerpoint/2010/main" val="383107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639763"/>
          </a:xfrm>
        </p:spPr>
        <p:txBody>
          <a:bodyPr/>
          <a:lstStyle/>
          <a:p>
            <a:pPr eaLnBrk="1" hangingPunct="1"/>
            <a:r>
              <a:rPr lang="en-US" altLang="en-US" sz="2800" b="1" smtClean="0"/>
              <a:t>X-ray Sensor</a:t>
            </a:r>
          </a:p>
        </p:txBody>
      </p:sp>
      <p:pic>
        <p:nvPicPr>
          <p:cNvPr id="13315" name="Picture 2" descr="http://hesperia.gsfc.nasa.gov/hessi/images/comp_spec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103290"/>
            <a:ext cx="4343400" cy="347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4" descr="http://hesperia.gsfc.nasa.gov/hessi/images/diagrams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3" y="798490"/>
            <a:ext cx="4471987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TextBox 5"/>
          <p:cNvSpPr txBox="1">
            <a:spLocks noChangeArrowheads="1"/>
          </p:cNvSpPr>
          <p:nvPr/>
        </p:nvSpPr>
        <p:spPr bwMode="auto">
          <a:xfrm>
            <a:off x="228600" y="5878134"/>
            <a:ext cx="5334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/>
              <a:t>From http://hesperia.gsfc.nasa.gov/hessi/flares.htm</a:t>
            </a:r>
          </a:p>
        </p:txBody>
      </p:sp>
      <p:sp>
        <p:nvSpPr>
          <p:cNvPr id="13318" name="TextBox 6"/>
          <p:cNvSpPr txBox="1">
            <a:spLocks noChangeArrowheads="1"/>
          </p:cNvSpPr>
          <p:nvPr/>
        </p:nvSpPr>
        <p:spPr bwMode="auto">
          <a:xfrm>
            <a:off x="228600" y="569890"/>
            <a:ext cx="1295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/>
              <a:t>Normal</a:t>
            </a:r>
          </a:p>
          <a:p>
            <a:pPr algn="ctr" eaLnBrk="1" hangingPunct="1"/>
            <a:r>
              <a:rPr lang="en-US" altLang="en-US"/>
              <a:t>4E-6 W/m</a:t>
            </a:r>
            <a:r>
              <a:rPr lang="en-US" altLang="en-US" baseline="30000"/>
              <a:t>2</a:t>
            </a:r>
            <a:endParaRPr lang="en-US" altLang="en-US"/>
          </a:p>
        </p:txBody>
      </p:sp>
      <p:sp>
        <p:nvSpPr>
          <p:cNvPr id="13319" name="TextBox 7"/>
          <p:cNvSpPr txBox="1">
            <a:spLocks noChangeArrowheads="1"/>
          </p:cNvSpPr>
          <p:nvPr/>
        </p:nvSpPr>
        <p:spPr bwMode="auto">
          <a:xfrm>
            <a:off x="1600200" y="493690"/>
            <a:ext cx="1295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/>
              <a:t>Flare</a:t>
            </a:r>
          </a:p>
          <a:p>
            <a:pPr algn="ctr" eaLnBrk="1" hangingPunct="1"/>
            <a:r>
              <a:rPr lang="en-US" altLang="en-US"/>
              <a:t>1E-3 W/m</a:t>
            </a:r>
            <a:r>
              <a:rPr lang="en-US" altLang="en-US" baseline="30000"/>
              <a:t>2</a:t>
            </a:r>
            <a:endParaRPr lang="en-US" altLang="en-US"/>
          </a:p>
        </p:txBody>
      </p:sp>
      <p:cxnSp>
        <p:nvCxnSpPr>
          <p:cNvPr id="10" name="Straight Arrow Connector 9"/>
          <p:cNvCxnSpPr>
            <a:stCxn id="13318" idx="2"/>
          </p:cNvCxnSpPr>
          <p:nvPr/>
        </p:nvCxnSpPr>
        <p:spPr>
          <a:xfrm flipH="1">
            <a:off x="609600" y="1216003"/>
            <a:ext cx="266700" cy="1335087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1371600" y="1103290"/>
            <a:ext cx="647700" cy="3810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22" name="TextBox 12"/>
          <p:cNvSpPr txBox="1">
            <a:spLocks noChangeArrowheads="1"/>
          </p:cNvSpPr>
          <p:nvPr/>
        </p:nvSpPr>
        <p:spPr bwMode="auto">
          <a:xfrm>
            <a:off x="4953000" y="4989490"/>
            <a:ext cx="3962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Case 1) about 1E8 photons/(cm</a:t>
            </a:r>
            <a:r>
              <a:rPr lang="en-US" altLang="en-US" baseline="30000"/>
              <a:t>2</a:t>
            </a:r>
            <a:r>
              <a:rPr lang="en-US" altLang="en-US"/>
              <a:t> s)</a:t>
            </a:r>
          </a:p>
          <a:p>
            <a:pPr eaLnBrk="1" hangingPunct="1"/>
            <a:r>
              <a:rPr lang="en-US" altLang="en-US"/>
              <a:t>Case 2) about 5E6 photons/(cm</a:t>
            </a:r>
            <a:r>
              <a:rPr lang="en-US" altLang="en-US" baseline="30000"/>
              <a:t>2</a:t>
            </a:r>
            <a:r>
              <a:rPr lang="en-US" altLang="en-US"/>
              <a:t> s)</a:t>
            </a:r>
            <a:endParaRPr lang="en-US" altLang="en-US" baseline="30000"/>
          </a:p>
        </p:txBody>
      </p:sp>
      <p:sp>
        <p:nvSpPr>
          <p:cNvPr id="13323" name="TextBox 7"/>
          <p:cNvSpPr txBox="1">
            <a:spLocks noChangeArrowheads="1"/>
          </p:cNvSpPr>
          <p:nvPr/>
        </p:nvSpPr>
        <p:spPr bwMode="auto">
          <a:xfrm>
            <a:off x="2971800" y="1077890"/>
            <a:ext cx="1295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>
                <a:solidFill>
                  <a:srgbClr val="FF0000"/>
                </a:solidFill>
              </a:rPr>
              <a:t>X20 Flare</a:t>
            </a:r>
          </a:p>
        </p:txBody>
      </p:sp>
    </p:spTree>
    <p:extLst>
      <p:ext uri="{BB962C8B-B14F-4D97-AF65-F5344CB8AC3E}">
        <p14:creationId xmlns:p14="http://schemas.microsoft.com/office/powerpoint/2010/main" val="1324476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639763"/>
          </a:xfrm>
        </p:spPr>
        <p:txBody>
          <a:bodyPr/>
          <a:lstStyle/>
          <a:p>
            <a:pPr eaLnBrk="1" hangingPunct="1"/>
            <a:r>
              <a:rPr lang="en-US" altLang="en-US" sz="2800" b="1" smtClean="0"/>
              <a:t>X-ray Sensor</a:t>
            </a:r>
          </a:p>
        </p:txBody>
      </p:sp>
      <p:sp>
        <p:nvSpPr>
          <p:cNvPr id="14339" name="TextBox 2"/>
          <p:cNvSpPr txBox="1">
            <a:spLocks noChangeArrowheads="1"/>
          </p:cNvSpPr>
          <p:nvPr/>
        </p:nvSpPr>
        <p:spPr bwMode="auto">
          <a:xfrm>
            <a:off x="457200" y="1066800"/>
            <a:ext cx="8382000" cy="397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Case 1)</a:t>
            </a:r>
          </a:p>
          <a:p>
            <a:pPr eaLnBrk="1" hangingPunct="1"/>
            <a:r>
              <a:rPr lang="en-US" altLang="en-US"/>
              <a:t>Sensor: AXUV100 from OptoDiode Inc, </a:t>
            </a:r>
          </a:p>
          <a:p>
            <a:pPr eaLnBrk="1" hangingPunct="1"/>
            <a:r>
              <a:rPr lang="en-US" altLang="en-US"/>
              <a:t>	sensor area 1 cm</a:t>
            </a:r>
            <a:r>
              <a:rPr lang="en-US" altLang="en-US" baseline="30000"/>
              <a:t>2</a:t>
            </a:r>
            <a:r>
              <a:rPr lang="en-US" altLang="en-US"/>
              <a:t>, Responsivity 0.28 A/W</a:t>
            </a:r>
          </a:p>
          <a:p>
            <a:pPr eaLnBrk="1" hangingPunct="1"/>
            <a:r>
              <a:rPr lang="en-US" altLang="en-US"/>
              <a:t>Expected current: 1.4 nA</a:t>
            </a:r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Case 2)</a:t>
            </a:r>
          </a:p>
          <a:p>
            <a:pPr eaLnBrk="1" hangingPunct="1"/>
            <a:r>
              <a:rPr lang="en-US" altLang="en-US"/>
              <a:t>Sensor: Si-PIN from Amptek, </a:t>
            </a:r>
          </a:p>
          <a:p>
            <a:pPr eaLnBrk="1" hangingPunct="1"/>
            <a:r>
              <a:rPr lang="en-US" altLang="en-US"/>
              <a:t>	sensor area 6 mm</a:t>
            </a:r>
            <a:r>
              <a:rPr lang="en-US" altLang="en-US" baseline="30000"/>
              <a:t>2</a:t>
            </a:r>
            <a:r>
              <a:rPr lang="en-US" altLang="en-US"/>
              <a:t>, thickness 500 µm,</a:t>
            </a:r>
          </a:p>
          <a:p>
            <a:pPr eaLnBrk="1" hangingPunct="1"/>
            <a:r>
              <a:rPr lang="en-US" altLang="en-US"/>
              <a:t>	1.0 mil Be Window</a:t>
            </a:r>
          </a:p>
          <a:p>
            <a:pPr eaLnBrk="1" hangingPunct="1"/>
            <a:r>
              <a:rPr lang="en-US" altLang="en-US"/>
              <a:t>Maximum pulse counting rate: 1 E6 pulses/sec</a:t>
            </a:r>
          </a:p>
          <a:p>
            <a:pPr eaLnBrk="1" hangingPunct="1"/>
            <a:r>
              <a:rPr lang="en-US" altLang="en-US"/>
              <a:t>Expected pulse rate at solar flare: 3E5 pulses/sec</a:t>
            </a:r>
          </a:p>
        </p:txBody>
      </p:sp>
      <p:pic>
        <p:nvPicPr>
          <p:cNvPr id="14340" name="Picture 2" descr="x-ray detector eleme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200400"/>
            <a:ext cx="2095500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26508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639763"/>
          </a:xfrm>
        </p:spPr>
        <p:txBody>
          <a:bodyPr/>
          <a:lstStyle/>
          <a:p>
            <a:pPr eaLnBrk="1" hangingPunct="1"/>
            <a:r>
              <a:rPr lang="en-US" altLang="en-US" sz="2800" b="1" dirty="0" smtClean="0"/>
              <a:t>Camera</a:t>
            </a:r>
          </a:p>
        </p:txBody>
      </p:sp>
      <p:sp>
        <p:nvSpPr>
          <p:cNvPr id="5" name="Rectangle 4"/>
          <p:cNvSpPr/>
          <p:nvPr/>
        </p:nvSpPr>
        <p:spPr>
          <a:xfrm>
            <a:off x="153474" y="774076"/>
            <a:ext cx="8253046" cy="324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Optional module</a:t>
            </a: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Low mass, volume, and power</a:t>
            </a: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Could include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Gumstix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(image processing) and local memory within the module</a:t>
            </a: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Candidate detectors:</a:t>
            </a:r>
          </a:p>
          <a:p>
            <a:pPr marL="742950" lvl="1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5MP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Aptina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MT9P031 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Mouser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931-LI-5M05CMAF</a:t>
            </a:r>
          </a:p>
          <a:p>
            <a:pPr marL="742950" lvl="1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0.3 MP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Aptina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MT9v032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MarCO’s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detector)</a:t>
            </a: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Autofocus vs fixed lens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14294" y="5872822"/>
            <a:ext cx="28014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ctr">
              <a:spcAft>
                <a:spcPts val="0"/>
              </a:spcAft>
            </a:pPr>
            <a:r>
              <a:rPr lang="en-US" sz="1200" i="1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MarCO</a:t>
            </a:r>
            <a:r>
              <a:rPr lang="en-US" sz="1200" i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camera</a:t>
            </a:r>
          </a:p>
          <a:p>
            <a:pPr marR="0" lvl="0" algn="ctr">
              <a:spcAft>
                <a:spcPts val="0"/>
              </a:spcAft>
            </a:pPr>
            <a:r>
              <a:rPr lang="en-US" sz="1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0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Gumstix</a:t>
            </a:r>
            <a:r>
              <a:rPr lang="en-US" sz="1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module and 0.3 </a:t>
            </a:r>
            <a:r>
              <a:rPr lang="en-US" sz="1000" i="1" dirty="0">
                <a:latin typeface="Arial" panose="020B0604020202020204" pitchFamily="34" charset="0"/>
                <a:cs typeface="Arial" panose="020B0604020202020204" pitchFamily="34" charset="0"/>
              </a:rPr>
              <a:t>MP </a:t>
            </a:r>
            <a:r>
              <a:rPr lang="en-US" sz="10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Aptina</a:t>
            </a:r>
            <a:r>
              <a:rPr lang="en-US" sz="1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-based camera module)</a:t>
            </a:r>
            <a:endParaRPr lang="en-US" sz="1000" i="1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276" y="3779587"/>
            <a:ext cx="2743200" cy="2068112"/>
          </a:xfrm>
          <a:prstGeom prst="rect">
            <a:avLst/>
          </a:prstGeom>
        </p:spPr>
      </p:pic>
      <p:pic>
        <p:nvPicPr>
          <p:cNvPr id="8" name="Picture 2" descr="http://www.mouser.com/images/leopardimaging/lrg/LI-5M05CMA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823" y="3651136"/>
            <a:ext cx="1072348" cy="22216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3288324" y="5872822"/>
            <a:ext cx="20105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ctr">
              <a:spcBef>
                <a:spcPts val="1200"/>
              </a:spcBef>
              <a:spcAft>
                <a:spcPts val="0"/>
              </a:spcAft>
            </a:pPr>
            <a:r>
              <a:rPr lang="en-US" sz="12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Mouser 931-LI-5MO5CMAF</a:t>
            </a:r>
            <a:endParaRPr lang="en-US" sz="1200" i="1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403784" y="3790286"/>
            <a:ext cx="2857378" cy="2078165"/>
            <a:chOff x="269160" y="1940866"/>
            <a:chExt cx="4165006" cy="3029201"/>
          </a:xfrm>
        </p:grpSpPr>
        <p:pic>
          <p:nvPicPr>
            <p:cNvPr id="11" name="Picture 10"/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534083">
              <a:off x="331442" y="1940866"/>
              <a:ext cx="4102724" cy="2773879"/>
            </a:xfrm>
            <a:prstGeom prst="rect">
              <a:avLst/>
            </a:prstGeom>
          </p:spPr>
        </p:pic>
        <p:cxnSp>
          <p:nvCxnSpPr>
            <p:cNvPr id="12" name="Straight Arrow Connector 11"/>
            <p:cNvCxnSpPr/>
            <p:nvPr/>
          </p:nvCxnSpPr>
          <p:spPr>
            <a:xfrm rot="20534083" flipV="1">
              <a:off x="269160" y="2638970"/>
              <a:ext cx="713080" cy="192112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rot="20534083">
              <a:off x="621889" y="4579688"/>
              <a:ext cx="591437" cy="205535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 Box 4"/>
            <p:cNvSpPr txBox="1"/>
            <p:nvPr/>
          </p:nvSpPr>
          <p:spPr>
            <a:xfrm rot="16200000">
              <a:off x="26916" y="3585083"/>
              <a:ext cx="889946" cy="2080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C572A759-6A51-4108-AA02-DFA0A04FC94B}">
                <ma14:wrappingTextBoxFlag xmlns="" xmlns:ma14="http://schemas.microsoft.com/office/mac/drawingml/2011/main"/>
              </a:ext>
            </a:extLst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0" tIns="45720" rIns="91440" bIns="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r">
                <a:spcBef>
                  <a:spcPts val="0"/>
                </a:spcBef>
                <a:spcAft>
                  <a:spcPts val="0"/>
                </a:spcAft>
              </a:pPr>
              <a:r>
                <a:rPr lang="en-US" sz="1200" dirty="0" smtClean="0">
                  <a:effectLst/>
                  <a:ea typeface="ＭＳ 明朝"/>
                  <a:cs typeface="Times New Roman"/>
                </a:rPr>
                <a:t>58 mm</a:t>
              </a:r>
              <a:endParaRPr lang="en-US" sz="1200" dirty="0">
                <a:effectLst/>
                <a:ea typeface="ＭＳ 明朝"/>
                <a:cs typeface="Times New Roman"/>
              </a:endParaRPr>
            </a:p>
          </p:txBody>
        </p:sp>
        <p:sp>
          <p:nvSpPr>
            <p:cNvPr id="15" name="Text Box 4"/>
            <p:cNvSpPr txBox="1"/>
            <p:nvPr/>
          </p:nvSpPr>
          <p:spPr>
            <a:xfrm>
              <a:off x="448603" y="4734725"/>
              <a:ext cx="887613" cy="2353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C572A759-6A51-4108-AA02-DFA0A04FC94B}">
                <ma14:wrappingTextBoxFlag xmlns="" xmlns:ma14="http://schemas.microsoft.com/office/mac/drawingml/2011/main"/>
              </a:ext>
            </a:extLst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0" tIns="45720" rIns="91440" bIns="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r">
                <a:spcBef>
                  <a:spcPts val="0"/>
                </a:spcBef>
                <a:spcAft>
                  <a:spcPts val="0"/>
                </a:spcAft>
              </a:pPr>
              <a:r>
                <a:rPr lang="en-US" sz="1200" dirty="0" smtClean="0">
                  <a:ea typeface="ＭＳ 明朝"/>
                  <a:cs typeface="Times New Roman"/>
                </a:rPr>
                <a:t>17</a:t>
              </a:r>
              <a:r>
                <a:rPr lang="en-US" sz="1200" dirty="0" smtClean="0">
                  <a:effectLst/>
                  <a:ea typeface="ＭＳ 明朝"/>
                  <a:cs typeface="Times New Roman"/>
                </a:rPr>
                <a:t> mm</a:t>
              </a:r>
              <a:endParaRPr lang="en-US" sz="1200" dirty="0">
                <a:effectLst/>
                <a:ea typeface="ＭＳ 明朝"/>
                <a:cs typeface="Times New Roman"/>
              </a:endParaRPr>
            </a:p>
          </p:txBody>
        </p:sp>
      </p:grpSp>
      <p:sp>
        <p:nvSpPr>
          <p:cNvPr id="16" name="Rectangle 15"/>
          <p:cNvSpPr/>
          <p:nvPr/>
        </p:nvSpPr>
        <p:spPr>
          <a:xfrm>
            <a:off x="471497" y="5884784"/>
            <a:ext cx="26981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Gumstix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 module and </a:t>
            </a:r>
            <a:r>
              <a:rPr lang="en-US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5 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MP </a:t>
            </a:r>
            <a:r>
              <a:rPr lang="en-US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Aptina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-based camera module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8318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79863" y="1195411"/>
            <a:ext cx="810693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At JPL, compact radiation monitor activities have been going 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Several sensor were considered and calibrated.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In a future, we hope that every JPL missions have the radiation monitor.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06794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22313" y="1867118"/>
            <a:ext cx="7861670" cy="2436402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Thank You!</a:t>
            </a:r>
            <a:br>
              <a:rPr lang="en-US" dirty="0" smtClean="0"/>
            </a:b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67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22313" y="1867118"/>
            <a:ext cx="7861670" cy="2436402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BACKUP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6121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Test Results – Temperature sensor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5722157" y="1530030"/>
          <a:ext cx="2842722" cy="2695213"/>
        </p:xfrm>
        <a:graphic>
          <a:graphicData uri="http://schemas.openxmlformats.org/drawingml/2006/table">
            <a:tbl>
              <a:tblPr/>
              <a:tblGrid>
                <a:gridCol w="11499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56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71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253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Temp Sensor</a:t>
                      </a:r>
                      <a:r>
                        <a:rPr lang="en-US" sz="1400" b="1" i="0" u="none" strike="noStrike" baseline="0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4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Designator</a:t>
                      </a:r>
                      <a:endParaRPr lang="en-US" sz="1400" b="1" i="0" u="none" strike="noStrike" dirty="0" smtClean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12263" marR="12263" marT="12263" marB="0" anchor="b">
                    <a:lnL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Slope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12263" marR="12263" marT="122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Intercept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12263" marR="12263" marT="122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874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2263" marR="12263" marT="12263" marB="0" anchor="b">
                    <a:lnL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332.25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263" marR="12263" marT="122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-273.06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263" marR="12263" marT="122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874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2263" marR="12263" marT="12263" marB="0" anchor="b">
                    <a:lnL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333.10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263" marR="12263" marT="122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-273.85</a:t>
                      </a:r>
                    </a:p>
                  </a:txBody>
                  <a:tcPr marL="12263" marR="12263" marT="122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874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2263" marR="12263" marT="12263" marB="0" anchor="b">
                    <a:lnL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333.79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263" marR="12263" marT="122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-273.99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263" marR="12263" marT="122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874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12263" marR="12263" marT="12263" marB="0" anchor="b">
                    <a:lnL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331.07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263" marR="12263" marT="122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-271.86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263" marR="12263" marT="122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874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12263" marR="12263" marT="12263" marB="0" anchor="b">
                    <a:lnL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333.89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263" marR="12263" marT="122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-274.01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263" marR="12263" marT="122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874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12263" marR="12263" marT="12263" marB="0" anchor="b">
                    <a:lnL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332.85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263" marR="12263" marT="122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-273.47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263" marR="12263" marT="122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874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12263" marR="12263" marT="12263" marB="0" anchor="b">
                    <a:lnL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332.08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263" marR="12263" marT="122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-272.88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263" marR="12263" marT="122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874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12263" marR="12263" marT="12263" marB="0" anchor="b">
                    <a:lnL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332.72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263" marR="12263" marT="122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-273.43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263" marR="12263" marT="122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874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12263" marR="12263" marT="12263" marB="0" anchor="b">
                    <a:lnL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332.75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263" marR="12263" marT="122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-273.45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263" marR="12263" marT="122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874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12263" marR="12263" marT="12263" marB="0" anchor="b">
                    <a:lnL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330.78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263" marR="12263" marT="122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-271.13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263" marR="12263" marT="122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CD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780" y="985084"/>
            <a:ext cx="4651375" cy="382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7233" y="2608829"/>
            <a:ext cx="1900173" cy="1559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val 1"/>
          <p:cNvSpPr/>
          <p:nvPr/>
        </p:nvSpPr>
        <p:spPr>
          <a:xfrm>
            <a:off x="2326741" y="2525917"/>
            <a:ext cx="570368" cy="506994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/>
          <p:cNvCxnSpPr>
            <a:stCxn id="2" idx="7"/>
            <a:endCxn id="1027" idx="0"/>
          </p:cNvCxnSpPr>
          <p:nvPr/>
        </p:nvCxnSpPr>
        <p:spPr>
          <a:xfrm>
            <a:off x="2813581" y="2600165"/>
            <a:ext cx="1223739" cy="866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stCxn id="2" idx="3"/>
          </p:cNvCxnSpPr>
          <p:nvPr/>
        </p:nvCxnSpPr>
        <p:spPr>
          <a:xfrm>
            <a:off x="2410269" y="2958663"/>
            <a:ext cx="676964" cy="120921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1"/>
          <p:cNvSpPr>
            <a:spLocks noGrp="1"/>
          </p:cNvSpPr>
          <p:nvPr>
            <p:ph idx="1"/>
          </p:nvPr>
        </p:nvSpPr>
        <p:spPr>
          <a:xfrm>
            <a:off x="457199" y="4892686"/>
            <a:ext cx="8324193" cy="1791896"/>
          </a:xfrm>
        </p:spPr>
        <p:txBody>
          <a:bodyPr>
            <a:normAutofit/>
          </a:bodyPr>
          <a:lstStyle/>
          <a:p>
            <a:pPr marL="228600" lvl="1">
              <a:spcBef>
                <a:spcPts val="0"/>
              </a:spcBef>
              <a:buClr>
                <a:schemeClr val="accent1"/>
              </a:buClr>
            </a:pPr>
            <a:r>
              <a:rPr lang="en-US" sz="1800" dirty="0" smtClean="0"/>
              <a:t>All </a:t>
            </a:r>
            <a:r>
              <a:rPr lang="en-US" sz="1800" dirty="0"/>
              <a:t>ten sensors show very similar calibration curves.</a:t>
            </a:r>
          </a:p>
          <a:p>
            <a:pPr marL="228600" lvl="1">
              <a:spcBef>
                <a:spcPts val="0"/>
              </a:spcBef>
              <a:buClr>
                <a:schemeClr val="accent1"/>
              </a:buClr>
            </a:pPr>
            <a:r>
              <a:rPr lang="en-US" sz="1800" dirty="0" smtClean="0"/>
              <a:t>There </a:t>
            </a:r>
            <a:r>
              <a:rPr lang="en-US" sz="1800" dirty="0"/>
              <a:t>is a small discontinuity at 20 ˚</a:t>
            </a:r>
            <a:r>
              <a:rPr lang="en-US" sz="1800" dirty="0" smtClean="0"/>
              <a:t>C. </a:t>
            </a:r>
            <a:endParaRPr lang="en-US" sz="1800" dirty="0"/>
          </a:p>
          <a:p>
            <a:pPr lvl="1">
              <a:spcBef>
                <a:spcPts val="0"/>
              </a:spcBef>
            </a:pPr>
            <a:r>
              <a:rPr lang="en-US" sz="1800" dirty="0" smtClean="0"/>
              <a:t>Most </a:t>
            </a:r>
            <a:r>
              <a:rPr lang="en-US" sz="1800" dirty="0"/>
              <a:t>likely due to configuration difference between high and low temperature calibration setups.</a:t>
            </a:r>
          </a:p>
          <a:p>
            <a:pPr lvl="1">
              <a:spcBef>
                <a:spcPts val="0"/>
              </a:spcBef>
            </a:pPr>
            <a:r>
              <a:rPr lang="en-US" sz="1800" dirty="0" smtClean="0"/>
              <a:t>Final </a:t>
            </a:r>
            <a:r>
              <a:rPr lang="en-US" sz="1800" dirty="0"/>
              <a:t>temperature calibration is needed as the final flight configuration: Test As You Fly (TAYF</a:t>
            </a:r>
            <a:r>
              <a:rPr lang="en-US" sz="1800" dirty="0" smtClean="0"/>
              <a:t>)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1193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UV Sensor – UVG12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249" y="806884"/>
            <a:ext cx="8571880" cy="5397778"/>
          </a:xfrm>
        </p:spPr>
        <p:txBody>
          <a:bodyPr/>
          <a:lstStyle/>
          <a:p>
            <a:r>
              <a:rPr lang="en-US" dirty="0" smtClean="0"/>
              <a:t>Responsivity, Range, and Resolution</a:t>
            </a:r>
          </a:p>
          <a:p>
            <a:pPr lvl="1"/>
            <a:r>
              <a:rPr lang="en-US" dirty="0" smtClean="0"/>
              <a:t>Average Responsivity</a:t>
            </a:r>
            <a:r>
              <a:rPr lang="en-US" b="0" dirty="0" smtClean="0"/>
              <a:t>: </a:t>
            </a:r>
            <a:r>
              <a:rPr lang="en-US" dirty="0" smtClean="0"/>
              <a:t>0.25 A/W</a:t>
            </a:r>
          </a:p>
          <a:p>
            <a:pPr lvl="1"/>
            <a:r>
              <a:rPr lang="en-US" dirty="0" smtClean="0"/>
              <a:t>Expected maximum signal (when the surface is normal to Sun): 3 </a:t>
            </a:r>
            <a:r>
              <a:rPr lang="en-US" dirty="0" err="1" smtClean="0"/>
              <a:t>mA</a:t>
            </a:r>
            <a:endParaRPr lang="en-US" dirty="0" smtClean="0"/>
          </a:p>
          <a:p>
            <a:pPr lvl="1"/>
            <a:r>
              <a:rPr lang="en-US" dirty="0" smtClean="0"/>
              <a:t>Range:     Sensor 	10 </a:t>
            </a:r>
            <a:r>
              <a:rPr lang="en-US" dirty="0" err="1" smtClean="0"/>
              <a:t>mA</a:t>
            </a:r>
            <a:r>
              <a:rPr lang="en-US" dirty="0" smtClean="0"/>
              <a:t> (linear up to 3.1 </a:t>
            </a:r>
            <a:r>
              <a:rPr lang="en-US" dirty="0" err="1" smtClean="0"/>
              <a:t>mA</a:t>
            </a:r>
            <a:r>
              <a:rPr lang="en-US" dirty="0" smtClean="0"/>
              <a:t>)</a:t>
            </a:r>
          </a:p>
          <a:p>
            <a:pPr lvl="1">
              <a:buNone/>
            </a:pPr>
            <a:r>
              <a:rPr lang="en-US" dirty="0" smtClean="0"/>
              <a:t>		        Environment   3 </a:t>
            </a:r>
            <a:r>
              <a:rPr lang="en-US" dirty="0" err="1" smtClean="0"/>
              <a:t>mA</a:t>
            </a:r>
            <a:endParaRPr lang="en-US" dirty="0" smtClean="0"/>
          </a:p>
          <a:p>
            <a:pPr lvl="1"/>
            <a:r>
              <a:rPr lang="en-US" b="0" dirty="0" smtClean="0"/>
              <a:t>Resolution: ~ 10 µA</a:t>
            </a:r>
          </a:p>
          <a:p>
            <a:pPr lvl="1">
              <a:buNone/>
            </a:pPr>
            <a:r>
              <a:rPr lang="en-US" dirty="0" smtClean="0"/>
              <a:t>	A/D converter: minimum 8 bit</a:t>
            </a:r>
          </a:p>
          <a:p>
            <a:endParaRPr lang="en-US" dirty="0"/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583" y="3868664"/>
            <a:ext cx="3742797" cy="265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1663264" y="3660349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Responsivity</a:t>
            </a:r>
            <a:endParaRPr lang="en-US" dirty="0"/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50827" y="3866338"/>
            <a:ext cx="3016487" cy="2765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8003376" y="3704123"/>
            <a:ext cx="71924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3 </a:t>
            </a:r>
            <a:r>
              <a:rPr lang="en-US" sz="1600" dirty="0" err="1">
                <a:solidFill>
                  <a:srgbClr val="FF0000"/>
                </a:solidFill>
              </a:rPr>
              <a:t>mA</a:t>
            </a:r>
            <a:endParaRPr lang="en-US" sz="1600" dirty="0">
              <a:solidFill>
                <a:srgbClr val="FF0000"/>
              </a:solidFill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flipH="1">
            <a:off x="7131519" y="3868664"/>
            <a:ext cx="911272" cy="445428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627180" y="3621556"/>
            <a:ext cx="2924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Responsivity </a:t>
            </a:r>
            <a:r>
              <a:rPr lang="en-US" dirty="0" err="1" smtClean="0"/>
              <a:t>w.r.t</a:t>
            </a:r>
            <a:r>
              <a:rPr lang="en-US" dirty="0" smtClean="0"/>
              <a:t> intensity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650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AF145E297140E45B797E081426A2797" ma:contentTypeVersion="" ma:contentTypeDescription="Create a new document." ma:contentTypeScope="" ma:versionID="160958be7475a95d82e96848130d1730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f3e687d5f98ee29b9cfcc2ff24550dc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A5BB649-40F1-47F7-A09F-BE1F362A13E2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EDEB7F45-99C5-4940-A69D-9AD05FAD575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07DC8B2-EE46-4FFD-B1C7-7D3EED2B79D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2081</TotalTime>
  <Words>2007</Words>
  <Application>Microsoft Office PowerPoint</Application>
  <PresentationFormat>On-screen Show (4:3)</PresentationFormat>
  <Paragraphs>334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ＭＳ 明朝</vt:lpstr>
      <vt:lpstr>ＭＳ Ｐゴシック</vt:lpstr>
      <vt:lpstr>Arial</vt:lpstr>
      <vt:lpstr>Calibri</vt:lpstr>
      <vt:lpstr>Symbol</vt:lpstr>
      <vt:lpstr>Times New Roman</vt:lpstr>
      <vt:lpstr>Wingdings</vt:lpstr>
      <vt:lpstr>Office Theme</vt:lpstr>
      <vt:lpstr>Low SWaP Radiation Sensor Development and Characterization at JPL</vt:lpstr>
      <vt:lpstr>Topics</vt:lpstr>
      <vt:lpstr>JPL’s Radiation Monitor Heritage</vt:lpstr>
      <vt:lpstr>Environmental Sensors </vt:lpstr>
      <vt:lpstr>TID – RADFET</vt:lpstr>
      <vt:lpstr>Calibration of TID sensor</vt:lpstr>
      <vt:lpstr>Calibration – built-in diode in TID sensor</vt:lpstr>
      <vt:lpstr>Low SWaP Adjustable Dosimeter </vt:lpstr>
      <vt:lpstr>Internal Electrostatic Discharge Monitor (IESDM)</vt:lpstr>
      <vt:lpstr>PowerPoint Presentation</vt:lpstr>
      <vt:lpstr>PowerPoint Presentation</vt:lpstr>
      <vt:lpstr>SEU Sensor</vt:lpstr>
      <vt:lpstr>SEU Sensor - RRELAX</vt:lpstr>
      <vt:lpstr>SEU Sensor</vt:lpstr>
      <vt:lpstr>UV Sensor</vt:lpstr>
      <vt:lpstr>UV Sensor Calibration - Angle</vt:lpstr>
      <vt:lpstr>X-ray Sensor</vt:lpstr>
      <vt:lpstr>X-ray Sensor</vt:lpstr>
      <vt:lpstr>X-ray Sensor</vt:lpstr>
      <vt:lpstr>X-ray Sensor</vt:lpstr>
      <vt:lpstr>Camera</vt:lpstr>
      <vt:lpstr>Summary</vt:lpstr>
      <vt:lpstr>Thank You!   Questions?</vt:lpstr>
      <vt:lpstr>BACKUP</vt:lpstr>
      <vt:lpstr>Test Results – Temperature sensor</vt:lpstr>
      <vt:lpstr>UV Sensor – UVG12</vt:lpstr>
    </vt:vector>
  </TitlesOfParts>
  <Manager/>
  <Company>JPL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Solar Particle Radiation Environment Requirements for JPL’s Robotic Space Missions</dc:title>
  <dc:subject/>
  <dc:creator>Insoo Jun</dc:creator>
  <cp:keywords/>
  <dc:description/>
  <cp:lastModifiedBy>Kim, Wousik (5132)</cp:lastModifiedBy>
  <cp:revision>151</cp:revision>
  <dcterms:created xsi:type="dcterms:W3CDTF">2017-01-09T17:47:07Z</dcterms:created>
  <dcterms:modified xsi:type="dcterms:W3CDTF">2019-04-25T04:05:10Z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0x0101008AF145E297140E45B797E081426A2797</vt:lpwstr>
  </property>
</Properties>
</file>