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embeddedFontLst>
    <p:embeddedFont>
      <p:font typeface="Roboto"/>
      <p:regular r:id="rId28"/>
      <p:bold r:id="rId29"/>
      <p:italic r:id="rId30"/>
      <p:boldItalic r:id="rId31"/>
    </p:embeddedFont>
    <p:embeddedFont>
      <p:font typeface="Arial Black"/>
      <p:regular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9EC8E769-796F-4ED8-A95B-4DC0095D2D3C}">
  <a:tblStyle styleId="{9EC8E769-796F-4ED8-A95B-4DC0095D2D3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Roboto-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ArialBlack-regular.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hanspeterschaub.info/bskMain.html" TargetMode="External"/><Relationship Id="rId3" Type="http://schemas.openxmlformats.org/officeDocument/2006/relationships/hyperlink" Target="http://hanspeterschaub.info/bskMain.html" TargetMode="External"/><Relationship Id="rId4" Type="http://schemas.openxmlformats.org/officeDocument/2006/relationships/hyperlink" Target="http://hanspeterschaub.info/bskMain.html"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Google Shape;84;p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4c4008592d_0_7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Overview of Problem</a:t>
            </a:r>
            <a:endParaRPr/>
          </a:p>
          <a:p>
            <a:pPr indent="-165100" lvl="0" marL="228600" rtl="0" algn="l">
              <a:lnSpc>
                <a:spcPct val="90000"/>
              </a:lnSpc>
              <a:spcBef>
                <a:spcPts val="0"/>
              </a:spcBef>
              <a:spcAft>
                <a:spcPts val="0"/>
              </a:spcAft>
              <a:buClr>
                <a:schemeClr val="dk1"/>
              </a:buClr>
              <a:buSzPts val="1800"/>
              <a:buChar char="•"/>
            </a:pPr>
            <a:r>
              <a:rPr lang="en-US" sz="1800">
                <a:solidFill>
                  <a:schemeClr val="dk1"/>
                </a:solidFill>
              </a:rPr>
              <a:t>To develop the architecture to demonstrate the complete, autonomous cold-start determination (Lost-In-Space) of time and state (Position and Velocity) for interplanetary autonomous optical navigation systems.</a:t>
            </a:r>
            <a:endParaRPr sz="1800">
              <a:solidFill>
                <a:schemeClr val="dk1"/>
              </a:solidFill>
            </a:endParaRPr>
          </a:p>
          <a:p>
            <a:pPr indent="0" lvl="0" marL="0" rtl="0" algn="l">
              <a:lnSpc>
                <a:spcPct val="90000"/>
              </a:lnSpc>
              <a:spcBef>
                <a:spcPts val="0"/>
              </a:spcBef>
              <a:spcAft>
                <a:spcPts val="0"/>
              </a:spcAft>
              <a:buNone/>
            </a:pPr>
            <a:r>
              <a:t/>
            </a:r>
            <a:endParaRPr sz="1800">
              <a:solidFill>
                <a:schemeClr val="dk1"/>
              </a:solidFill>
            </a:endParaRPr>
          </a:p>
          <a:p>
            <a:pPr indent="0" lvl="0" marL="0" rtl="0" algn="l">
              <a:lnSpc>
                <a:spcPct val="90000"/>
              </a:lnSpc>
              <a:spcBef>
                <a:spcPts val="0"/>
              </a:spcBef>
              <a:spcAft>
                <a:spcPts val="0"/>
              </a:spcAft>
              <a:buNone/>
            </a:pPr>
            <a:r>
              <a:rPr lang="en-US" sz="1800">
                <a:solidFill>
                  <a:schemeClr val="dk1"/>
                </a:solidFill>
              </a:rPr>
              <a:t>Motivation: </a:t>
            </a:r>
            <a:endParaRPr sz="1800">
              <a:solidFill>
                <a:schemeClr val="dk1"/>
              </a:solidFill>
            </a:endParaRPr>
          </a:p>
          <a:p>
            <a:pPr indent="0" lvl="0" marL="0" rtl="0" algn="l">
              <a:lnSpc>
                <a:spcPct val="90000"/>
              </a:lnSpc>
              <a:spcBef>
                <a:spcPts val="0"/>
              </a:spcBef>
              <a:spcAft>
                <a:spcPts val="0"/>
              </a:spcAft>
              <a:buNone/>
            </a:pPr>
            <a:r>
              <a:rPr lang="en-US" sz="1800">
                <a:solidFill>
                  <a:schemeClr val="dk1"/>
                </a:solidFill>
              </a:rPr>
              <a:t>Reduce cost of mission operations</a:t>
            </a:r>
            <a:endParaRPr sz="1800">
              <a:solidFill>
                <a:schemeClr val="dk1"/>
              </a:solidFill>
            </a:endParaRPr>
          </a:p>
          <a:p>
            <a:pPr indent="0" lvl="0" marL="0" rtl="0" algn="l">
              <a:lnSpc>
                <a:spcPct val="90000"/>
              </a:lnSpc>
              <a:spcBef>
                <a:spcPts val="0"/>
              </a:spcBef>
              <a:spcAft>
                <a:spcPts val="0"/>
              </a:spcAft>
              <a:buNone/>
            </a:pPr>
            <a:r>
              <a:rPr lang="en-US" sz="1800">
                <a:solidFill>
                  <a:schemeClr val="dk1"/>
                </a:solidFill>
              </a:rPr>
              <a:t>Advance time-to-recovery of faulted systems</a:t>
            </a:r>
            <a:endParaRPr sz="1800">
              <a:solidFill>
                <a:schemeClr val="dk1"/>
              </a:solidFill>
            </a:endParaRPr>
          </a:p>
          <a:p>
            <a:pPr indent="0" lvl="0" marL="0" rtl="0" algn="l">
              <a:lnSpc>
                <a:spcPct val="90000"/>
              </a:lnSpc>
              <a:spcBef>
                <a:spcPts val="0"/>
              </a:spcBef>
              <a:spcAft>
                <a:spcPts val="0"/>
              </a:spcAft>
              <a:buNone/>
            </a:pPr>
            <a:r>
              <a:rPr lang="en-US" sz="1800">
                <a:solidFill>
                  <a:schemeClr val="dk1"/>
                </a:solidFill>
              </a:rPr>
              <a:t>Reduced mission risk</a:t>
            </a:r>
            <a:endParaRPr sz="1800">
              <a:solidFill>
                <a:schemeClr val="dk1"/>
              </a:solidFill>
            </a:endParaRPr>
          </a:p>
          <a:p>
            <a:pPr indent="0" lvl="0" marL="0" rtl="0" algn="l">
              <a:lnSpc>
                <a:spcPct val="90000"/>
              </a:lnSpc>
              <a:spcBef>
                <a:spcPts val="0"/>
              </a:spcBef>
              <a:spcAft>
                <a:spcPts val="0"/>
              </a:spcAft>
              <a:buNone/>
            </a:pPr>
            <a:r>
              <a:rPr lang="en-US" sz="1800">
                <a:solidFill>
                  <a:schemeClr val="dk1"/>
                </a:solidFill>
              </a:rPr>
              <a:t>enable small spacecraft missions for deep space</a:t>
            </a:r>
            <a:endParaRPr sz="1800">
              <a:solidFill>
                <a:schemeClr val="dk1"/>
              </a:solidFill>
            </a:endParaRPr>
          </a:p>
        </p:txBody>
      </p:sp>
      <p:sp>
        <p:nvSpPr>
          <p:cNvPr id="92" name="Google Shape;92;g4c4008592d_0_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2adc39560a_0_1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Earth Orbiting</a:t>
            </a:r>
            <a:endParaRPr/>
          </a:p>
          <a:p>
            <a:pPr indent="0" lvl="0" marL="0" rtl="0" algn="l">
              <a:spcBef>
                <a:spcPts val="0"/>
              </a:spcBef>
              <a:spcAft>
                <a:spcPts val="0"/>
              </a:spcAft>
              <a:buNone/>
            </a:pPr>
            <a:r>
              <a:rPr lang="en-US"/>
              <a:t>GPS</a:t>
            </a:r>
            <a:endParaRPr/>
          </a:p>
          <a:p>
            <a:pPr indent="0" lvl="0" marL="0" rtl="0" algn="l">
              <a:spcBef>
                <a:spcPts val="0"/>
              </a:spcBef>
              <a:spcAft>
                <a:spcPts val="0"/>
              </a:spcAft>
              <a:buNone/>
            </a:pPr>
            <a:r>
              <a:rPr lang="en-US"/>
              <a:t>Ground based tracking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solidFill>
                  <a:schemeClr val="dk1"/>
                </a:solidFill>
              </a:rPr>
              <a:t>Deep Space</a:t>
            </a:r>
            <a:endParaRPr>
              <a:solidFill>
                <a:schemeClr val="dk1"/>
              </a:solidFill>
            </a:endParaRPr>
          </a:p>
          <a:p>
            <a:pPr indent="0" lvl="0" marL="0" rtl="0" algn="l">
              <a:lnSpc>
                <a:spcPct val="90000"/>
              </a:lnSpc>
              <a:spcBef>
                <a:spcPts val="0"/>
              </a:spcBef>
              <a:spcAft>
                <a:spcPts val="0"/>
              </a:spcAft>
              <a:buNone/>
            </a:pPr>
            <a:r>
              <a:rPr lang="en-US">
                <a:solidFill>
                  <a:schemeClr val="dk1"/>
                </a:solidFill>
              </a:rPr>
              <a:t>Radiometric</a:t>
            </a:r>
            <a:endParaRPr>
              <a:solidFill>
                <a:schemeClr val="dk1"/>
              </a:solidFill>
            </a:endParaRPr>
          </a:p>
          <a:p>
            <a:pPr indent="0" lvl="0" marL="0" rtl="0" algn="l">
              <a:lnSpc>
                <a:spcPct val="90000"/>
              </a:lnSpc>
              <a:spcBef>
                <a:spcPts val="0"/>
              </a:spcBef>
              <a:spcAft>
                <a:spcPts val="0"/>
              </a:spcAft>
              <a:buNone/>
            </a:pPr>
            <a:r>
              <a:rPr lang="en-US">
                <a:solidFill>
                  <a:schemeClr val="dk1"/>
                </a:solidFill>
              </a:rPr>
              <a:t>Optical Measurements</a:t>
            </a:r>
            <a:endParaRPr>
              <a:solidFill>
                <a:schemeClr val="dk1"/>
              </a:solidFill>
            </a:endParaRPr>
          </a:p>
          <a:p>
            <a:pPr indent="0" lvl="0" marL="0" rtl="0" algn="l">
              <a:lnSpc>
                <a:spcPct val="90000"/>
              </a:lnSpc>
              <a:spcBef>
                <a:spcPts val="0"/>
              </a:spcBef>
              <a:spcAft>
                <a:spcPts val="0"/>
              </a:spcAft>
              <a:buNone/>
            </a:pPr>
            <a:r>
              <a:t/>
            </a:r>
            <a:endParaRPr>
              <a:solidFill>
                <a:schemeClr val="dk1"/>
              </a:solidFill>
            </a:endParaRPr>
          </a:p>
          <a:p>
            <a:pPr indent="0" lvl="0" marL="0" rtl="0" algn="l">
              <a:lnSpc>
                <a:spcPct val="90000"/>
              </a:lnSpc>
              <a:spcBef>
                <a:spcPts val="0"/>
              </a:spcBef>
              <a:spcAft>
                <a:spcPts val="0"/>
              </a:spcAft>
              <a:buNone/>
            </a:pPr>
            <a:r>
              <a:rPr lang="en-US">
                <a:solidFill>
                  <a:schemeClr val="dk1"/>
                </a:solidFill>
              </a:rPr>
              <a:t>Earth satellites, can be recovered by GPS if they have a faulted state</a:t>
            </a:r>
            <a:endParaRPr>
              <a:solidFill>
                <a:schemeClr val="dk1"/>
              </a:solidFill>
            </a:endParaRPr>
          </a:p>
          <a:p>
            <a:pPr indent="0" lvl="0" marL="0" rtl="0" algn="l">
              <a:lnSpc>
                <a:spcPct val="90000"/>
              </a:lnSpc>
              <a:spcBef>
                <a:spcPts val="0"/>
              </a:spcBef>
              <a:spcAft>
                <a:spcPts val="0"/>
              </a:spcAft>
              <a:buNone/>
            </a:pPr>
            <a:r>
              <a:rPr lang="en-US">
                <a:solidFill>
                  <a:schemeClr val="dk1"/>
                </a:solidFill>
              </a:rPr>
              <a:t>Deep space satellites cannot. </a:t>
            </a:r>
            <a:endParaRPr>
              <a:solidFill>
                <a:schemeClr val="dk1"/>
              </a:solidFill>
            </a:endParaRPr>
          </a:p>
          <a:p>
            <a:pPr indent="0" lvl="0" marL="0" rtl="0" algn="l">
              <a:lnSpc>
                <a:spcPct val="90000"/>
              </a:lnSpc>
              <a:spcBef>
                <a:spcPts val="0"/>
              </a:spcBef>
              <a:spcAft>
                <a:spcPts val="0"/>
              </a:spcAft>
              <a:buNone/>
            </a:pPr>
            <a:r>
              <a:rPr lang="en-US">
                <a:solidFill>
                  <a:schemeClr val="dk1"/>
                </a:solidFill>
              </a:rPr>
              <a:t>STEREO-B. 25 attempts with DSN, each attempt took over 10 hours to complete with 70 m dish. </a:t>
            </a:r>
            <a:endParaRPr>
              <a:solidFill>
                <a:schemeClr val="dk1"/>
              </a:solidFill>
            </a:endParaRPr>
          </a:p>
          <a:p>
            <a:pPr indent="0" lvl="0" marL="0" rtl="0" algn="l">
              <a:lnSpc>
                <a:spcPct val="90000"/>
              </a:lnSpc>
              <a:spcBef>
                <a:spcPts val="0"/>
              </a:spcBef>
              <a:spcAft>
                <a:spcPts val="0"/>
              </a:spcAft>
              <a:buNone/>
            </a:pPr>
            <a:r>
              <a:rPr lang="en-US">
                <a:solidFill>
                  <a:schemeClr val="dk1"/>
                </a:solidFill>
              </a:rPr>
              <a:t>As more satellites exist, DSN will not be able to support that type of recovery efforts, especially not for small spacecraft.</a:t>
            </a:r>
            <a:endParaRPr>
              <a:solidFill>
                <a:schemeClr val="dk1"/>
              </a:solidFill>
            </a:endParaRPr>
          </a:p>
          <a:p>
            <a:pPr indent="0" lvl="0" marL="0" rtl="0" algn="l">
              <a:lnSpc>
                <a:spcPct val="90000"/>
              </a:lnSpc>
              <a:spcBef>
                <a:spcPts val="0"/>
              </a:spcBef>
              <a:spcAft>
                <a:spcPts val="0"/>
              </a:spcAft>
              <a:buNone/>
            </a:pPr>
            <a:r>
              <a:t/>
            </a:r>
            <a:endParaRPr>
              <a:solidFill>
                <a:schemeClr val="dk1"/>
              </a:solidFill>
            </a:endParaRPr>
          </a:p>
          <a:p>
            <a:pPr indent="0" lvl="0" marL="0" rtl="0" algn="l">
              <a:lnSpc>
                <a:spcPct val="90000"/>
              </a:lnSpc>
              <a:spcBef>
                <a:spcPts val="0"/>
              </a:spcBef>
              <a:spcAft>
                <a:spcPts val="0"/>
              </a:spcAft>
              <a:buNone/>
            </a:pPr>
            <a:r>
              <a:rPr lang="en-US">
                <a:solidFill>
                  <a:schemeClr val="dk1"/>
                </a:solidFill>
              </a:rPr>
              <a:t>Lost-In-Space</a:t>
            </a:r>
            <a:endParaRPr>
              <a:solidFill>
                <a:schemeClr val="dk1"/>
              </a:solidFill>
            </a:endParaRPr>
          </a:p>
          <a:p>
            <a:pPr indent="0" lvl="0" marL="0" rtl="0" algn="l">
              <a:lnSpc>
                <a:spcPct val="90000"/>
              </a:lnSpc>
              <a:spcBef>
                <a:spcPts val="0"/>
              </a:spcBef>
              <a:spcAft>
                <a:spcPts val="0"/>
              </a:spcAft>
              <a:buNone/>
            </a:pPr>
            <a:r>
              <a:rPr lang="en-US">
                <a:solidFill>
                  <a:schemeClr val="dk1"/>
                </a:solidFill>
              </a:rPr>
              <a:t>Attitude</a:t>
            </a:r>
            <a:endParaRPr>
              <a:solidFill>
                <a:schemeClr val="dk1"/>
              </a:solidFill>
            </a:endParaRPr>
          </a:p>
          <a:p>
            <a:pPr indent="0" lvl="0" marL="0" rtl="0" algn="l">
              <a:lnSpc>
                <a:spcPct val="90000"/>
              </a:lnSpc>
              <a:spcBef>
                <a:spcPts val="0"/>
              </a:spcBef>
              <a:spcAft>
                <a:spcPts val="0"/>
              </a:spcAft>
              <a:buNone/>
            </a:pPr>
            <a:r>
              <a:rPr lang="en-US">
                <a:solidFill>
                  <a:schemeClr val="dk1"/>
                </a:solidFill>
              </a:rPr>
              <a:t>Orbit Determination</a:t>
            </a:r>
            <a:endParaRPr>
              <a:solidFill>
                <a:schemeClr val="dk1"/>
              </a:solidFill>
            </a:endParaRPr>
          </a:p>
        </p:txBody>
      </p:sp>
      <p:sp>
        <p:nvSpPr>
          <p:cNvPr id="103" name="Google Shape;103;g2adc39560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2adc39560a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LOS Problem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Attitude</a:t>
            </a:r>
            <a:endParaRPr/>
          </a:p>
          <a:p>
            <a:pPr indent="0" lvl="0" marL="0" rtl="0" algn="l">
              <a:spcBef>
                <a:spcPts val="0"/>
              </a:spcBef>
              <a:spcAft>
                <a:spcPts val="0"/>
              </a:spcAft>
              <a:buNone/>
            </a:pPr>
            <a:r>
              <a:rPr lang="en-US"/>
              <a:t>Solved via Star Trackers</a:t>
            </a:r>
            <a:endParaRPr/>
          </a:p>
          <a:p>
            <a:pPr indent="0" lvl="0" marL="0" rtl="0" algn="l">
              <a:spcBef>
                <a:spcPts val="0"/>
              </a:spcBef>
              <a:spcAft>
                <a:spcPts val="0"/>
              </a:spcAft>
              <a:buNone/>
            </a:pPr>
            <a:r>
              <a:rPr lang="en-US"/>
              <a:t>	Star Catalog Ephemeris to compare visual data to</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Lost-In-Space</a:t>
            </a:r>
            <a:endParaRPr/>
          </a:p>
          <a:p>
            <a:pPr indent="0" lvl="0" marL="0" rtl="0" algn="l">
              <a:spcBef>
                <a:spcPts val="0"/>
              </a:spcBef>
              <a:spcAft>
                <a:spcPts val="0"/>
              </a:spcAft>
              <a:buNone/>
            </a:pPr>
            <a:r>
              <a:rPr lang="en-US"/>
              <a:t>	Current furthest solution (and only solution)</a:t>
            </a:r>
            <a:endParaRPr/>
          </a:p>
          <a:p>
            <a:pPr indent="0" lvl="0" marL="0" rtl="0" algn="l">
              <a:spcBef>
                <a:spcPts val="0"/>
              </a:spcBef>
              <a:spcAft>
                <a:spcPts val="0"/>
              </a:spcAft>
              <a:buNone/>
            </a:pPr>
            <a:r>
              <a:rPr lang="en-US"/>
              <a:t>	Solves for position, with no time, </a:t>
            </a:r>
            <a:r>
              <a:rPr lang="en-US"/>
              <a:t>therefore</a:t>
            </a:r>
            <a:r>
              <a:rPr lang="en-US"/>
              <a:t> only </a:t>
            </a:r>
            <a:r>
              <a:rPr lang="en-US"/>
              <a:t>achieving</a:t>
            </a:r>
            <a:r>
              <a:rPr lang="en-US"/>
              <a:t> a relative position and not an absolute one. </a:t>
            </a:r>
            <a:endParaRPr/>
          </a:p>
        </p:txBody>
      </p:sp>
      <p:sp>
        <p:nvSpPr>
          <p:cNvPr id="115" name="Google Shape;115;g2adc39560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g3069fb7714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Lost-in-Space</a:t>
            </a:r>
            <a:endParaRPr/>
          </a:p>
          <a:p>
            <a:pPr indent="-317500" lvl="0" marL="457200" rtl="0" algn="l">
              <a:lnSpc>
                <a:spcPct val="90000"/>
              </a:lnSpc>
              <a:spcBef>
                <a:spcPts val="500"/>
              </a:spcBef>
              <a:spcAft>
                <a:spcPts val="0"/>
              </a:spcAft>
              <a:buClr>
                <a:schemeClr val="dk1"/>
              </a:buClr>
              <a:buSzPts val="1400"/>
              <a:buChar char="•"/>
            </a:pPr>
            <a:r>
              <a:rPr lang="en-US">
                <a:solidFill>
                  <a:schemeClr val="dk1"/>
                </a:solidFill>
              </a:rPr>
              <a:t>Processor Reboot</a:t>
            </a:r>
            <a:endParaRPr>
              <a:solidFill>
                <a:schemeClr val="dk1"/>
              </a:solidFill>
            </a:endParaRPr>
          </a:p>
          <a:p>
            <a:pPr indent="-317500" lvl="1" marL="914400" rtl="0" algn="l">
              <a:lnSpc>
                <a:spcPct val="90000"/>
              </a:lnSpc>
              <a:spcBef>
                <a:spcPts val="0"/>
              </a:spcBef>
              <a:spcAft>
                <a:spcPts val="0"/>
              </a:spcAft>
              <a:buClr>
                <a:schemeClr val="dk1"/>
              </a:buClr>
              <a:buSzPts val="1400"/>
              <a:buChar char="•"/>
            </a:pPr>
            <a:r>
              <a:rPr lang="en-US">
                <a:solidFill>
                  <a:schemeClr val="dk1"/>
                </a:solidFill>
              </a:rPr>
              <a:t>Watchdog Timer</a:t>
            </a:r>
            <a:endParaRPr>
              <a:solidFill>
                <a:schemeClr val="dk1"/>
              </a:solidFill>
            </a:endParaRPr>
          </a:p>
          <a:p>
            <a:pPr indent="-317500" lvl="1" marL="914400" rtl="0" algn="l">
              <a:lnSpc>
                <a:spcPct val="90000"/>
              </a:lnSpc>
              <a:spcBef>
                <a:spcPts val="0"/>
              </a:spcBef>
              <a:spcAft>
                <a:spcPts val="0"/>
              </a:spcAft>
              <a:buClr>
                <a:schemeClr val="dk1"/>
              </a:buClr>
              <a:buSzPts val="1400"/>
              <a:buChar char="•"/>
            </a:pPr>
            <a:r>
              <a:rPr lang="en-US">
                <a:solidFill>
                  <a:schemeClr val="dk1"/>
                </a:solidFill>
              </a:rPr>
              <a:t>Power loss</a:t>
            </a:r>
            <a:endParaRPr>
              <a:solidFill>
                <a:schemeClr val="dk1"/>
              </a:solidFill>
            </a:endParaRPr>
          </a:p>
          <a:p>
            <a:pPr indent="-317500" lvl="0" marL="457200" rtl="0" algn="l">
              <a:lnSpc>
                <a:spcPct val="90000"/>
              </a:lnSpc>
              <a:spcBef>
                <a:spcPts val="0"/>
              </a:spcBef>
              <a:spcAft>
                <a:spcPts val="0"/>
              </a:spcAft>
              <a:buClr>
                <a:schemeClr val="dk1"/>
              </a:buClr>
              <a:buSzPts val="1400"/>
              <a:buChar char="•"/>
            </a:pPr>
            <a:r>
              <a:rPr lang="en-US">
                <a:solidFill>
                  <a:schemeClr val="dk1"/>
                </a:solidFill>
              </a:rPr>
              <a:t>Software Bug</a:t>
            </a:r>
            <a:endParaRPr>
              <a:solidFill>
                <a:schemeClr val="dk1"/>
              </a:solidFill>
            </a:endParaRPr>
          </a:p>
          <a:p>
            <a:pPr indent="0" lvl="0" marL="914400" rtl="0" algn="l">
              <a:lnSpc>
                <a:spcPct val="90000"/>
              </a:lnSpc>
              <a:spcBef>
                <a:spcPts val="500"/>
              </a:spcBef>
              <a:spcAft>
                <a:spcPts val="0"/>
              </a:spcAft>
              <a:buNone/>
            </a:pPr>
            <a:r>
              <a:rPr lang="en-US">
                <a:solidFill>
                  <a:schemeClr val="dk1"/>
                </a:solidFill>
              </a:rPr>
              <a:t>lose of time, saving error, restart cycle</a:t>
            </a:r>
            <a:endParaRPr>
              <a:solidFill>
                <a:schemeClr val="dk1"/>
              </a:solidFill>
            </a:endParaRPr>
          </a:p>
          <a:p>
            <a:pPr indent="-317500" lvl="0" marL="457200" rtl="0" algn="l">
              <a:lnSpc>
                <a:spcPct val="90000"/>
              </a:lnSpc>
              <a:spcBef>
                <a:spcPts val="500"/>
              </a:spcBef>
              <a:spcAft>
                <a:spcPts val="0"/>
              </a:spcAft>
              <a:buClr>
                <a:schemeClr val="dk1"/>
              </a:buClr>
              <a:buSzPts val="1400"/>
              <a:buChar char="•"/>
            </a:pPr>
            <a:r>
              <a:rPr lang="en-US">
                <a:solidFill>
                  <a:schemeClr val="dk1"/>
                </a:solidFill>
              </a:rPr>
              <a:t>Initialization State</a:t>
            </a:r>
            <a:endParaRPr>
              <a:solidFill>
                <a:schemeClr val="dk1"/>
              </a:solidFill>
            </a:endParaRPr>
          </a:p>
          <a:p>
            <a:pPr indent="-317500" lvl="1" marL="914400" rtl="0" algn="l">
              <a:lnSpc>
                <a:spcPct val="90000"/>
              </a:lnSpc>
              <a:spcBef>
                <a:spcPts val="0"/>
              </a:spcBef>
              <a:spcAft>
                <a:spcPts val="0"/>
              </a:spcAft>
              <a:buClr>
                <a:schemeClr val="dk1"/>
              </a:buClr>
              <a:buSzPts val="1400"/>
              <a:buChar char="•"/>
            </a:pPr>
            <a:r>
              <a:rPr lang="en-US">
                <a:solidFill>
                  <a:schemeClr val="dk1"/>
                </a:solidFill>
              </a:rPr>
              <a:t>Rideshare</a:t>
            </a:r>
            <a:endParaRPr>
              <a:solidFill>
                <a:schemeClr val="dk1"/>
              </a:solidFill>
            </a:endParaRPr>
          </a:p>
          <a:p>
            <a:pPr indent="-317500" lvl="2" marL="1371600" rtl="0" algn="l">
              <a:lnSpc>
                <a:spcPct val="90000"/>
              </a:lnSpc>
              <a:spcBef>
                <a:spcPts val="0"/>
              </a:spcBef>
              <a:spcAft>
                <a:spcPts val="0"/>
              </a:spcAft>
              <a:buClr>
                <a:schemeClr val="dk1"/>
              </a:buClr>
              <a:buSzPts val="1400"/>
              <a:buChar char="•"/>
            </a:pPr>
            <a:r>
              <a:rPr lang="en-US">
                <a:solidFill>
                  <a:schemeClr val="dk1"/>
                </a:solidFill>
              </a:rPr>
              <a:t>EM-1 Launch (No time or state given), could sit on shelf for months</a:t>
            </a:r>
            <a:endParaRPr>
              <a:solidFill>
                <a:schemeClr val="dk1"/>
              </a:solidFill>
            </a:endParaRPr>
          </a:p>
          <a:p>
            <a:pPr indent="-355600" lvl="2" marL="1371600" rtl="0" algn="l">
              <a:lnSpc>
                <a:spcPct val="90000"/>
              </a:lnSpc>
              <a:spcBef>
                <a:spcPts val="0"/>
              </a:spcBef>
              <a:spcAft>
                <a:spcPts val="0"/>
              </a:spcAft>
              <a:buClr>
                <a:schemeClr val="dk1"/>
              </a:buClr>
              <a:buSzPts val="2000"/>
              <a:buChar char="•"/>
            </a:pPr>
            <a:r>
              <a:rPr lang="en-US">
                <a:solidFill>
                  <a:schemeClr val="dk1"/>
                </a:solidFill>
              </a:rPr>
              <a:t>Currently trying to work out a way for the satellite to get back in communication with Earth once it is deployed. It is possible it may be able to detect the earth via the star tracker and communicate with Earth, but it will have no information on time or state. </a:t>
            </a:r>
            <a:endParaRPr>
              <a:solidFill>
                <a:schemeClr val="dk1"/>
              </a:solidFill>
            </a:endParaRPr>
          </a:p>
          <a:p>
            <a:pPr indent="-406400" lvl="0" marL="457200" rtl="0" algn="l">
              <a:lnSpc>
                <a:spcPct val="90000"/>
              </a:lnSpc>
              <a:spcBef>
                <a:spcPts val="0"/>
              </a:spcBef>
              <a:spcAft>
                <a:spcPts val="0"/>
              </a:spcAft>
              <a:buClr>
                <a:schemeClr val="dk1"/>
              </a:buClr>
              <a:buSzPts val="2800"/>
              <a:buChar char="•"/>
            </a:pPr>
            <a:r>
              <a:rPr lang="en-US">
                <a:solidFill>
                  <a:schemeClr val="dk1"/>
                </a:solidFill>
              </a:rPr>
              <a:t>Memory Corruption</a:t>
            </a:r>
            <a:endParaRPr>
              <a:solidFill>
                <a:schemeClr val="dk1"/>
              </a:solidFill>
            </a:endParaRPr>
          </a:p>
          <a:p>
            <a:pPr indent="-317500" lvl="1" marL="914400" rtl="0" algn="l">
              <a:lnSpc>
                <a:spcPct val="90000"/>
              </a:lnSpc>
              <a:spcBef>
                <a:spcPts val="0"/>
              </a:spcBef>
              <a:spcAft>
                <a:spcPts val="0"/>
              </a:spcAft>
              <a:buClr>
                <a:schemeClr val="dk1"/>
              </a:buClr>
              <a:buSzPts val="1400"/>
              <a:buChar char="•"/>
            </a:pPr>
            <a:r>
              <a:rPr lang="en-US">
                <a:solidFill>
                  <a:schemeClr val="dk1"/>
                </a:solidFill>
              </a:rPr>
              <a:t>Single Event Upsets</a:t>
            </a:r>
            <a:endParaRPr>
              <a:solidFill>
                <a:schemeClr val="dk1"/>
              </a:solidFill>
            </a:endParaRPr>
          </a:p>
        </p:txBody>
      </p:sp>
      <p:sp>
        <p:nvSpPr>
          <p:cNvPr id="123" name="Google Shape;123;g3069fb771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p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139700" lvl="0" marL="228600" rtl="0" algn="l">
              <a:lnSpc>
                <a:spcPct val="90000"/>
              </a:lnSpc>
              <a:spcBef>
                <a:spcPts val="0"/>
              </a:spcBef>
              <a:spcAft>
                <a:spcPts val="0"/>
              </a:spcAft>
              <a:buClr>
                <a:schemeClr val="dk1"/>
              </a:buClr>
              <a:buSzPts val="1400"/>
              <a:buChar char="•"/>
            </a:pPr>
            <a:r>
              <a:rPr lang="en-US">
                <a:solidFill>
                  <a:schemeClr val="dk1"/>
                </a:solidFill>
              </a:rPr>
              <a:t>Autonomous Navigation is described by the following features, (3)</a:t>
            </a:r>
            <a:endParaRPr>
              <a:solidFill>
                <a:schemeClr val="dk1"/>
              </a:solidFill>
            </a:endParaRPr>
          </a:p>
          <a:p>
            <a:pPr indent="-165100" lvl="1" marL="685800" rtl="0" algn="l">
              <a:lnSpc>
                <a:spcPct val="90000"/>
              </a:lnSpc>
              <a:spcBef>
                <a:spcPts val="500"/>
              </a:spcBef>
              <a:spcAft>
                <a:spcPts val="0"/>
              </a:spcAft>
              <a:buClr>
                <a:schemeClr val="dk1"/>
              </a:buClr>
              <a:buSzPts val="1400"/>
              <a:buAutoNum type="alphaLcPeriod"/>
            </a:pPr>
            <a:r>
              <a:rPr lang="en-US">
                <a:solidFill>
                  <a:schemeClr val="dk1"/>
                </a:solidFill>
              </a:rPr>
              <a:t>Self-Contained, all internal to the spacecraft</a:t>
            </a:r>
            <a:endParaRPr>
              <a:solidFill>
                <a:schemeClr val="dk1"/>
              </a:solidFill>
            </a:endParaRPr>
          </a:p>
          <a:p>
            <a:pPr indent="-165100" lvl="1" marL="685800" rtl="0" algn="l">
              <a:lnSpc>
                <a:spcPct val="90000"/>
              </a:lnSpc>
              <a:spcBef>
                <a:spcPts val="500"/>
              </a:spcBef>
              <a:spcAft>
                <a:spcPts val="0"/>
              </a:spcAft>
              <a:buClr>
                <a:schemeClr val="dk1"/>
              </a:buClr>
              <a:buSzPts val="1400"/>
              <a:buAutoNum type="alphaLcPeriod"/>
            </a:pPr>
            <a:r>
              <a:rPr lang="en-US">
                <a:solidFill>
                  <a:schemeClr val="dk1"/>
                </a:solidFill>
              </a:rPr>
              <a:t>Operating in Real Time, no delay in information</a:t>
            </a:r>
            <a:endParaRPr>
              <a:solidFill>
                <a:schemeClr val="dk1"/>
              </a:solidFill>
            </a:endParaRPr>
          </a:p>
          <a:p>
            <a:pPr indent="-165100" lvl="1" marL="685800" rtl="0" algn="l">
              <a:lnSpc>
                <a:spcPct val="90000"/>
              </a:lnSpc>
              <a:spcBef>
                <a:spcPts val="500"/>
              </a:spcBef>
              <a:spcAft>
                <a:spcPts val="0"/>
              </a:spcAft>
              <a:buClr>
                <a:schemeClr val="dk1"/>
              </a:buClr>
              <a:buSzPts val="1400"/>
              <a:buAutoNum type="alphaLcPeriod"/>
            </a:pPr>
            <a:r>
              <a:rPr lang="en-US">
                <a:solidFill>
                  <a:schemeClr val="dk1"/>
                </a:solidFill>
              </a:rPr>
              <a:t>Nonradiating (Not producing signals that aid in navigation, i.e. range/range rate between spacecraft)</a:t>
            </a:r>
            <a:endParaRPr>
              <a:solidFill>
                <a:schemeClr val="dk1"/>
              </a:solidFill>
            </a:endParaRPr>
          </a:p>
          <a:p>
            <a:pPr indent="-165100" lvl="1" marL="685800" rtl="0" algn="l">
              <a:lnSpc>
                <a:spcPct val="90000"/>
              </a:lnSpc>
              <a:spcBef>
                <a:spcPts val="500"/>
              </a:spcBef>
              <a:spcAft>
                <a:spcPts val="0"/>
              </a:spcAft>
              <a:buClr>
                <a:schemeClr val="dk1"/>
              </a:buClr>
              <a:buSzPts val="1400"/>
              <a:buAutoNum type="alphaLcPeriod"/>
            </a:pPr>
            <a:r>
              <a:rPr lang="en-US">
                <a:solidFill>
                  <a:schemeClr val="dk1"/>
                </a:solidFill>
              </a:rPr>
              <a:t>Not depending on outside operations, no GPS or ground communication</a:t>
            </a:r>
            <a:endParaRPr>
              <a:solidFill>
                <a:schemeClr val="dk1"/>
              </a:solidFill>
            </a:endParaRPr>
          </a:p>
          <a:p>
            <a:pPr indent="-139700" lvl="0" marL="228600" rtl="0" algn="l">
              <a:lnSpc>
                <a:spcPct val="90000"/>
              </a:lnSpc>
              <a:spcBef>
                <a:spcPts val="500"/>
              </a:spcBef>
              <a:spcAft>
                <a:spcPts val="0"/>
              </a:spcAft>
              <a:buClr>
                <a:schemeClr val="dk1"/>
              </a:buClr>
              <a:buSzPts val="1400"/>
              <a:buChar char="•"/>
            </a:pPr>
            <a:r>
              <a:rPr lang="en-US">
                <a:solidFill>
                  <a:schemeClr val="dk1"/>
                </a:solidFill>
              </a:rPr>
              <a:t>When applied to a spacecraft you obtain a system that is considered autonomous when navigation is performed onboard an orbiting spacecraft in real time without ground support. (4)</a:t>
            </a:r>
            <a:endParaRPr>
              <a:solidFill>
                <a:schemeClr val="dk1"/>
              </a:solidFill>
            </a:endParaRPr>
          </a:p>
        </p:txBody>
      </p:sp>
      <p:sp>
        <p:nvSpPr>
          <p:cNvPr id="132" name="Google Shape;13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4d47173e2c_0_1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500"/>
              </a:spcBef>
              <a:spcAft>
                <a:spcPts val="0"/>
              </a:spcAft>
              <a:buNone/>
            </a:pPr>
            <a:r>
              <a:rPr lang="en-US">
                <a:solidFill>
                  <a:schemeClr val="dk1"/>
                </a:solidFill>
              </a:rPr>
              <a:t>AutoNav - </a:t>
            </a:r>
            <a:r>
              <a:rPr lang="en-US" sz="1350">
                <a:solidFill>
                  <a:srgbClr val="030303"/>
                </a:solidFill>
                <a:highlight>
                  <a:srgbClr val="FFFFFF"/>
                </a:highlight>
                <a:latin typeface="Roboto"/>
                <a:ea typeface="Roboto"/>
                <a:cs typeface="Roboto"/>
                <a:sym typeface="Roboto"/>
              </a:rPr>
              <a:t>multimission, autonomous, onboard navigation system</a:t>
            </a:r>
            <a:endParaRPr sz="1350">
              <a:solidFill>
                <a:srgbClr val="030303"/>
              </a:solidFill>
              <a:highlight>
                <a:srgbClr val="FFFFFF"/>
              </a:highlight>
              <a:latin typeface="Roboto"/>
              <a:ea typeface="Roboto"/>
              <a:cs typeface="Roboto"/>
              <a:sym typeface="Roboto"/>
            </a:endParaRPr>
          </a:p>
          <a:p>
            <a:pPr indent="0" lvl="0" marL="0" rtl="0" algn="l">
              <a:lnSpc>
                <a:spcPct val="90000"/>
              </a:lnSpc>
              <a:spcBef>
                <a:spcPts val="500"/>
              </a:spcBef>
              <a:spcAft>
                <a:spcPts val="0"/>
              </a:spcAft>
              <a:buClr>
                <a:schemeClr val="dk1"/>
              </a:buClr>
              <a:buSzPts val="1100"/>
              <a:buFont typeface="Arial"/>
              <a:buNone/>
            </a:pPr>
            <a:r>
              <a:rPr lang="en-US" sz="1350">
                <a:solidFill>
                  <a:srgbClr val="030303"/>
                </a:solidFill>
                <a:highlight>
                  <a:srgbClr val="FFFFFF"/>
                </a:highlight>
                <a:latin typeface="Roboto"/>
                <a:ea typeface="Roboto"/>
                <a:cs typeface="Roboto"/>
                <a:sym typeface="Roboto"/>
              </a:rPr>
              <a:t>	utilizing images of the target comet nucleus, computing the spacecraft position, and correcting the camera-body pointing to keep the comet nucleus in view.</a:t>
            </a:r>
            <a:endParaRPr sz="1350">
              <a:solidFill>
                <a:srgbClr val="030303"/>
              </a:solidFill>
              <a:highlight>
                <a:srgbClr val="FFFFFF"/>
              </a:highlight>
              <a:latin typeface="Roboto"/>
              <a:ea typeface="Roboto"/>
              <a:cs typeface="Roboto"/>
              <a:sym typeface="Roboto"/>
            </a:endParaRPr>
          </a:p>
          <a:p>
            <a:pPr indent="-139700" lvl="0" marL="228600" rtl="0" algn="l">
              <a:lnSpc>
                <a:spcPct val="90000"/>
              </a:lnSpc>
              <a:spcBef>
                <a:spcPts val="500"/>
              </a:spcBef>
              <a:spcAft>
                <a:spcPts val="0"/>
              </a:spcAft>
              <a:buClr>
                <a:schemeClr val="dk1"/>
              </a:buClr>
              <a:buSzPts val="1400"/>
              <a:buChar char="•"/>
            </a:pPr>
            <a:r>
              <a:rPr lang="en-US">
                <a:solidFill>
                  <a:schemeClr val="dk1"/>
                </a:solidFill>
              </a:rPr>
              <a:t>Deep Space 1</a:t>
            </a:r>
            <a:endParaRPr>
              <a:solidFill>
                <a:schemeClr val="dk1"/>
              </a:solidFill>
            </a:endParaRPr>
          </a:p>
          <a:p>
            <a:pPr indent="-139700" lvl="0" marL="228600" rtl="0" algn="l">
              <a:lnSpc>
                <a:spcPct val="90000"/>
              </a:lnSpc>
              <a:spcBef>
                <a:spcPts val="500"/>
              </a:spcBef>
              <a:spcAft>
                <a:spcPts val="0"/>
              </a:spcAft>
              <a:buClr>
                <a:schemeClr val="dk1"/>
              </a:buClr>
              <a:buSzPts val="1400"/>
              <a:buChar char="•"/>
            </a:pPr>
            <a:r>
              <a:rPr lang="en-US">
                <a:solidFill>
                  <a:schemeClr val="dk1"/>
                </a:solidFill>
              </a:rPr>
              <a:t>Deep Impact</a:t>
            </a:r>
            <a:endParaRPr>
              <a:solidFill>
                <a:schemeClr val="dk1"/>
              </a:solidFill>
            </a:endParaRPr>
          </a:p>
          <a:p>
            <a:pPr indent="-139700" lvl="0" marL="228600" rtl="0" algn="l">
              <a:lnSpc>
                <a:spcPct val="90000"/>
              </a:lnSpc>
              <a:spcBef>
                <a:spcPts val="500"/>
              </a:spcBef>
              <a:spcAft>
                <a:spcPts val="0"/>
              </a:spcAft>
              <a:buClr>
                <a:schemeClr val="dk1"/>
              </a:buClr>
              <a:buSzPts val="1400"/>
              <a:buChar char="•"/>
            </a:pPr>
            <a:r>
              <a:rPr lang="en-US">
                <a:solidFill>
                  <a:schemeClr val="dk1"/>
                </a:solidFill>
              </a:rPr>
              <a:t>STARDUST</a:t>
            </a:r>
            <a:endParaRPr>
              <a:solidFill>
                <a:schemeClr val="dk1"/>
              </a:solidFill>
            </a:endParaRPr>
          </a:p>
          <a:p>
            <a:pPr indent="-228600" lvl="1" marL="685800" rtl="0" algn="l">
              <a:lnSpc>
                <a:spcPct val="90000"/>
              </a:lnSpc>
              <a:spcBef>
                <a:spcPts val="500"/>
              </a:spcBef>
              <a:spcAft>
                <a:spcPts val="0"/>
              </a:spcAft>
              <a:buClr>
                <a:schemeClr val="dk1"/>
              </a:buClr>
              <a:buSzPts val="2400"/>
              <a:buAutoNum type="alphaLcPeriod"/>
            </a:pPr>
            <a:r>
              <a:rPr lang="en-US">
                <a:solidFill>
                  <a:schemeClr val="dk1"/>
                </a:solidFill>
              </a:rPr>
              <a:t>Needs knowledge beforehand</a:t>
            </a:r>
            <a:endParaRPr>
              <a:solidFill>
                <a:schemeClr val="dk1"/>
              </a:solidFill>
            </a:endParaRPr>
          </a:p>
          <a:p>
            <a:pPr indent="0" lvl="0" marL="0" rtl="0" algn="l">
              <a:lnSpc>
                <a:spcPct val="90000"/>
              </a:lnSpc>
              <a:spcBef>
                <a:spcPts val="500"/>
              </a:spcBef>
              <a:spcAft>
                <a:spcPts val="0"/>
              </a:spcAft>
              <a:buNone/>
            </a:pPr>
            <a:r>
              <a:t/>
            </a:r>
            <a:endParaRPr>
              <a:solidFill>
                <a:schemeClr val="dk1"/>
              </a:solidFill>
            </a:endParaRPr>
          </a:p>
          <a:p>
            <a:pPr indent="0" lvl="0" marL="0" rtl="0" algn="l">
              <a:lnSpc>
                <a:spcPct val="90000"/>
              </a:lnSpc>
              <a:spcBef>
                <a:spcPts val="500"/>
              </a:spcBef>
              <a:spcAft>
                <a:spcPts val="0"/>
              </a:spcAft>
              <a:buClr>
                <a:schemeClr val="dk1"/>
              </a:buClr>
              <a:buSzPts val="1100"/>
              <a:buFont typeface="Arial"/>
              <a:buNone/>
            </a:pPr>
            <a:r>
              <a:rPr lang="en-US">
                <a:solidFill>
                  <a:schemeClr val="dk1"/>
                </a:solidFill>
              </a:rPr>
              <a:t>OpNav, Using optical images to do planning of flybys and viewing objects</a:t>
            </a:r>
            <a:endParaRPr>
              <a:solidFill>
                <a:schemeClr val="dk1"/>
              </a:solidFill>
            </a:endParaRPr>
          </a:p>
          <a:p>
            <a:pPr indent="-139700" lvl="0" marL="228600" rtl="0" algn="l">
              <a:lnSpc>
                <a:spcPct val="90000"/>
              </a:lnSpc>
              <a:spcBef>
                <a:spcPts val="500"/>
              </a:spcBef>
              <a:spcAft>
                <a:spcPts val="0"/>
              </a:spcAft>
              <a:buClr>
                <a:schemeClr val="dk1"/>
              </a:buClr>
              <a:buSzPts val="1400"/>
              <a:buChar char="•"/>
            </a:pPr>
            <a:r>
              <a:rPr lang="en-US">
                <a:solidFill>
                  <a:schemeClr val="dk1"/>
                </a:solidFill>
              </a:rPr>
              <a:t>In-Situ</a:t>
            </a:r>
            <a:endParaRPr>
              <a:solidFill>
                <a:schemeClr val="dk1"/>
              </a:solidFill>
            </a:endParaRPr>
          </a:p>
          <a:p>
            <a:pPr indent="-165100" lvl="1" marL="685800" rtl="0" algn="l">
              <a:lnSpc>
                <a:spcPct val="90000"/>
              </a:lnSpc>
              <a:spcBef>
                <a:spcPts val="500"/>
              </a:spcBef>
              <a:spcAft>
                <a:spcPts val="0"/>
              </a:spcAft>
              <a:buClr>
                <a:schemeClr val="dk1"/>
              </a:buClr>
              <a:buSzPts val="1400"/>
              <a:buAutoNum type="alphaLcPeriod"/>
            </a:pPr>
            <a:r>
              <a:rPr lang="en-US">
                <a:solidFill>
                  <a:schemeClr val="dk1"/>
                </a:solidFill>
              </a:rPr>
              <a:t>Voyager 1</a:t>
            </a:r>
            <a:endParaRPr>
              <a:solidFill>
                <a:schemeClr val="dk1"/>
              </a:solidFill>
            </a:endParaRPr>
          </a:p>
          <a:p>
            <a:pPr indent="-165100" lvl="1" marL="685800" rtl="0" algn="l">
              <a:lnSpc>
                <a:spcPct val="90000"/>
              </a:lnSpc>
              <a:spcBef>
                <a:spcPts val="500"/>
              </a:spcBef>
              <a:spcAft>
                <a:spcPts val="0"/>
              </a:spcAft>
              <a:buClr>
                <a:schemeClr val="dk1"/>
              </a:buClr>
              <a:buSzPts val="1400"/>
              <a:buAutoNum type="alphaLcPeriod"/>
            </a:pPr>
            <a:r>
              <a:rPr lang="en-US">
                <a:solidFill>
                  <a:schemeClr val="dk1"/>
                </a:solidFill>
              </a:rPr>
              <a:t>Voyager 2</a:t>
            </a:r>
            <a:endParaRPr>
              <a:solidFill>
                <a:schemeClr val="dk1"/>
              </a:solidFill>
            </a:endParaRPr>
          </a:p>
          <a:p>
            <a:pPr indent="-228600" lvl="1" marL="685800" rtl="0" algn="l">
              <a:lnSpc>
                <a:spcPct val="90000"/>
              </a:lnSpc>
              <a:spcBef>
                <a:spcPts val="500"/>
              </a:spcBef>
              <a:spcAft>
                <a:spcPts val="0"/>
              </a:spcAft>
              <a:buClr>
                <a:schemeClr val="dk1"/>
              </a:buClr>
              <a:buSzPts val="2400"/>
              <a:buAutoNum type="alphaLcPeriod"/>
            </a:pPr>
            <a:r>
              <a:rPr lang="en-US">
                <a:solidFill>
                  <a:schemeClr val="dk1"/>
                </a:solidFill>
              </a:rPr>
              <a:t>Needs knowledge beforehand and ground communication</a:t>
            </a:r>
            <a:endParaRPr>
              <a:solidFill>
                <a:schemeClr val="dk1"/>
              </a:solidFill>
            </a:endParaRPr>
          </a:p>
          <a:p>
            <a:pPr indent="0" lvl="0" marL="685800" rtl="0" algn="l">
              <a:lnSpc>
                <a:spcPct val="90000"/>
              </a:lnSpc>
              <a:spcBef>
                <a:spcPts val="500"/>
              </a:spcBef>
              <a:spcAft>
                <a:spcPts val="0"/>
              </a:spcAft>
              <a:buNone/>
            </a:pPr>
            <a:r>
              <a:t/>
            </a:r>
            <a:endParaRPr>
              <a:solidFill>
                <a:schemeClr val="dk1"/>
              </a:solidFill>
            </a:endParaRPr>
          </a:p>
          <a:p>
            <a:pPr indent="0" lvl="0" marL="0" rtl="0" algn="l">
              <a:lnSpc>
                <a:spcPct val="90000"/>
              </a:lnSpc>
              <a:spcBef>
                <a:spcPts val="500"/>
              </a:spcBef>
              <a:spcAft>
                <a:spcPts val="0"/>
              </a:spcAft>
              <a:buClr>
                <a:srgbClr val="000000"/>
              </a:buClr>
              <a:buSzPts val="1100"/>
              <a:buFont typeface="Arial"/>
              <a:buNone/>
            </a:pPr>
            <a:r>
              <a:rPr lang="en-US">
                <a:solidFill>
                  <a:schemeClr val="dk1"/>
                </a:solidFill>
              </a:rPr>
              <a:t>Deep-Space Positioning System (DPS)</a:t>
            </a:r>
            <a:endParaRPr>
              <a:solidFill>
                <a:schemeClr val="dk1"/>
              </a:solidFill>
            </a:endParaRPr>
          </a:p>
          <a:p>
            <a:pPr indent="-317500" lvl="0" marL="457200" rtl="0" algn="l">
              <a:lnSpc>
                <a:spcPct val="90000"/>
              </a:lnSpc>
              <a:spcBef>
                <a:spcPts val="500"/>
              </a:spcBef>
              <a:spcAft>
                <a:spcPts val="0"/>
              </a:spcAft>
              <a:buClr>
                <a:schemeClr val="dk1"/>
              </a:buClr>
              <a:buSzPts val="1400"/>
              <a:buChar char="•"/>
            </a:pPr>
            <a:r>
              <a:rPr lang="en-US">
                <a:solidFill>
                  <a:schemeClr val="dk1"/>
                </a:solidFill>
              </a:rPr>
              <a:t>Deep Space Atomic Clock</a:t>
            </a:r>
            <a:endParaRPr>
              <a:solidFill>
                <a:schemeClr val="dk1"/>
              </a:solidFill>
            </a:endParaRPr>
          </a:p>
          <a:p>
            <a:pPr indent="-317500" lvl="1" marL="914400" rtl="0" algn="l">
              <a:lnSpc>
                <a:spcPct val="90000"/>
              </a:lnSpc>
              <a:spcBef>
                <a:spcPts val="0"/>
              </a:spcBef>
              <a:spcAft>
                <a:spcPts val="0"/>
              </a:spcAft>
              <a:buClr>
                <a:schemeClr val="dk1"/>
              </a:buClr>
              <a:buSzPts val="1400"/>
              <a:buChar char="•"/>
            </a:pPr>
            <a:r>
              <a:rPr lang="en-US">
                <a:solidFill>
                  <a:schemeClr val="dk1"/>
                </a:solidFill>
              </a:rPr>
              <a:t>Requires Constant Power and previous knowledge of time</a:t>
            </a:r>
            <a:endParaRPr>
              <a:solidFill>
                <a:schemeClr val="dk1"/>
              </a:solidFill>
            </a:endParaRPr>
          </a:p>
        </p:txBody>
      </p:sp>
      <p:sp>
        <p:nvSpPr>
          <p:cNvPr id="139" name="Google Shape;139;g4d47173e2c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203bf93929_0_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Most options cannot be used in deep space, as they require resources that are </a:t>
            </a:r>
            <a:endParaRPr/>
          </a:p>
          <a:p>
            <a:pPr indent="0" lvl="0" marL="0" rtl="0" algn="l">
              <a:spcBef>
                <a:spcPts val="0"/>
              </a:spcBef>
              <a:spcAft>
                <a:spcPts val="0"/>
              </a:spcAft>
              <a:buNone/>
            </a:pPr>
            <a:r>
              <a:rPr lang="en-US"/>
              <a:t>not available once you leave the Earth-Moon system, these are indicated in red.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options presented in yellow only work in specific applications, </a:t>
            </a:r>
            <a:endParaRPr/>
          </a:p>
          <a:p>
            <a:pPr indent="0" lvl="0" marL="0" rtl="0" algn="l">
              <a:spcBef>
                <a:spcPts val="0"/>
              </a:spcBef>
              <a:spcAft>
                <a:spcPts val="0"/>
              </a:spcAft>
              <a:buNone/>
            </a:pPr>
            <a:r>
              <a:rPr lang="en-US"/>
              <a:t>but could become usable depending on the scenario.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US"/>
              <a:t>The final options presented in green are most favorable to deep space navigation because they use objects</a:t>
            </a:r>
            <a:endParaRPr/>
          </a:p>
          <a:p>
            <a:pPr indent="0" lvl="0" marL="0" rtl="0" algn="l">
              <a:spcBef>
                <a:spcPts val="0"/>
              </a:spcBef>
              <a:spcAft>
                <a:spcPts val="0"/>
              </a:spcAft>
              <a:buNone/>
            </a:pPr>
            <a:r>
              <a:rPr lang="en-US"/>
              <a:t>that can be seen from any location.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US"/>
              <a:t>The items selected are also those that require the least amount</a:t>
            </a:r>
            <a:endParaRPr/>
          </a:p>
          <a:p>
            <a:pPr indent="0" lvl="0" marL="0" rtl="0" algn="l">
              <a:spcBef>
                <a:spcPts val="0"/>
              </a:spcBef>
              <a:spcAft>
                <a:spcPts val="0"/>
              </a:spcAft>
              <a:buClr>
                <a:schemeClr val="dk1"/>
              </a:buClr>
              <a:buSzPts val="1100"/>
              <a:buFont typeface="Arial"/>
              <a:buNone/>
            </a:pPr>
            <a:r>
              <a:rPr lang="en-US"/>
              <a:t>of specialized equipment to work, both Sun doppler and X-ray navigation were lowered to the</a:t>
            </a:r>
            <a:endParaRPr/>
          </a:p>
          <a:p>
            <a:pPr indent="0" lvl="0" marL="0" rtl="0" algn="l">
              <a:spcBef>
                <a:spcPts val="0"/>
              </a:spcBef>
              <a:spcAft>
                <a:spcPts val="0"/>
              </a:spcAft>
              <a:buNone/>
            </a:pPr>
            <a:r>
              <a:rPr lang="en-US"/>
              <a:t>plausible category because of this reason. </a:t>
            </a:r>
            <a:endParaRPr/>
          </a:p>
        </p:txBody>
      </p:sp>
      <p:sp>
        <p:nvSpPr>
          <p:cNvPr id="149" name="Google Shape;149;g203bf93929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4559353b09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317500" lvl="0" marL="457200" rtl="0" algn="l">
              <a:lnSpc>
                <a:spcPct val="90000"/>
              </a:lnSpc>
              <a:spcBef>
                <a:spcPts val="500"/>
              </a:spcBef>
              <a:spcAft>
                <a:spcPts val="0"/>
              </a:spcAft>
              <a:buClr>
                <a:schemeClr val="dk1"/>
              </a:buClr>
              <a:buSzPts val="1400"/>
              <a:buAutoNum type="arabicPeriod"/>
            </a:pPr>
            <a:r>
              <a:rPr lang="en-US">
                <a:solidFill>
                  <a:schemeClr val="dk1"/>
                </a:solidFill>
              </a:rPr>
              <a:t>Solution will be low Size Weight and Power (SWaP) and will fit be able to fit on a cubesat form factor</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A star tracker will be used on the spacecraft, limit 7.5 magnitude</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The spacecraft is solar powered</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The spacecraft is located in deep space between 1 AU and 5 AU</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The spacecraft is within ± 5° of the ecliptic</a:t>
            </a:r>
            <a:endParaRPr/>
          </a:p>
        </p:txBody>
      </p:sp>
      <p:sp>
        <p:nvSpPr>
          <p:cNvPr id="157" name="Google Shape;157;g4559353b0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2ad48c4efe_2_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317500" lvl="0" marL="457200" rtl="0" algn="l">
              <a:lnSpc>
                <a:spcPct val="90000"/>
              </a:lnSpc>
              <a:spcBef>
                <a:spcPts val="500"/>
              </a:spcBef>
              <a:spcAft>
                <a:spcPts val="0"/>
              </a:spcAft>
              <a:buClr>
                <a:schemeClr val="dk1"/>
              </a:buClr>
              <a:buSzPts val="1400"/>
              <a:buChar char="•"/>
            </a:pPr>
            <a:r>
              <a:rPr lang="en-US">
                <a:solidFill>
                  <a:schemeClr val="dk1"/>
                </a:solidFill>
              </a:rPr>
              <a:t>Why?</a:t>
            </a:r>
            <a:endParaRPr>
              <a:solidFill>
                <a:schemeClr val="dk1"/>
              </a:solidFill>
            </a:endParaRPr>
          </a:p>
          <a:p>
            <a:pPr indent="-317500" lvl="1" marL="914400" rtl="0" algn="l">
              <a:lnSpc>
                <a:spcPct val="90000"/>
              </a:lnSpc>
              <a:spcBef>
                <a:spcPts val="0"/>
              </a:spcBef>
              <a:spcAft>
                <a:spcPts val="0"/>
              </a:spcAft>
              <a:buClr>
                <a:schemeClr val="dk1"/>
              </a:buClr>
              <a:buSzPts val="1400"/>
              <a:buChar char="•"/>
            </a:pPr>
            <a:r>
              <a:rPr lang="en-US">
                <a:solidFill>
                  <a:schemeClr val="dk1"/>
                </a:solidFill>
              </a:rPr>
              <a:t>Jupiter offers multiple targets by finding one object</a:t>
            </a:r>
            <a:endParaRPr>
              <a:solidFill>
                <a:schemeClr val="dk1"/>
              </a:solidFill>
            </a:endParaRPr>
          </a:p>
          <a:p>
            <a:pPr indent="-317500" lvl="1" marL="914400" rtl="0" algn="l">
              <a:lnSpc>
                <a:spcPct val="90000"/>
              </a:lnSpc>
              <a:spcBef>
                <a:spcPts val="0"/>
              </a:spcBef>
              <a:spcAft>
                <a:spcPts val="0"/>
              </a:spcAft>
              <a:buClr>
                <a:schemeClr val="dk1"/>
              </a:buClr>
              <a:buSzPts val="1400"/>
              <a:buChar char="•"/>
            </a:pPr>
            <a:r>
              <a:rPr lang="en-US">
                <a:solidFill>
                  <a:schemeClr val="dk1"/>
                </a:solidFill>
              </a:rPr>
              <a:t>Periods of Galilean Moons offer higher fidelity. </a:t>
            </a:r>
            <a:endParaRPr>
              <a:solidFill>
                <a:schemeClr val="dk1"/>
              </a:solidFill>
            </a:endParaRPr>
          </a:p>
          <a:p>
            <a:pPr indent="-317500" lvl="1" marL="914400" rtl="0" algn="l">
              <a:lnSpc>
                <a:spcPct val="90000"/>
              </a:lnSpc>
              <a:spcBef>
                <a:spcPts val="0"/>
              </a:spcBef>
              <a:spcAft>
                <a:spcPts val="0"/>
              </a:spcAft>
              <a:buClr>
                <a:schemeClr val="dk1"/>
              </a:buClr>
              <a:buSzPts val="1400"/>
              <a:buChar char="•"/>
            </a:pPr>
            <a:r>
              <a:rPr lang="en-US">
                <a:solidFill>
                  <a:schemeClr val="dk1"/>
                </a:solidFill>
              </a:rPr>
              <a:t>Jupiter is a bright object in the sky</a:t>
            </a:r>
            <a:endParaRPr>
              <a:solidFill>
                <a:schemeClr val="dk1"/>
              </a:solidFill>
            </a:endParaRPr>
          </a:p>
          <a:p>
            <a:pPr indent="-317500" lvl="1" marL="914400" rtl="0" algn="l">
              <a:lnSpc>
                <a:spcPct val="90000"/>
              </a:lnSpc>
              <a:spcBef>
                <a:spcPts val="0"/>
              </a:spcBef>
              <a:spcAft>
                <a:spcPts val="0"/>
              </a:spcAft>
              <a:buClr>
                <a:schemeClr val="dk1"/>
              </a:buClr>
              <a:buSzPts val="1400"/>
              <a:buChar char="•"/>
            </a:pPr>
            <a:r>
              <a:rPr lang="en-US">
                <a:solidFill>
                  <a:schemeClr val="dk1"/>
                </a:solidFill>
              </a:rPr>
              <a:t>Inner planets are harder to locate</a:t>
            </a:r>
            <a:endParaRPr>
              <a:solidFill>
                <a:schemeClr val="dk1"/>
              </a:solidFill>
            </a:endParaRPr>
          </a:p>
          <a:p>
            <a:pPr indent="0" lvl="0" marL="457200" rtl="0" algn="l">
              <a:lnSpc>
                <a:spcPct val="90000"/>
              </a:lnSpc>
              <a:spcBef>
                <a:spcPts val="500"/>
              </a:spcBef>
              <a:spcAft>
                <a:spcPts val="0"/>
              </a:spcAft>
              <a:buNone/>
            </a:pPr>
            <a:r>
              <a:t/>
            </a:r>
            <a:endParaRPr>
              <a:solidFill>
                <a:schemeClr val="dk1"/>
              </a:solidFill>
            </a:endParaRPr>
          </a:p>
          <a:p>
            <a:pPr indent="-317500" lvl="0" marL="457200" rtl="0" algn="l">
              <a:lnSpc>
                <a:spcPct val="90000"/>
              </a:lnSpc>
              <a:spcBef>
                <a:spcPts val="500"/>
              </a:spcBef>
              <a:spcAft>
                <a:spcPts val="0"/>
              </a:spcAft>
              <a:buClr>
                <a:schemeClr val="dk1"/>
              </a:buClr>
              <a:buSzPts val="1400"/>
              <a:buChar char="•"/>
            </a:pPr>
            <a:r>
              <a:rPr lang="en-US">
                <a:solidFill>
                  <a:schemeClr val="dk1"/>
                </a:solidFill>
              </a:rPr>
              <a:t>Time, Position, and Velocity?</a:t>
            </a:r>
            <a:endParaRPr>
              <a:solidFill>
                <a:schemeClr val="dk1"/>
              </a:solidFill>
            </a:endParaRPr>
          </a:p>
          <a:p>
            <a:pPr indent="-317500" lvl="1" marL="914400" rtl="0" algn="l">
              <a:lnSpc>
                <a:spcPct val="90000"/>
              </a:lnSpc>
              <a:spcBef>
                <a:spcPts val="0"/>
              </a:spcBef>
              <a:spcAft>
                <a:spcPts val="0"/>
              </a:spcAft>
              <a:buClr>
                <a:schemeClr val="dk1"/>
              </a:buClr>
              <a:buSzPts val="1400"/>
              <a:buChar char="•"/>
            </a:pPr>
            <a:r>
              <a:rPr lang="en-US">
                <a:solidFill>
                  <a:schemeClr val="dk1"/>
                </a:solidFill>
              </a:rPr>
              <a:t>Just position and velocity gives relative, not absolute</a:t>
            </a:r>
            <a:endParaRPr>
              <a:solidFill>
                <a:schemeClr val="dk1"/>
              </a:solidFill>
            </a:endParaRPr>
          </a:p>
          <a:p>
            <a:pPr indent="-317500" lvl="1" marL="914400" rtl="0" algn="l">
              <a:lnSpc>
                <a:spcPct val="90000"/>
              </a:lnSpc>
              <a:spcBef>
                <a:spcPts val="0"/>
              </a:spcBef>
              <a:spcAft>
                <a:spcPts val="0"/>
              </a:spcAft>
              <a:buClr>
                <a:schemeClr val="dk1"/>
              </a:buClr>
              <a:buSzPts val="1400"/>
              <a:buChar char="•"/>
            </a:pPr>
            <a:r>
              <a:rPr lang="en-US">
                <a:solidFill>
                  <a:schemeClr val="dk1"/>
                </a:solidFill>
              </a:rPr>
              <a:t>Communication schedules would be based on time</a:t>
            </a:r>
            <a:endParaRPr>
              <a:solidFill>
                <a:schemeClr val="dk1"/>
              </a:solidFill>
            </a:endParaRPr>
          </a:p>
        </p:txBody>
      </p:sp>
      <p:sp>
        <p:nvSpPr>
          <p:cNvPr id="164" name="Google Shape;164;g2ad48c4efe_2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g2adc39560a_0_4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317500" lvl="0" marL="457200" rtl="0" algn="l">
              <a:lnSpc>
                <a:spcPct val="90000"/>
              </a:lnSpc>
              <a:spcBef>
                <a:spcPts val="500"/>
              </a:spcBef>
              <a:spcAft>
                <a:spcPts val="0"/>
              </a:spcAft>
              <a:buClr>
                <a:schemeClr val="dk1"/>
              </a:buClr>
              <a:buSzPts val="1400"/>
              <a:buAutoNum type="arabicPeriod"/>
            </a:pPr>
            <a:r>
              <a:rPr lang="en-US">
                <a:solidFill>
                  <a:schemeClr val="dk1"/>
                </a:solidFill>
              </a:rPr>
              <a:t>Determine attitude (star tracker)</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Locate sun-line direction (fine sun sensor)</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Obtain min/max distance from Sun, irradiance measurement from solar panels</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Estimate spacecraft distance from Jupiter geometrically using known variables Aphelion and Perihelion of Jupiter</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Compute search/scan angle to find Jupiter, Minimum and maximum angles from the spacecraft to bound star tracker search area</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Scan with star tracker, then image process</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Detect Jupiter and estimate Jovian location</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Stare at the Jovian system</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Detect and estimate the location of the Jovian moons</a:t>
            </a:r>
            <a:endParaRPr>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a:solidFill>
                  <a:schemeClr val="dk1"/>
                </a:solidFill>
              </a:rPr>
              <a:t>Estimate PVT</a:t>
            </a:r>
            <a:endParaRPr/>
          </a:p>
        </p:txBody>
      </p:sp>
      <p:sp>
        <p:nvSpPr>
          <p:cNvPr id="173" name="Google Shape;173;g2adc39560a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4d47173e2c_0_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4d47173e2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90000"/>
              </a:lnSpc>
              <a:spcBef>
                <a:spcPts val="0"/>
              </a:spcBef>
              <a:spcAft>
                <a:spcPts val="0"/>
              </a:spcAft>
              <a:buClr>
                <a:schemeClr val="dk1"/>
              </a:buClr>
              <a:buSzPts val="1400"/>
              <a:buChar char="•"/>
            </a:pPr>
            <a:r>
              <a:rPr lang="en-US" sz="1400">
                <a:solidFill>
                  <a:schemeClr val="dk1"/>
                </a:solidFill>
              </a:rPr>
              <a:t>HORIZONS Database used as Ephemeris</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NASA JPL</a:t>
            </a:r>
            <a:endParaRPr sz="1400">
              <a:solidFill>
                <a:schemeClr val="dk1"/>
              </a:solidFill>
            </a:endParaRPr>
          </a:p>
          <a:p>
            <a:pPr indent="-317500" lvl="0" marL="457200" rtl="0" algn="l">
              <a:lnSpc>
                <a:spcPct val="90000"/>
              </a:lnSpc>
              <a:spcBef>
                <a:spcPts val="0"/>
              </a:spcBef>
              <a:spcAft>
                <a:spcPts val="0"/>
              </a:spcAft>
              <a:buClr>
                <a:schemeClr val="dk1"/>
              </a:buClr>
              <a:buSzPts val="1400"/>
              <a:buChar char="•"/>
            </a:pPr>
            <a:r>
              <a:rPr lang="en-US" sz="1400">
                <a:solidFill>
                  <a:schemeClr val="dk1"/>
                </a:solidFill>
              </a:rPr>
              <a:t>Located at Solar System Center</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Non-Moving Satellite</a:t>
            </a:r>
            <a:endParaRPr sz="1400">
              <a:solidFill>
                <a:schemeClr val="dk1"/>
              </a:solidFill>
            </a:endParaRPr>
          </a:p>
          <a:p>
            <a:pPr indent="-317500" lvl="0" marL="457200" rtl="0" algn="l">
              <a:lnSpc>
                <a:spcPct val="90000"/>
              </a:lnSpc>
              <a:spcBef>
                <a:spcPts val="0"/>
              </a:spcBef>
              <a:spcAft>
                <a:spcPts val="0"/>
              </a:spcAft>
              <a:buClr>
                <a:schemeClr val="dk1"/>
              </a:buClr>
              <a:buSzPts val="1400"/>
              <a:buChar char="•"/>
            </a:pPr>
            <a:r>
              <a:rPr lang="en-US" sz="1400">
                <a:solidFill>
                  <a:schemeClr val="dk1"/>
                </a:solidFill>
              </a:rPr>
              <a:t>Jupiter Only</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Nearest Neighbor Search</a:t>
            </a:r>
            <a:endParaRPr sz="1400">
              <a:solidFill>
                <a:schemeClr val="dk1"/>
              </a:solidFill>
            </a:endParaRPr>
          </a:p>
          <a:p>
            <a:pPr indent="-317500" lvl="0" marL="457200" rtl="0" algn="l">
              <a:lnSpc>
                <a:spcPct val="90000"/>
              </a:lnSpc>
              <a:spcBef>
                <a:spcPts val="0"/>
              </a:spcBef>
              <a:spcAft>
                <a:spcPts val="0"/>
              </a:spcAft>
              <a:buClr>
                <a:schemeClr val="dk1"/>
              </a:buClr>
              <a:buSzPts val="1400"/>
              <a:buChar char="•"/>
            </a:pPr>
            <a:r>
              <a:rPr lang="en-US" sz="1400">
                <a:solidFill>
                  <a:schemeClr val="dk1"/>
                </a:solidFill>
              </a:rPr>
              <a:t>Closest two used for higher fidelity search</a:t>
            </a:r>
            <a:endParaRPr sz="14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400">
              <a:solidFill>
                <a:schemeClr val="dk1"/>
              </a:solidFill>
            </a:endParaRPr>
          </a:p>
          <a:p>
            <a:pPr indent="-317500" lvl="0" marL="457200" rtl="0" algn="l">
              <a:lnSpc>
                <a:spcPct val="90000"/>
              </a:lnSpc>
              <a:spcBef>
                <a:spcPts val="0"/>
              </a:spcBef>
              <a:spcAft>
                <a:spcPts val="0"/>
              </a:spcAft>
              <a:buClr>
                <a:schemeClr val="dk1"/>
              </a:buClr>
              <a:buSzPts val="1400"/>
              <a:buChar char="•"/>
            </a:pPr>
            <a:r>
              <a:rPr lang="en-US" sz="1400">
                <a:solidFill>
                  <a:schemeClr val="dk1"/>
                </a:solidFill>
              </a:rPr>
              <a:t>5 day time step plotted</a:t>
            </a:r>
            <a:endParaRPr sz="14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g4d47173e2c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4d47173e2c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90000"/>
              </a:lnSpc>
              <a:spcBef>
                <a:spcPts val="0"/>
              </a:spcBef>
              <a:spcAft>
                <a:spcPts val="0"/>
              </a:spcAft>
              <a:buClr>
                <a:schemeClr val="dk1"/>
              </a:buClr>
              <a:buSzPts val="1400"/>
              <a:buChar char="•"/>
            </a:pPr>
            <a:r>
              <a:rPr lang="en-US" sz="1400">
                <a:solidFill>
                  <a:schemeClr val="dk1"/>
                </a:solidFill>
              </a:rPr>
              <a:t>1 day time step plotted</a:t>
            </a:r>
            <a:endParaRPr sz="14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4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400">
              <a:solidFill>
                <a:schemeClr val="dk1"/>
              </a:solidFill>
            </a:endParaRPr>
          </a:p>
          <a:p>
            <a:pPr indent="-317500" lvl="0" marL="457200" rtl="0" algn="l">
              <a:lnSpc>
                <a:spcPct val="90000"/>
              </a:lnSpc>
              <a:spcBef>
                <a:spcPts val="0"/>
              </a:spcBef>
              <a:spcAft>
                <a:spcPts val="0"/>
              </a:spcAft>
              <a:buClr>
                <a:schemeClr val="dk1"/>
              </a:buClr>
              <a:buSzPts val="1400"/>
              <a:buChar char="•"/>
            </a:pPr>
            <a:r>
              <a:rPr lang="en-US" sz="1400">
                <a:solidFill>
                  <a:schemeClr val="dk1"/>
                </a:solidFill>
              </a:rPr>
              <a:t>Closest two points taken to move to higher fidelity</a:t>
            </a:r>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4d47173e2c_0_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4d47173e2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90000"/>
              </a:lnSpc>
              <a:spcBef>
                <a:spcPts val="0"/>
              </a:spcBef>
              <a:spcAft>
                <a:spcPts val="0"/>
              </a:spcAft>
              <a:buClr>
                <a:schemeClr val="dk1"/>
              </a:buClr>
              <a:buSzPts val="1400"/>
              <a:buChar char="•"/>
            </a:pPr>
            <a:r>
              <a:rPr lang="en-US" sz="1400">
                <a:solidFill>
                  <a:schemeClr val="dk1"/>
                </a:solidFill>
              </a:rPr>
              <a:t>1 hour time step plotted</a:t>
            </a:r>
            <a:endParaRPr sz="14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4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400">
              <a:solidFill>
                <a:schemeClr val="dk1"/>
              </a:solidFill>
            </a:endParaRPr>
          </a:p>
          <a:p>
            <a:pPr indent="-317500" lvl="0" marL="457200" rtl="0" algn="l">
              <a:lnSpc>
                <a:spcPct val="90000"/>
              </a:lnSpc>
              <a:spcBef>
                <a:spcPts val="0"/>
              </a:spcBef>
              <a:spcAft>
                <a:spcPts val="0"/>
              </a:spcAft>
              <a:buClr>
                <a:schemeClr val="dk1"/>
              </a:buClr>
              <a:buSzPts val="1400"/>
              <a:buChar char="•"/>
            </a:pPr>
            <a:r>
              <a:rPr lang="en-US" sz="1400">
                <a:solidFill>
                  <a:schemeClr val="dk1"/>
                </a:solidFill>
              </a:rPr>
              <a:t>Closest two points taken to move to higher fidelity</a:t>
            </a:r>
            <a:endParaRPr sz="14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308013cbef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08013cbe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90000"/>
              </a:lnSpc>
              <a:spcBef>
                <a:spcPts val="0"/>
              </a:spcBef>
              <a:spcAft>
                <a:spcPts val="0"/>
              </a:spcAft>
              <a:buClr>
                <a:schemeClr val="dk1"/>
              </a:buClr>
              <a:buSzPts val="1400"/>
              <a:buChar char="•"/>
            </a:pPr>
            <a:r>
              <a:rPr lang="en-US" sz="1400">
                <a:solidFill>
                  <a:schemeClr val="dk1"/>
                </a:solidFill>
              </a:rPr>
              <a:t>Highest fidelity from astroquery python module. </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5 decimal places in RA/DEC</a:t>
            </a:r>
            <a:endParaRPr sz="14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400">
              <a:solidFill>
                <a:schemeClr val="dk1"/>
              </a:solidFill>
            </a:endParaRPr>
          </a:p>
          <a:p>
            <a:pPr indent="0" lvl="0" marL="0" rtl="0" algn="l">
              <a:lnSpc>
                <a:spcPct val="90000"/>
              </a:lnSpc>
              <a:spcBef>
                <a:spcPts val="0"/>
              </a:spcBef>
              <a:spcAft>
                <a:spcPts val="0"/>
              </a:spcAft>
              <a:buClr>
                <a:schemeClr val="dk1"/>
              </a:buClr>
              <a:buSzPts val="1100"/>
              <a:buFont typeface="Arial"/>
              <a:buNone/>
            </a:pPr>
            <a:r>
              <a:rPr lang="en-US" sz="1400">
                <a:solidFill>
                  <a:schemeClr val="dk1"/>
                </a:solidFill>
              </a:rPr>
              <a:t>Corresponds to highest fidelity of 24 seconds. </a:t>
            </a:r>
            <a:endParaRPr sz="140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g4d47173e2c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4d47173e2c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90000"/>
              </a:lnSpc>
              <a:spcBef>
                <a:spcPts val="0"/>
              </a:spcBef>
              <a:spcAft>
                <a:spcPts val="0"/>
              </a:spcAft>
              <a:buClr>
                <a:schemeClr val="dk1"/>
              </a:buClr>
              <a:buSzPts val="1400"/>
              <a:buChar char="•"/>
            </a:pPr>
            <a:r>
              <a:rPr lang="en-US" sz="1400">
                <a:solidFill>
                  <a:schemeClr val="dk1"/>
                </a:solidFill>
              </a:rPr>
              <a:t>Highest fidelity from HORIZONS database</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7 decimal places in RA/DEC</a:t>
            </a:r>
            <a:endParaRPr sz="14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400">
              <a:solidFill>
                <a:schemeClr val="dk1"/>
              </a:solidFill>
            </a:endParaRPr>
          </a:p>
          <a:p>
            <a:pPr indent="0" lvl="0" marL="0" rtl="0" algn="l">
              <a:lnSpc>
                <a:spcPct val="90000"/>
              </a:lnSpc>
              <a:spcBef>
                <a:spcPts val="0"/>
              </a:spcBef>
              <a:spcAft>
                <a:spcPts val="0"/>
              </a:spcAft>
              <a:buClr>
                <a:schemeClr val="dk1"/>
              </a:buClr>
              <a:buSzPts val="1100"/>
              <a:buFont typeface="Arial"/>
              <a:buNone/>
            </a:pPr>
            <a:r>
              <a:rPr lang="en-US" sz="1400">
                <a:solidFill>
                  <a:schemeClr val="dk1"/>
                </a:solidFill>
              </a:rPr>
              <a:t>Corresponds to highest fidelity of 500 milliseconds. </a:t>
            </a:r>
            <a:endParaRPr sz="140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g4d4ec3f66d_0_1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4d4ec3f66d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lang="en-US" sz="1400">
                <a:solidFill>
                  <a:schemeClr val="dk1"/>
                </a:solidFill>
              </a:rPr>
              <a:t>Once initial satellite position is calculated</a:t>
            </a:r>
            <a:endParaRPr sz="1400">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sz="1400">
                <a:solidFill>
                  <a:schemeClr val="dk1"/>
                </a:solidFill>
              </a:rPr>
              <a:t>Calculated satellite position difference from ephemeris truth data, (vector direction)</a:t>
            </a:r>
            <a:endParaRPr sz="1400">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sz="1400">
                <a:solidFill>
                  <a:schemeClr val="dk1"/>
                </a:solidFill>
              </a:rPr>
              <a:t>Compare to vector star tracker data (vector direction)</a:t>
            </a:r>
            <a:endParaRPr sz="1400">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sz="1400">
                <a:solidFill>
                  <a:schemeClr val="dk1"/>
                </a:solidFill>
              </a:rPr>
              <a:t>Match closest to get time</a:t>
            </a:r>
            <a:endParaRPr sz="1400">
              <a:solidFill>
                <a:schemeClr val="dk1"/>
              </a:solidFill>
            </a:endParaRPr>
          </a:p>
          <a:p>
            <a:pPr indent="-317500" lvl="1" marL="914400" rtl="0" algn="l">
              <a:lnSpc>
                <a:spcPct val="90000"/>
              </a:lnSpc>
              <a:spcBef>
                <a:spcPts val="0"/>
              </a:spcBef>
              <a:spcAft>
                <a:spcPts val="0"/>
              </a:spcAft>
              <a:buClr>
                <a:schemeClr val="dk1"/>
              </a:buClr>
              <a:buSzPts val="1400"/>
              <a:buAutoNum type="alphaLcPeriod"/>
            </a:pPr>
            <a:r>
              <a:rPr lang="en-US" sz="1400">
                <a:solidFill>
                  <a:schemeClr val="dk1"/>
                </a:solidFill>
              </a:rPr>
              <a:t>Nearest Neighbor</a:t>
            </a:r>
            <a:endParaRPr sz="1400">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sz="1400">
                <a:solidFill>
                  <a:schemeClr val="dk1"/>
                </a:solidFill>
              </a:rPr>
              <a:t>Upper and Lower bound based on irradiance</a:t>
            </a:r>
            <a:endParaRPr sz="1400">
              <a:solidFill>
                <a:schemeClr val="dk1"/>
              </a:solidFill>
            </a:endParaRPr>
          </a:p>
          <a:p>
            <a:pPr indent="-317500" lvl="1" marL="914400" rtl="0" algn="l">
              <a:lnSpc>
                <a:spcPct val="90000"/>
              </a:lnSpc>
              <a:spcBef>
                <a:spcPts val="0"/>
              </a:spcBef>
              <a:spcAft>
                <a:spcPts val="0"/>
              </a:spcAft>
              <a:buClr>
                <a:schemeClr val="dk1"/>
              </a:buClr>
              <a:buSzPts val="1400"/>
              <a:buAutoNum type="alphaLcPeriod"/>
            </a:pPr>
            <a:r>
              <a:rPr lang="en-US" sz="1400">
                <a:solidFill>
                  <a:schemeClr val="dk1"/>
                </a:solidFill>
              </a:rPr>
              <a:t>Move on to Jovian Moons</a:t>
            </a:r>
            <a:endParaRPr sz="14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 name="Shape 229"/>
        <p:cNvGrpSpPr/>
        <p:nvPr/>
      </p:nvGrpSpPr>
      <p:grpSpPr>
        <a:xfrm>
          <a:off x="0" y="0"/>
          <a:ext cx="0" cy="0"/>
          <a:chOff x="0" y="0"/>
          <a:chExt cx="0" cy="0"/>
        </a:xfrm>
      </p:grpSpPr>
      <p:sp>
        <p:nvSpPr>
          <p:cNvPr id="230" name="Google Shape;230;g561496bd1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561496bd1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lang="en-US" sz="1400">
                <a:solidFill>
                  <a:schemeClr val="dk1"/>
                </a:solidFill>
              </a:rPr>
              <a:t>Once initial satellite position is calculated</a:t>
            </a:r>
            <a:endParaRPr sz="1400">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sz="1400">
                <a:solidFill>
                  <a:schemeClr val="dk1"/>
                </a:solidFill>
              </a:rPr>
              <a:t>Calculated satellite position difference from ephemeris truth data, (vector direction)</a:t>
            </a:r>
            <a:endParaRPr sz="1400">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sz="1400">
                <a:solidFill>
                  <a:schemeClr val="dk1"/>
                </a:solidFill>
              </a:rPr>
              <a:t>Compare to vector star tracker data (vector direction)</a:t>
            </a:r>
            <a:endParaRPr sz="1400">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sz="1400">
                <a:solidFill>
                  <a:schemeClr val="dk1"/>
                </a:solidFill>
              </a:rPr>
              <a:t>Match closest to get time</a:t>
            </a:r>
            <a:endParaRPr sz="1400">
              <a:solidFill>
                <a:schemeClr val="dk1"/>
              </a:solidFill>
            </a:endParaRPr>
          </a:p>
          <a:p>
            <a:pPr indent="-317500" lvl="1" marL="914400" rtl="0" algn="l">
              <a:lnSpc>
                <a:spcPct val="90000"/>
              </a:lnSpc>
              <a:spcBef>
                <a:spcPts val="0"/>
              </a:spcBef>
              <a:spcAft>
                <a:spcPts val="0"/>
              </a:spcAft>
              <a:buClr>
                <a:schemeClr val="dk1"/>
              </a:buClr>
              <a:buSzPts val="1400"/>
              <a:buAutoNum type="alphaLcPeriod"/>
            </a:pPr>
            <a:r>
              <a:rPr lang="en-US" sz="1400">
                <a:solidFill>
                  <a:schemeClr val="dk1"/>
                </a:solidFill>
              </a:rPr>
              <a:t>Nearest Neighbor</a:t>
            </a:r>
            <a:endParaRPr sz="1400">
              <a:solidFill>
                <a:schemeClr val="dk1"/>
              </a:solidFill>
            </a:endParaRPr>
          </a:p>
          <a:p>
            <a:pPr indent="-317500" lvl="0" marL="457200" rtl="0" algn="l">
              <a:lnSpc>
                <a:spcPct val="90000"/>
              </a:lnSpc>
              <a:spcBef>
                <a:spcPts val="0"/>
              </a:spcBef>
              <a:spcAft>
                <a:spcPts val="0"/>
              </a:spcAft>
              <a:buClr>
                <a:schemeClr val="dk1"/>
              </a:buClr>
              <a:buSzPts val="1400"/>
              <a:buAutoNum type="arabicPeriod"/>
            </a:pPr>
            <a:r>
              <a:rPr lang="en-US" sz="1400">
                <a:solidFill>
                  <a:schemeClr val="dk1"/>
                </a:solidFill>
              </a:rPr>
              <a:t>Upper and Lower bound based on irradiance</a:t>
            </a:r>
            <a:endParaRPr sz="1400">
              <a:solidFill>
                <a:schemeClr val="dk1"/>
              </a:solidFill>
            </a:endParaRPr>
          </a:p>
          <a:p>
            <a:pPr indent="-317500" lvl="1" marL="914400" rtl="0" algn="l">
              <a:lnSpc>
                <a:spcPct val="90000"/>
              </a:lnSpc>
              <a:spcBef>
                <a:spcPts val="0"/>
              </a:spcBef>
              <a:spcAft>
                <a:spcPts val="0"/>
              </a:spcAft>
              <a:buClr>
                <a:schemeClr val="dk1"/>
              </a:buClr>
              <a:buSzPts val="1400"/>
              <a:buAutoNum type="alphaLcPeriod"/>
            </a:pPr>
            <a:r>
              <a:rPr lang="en-US" sz="1400">
                <a:solidFill>
                  <a:schemeClr val="dk1"/>
                </a:solidFill>
              </a:rPr>
              <a:t>Move on to Jovian Moons</a:t>
            </a:r>
            <a:endParaRPr sz="14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p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139700" lvl="0" marL="228600" rtl="0" algn="l">
              <a:lnSpc>
                <a:spcPct val="98000"/>
              </a:lnSpc>
              <a:spcBef>
                <a:spcPts val="800"/>
              </a:spcBef>
              <a:spcAft>
                <a:spcPts val="0"/>
              </a:spcAft>
              <a:buClr>
                <a:schemeClr val="dk1"/>
              </a:buClr>
              <a:buSzPts val="1400"/>
              <a:buChar char="•"/>
            </a:pPr>
            <a:r>
              <a:rPr lang="en-US">
                <a:solidFill>
                  <a:schemeClr val="dk1"/>
                </a:solidFill>
              </a:rPr>
              <a:t>Basilisk (BSK) astrodynamics toolkit is the backbone of the project</a:t>
            </a:r>
            <a:endParaRPr>
              <a:solidFill>
                <a:schemeClr val="dk1"/>
              </a:solidFill>
            </a:endParaRPr>
          </a:p>
          <a:p>
            <a:pPr indent="-165100" lvl="1" marL="685800" rtl="0" algn="l">
              <a:lnSpc>
                <a:spcPct val="98000"/>
              </a:lnSpc>
              <a:spcBef>
                <a:spcPts val="0"/>
              </a:spcBef>
              <a:spcAft>
                <a:spcPts val="0"/>
              </a:spcAft>
              <a:buClr>
                <a:schemeClr val="dk1"/>
              </a:buClr>
              <a:buSzPts val="1400"/>
              <a:buChar char="•"/>
            </a:pPr>
            <a:r>
              <a:rPr lang="en-US">
                <a:solidFill>
                  <a:schemeClr val="dk1"/>
                </a:solidFill>
              </a:rPr>
              <a:t>Open source project written in Python, C, and C++</a:t>
            </a:r>
            <a:endParaRPr>
              <a:solidFill>
                <a:schemeClr val="dk1"/>
              </a:solidFill>
            </a:endParaRPr>
          </a:p>
          <a:p>
            <a:pPr indent="-165100" lvl="1" marL="685800" rtl="0" algn="l">
              <a:lnSpc>
                <a:spcPct val="98000"/>
              </a:lnSpc>
              <a:spcBef>
                <a:spcPts val="0"/>
              </a:spcBef>
              <a:spcAft>
                <a:spcPts val="0"/>
              </a:spcAft>
              <a:buClr>
                <a:schemeClr val="dk1"/>
              </a:buClr>
              <a:buSzPts val="1400"/>
              <a:buChar char="•"/>
            </a:pPr>
            <a:r>
              <a:rPr lang="en-US">
                <a:solidFill>
                  <a:schemeClr val="dk1"/>
                </a:solidFill>
              </a:rPr>
              <a:t>Jointly developed by CU’s AVS lab and LASP</a:t>
            </a:r>
            <a:endParaRPr>
              <a:solidFill>
                <a:schemeClr val="dk1"/>
              </a:solidFill>
            </a:endParaRPr>
          </a:p>
          <a:p>
            <a:pPr indent="-165100" lvl="1" marL="685800" rtl="0" algn="l">
              <a:lnSpc>
                <a:spcPct val="98000"/>
              </a:lnSpc>
              <a:spcBef>
                <a:spcPts val="0"/>
              </a:spcBef>
              <a:spcAft>
                <a:spcPts val="0"/>
              </a:spcAft>
              <a:buClr>
                <a:schemeClr val="dk1"/>
              </a:buClr>
              <a:buSzPts val="1400"/>
              <a:buChar char="•"/>
            </a:pPr>
            <a:r>
              <a:rPr lang="en-US">
                <a:solidFill>
                  <a:schemeClr val="dk1"/>
                </a:solidFill>
              </a:rPr>
              <a:t>More information is on Dr. Schaub’s website</a:t>
            </a:r>
            <a:r>
              <a:rPr lang="en-US">
                <a:solidFill>
                  <a:schemeClr val="dk1"/>
                </a:solidFill>
                <a:uFill>
                  <a:noFill/>
                </a:uFill>
                <a:hlinkClick r:id="rId2"/>
              </a:rPr>
              <a:t> </a:t>
            </a:r>
            <a:r>
              <a:rPr lang="en-US" u="sng">
                <a:solidFill>
                  <a:schemeClr val="hlink"/>
                </a:solidFill>
                <a:hlinkClick r:id="rId3"/>
              </a:rPr>
              <a:t>http://hanspeterschaub.info/bskMain.html</a:t>
            </a:r>
            <a:endParaRPr>
              <a:solidFill>
                <a:schemeClr val="dk1"/>
              </a:solidFill>
            </a:endParaRPr>
          </a:p>
          <a:p>
            <a:pPr indent="0" lvl="0" marL="457200" rtl="0" algn="l">
              <a:lnSpc>
                <a:spcPct val="98000"/>
              </a:lnSpc>
              <a:spcBef>
                <a:spcPts val="700"/>
              </a:spcBef>
              <a:spcAft>
                <a:spcPts val="0"/>
              </a:spcAft>
              <a:buClr>
                <a:schemeClr val="dk1"/>
              </a:buClr>
              <a:buSzPts val="1100"/>
              <a:buFont typeface="Arial"/>
              <a:buNone/>
            </a:pPr>
            <a:r>
              <a:t/>
            </a:r>
            <a:endParaRPr u="sng">
              <a:solidFill>
                <a:schemeClr val="hlink"/>
              </a:solidFill>
              <a:hlinkClick r:id="rId4"/>
            </a:endParaRPr>
          </a:p>
          <a:p>
            <a:pPr indent="-139700" lvl="0" marL="228600" rtl="0" algn="l">
              <a:lnSpc>
                <a:spcPct val="98000"/>
              </a:lnSpc>
              <a:spcBef>
                <a:spcPts val="800"/>
              </a:spcBef>
              <a:spcAft>
                <a:spcPts val="0"/>
              </a:spcAft>
              <a:buClr>
                <a:schemeClr val="dk1"/>
              </a:buClr>
              <a:buSzPts val="1400"/>
              <a:buChar char="•"/>
            </a:pPr>
            <a:r>
              <a:rPr lang="en-US">
                <a:solidFill>
                  <a:schemeClr val="dk1"/>
                </a:solidFill>
              </a:rPr>
              <a:t>How will this project use it?</a:t>
            </a:r>
            <a:endParaRPr>
              <a:solidFill>
                <a:schemeClr val="dk1"/>
              </a:solidFill>
            </a:endParaRPr>
          </a:p>
          <a:p>
            <a:pPr indent="-165100" lvl="1" marL="685800" rtl="0" algn="l">
              <a:lnSpc>
                <a:spcPct val="98000"/>
              </a:lnSpc>
              <a:spcBef>
                <a:spcPts val="0"/>
              </a:spcBef>
              <a:spcAft>
                <a:spcPts val="0"/>
              </a:spcAft>
              <a:buClr>
                <a:schemeClr val="dk1"/>
              </a:buClr>
              <a:buSzPts val="1400"/>
              <a:buChar char="•"/>
            </a:pPr>
            <a:r>
              <a:rPr lang="en-US">
                <a:solidFill>
                  <a:schemeClr val="dk1"/>
                </a:solidFill>
              </a:rPr>
              <a:t>As propagator</a:t>
            </a:r>
            <a:endParaRPr>
              <a:solidFill>
                <a:schemeClr val="dk1"/>
              </a:solidFill>
            </a:endParaRPr>
          </a:p>
          <a:p>
            <a:pPr indent="-165100" lvl="1" marL="685800" rtl="0" algn="l">
              <a:lnSpc>
                <a:spcPct val="98000"/>
              </a:lnSpc>
              <a:spcBef>
                <a:spcPts val="0"/>
              </a:spcBef>
              <a:spcAft>
                <a:spcPts val="0"/>
              </a:spcAft>
              <a:buClr>
                <a:schemeClr val="dk1"/>
              </a:buClr>
              <a:buSzPts val="1400"/>
              <a:buChar char="•"/>
            </a:pPr>
            <a:r>
              <a:rPr lang="en-US">
                <a:solidFill>
                  <a:schemeClr val="dk1"/>
                </a:solidFill>
              </a:rPr>
              <a:t>Lighting simulation for looking at Jupiter and the Galilean moons</a:t>
            </a:r>
            <a:endParaRPr>
              <a:solidFill>
                <a:schemeClr val="dk1"/>
              </a:solidFill>
            </a:endParaRPr>
          </a:p>
          <a:p>
            <a:pPr indent="-165100" lvl="1" marL="685800" rtl="0" algn="l">
              <a:lnSpc>
                <a:spcPct val="98000"/>
              </a:lnSpc>
              <a:spcBef>
                <a:spcPts val="0"/>
              </a:spcBef>
              <a:spcAft>
                <a:spcPts val="0"/>
              </a:spcAft>
              <a:buClr>
                <a:schemeClr val="dk1"/>
              </a:buClr>
              <a:buSzPts val="1400"/>
              <a:buChar char="•"/>
            </a:pPr>
            <a:r>
              <a:rPr lang="en-US">
                <a:solidFill>
                  <a:schemeClr val="dk1"/>
                </a:solidFill>
              </a:rPr>
              <a:t>As the central hub of the final project</a:t>
            </a:r>
            <a:endParaRPr>
              <a:solidFill>
                <a:schemeClr val="dk1"/>
              </a:solidFill>
            </a:endParaRPr>
          </a:p>
          <a:p>
            <a:pPr indent="-165100" lvl="1" marL="685800" rtl="0" algn="l">
              <a:lnSpc>
                <a:spcPct val="98000"/>
              </a:lnSpc>
              <a:spcBef>
                <a:spcPts val="0"/>
              </a:spcBef>
              <a:spcAft>
                <a:spcPts val="0"/>
              </a:spcAft>
              <a:buClr>
                <a:schemeClr val="dk1"/>
              </a:buClr>
              <a:buSzPts val="1400"/>
              <a:buChar char="•"/>
            </a:pPr>
            <a:r>
              <a:rPr lang="en-US">
                <a:solidFill>
                  <a:schemeClr val="dk1"/>
                </a:solidFill>
              </a:rPr>
              <a:t>All work will be developed as modules that can be added to the BSK framework</a:t>
            </a:r>
            <a:endParaRPr/>
          </a:p>
        </p:txBody>
      </p:sp>
      <p:sp>
        <p:nvSpPr>
          <p:cNvPr id="242" name="Google Shape;24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Google Shape;248;g4d47173e2c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4d47173e2c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90000"/>
              </a:lnSpc>
              <a:spcBef>
                <a:spcPts val="0"/>
              </a:spcBef>
              <a:spcAft>
                <a:spcPts val="0"/>
              </a:spcAft>
              <a:buClr>
                <a:schemeClr val="dk1"/>
              </a:buClr>
              <a:buSzPts val="1400"/>
              <a:buChar char="•"/>
            </a:pPr>
            <a:r>
              <a:rPr lang="en-US" sz="1400">
                <a:solidFill>
                  <a:schemeClr val="dk1"/>
                </a:solidFill>
              </a:rPr>
              <a:t>Batch Estimation</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Initial time, position, and velocity.</a:t>
            </a:r>
            <a:endParaRPr sz="1400">
              <a:solidFill>
                <a:schemeClr val="dk1"/>
              </a:solidFill>
            </a:endParaRPr>
          </a:p>
          <a:p>
            <a:pPr indent="0" lvl="0" marL="0" rtl="0" algn="l">
              <a:lnSpc>
                <a:spcPct val="90000"/>
              </a:lnSpc>
              <a:spcBef>
                <a:spcPts val="0"/>
              </a:spcBef>
              <a:spcAft>
                <a:spcPts val="0"/>
              </a:spcAft>
              <a:buNone/>
            </a:pPr>
            <a:r>
              <a:t/>
            </a:r>
            <a:endParaRPr sz="1400">
              <a:solidFill>
                <a:schemeClr val="dk1"/>
              </a:solidFill>
            </a:endParaRPr>
          </a:p>
          <a:p>
            <a:pPr indent="-317500" lvl="0" marL="457200" rtl="0" algn="l">
              <a:lnSpc>
                <a:spcPct val="90000"/>
              </a:lnSpc>
              <a:spcBef>
                <a:spcPts val="0"/>
              </a:spcBef>
              <a:spcAft>
                <a:spcPts val="0"/>
              </a:spcAft>
              <a:buClr>
                <a:schemeClr val="dk1"/>
              </a:buClr>
              <a:buSzPts val="1400"/>
              <a:buChar char="•"/>
            </a:pPr>
            <a:r>
              <a:rPr lang="en-US" sz="1400">
                <a:solidFill>
                  <a:schemeClr val="dk1"/>
                </a:solidFill>
              </a:rPr>
              <a:t>Publication 1</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Feasibility</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Trade Studies</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Time Solution to Date</a:t>
            </a:r>
            <a:endParaRPr sz="1400">
              <a:solidFill>
                <a:schemeClr val="dk1"/>
              </a:solidFill>
            </a:endParaRPr>
          </a:p>
          <a:p>
            <a:pPr indent="-317500" lvl="0" marL="457200" rtl="0" algn="l">
              <a:lnSpc>
                <a:spcPct val="90000"/>
              </a:lnSpc>
              <a:spcBef>
                <a:spcPts val="0"/>
              </a:spcBef>
              <a:spcAft>
                <a:spcPts val="0"/>
              </a:spcAft>
              <a:buClr>
                <a:schemeClr val="dk1"/>
              </a:buClr>
              <a:buSzPts val="1400"/>
              <a:buChar char="•"/>
            </a:pPr>
            <a:r>
              <a:rPr lang="en-US" sz="1400">
                <a:solidFill>
                  <a:schemeClr val="dk1"/>
                </a:solidFill>
              </a:rPr>
              <a:t>Publication 2</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Time solution into absolute position and velocity</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Algorithm approach and </a:t>
            </a:r>
            <a:endParaRPr sz="1400">
              <a:solidFill>
                <a:schemeClr val="dk1"/>
              </a:solidFill>
            </a:endParaRPr>
          </a:p>
          <a:p>
            <a:pPr indent="-317500" lvl="0" marL="457200" rtl="0" algn="l">
              <a:lnSpc>
                <a:spcPct val="90000"/>
              </a:lnSpc>
              <a:spcBef>
                <a:spcPts val="0"/>
              </a:spcBef>
              <a:spcAft>
                <a:spcPts val="0"/>
              </a:spcAft>
              <a:buClr>
                <a:schemeClr val="dk1"/>
              </a:buClr>
              <a:buSzPts val="1400"/>
              <a:buChar char="•"/>
            </a:pPr>
            <a:r>
              <a:rPr lang="en-US" sz="1400">
                <a:solidFill>
                  <a:schemeClr val="dk1"/>
                </a:solidFill>
              </a:rPr>
              <a:t>Publication 3</a:t>
            </a:r>
            <a:endParaRPr sz="1400">
              <a:solidFill>
                <a:schemeClr val="dk1"/>
              </a:solidFill>
            </a:endParaRPr>
          </a:p>
          <a:p>
            <a:pPr indent="-317500" lvl="1" marL="914400" rtl="0" algn="l">
              <a:lnSpc>
                <a:spcPct val="90000"/>
              </a:lnSpc>
              <a:spcBef>
                <a:spcPts val="0"/>
              </a:spcBef>
              <a:spcAft>
                <a:spcPts val="0"/>
              </a:spcAft>
              <a:buClr>
                <a:schemeClr val="dk1"/>
              </a:buClr>
              <a:buSzPts val="1400"/>
              <a:buChar char="•"/>
            </a:pPr>
            <a:r>
              <a:rPr lang="en-US" sz="1400">
                <a:solidFill>
                  <a:schemeClr val="dk1"/>
                </a:solidFill>
              </a:rPr>
              <a:t>Final simulation</a:t>
            </a:r>
            <a:endParaRPr sz="1400">
              <a:solidFill>
                <a:schemeClr val="dk1"/>
              </a:solidFill>
            </a:endParaRPr>
          </a:p>
          <a:p>
            <a:pPr indent="-317500" lvl="2" marL="1371600" rtl="0" algn="l">
              <a:lnSpc>
                <a:spcPct val="90000"/>
              </a:lnSpc>
              <a:spcBef>
                <a:spcPts val="0"/>
              </a:spcBef>
              <a:spcAft>
                <a:spcPts val="0"/>
              </a:spcAft>
              <a:buClr>
                <a:schemeClr val="dk1"/>
              </a:buClr>
              <a:buSzPts val="1400"/>
              <a:buChar char="•"/>
            </a:pPr>
            <a:r>
              <a:rPr lang="en-US" sz="1400">
                <a:solidFill>
                  <a:schemeClr val="dk1"/>
                </a:solidFill>
              </a:rPr>
              <a:t>Drop a satellite and it can solve for time, position and velocity</a:t>
            </a:r>
            <a:endParaRPr sz="1400">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g260567e4c7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60567e4c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g26030c603d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g26030c603d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4" name="Shape 14"/>
        <p:cNvGrpSpPr/>
        <p:nvPr/>
      </p:nvGrpSpPr>
      <p:grpSpPr>
        <a:xfrm>
          <a:off x="0" y="0"/>
          <a:ext cx="0" cy="0"/>
          <a:chOff x="0" y="0"/>
          <a:chExt cx="0" cy="0"/>
        </a:xfrm>
      </p:grpSpPr>
      <p:sp>
        <p:nvSpPr>
          <p:cNvPr id="15" name="Google Shape;15;p2"/>
          <p:cNvSpPr txBox="1"/>
          <p:nvPr>
            <p:ph type="ctrTitle"/>
          </p:nvPr>
        </p:nvSpPr>
        <p:spPr>
          <a:xfrm>
            <a:off x="1524000" y="1122363"/>
            <a:ext cx="9144000" cy="238770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dk1"/>
              </a:buClr>
              <a:buSzPts val="1400"/>
              <a:buFont typeface="Arial Black"/>
              <a:buNone/>
              <a:defRPr b="0" i="0" sz="6000" u="none" cap="none" strike="noStrike">
                <a:solidFill>
                  <a:schemeClr val="dk1"/>
                </a:solidFill>
                <a:latin typeface="Arial Black"/>
                <a:ea typeface="Arial Black"/>
                <a:cs typeface="Arial Black"/>
                <a:sym typeface="Arial Black"/>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 name="Google Shape;16;p2"/>
          <p:cNvSpPr txBox="1"/>
          <p:nvPr>
            <p:ph idx="1" type="subTitle"/>
          </p:nvPr>
        </p:nvSpPr>
        <p:spPr>
          <a:xfrm>
            <a:off x="1524000" y="3602038"/>
            <a:ext cx="9144000" cy="1655700"/>
          </a:xfrm>
          <a:prstGeom prst="rect">
            <a:avLst/>
          </a:prstGeom>
          <a:noFill/>
          <a:ln>
            <a:noFill/>
          </a:ln>
        </p:spPr>
        <p:txBody>
          <a:bodyPr anchorCtr="0" anchor="t" bIns="91425" lIns="91425" spcFirstLastPara="1" rIns="91425" wrap="square" tIns="91425"/>
          <a:lstStyle>
            <a:lvl1pPr indent="0" lvl="0" marL="0" marR="0" rtl="0" algn="ctr">
              <a:lnSpc>
                <a:spcPct val="90000"/>
              </a:lnSpc>
              <a:spcBef>
                <a:spcPts val="1000"/>
              </a:spcBef>
              <a:spcAft>
                <a:spcPts val="0"/>
              </a:spcAft>
              <a:buClr>
                <a:schemeClr val="dk1"/>
              </a:buClr>
              <a:buSzPts val="2800"/>
              <a:buFont typeface="Arial"/>
              <a:buNone/>
              <a:defRPr b="0" i="0" sz="2400" u="none" cap="none" strike="noStrike">
                <a:solidFill>
                  <a:schemeClr val="dk1"/>
                </a:solidFill>
                <a:latin typeface="Arial"/>
                <a:ea typeface="Arial"/>
                <a:cs typeface="Arial"/>
                <a:sym typeface="Arial"/>
              </a:defRPr>
            </a:lvl1pPr>
            <a:lvl2pPr indent="0" lvl="1" marL="457200" marR="0" rtl="0" algn="ctr">
              <a:lnSpc>
                <a:spcPct val="90000"/>
              </a:lnSpc>
              <a:spcBef>
                <a:spcPts val="500"/>
              </a:spcBef>
              <a:spcAft>
                <a:spcPts val="0"/>
              </a:spcAft>
              <a:buClr>
                <a:schemeClr val="dk1"/>
              </a:buClr>
              <a:buSzPts val="2400"/>
              <a:buFont typeface="Arial"/>
              <a:buNone/>
              <a:defRPr b="0" i="0" sz="2000" u="none" cap="none" strike="noStrike">
                <a:solidFill>
                  <a:schemeClr val="dk1"/>
                </a:solidFill>
                <a:latin typeface="Arial"/>
                <a:ea typeface="Arial"/>
                <a:cs typeface="Arial"/>
                <a:sym typeface="Arial"/>
              </a:defRPr>
            </a:lvl2pPr>
            <a:lvl3pPr indent="0" lvl="2" marL="914400" marR="0" rtl="0" algn="ctr">
              <a:lnSpc>
                <a:spcPct val="90000"/>
              </a:lnSpc>
              <a:spcBef>
                <a:spcPts val="500"/>
              </a:spcBef>
              <a:spcAft>
                <a:spcPts val="0"/>
              </a:spcAft>
              <a:buClr>
                <a:schemeClr val="dk1"/>
              </a:buClr>
              <a:buSzPts val="2000"/>
              <a:buFont typeface="Arial"/>
              <a:buNone/>
              <a:defRPr b="0" i="0" sz="1800" u="none" cap="none" strike="noStrike">
                <a:solidFill>
                  <a:schemeClr val="dk1"/>
                </a:solidFill>
                <a:latin typeface="Arial"/>
                <a:ea typeface="Arial"/>
                <a:cs typeface="Arial"/>
                <a:sym typeface="Arial"/>
              </a:defRPr>
            </a:lvl3pPr>
            <a:lvl4pPr indent="0" lvl="3" marL="1371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4pPr>
            <a:lvl5pPr indent="0" lvl="4" marL="18288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17" name="Google Shape;17;p2"/>
          <p:cNvSpPr txBox="1"/>
          <p:nvPr>
            <p:ph idx="10" type="dt"/>
          </p:nvPr>
        </p:nvSpPr>
        <p:spPr>
          <a:xfrm>
            <a:off x="838200" y="6356350"/>
            <a:ext cx="2743200" cy="3651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 name="Google Shape;18;p2"/>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 name="Google Shape;19;p2"/>
          <p:cNvSpPr txBox="1"/>
          <p:nvPr>
            <p:ph idx="12" type="sldNum"/>
          </p:nvPr>
        </p:nvSpPr>
        <p:spPr>
          <a:xfrm>
            <a:off x="11751475" y="6436700"/>
            <a:ext cx="4404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Arial"/>
                <a:ea typeface="Arial"/>
                <a:cs typeface="Arial"/>
                <a:sym typeface="Arial"/>
              </a:defRPr>
            </a:lvl1pPr>
            <a:lvl2pPr indent="0" lvl="1" marL="0" marR="0" rtl="0" algn="l">
              <a:spcBef>
                <a:spcPts val="0"/>
              </a:spcBef>
              <a:buNone/>
              <a:defRPr b="0" i="0" sz="1200" u="none" cap="none" strike="noStrike">
                <a:solidFill>
                  <a:srgbClr val="888888"/>
                </a:solidFill>
                <a:latin typeface="Arial"/>
                <a:ea typeface="Arial"/>
                <a:cs typeface="Arial"/>
                <a:sym typeface="Arial"/>
              </a:defRPr>
            </a:lvl2pPr>
            <a:lvl3pPr indent="0" lvl="2" marL="0" marR="0" rtl="0" algn="l">
              <a:spcBef>
                <a:spcPts val="0"/>
              </a:spcBef>
              <a:buNone/>
              <a:defRPr b="0" i="0" sz="1200" u="none" cap="none" strike="noStrike">
                <a:solidFill>
                  <a:srgbClr val="888888"/>
                </a:solidFill>
                <a:latin typeface="Arial"/>
                <a:ea typeface="Arial"/>
                <a:cs typeface="Arial"/>
                <a:sym typeface="Arial"/>
              </a:defRPr>
            </a:lvl3pPr>
            <a:lvl4pPr indent="0" lvl="3" marL="0" marR="0" rtl="0" algn="l">
              <a:spcBef>
                <a:spcPts val="0"/>
              </a:spcBef>
              <a:buNone/>
              <a:defRPr b="0" i="0" sz="1200" u="none" cap="none" strike="noStrike">
                <a:solidFill>
                  <a:srgbClr val="888888"/>
                </a:solidFill>
                <a:latin typeface="Arial"/>
                <a:ea typeface="Arial"/>
                <a:cs typeface="Arial"/>
                <a:sym typeface="Arial"/>
              </a:defRPr>
            </a:lvl4pPr>
            <a:lvl5pPr indent="0" lvl="4" marL="0" marR="0" rtl="0" algn="l">
              <a:spcBef>
                <a:spcPts val="0"/>
              </a:spcBef>
              <a:buNone/>
              <a:defRPr b="0" i="0" sz="1200" u="none" cap="none" strike="noStrike">
                <a:solidFill>
                  <a:srgbClr val="888888"/>
                </a:solidFill>
                <a:latin typeface="Arial"/>
                <a:ea typeface="Arial"/>
                <a:cs typeface="Arial"/>
                <a:sym typeface="Arial"/>
              </a:defRPr>
            </a:lvl5pPr>
            <a:lvl6pPr indent="0" lvl="5" marL="0" marR="0" rtl="0" algn="l">
              <a:spcBef>
                <a:spcPts val="0"/>
              </a:spcBef>
              <a:buNone/>
              <a:defRPr b="0" i="0" sz="1200" u="none" cap="none" strike="noStrike">
                <a:solidFill>
                  <a:srgbClr val="888888"/>
                </a:solidFill>
                <a:latin typeface="Arial"/>
                <a:ea typeface="Arial"/>
                <a:cs typeface="Arial"/>
                <a:sym typeface="Arial"/>
              </a:defRPr>
            </a:lvl6pPr>
            <a:lvl7pPr indent="0" lvl="6" marL="0" marR="0" rtl="0" algn="l">
              <a:spcBef>
                <a:spcPts val="0"/>
              </a:spcBef>
              <a:buNone/>
              <a:defRPr b="0" i="0" sz="1200" u="none" cap="none" strike="noStrike">
                <a:solidFill>
                  <a:srgbClr val="888888"/>
                </a:solidFill>
                <a:latin typeface="Arial"/>
                <a:ea typeface="Arial"/>
                <a:cs typeface="Arial"/>
                <a:sym typeface="Arial"/>
              </a:defRPr>
            </a:lvl7pPr>
            <a:lvl8pPr indent="0" lvl="7" marL="0" marR="0" rtl="0" algn="l">
              <a:spcBef>
                <a:spcPts val="0"/>
              </a:spcBef>
              <a:buNone/>
              <a:defRPr b="0" i="0" sz="1200" u="none" cap="none" strike="noStrike">
                <a:solidFill>
                  <a:srgbClr val="888888"/>
                </a:solidFill>
                <a:latin typeface="Arial"/>
                <a:ea typeface="Arial"/>
                <a:cs typeface="Arial"/>
                <a:sym typeface="Arial"/>
              </a:defRPr>
            </a:lvl8pPr>
            <a:lvl9pPr indent="0" lvl="8" marL="0" marR="0" rtl="0" algn="l">
              <a:spcBef>
                <a:spcPts val="0"/>
              </a:spcBef>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0" name="Shape 20"/>
        <p:cNvGrpSpPr/>
        <p:nvPr/>
      </p:nvGrpSpPr>
      <p:grpSpPr>
        <a:xfrm>
          <a:off x="0" y="0"/>
          <a:ext cx="0" cy="0"/>
          <a:chOff x="0" y="0"/>
          <a:chExt cx="0" cy="0"/>
        </a:xfrm>
      </p:grpSpPr>
      <p:sp>
        <p:nvSpPr>
          <p:cNvPr id="21" name="Google Shape;21;p3"/>
          <p:cNvSpPr txBox="1"/>
          <p:nvPr>
            <p:ph type="title"/>
          </p:nvPr>
        </p:nvSpPr>
        <p:spPr>
          <a:xfrm>
            <a:off x="838200" y="365125"/>
            <a:ext cx="10515600" cy="13257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Arial Black"/>
              <a:buNone/>
              <a:defRPr b="0" i="0" sz="4400" u="none" cap="none" strike="noStrike">
                <a:solidFill>
                  <a:schemeClr val="dk1"/>
                </a:solidFill>
                <a:latin typeface="Arial Black"/>
                <a:ea typeface="Arial Black"/>
                <a:cs typeface="Arial Black"/>
                <a:sym typeface="Arial Black"/>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2" name="Google Shape;22;p3"/>
          <p:cNvSpPr txBox="1"/>
          <p:nvPr>
            <p:ph idx="1" type="body"/>
          </p:nvPr>
        </p:nvSpPr>
        <p:spPr>
          <a:xfrm>
            <a:off x="838200" y="1825625"/>
            <a:ext cx="10515600" cy="41181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3" name="Google Shape;23;p3"/>
          <p:cNvSpPr txBox="1"/>
          <p:nvPr>
            <p:ph idx="10" type="dt"/>
          </p:nvPr>
        </p:nvSpPr>
        <p:spPr>
          <a:xfrm>
            <a:off x="838200" y="6356350"/>
            <a:ext cx="2743200" cy="3651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 name="Google Shape;24;p3"/>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 name="Google Shape;25;p3"/>
          <p:cNvSpPr txBox="1"/>
          <p:nvPr>
            <p:ph idx="12" type="sldNum"/>
          </p:nvPr>
        </p:nvSpPr>
        <p:spPr>
          <a:xfrm>
            <a:off x="11751475" y="6436700"/>
            <a:ext cx="440400" cy="365100"/>
          </a:xfrm>
          <a:prstGeom prst="rect">
            <a:avLst/>
          </a:prstGeom>
          <a:noFill/>
          <a:ln>
            <a:noFill/>
          </a:ln>
        </p:spPr>
        <p:txBody>
          <a:bodyPr anchorCtr="0" anchor="ctr" bIns="45700" lIns="91425" spcFirstLastPara="1" rIns="91425" wrap="square" tIns="45700">
            <a:noAutofit/>
          </a:bodyPr>
          <a:lstStyle>
            <a:lvl1pPr indent="0" lvl="0" marL="0" rtl="0">
              <a:buNone/>
              <a:defRPr b="0" i="0" sz="1200" u="none" cap="none" strike="noStrike">
                <a:solidFill>
                  <a:srgbClr val="888888"/>
                </a:solidFill>
                <a:latin typeface="Arial"/>
                <a:ea typeface="Arial"/>
                <a:cs typeface="Arial"/>
                <a:sym typeface="Arial"/>
              </a:defRPr>
            </a:lvl1pPr>
            <a:lvl2pPr indent="0" lvl="1" marL="0" rtl="0">
              <a:buNone/>
              <a:defRPr b="0" i="0" sz="1200" u="none" cap="none" strike="noStrike">
                <a:solidFill>
                  <a:srgbClr val="888888"/>
                </a:solidFill>
                <a:latin typeface="Arial"/>
                <a:ea typeface="Arial"/>
                <a:cs typeface="Arial"/>
                <a:sym typeface="Arial"/>
              </a:defRPr>
            </a:lvl2pPr>
            <a:lvl3pPr indent="0" lvl="2" marL="0" rtl="0">
              <a:buNone/>
              <a:defRPr b="0" i="0" sz="1200" u="none" cap="none" strike="noStrike">
                <a:solidFill>
                  <a:srgbClr val="888888"/>
                </a:solidFill>
                <a:latin typeface="Arial"/>
                <a:ea typeface="Arial"/>
                <a:cs typeface="Arial"/>
                <a:sym typeface="Arial"/>
              </a:defRPr>
            </a:lvl3pPr>
            <a:lvl4pPr indent="0" lvl="3" marL="0" rtl="0">
              <a:buNone/>
              <a:defRPr b="0" i="0" sz="1200" u="none" cap="none" strike="noStrike">
                <a:solidFill>
                  <a:srgbClr val="888888"/>
                </a:solidFill>
                <a:latin typeface="Arial"/>
                <a:ea typeface="Arial"/>
                <a:cs typeface="Arial"/>
                <a:sym typeface="Arial"/>
              </a:defRPr>
            </a:lvl4pPr>
            <a:lvl5pPr indent="0" lvl="4" marL="0" rtl="0">
              <a:buNone/>
              <a:defRPr b="0" i="0" sz="1200" u="none" cap="none" strike="noStrike">
                <a:solidFill>
                  <a:srgbClr val="888888"/>
                </a:solidFill>
                <a:latin typeface="Arial"/>
                <a:ea typeface="Arial"/>
                <a:cs typeface="Arial"/>
                <a:sym typeface="Arial"/>
              </a:defRPr>
            </a:lvl5pPr>
            <a:lvl6pPr indent="0" lvl="5" marL="0" rtl="0">
              <a:buNone/>
              <a:defRPr b="0" i="0" sz="1200" u="none" cap="none" strike="noStrike">
                <a:solidFill>
                  <a:srgbClr val="888888"/>
                </a:solidFill>
                <a:latin typeface="Arial"/>
                <a:ea typeface="Arial"/>
                <a:cs typeface="Arial"/>
                <a:sym typeface="Arial"/>
              </a:defRPr>
            </a:lvl6pPr>
            <a:lvl7pPr indent="0" lvl="6" marL="0" rtl="0">
              <a:buNone/>
              <a:defRPr b="0" i="0" sz="1200" u="none" cap="none" strike="noStrike">
                <a:solidFill>
                  <a:srgbClr val="888888"/>
                </a:solidFill>
                <a:latin typeface="Arial"/>
                <a:ea typeface="Arial"/>
                <a:cs typeface="Arial"/>
                <a:sym typeface="Arial"/>
              </a:defRPr>
            </a:lvl7pPr>
            <a:lvl8pPr indent="0" lvl="7" marL="0" rtl="0">
              <a:buNone/>
              <a:defRPr b="0" i="0" sz="1200" u="none" cap="none" strike="noStrike">
                <a:solidFill>
                  <a:srgbClr val="888888"/>
                </a:solidFill>
                <a:latin typeface="Arial"/>
                <a:ea typeface="Arial"/>
                <a:cs typeface="Arial"/>
                <a:sym typeface="Arial"/>
              </a:defRPr>
            </a:lvl8pPr>
            <a:lvl9pPr indent="0" lvl="8" marL="0" rtl="0">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6" name="Shape 26"/>
        <p:cNvGrpSpPr/>
        <p:nvPr/>
      </p:nvGrpSpPr>
      <p:grpSpPr>
        <a:xfrm>
          <a:off x="0" y="0"/>
          <a:ext cx="0" cy="0"/>
          <a:chOff x="0" y="0"/>
          <a:chExt cx="0" cy="0"/>
        </a:xfrm>
      </p:grpSpPr>
      <p:sp>
        <p:nvSpPr>
          <p:cNvPr id="27" name="Google Shape;27;p4"/>
          <p:cNvSpPr txBox="1"/>
          <p:nvPr>
            <p:ph type="title"/>
          </p:nvPr>
        </p:nvSpPr>
        <p:spPr>
          <a:xfrm>
            <a:off x="831850" y="1709738"/>
            <a:ext cx="10515600" cy="28527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Arial Black"/>
              <a:buNone/>
              <a:defRPr b="0" i="0" sz="6000" u="none" cap="none" strike="noStrike">
                <a:solidFill>
                  <a:schemeClr val="dk1"/>
                </a:solidFill>
                <a:latin typeface="Arial Black"/>
                <a:ea typeface="Arial Black"/>
                <a:cs typeface="Arial Black"/>
                <a:sym typeface="Arial Black"/>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8" name="Google Shape;28;p4"/>
          <p:cNvSpPr txBox="1"/>
          <p:nvPr>
            <p:ph idx="1" type="body"/>
          </p:nvPr>
        </p:nvSpPr>
        <p:spPr>
          <a:xfrm>
            <a:off x="831850" y="4589463"/>
            <a:ext cx="10515600" cy="1500300"/>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rgbClr val="888888"/>
              </a:buClr>
              <a:buSzPts val="2800"/>
              <a:buFont typeface="Arial"/>
              <a:buNone/>
              <a:defRPr b="0" i="0" sz="2400" u="none" cap="none" strike="noStrike">
                <a:solidFill>
                  <a:srgbClr val="888888"/>
                </a:solidFill>
                <a:latin typeface="Arial"/>
                <a:ea typeface="Arial"/>
                <a:cs typeface="Arial"/>
                <a:sym typeface="Arial"/>
              </a:defRPr>
            </a:lvl1pPr>
            <a:lvl2pPr indent="-228600" lvl="1" marL="914400" marR="0" rtl="0" algn="l">
              <a:lnSpc>
                <a:spcPct val="90000"/>
              </a:lnSpc>
              <a:spcBef>
                <a:spcPts val="500"/>
              </a:spcBef>
              <a:spcAft>
                <a:spcPts val="0"/>
              </a:spcAft>
              <a:buClr>
                <a:srgbClr val="888888"/>
              </a:buClr>
              <a:buSzPts val="2400"/>
              <a:buFont typeface="Arial"/>
              <a:buNone/>
              <a:defRPr b="0" i="0" sz="2000" u="none" cap="none" strike="noStrike">
                <a:solidFill>
                  <a:srgbClr val="888888"/>
                </a:solidFill>
                <a:latin typeface="Arial"/>
                <a:ea typeface="Arial"/>
                <a:cs typeface="Arial"/>
                <a:sym typeface="Arial"/>
              </a:defRPr>
            </a:lvl2pPr>
            <a:lvl3pPr indent="-228600" lvl="2" marL="1371600" marR="0" rtl="0" algn="l">
              <a:lnSpc>
                <a:spcPct val="90000"/>
              </a:lnSpc>
              <a:spcBef>
                <a:spcPts val="500"/>
              </a:spcBef>
              <a:spcAft>
                <a:spcPts val="0"/>
              </a:spcAft>
              <a:buClr>
                <a:srgbClr val="888888"/>
              </a:buClr>
              <a:buSzPts val="2000"/>
              <a:buFont typeface="Arial"/>
              <a:buNone/>
              <a:defRPr b="0" i="0" sz="1800" u="none" cap="none" strike="noStrike">
                <a:solidFill>
                  <a:srgbClr val="888888"/>
                </a:solidFill>
                <a:latin typeface="Arial"/>
                <a:ea typeface="Arial"/>
                <a:cs typeface="Arial"/>
                <a:sym typeface="Arial"/>
              </a:defRPr>
            </a:lvl3pPr>
            <a:lvl4pPr indent="-228600" lvl="3" marL="1828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Arial"/>
                <a:ea typeface="Arial"/>
                <a:cs typeface="Arial"/>
                <a:sym typeface="Arial"/>
              </a:defRPr>
            </a:lvl4pPr>
            <a:lvl5pPr indent="-228600" lvl="4" marL="22860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Arial"/>
                <a:ea typeface="Arial"/>
                <a:cs typeface="Arial"/>
                <a:sym typeface="Arial"/>
              </a:defRPr>
            </a:lvl5pPr>
            <a:lvl6pPr indent="-228600" lvl="5" marL="27432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Arial"/>
                <a:ea typeface="Arial"/>
                <a:cs typeface="Arial"/>
                <a:sym typeface="Arial"/>
              </a:defRPr>
            </a:lvl6pPr>
            <a:lvl7pPr indent="-228600" lvl="6" marL="32004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Arial"/>
                <a:ea typeface="Arial"/>
                <a:cs typeface="Arial"/>
                <a:sym typeface="Arial"/>
              </a:defRPr>
            </a:lvl7pPr>
            <a:lvl8pPr indent="-228600" lvl="7" marL="36576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Arial"/>
                <a:ea typeface="Arial"/>
                <a:cs typeface="Arial"/>
                <a:sym typeface="Arial"/>
              </a:defRPr>
            </a:lvl8pPr>
            <a:lvl9pPr indent="-228600" lvl="8" marL="4114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Arial"/>
                <a:ea typeface="Arial"/>
                <a:cs typeface="Arial"/>
                <a:sym typeface="Arial"/>
              </a:defRPr>
            </a:lvl9pPr>
          </a:lstStyle>
          <a:p/>
        </p:txBody>
      </p:sp>
      <p:sp>
        <p:nvSpPr>
          <p:cNvPr id="29" name="Google Shape;29;p4"/>
          <p:cNvSpPr txBox="1"/>
          <p:nvPr>
            <p:ph idx="10" type="dt"/>
          </p:nvPr>
        </p:nvSpPr>
        <p:spPr>
          <a:xfrm>
            <a:off x="838200" y="6356350"/>
            <a:ext cx="2743200" cy="3651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 name="Google Shape;30;p4"/>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 name="Google Shape;31;p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Arial"/>
                <a:ea typeface="Arial"/>
                <a:cs typeface="Arial"/>
                <a:sym typeface="Arial"/>
              </a:defRPr>
            </a:lvl1pPr>
            <a:lvl2pPr indent="0" lvl="1" marL="0" marR="0" rtl="0" algn="l">
              <a:spcBef>
                <a:spcPts val="0"/>
              </a:spcBef>
              <a:buNone/>
              <a:defRPr b="0" i="0" sz="1200" u="none" cap="none" strike="noStrike">
                <a:solidFill>
                  <a:srgbClr val="888888"/>
                </a:solidFill>
                <a:latin typeface="Arial"/>
                <a:ea typeface="Arial"/>
                <a:cs typeface="Arial"/>
                <a:sym typeface="Arial"/>
              </a:defRPr>
            </a:lvl2pPr>
            <a:lvl3pPr indent="0" lvl="2" marL="0" marR="0" rtl="0" algn="l">
              <a:spcBef>
                <a:spcPts val="0"/>
              </a:spcBef>
              <a:buNone/>
              <a:defRPr b="0" i="0" sz="1200" u="none" cap="none" strike="noStrike">
                <a:solidFill>
                  <a:srgbClr val="888888"/>
                </a:solidFill>
                <a:latin typeface="Arial"/>
                <a:ea typeface="Arial"/>
                <a:cs typeface="Arial"/>
                <a:sym typeface="Arial"/>
              </a:defRPr>
            </a:lvl3pPr>
            <a:lvl4pPr indent="0" lvl="3" marL="0" marR="0" rtl="0" algn="l">
              <a:spcBef>
                <a:spcPts val="0"/>
              </a:spcBef>
              <a:buNone/>
              <a:defRPr b="0" i="0" sz="1200" u="none" cap="none" strike="noStrike">
                <a:solidFill>
                  <a:srgbClr val="888888"/>
                </a:solidFill>
                <a:latin typeface="Arial"/>
                <a:ea typeface="Arial"/>
                <a:cs typeface="Arial"/>
                <a:sym typeface="Arial"/>
              </a:defRPr>
            </a:lvl4pPr>
            <a:lvl5pPr indent="0" lvl="4" marL="0" marR="0" rtl="0" algn="l">
              <a:spcBef>
                <a:spcPts val="0"/>
              </a:spcBef>
              <a:buNone/>
              <a:defRPr b="0" i="0" sz="1200" u="none" cap="none" strike="noStrike">
                <a:solidFill>
                  <a:srgbClr val="888888"/>
                </a:solidFill>
                <a:latin typeface="Arial"/>
                <a:ea typeface="Arial"/>
                <a:cs typeface="Arial"/>
                <a:sym typeface="Arial"/>
              </a:defRPr>
            </a:lvl5pPr>
            <a:lvl6pPr indent="0" lvl="5" marL="0" marR="0" rtl="0" algn="l">
              <a:spcBef>
                <a:spcPts val="0"/>
              </a:spcBef>
              <a:buNone/>
              <a:defRPr b="0" i="0" sz="1200" u="none" cap="none" strike="noStrike">
                <a:solidFill>
                  <a:srgbClr val="888888"/>
                </a:solidFill>
                <a:latin typeface="Arial"/>
                <a:ea typeface="Arial"/>
                <a:cs typeface="Arial"/>
                <a:sym typeface="Arial"/>
              </a:defRPr>
            </a:lvl6pPr>
            <a:lvl7pPr indent="0" lvl="6" marL="0" marR="0" rtl="0" algn="l">
              <a:spcBef>
                <a:spcPts val="0"/>
              </a:spcBef>
              <a:buNone/>
              <a:defRPr b="0" i="0" sz="1200" u="none" cap="none" strike="noStrike">
                <a:solidFill>
                  <a:srgbClr val="888888"/>
                </a:solidFill>
                <a:latin typeface="Arial"/>
                <a:ea typeface="Arial"/>
                <a:cs typeface="Arial"/>
                <a:sym typeface="Arial"/>
              </a:defRPr>
            </a:lvl7pPr>
            <a:lvl8pPr indent="0" lvl="7" marL="0" marR="0" rtl="0" algn="l">
              <a:spcBef>
                <a:spcPts val="0"/>
              </a:spcBef>
              <a:buNone/>
              <a:defRPr b="0" i="0" sz="1200" u="none" cap="none" strike="noStrike">
                <a:solidFill>
                  <a:srgbClr val="888888"/>
                </a:solidFill>
                <a:latin typeface="Arial"/>
                <a:ea typeface="Arial"/>
                <a:cs typeface="Arial"/>
                <a:sym typeface="Arial"/>
              </a:defRPr>
            </a:lvl8pPr>
            <a:lvl9pPr indent="0" lvl="8" marL="0" marR="0" rtl="0" algn="l">
              <a:spcBef>
                <a:spcPts val="0"/>
              </a:spcBef>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2" name="Shape 32"/>
        <p:cNvGrpSpPr/>
        <p:nvPr/>
      </p:nvGrpSpPr>
      <p:grpSpPr>
        <a:xfrm>
          <a:off x="0" y="0"/>
          <a:ext cx="0" cy="0"/>
          <a:chOff x="0" y="0"/>
          <a:chExt cx="0" cy="0"/>
        </a:xfrm>
      </p:grpSpPr>
      <p:sp>
        <p:nvSpPr>
          <p:cNvPr id="33" name="Google Shape;33;p5"/>
          <p:cNvSpPr txBox="1"/>
          <p:nvPr>
            <p:ph type="title"/>
          </p:nvPr>
        </p:nvSpPr>
        <p:spPr>
          <a:xfrm>
            <a:off x="838200" y="365125"/>
            <a:ext cx="10515600" cy="13257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Arial Black"/>
              <a:buNone/>
              <a:defRPr b="0" i="0" sz="4400" u="none" cap="none" strike="noStrike">
                <a:solidFill>
                  <a:schemeClr val="dk1"/>
                </a:solidFill>
                <a:latin typeface="Arial Black"/>
                <a:ea typeface="Arial Black"/>
                <a:cs typeface="Arial Black"/>
                <a:sym typeface="Arial Black"/>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4" name="Google Shape;34;p5"/>
          <p:cNvSpPr txBox="1"/>
          <p:nvPr>
            <p:ph idx="1" type="body"/>
          </p:nvPr>
        </p:nvSpPr>
        <p:spPr>
          <a:xfrm>
            <a:off x="838200" y="1825625"/>
            <a:ext cx="5181600" cy="40557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5" name="Google Shape;35;p5"/>
          <p:cNvSpPr txBox="1"/>
          <p:nvPr>
            <p:ph idx="2" type="body"/>
          </p:nvPr>
        </p:nvSpPr>
        <p:spPr>
          <a:xfrm>
            <a:off x="6172200" y="1825625"/>
            <a:ext cx="5181600" cy="40557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6" name="Google Shape;36;p5"/>
          <p:cNvSpPr txBox="1"/>
          <p:nvPr>
            <p:ph idx="10" type="dt"/>
          </p:nvPr>
        </p:nvSpPr>
        <p:spPr>
          <a:xfrm>
            <a:off x="838200" y="6356350"/>
            <a:ext cx="2743200" cy="3651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 name="Google Shape;37;p5"/>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 name="Google Shape;38;p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Arial"/>
                <a:ea typeface="Arial"/>
                <a:cs typeface="Arial"/>
                <a:sym typeface="Arial"/>
              </a:defRPr>
            </a:lvl1pPr>
            <a:lvl2pPr indent="0" lvl="1" marL="0" marR="0" rtl="0" algn="l">
              <a:spcBef>
                <a:spcPts val="0"/>
              </a:spcBef>
              <a:buNone/>
              <a:defRPr b="0" i="0" sz="1200" u="none" cap="none" strike="noStrike">
                <a:solidFill>
                  <a:srgbClr val="888888"/>
                </a:solidFill>
                <a:latin typeface="Arial"/>
                <a:ea typeface="Arial"/>
                <a:cs typeface="Arial"/>
                <a:sym typeface="Arial"/>
              </a:defRPr>
            </a:lvl2pPr>
            <a:lvl3pPr indent="0" lvl="2" marL="0" marR="0" rtl="0" algn="l">
              <a:spcBef>
                <a:spcPts val="0"/>
              </a:spcBef>
              <a:buNone/>
              <a:defRPr b="0" i="0" sz="1200" u="none" cap="none" strike="noStrike">
                <a:solidFill>
                  <a:srgbClr val="888888"/>
                </a:solidFill>
                <a:latin typeface="Arial"/>
                <a:ea typeface="Arial"/>
                <a:cs typeface="Arial"/>
                <a:sym typeface="Arial"/>
              </a:defRPr>
            </a:lvl3pPr>
            <a:lvl4pPr indent="0" lvl="3" marL="0" marR="0" rtl="0" algn="l">
              <a:spcBef>
                <a:spcPts val="0"/>
              </a:spcBef>
              <a:buNone/>
              <a:defRPr b="0" i="0" sz="1200" u="none" cap="none" strike="noStrike">
                <a:solidFill>
                  <a:srgbClr val="888888"/>
                </a:solidFill>
                <a:latin typeface="Arial"/>
                <a:ea typeface="Arial"/>
                <a:cs typeface="Arial"/>
                <a:sym typeface="Arial"/>
              </a:defRPr>
            </a:lvl4pPr>
            <a:lvl5pPr indent="0" lvl="4" marL="0" marR="0" rtl="0" algn="l">
              <a:spcBef>
                <a:spcPts val="0"/>
              </a:spcBef>
              <a:buNone/>
              <a:defRPr b="0" i="0" sz="1200" u="none" cap="none" strike="noStrike">
                <a:solidFill>
                  <a:srgbClr val="888888"/>
                </a:solidFill>
                <a:latin typeface="Arial"/>
                <a:ea typeface="Arial"/>
                <a:cs typeface="Arial"/>
                <a:sym typeface="Arial"/>
              </a:defRPr>
            </a:lvl5pPr>
            <a:lvl6pPr indent="0" lvl="5" marL="0" marR="0" rtl="0" algn="l">
              <a:spcBef>
                <a:spcPts val="0"/>
              </a:spcBef>
              <a:buNone/>
              <a:defRPr b="0" i="0" sz="1200" u="none" cap="none" strike="noStrike">
                <a:solidFill>
                  <a:srgbClr val="888888"/>
                </a:solidFill>
                <a:latin typeface="Arial"/>
                <a:ea typeface="Arial"/>
                <a:cs typeface="Arial"/>
                <a:sym typeface="Arial"/>
              </a:defRPr>
            </a:lvl6pPr>
            <a:lvl7pPr indent="0" lvl="6" marL="0" marR="0" rtl="0" algn="l">
              <a:spcBef>
                <a:spcPts val="0"/>
              </a:spcBef>
              <a:buNone/>
              <a:defRPr b="0" i="0" sz="1200" u="none" cap="none" strike="noStrike">
                <a:solidFill>
                  <a:srgbClr val="888888"/>
                </a:solidFill>
                <a:latin typeface="Arial"/>
                <a:ea typeface="Arial"/>
                <a:cs typeface="Arial"/>
                <a:sym typeface="Arial"/>
              </a:defRPr>
            </a:lvl7pPr>
            <a:lvl8pPr indent="0" lvl="7" marL="0" marR="0" rtl="0" algn="l">
              <a:spcBef>
                <a:spcPts val="0"/>
              </a:spcBef>
              <a:buNone/>
              <a:defRPr b="0" i="0" sz="1200" u="none" cap="none" strike="noStrike">
                <a:solidFill>
                  <a:srgbClr val="888888"/>
                </a:solidFill>
                <a:latin typeface="Arial"/>
                <a:ea typeface="Arial"/>
                <a:cs typeface="Arial"/>
                <a:sym typeface="Arial"/>
              </a:defRPr>
            </a:lvl8pPr>
            <a:lvl9pPr indent="0" lvl="8" marL="0" marR="0" rtl="0" algn="l">
              <a:spcBef>
                <a:spcPts val="0"/>
              </a:spcBef>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9" name="Shape 39"/>
        <p:cNvGrpSpPr/>
        <p:nvPr/>
      </p:nvGrpSpPr>
      <p:grpSpPr>
        <a:xfrm>
          <a:off x="0" y="0"/>
          <a:ext cx="0" cy="0"/>
          <a:chOff x="0" y="0"/>
          <a:chExt cx="0" cy="0"/>
        </a:xfrm>
      </p:grpSpPr>
      <p:sp>
        <p:nvSpPr>
          <p:cNvPr id="40" name="Google Shape;40;p6"/>
          <p:cNvSpPr txBox="1"/>
          <p:nvPr>
            <p:ph type="title"/>
          </p:nvPr>
        </p:nvSpPr>
        <p:spPr>
          <a:xfrm>
            <a:off x="839788" y="365125"/>
            <a:ext cx="10515600" cy="13257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Arial Black"/>
              <a:buNone/>
              <a:defRPr b="0" i="0" sz="4400" u="none" cap="none" strike="noStrike">
                <a:solidFill>
                  <a:schemeClr val="dk1"/>
                </a:solidFill>
                <a:latin typeface="Arial Black"/>
                <a:ea typeface="Arial Black"/>
                <a:cs typeface="Arial Black"/>
                <a:sym typeface="Arial Black"/>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41" name="Google Shape;41;p6"/>
          <p:cNvSpPr txBox="1"/>
          <p:nvPr>
            <p:ph idx="1" type="body"/>
          </p:nvPr>
        </p:nvSpPr>
        <p:spPr>
          <a:xfrm>
            <a:off x="839788" y="1681163"/>
            <a:ext cx="5157900" cy="823800"/>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42" name="Google Shape;42;p6"/>
          <p:cNvSpPr txBox="1"/>
          <p:nvPr>
            <p:ph idx="2" type="body"/>
          </p:nvPr>
        </p:nvSpPr>
        <p:spPr>
          <a:xfrm>
            <a:off x="839788" y="2505075"/>
            <a:ext cx="5157900" cy="33555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3" name="Google Shape;43;p6"/>
          <p:cNvSpPr txBox="1"/>
          <p:nvPr>
            <p:ph idx="3" type="body"/>
          </p:nvPr>
        </p:nvSpPr>
        <p:spPr>
          <a:xfrm>
            <a:off x="6172200" y="1681163"/>
            <a:ext cx="5183100" cy="823800"/>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44" name="Google Shape;44;p6"/>
          <p:cNvSpPr txBox="1"/>
          <p:nvPr>
            <p:ph idx="4" type="body"/>
          </p:nvPr>
        </p:nvSpPr>
        <p:spPr>
          <a:xfrm>
            <a:off x="6172200" y="2505075"/>
            <a:ext cx="5183100" cy="33555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5" name="Google Shape;45;p6"/>
          <p:cNvSpPr txBox="1"/>
          <p:nvPr>
            <p:ph idx="10" type="dt"/>
          </p:nvPr>
        </p:nvSpPr>
        <p:spPr>
          <a:xfrm>
            <a:off x="838200" y="6356350"/>
            <a:ext cx="2743200" cy="3651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6" name="Google Shape;46;p6"/>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7" name="Google Shape;47;p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Arial"/>
                <a:ea typeface="Arial"/>
                <a:cs typeface="Arial"/>
                <a:sym typeface="Arial"/>
              </a:defRPr>
            </a:lvl1pPr>
            <a:lvl2pPr indent="0" lvl="1" marL="0" marR="0" rtl="0" algn="l">
              <a:spcBef>
                <a:spcPts val="0"/>
              </a:spcBef>
              <a:buNone/>
              <a:defRPr b="0" i="0" sz="1200" u="none" cap="none" strike="noStrike">
                <a:solidFill>
                  <a:srgbClr val="888888"/>
                </a:solidFill>
                <a:latin typeface="Arial"/>
                <a:ea typeface="Arial"/>
                <a:cs typeface="Arial"/>
                <a:sym typeface="Arial"/>
              </a:defRPr>
            </a:lvl2pPr>
            <a:lvl3pPr indent="0" lvl="2" marL="0" marR="0" rtl="0" algn="l">
              <a:spcBef>
                <a:spcPts val="0"/>
              </a:spcBef>
              <a:buNone/>
              <a:defRPr b="0" i="0" sz="1200" u="none" cap="none" strike="noStrike">
                <a:solidFill>
                  <a:srgbClr val="888888"/>
                </a:solidFill>
                <a:latin typeface="Arial"/>
                <a:ea typeface="Arial"/>
                <a:cs typeface="Arial"/>
                <a:sym typeface="Arial"/>
              </a:defRPr>
            </a:lvl3pPr>
            <a:lvl4pPr indent="0" lvl="3" marL="0" marR="0" rtl="0" algn="l">
              <a:spcBef>
                <a:spcPts val="0"/>
              </a:spcBef>
              <a:buNone/>
              <a:defRPr b="0" i="0" sz="1200" u="none" cap="none" strike="noStrike">
                <a:solidFill>
                  <a:srgbClr val="888888"/>
                </a:solidFill>
                <a:latin typeface="Arial"/>
                <a:ea typeface="Arial"/>
                <a:cs typeface="Arial"/>
                <a:sym typeface="Arial"/>
              </a:defRPr>
            </a:lvl4pPr>
            <a:lvl5pPr indent="0" lvl="4" marL="0" marR="0" rtl="0" algn="l">
              <a:spcBef>
                <a:spcPts val="0"/>
              </a:spcBef>
              <a:buNone/>
              <a:defRPr b="0" i="0" sz="1200" u="none" cap="none" strike="noStrike">
                <a:solidFill>
                  <a:srgbClr val="888888"/>
                </a:solidFill>
                <a:latin typeface="Arial"/>
                <a:ea typeface="Arial"/>
                <a:cs typeface="Arial"/>
                <a:sym typeface="Arial"/>
              </a:defRPr>
            </a:lvl5pPr>
            <a:lvl6pPr indent="0" lvl="5" marL="0" marR="0" rtl="0" algn="l">
              <a:spcBef>
                <a:spcPts val="0"/>
              </a:spcBef>
              <a:buNone/>
              <a:defRPr b="0" i="0" sz="1200" u="none" cap="none" strike="noStrike">
                <a:solidFill>
                  <a:srgbClr val="888888"/>
                </a:solidFill>
                <a:latin typeface="Arial"/>
                <a:ea typeface="Arial"/>
                <a:cs typeface="Arial"/>
                <a:sym typeface="Arial"/>
              </a:defRPr>
            </a:lvl6pPr>
            <a:lvl7pPr indent="0" lvl="6" marL="0" marR="0" rtl="0" algn="l">
              <a:spcBef>
                <a:spcPts val="0"/>
              </a:spcBef>
              <a:buNone/>
              <a:defRPr b="0" i="0" sz="1200" u="none" cap="none" strike="noStrike">
                <a:solidFill>
                  <a:srgbClr val="888888"/>
                </a:solidFill>
                <a:latin typeface="Arial"/>
                <a:ea typeface="Arial"/>
                <a:cs typeface="Arial"/>
                <a:sym typeface="Arial"/>
              </a:defRPr>
            </a:lvl7pPr>
            <a:lvl8pPr indent="0" lvl="7" marL="0" marR="0" rtl="0" algn="l">
              <a:spcBef>
                <a:spcPts val="0"/>
              </a:spcBef>
              <a:buNone/>
              <a:defRPr b="0" i="0" sz="1200" u="none" cap="none" strike="noStrike">
                <a:solidFill>
                  <a:srgbClr val="888888"/>
                </a:solidFill>
                <a:latin typeface="Arial"/>
                <a:ea typeface="Arial"/>
                <a:cs typeface="Arial"/>
                <a:sym typeface="Arial"/>
              </a:defRPr>
            </a:lvl8pPr>
            <a:lvl9pPr indent="0" lvl="8" marL="0" marR="0" rtl="0" algn="l">
              <a:spcBef>
                <a:spcPts val="0"/>
              </a:spcBef>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8" name="Shape 48"/>
        <p:cNvGrpSpPr/>
        <p:nvPr/>
      </p:nvGrpSpPr>
      <p:grpSpPr>
        <a:xfrm>
          <a:off x="0" y="0"/>
          <a:ext cx="0" cy="0"/>
          <a:chOff x="0" y="0"/>
          <a:chExt cx="0" cy="0"/>
        </a:xfrm>
      </p:grpSpPr>
      <p:sp>
        <p:nvSpPr>
          <p:cNvPr id="49" name="Google Shape;49;p7"/>
          <p:cNvSpPr txBox="1"/>
          <p:nvPr>
            <p:ph type="title"/>
          </p:nvPr>
        </p:nvSpPr>
        <p:spPr>
          <a:xfrm>
            <a:off x="838200" y="365125"/>
            <a:ext cx="10515600" cy="13257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Arial Black"/>
              <a:buNone/>
              <a:defRPr b="0" i="0" sz="4400" u="none" cap="none" strike="noStrike">
                <a:solidFill>
                  <a:schemeClr val="dk1"/>
                </a:solidFill>
                <a:latin typeface="Arial Black"/>
                <a:ea typeface="Arial Black"/>
                <a:cs typeface="Arial Black"/>
                <a:sym typeface="Arial Black"/>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0" name="Google Shape;50;p7"/>
          <p:cNvSpPr txBox="1"/>
          <p:nvPr>
            <p:ph idx="10" type="dt"/>
          </p:nvPr>
        </p:nvSpPr>
        <p:spPr>
          <a:xfrm>
            <a:off x="838200" y="6356350"/>
            <a:ext cx="2743200" cy="3651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1" name="Google Shape;51;p7"/>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2" name="Google Shape;52;p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Arial"/>
                <a:ea typeface="Arial"/>
                <a:cs typeface="Arial"/>
                <a:sym typeface="Arial"/>
              </a:defRPr>
            </a:lvl1pPr>
            <a:lvl2pPr indent="0" lvl="1" marL="0" marR="0" rtl="0" algn="l">
              <a:spcBef>
                <a:spcPts val="0"/>
              </a:spcBef>
              <a:buNone/>
              <a:defRPr b="0" i="0" sz="1200" u="none" cap="none" strike="noStrike">
                <a:solidFill>
                  <a:srgbClr val="888888"/>
                </a:solidFill>
                <a:latin typeface="Arial"/>
                <a:ea typeface="Arial"/>
                <a:cs typeface="Arial"/>
                <a:sym typeface="Arial"/>
              </a:defRPr>
            </a:lvl2pPr>
            <a:lvl3pPr indent="0" lvl="2" marL="0" marR="0" rtl="0" algn="l">
              <a:spcBef>
                <a:spcPts val="0"/>
              </a:spcBef>
              <a:buNone/>
              <a:defRPr b="0" i="0" sz="1200" u="none" cap="none" strike="noStrike">
                <a:solidFill>
                  <a:srgbClr val="888888"/>
                </a:solidFill>
                <a:latin typeface="Arial"/>
                <a:ea typeface="Arial"/>
                <a:cs typeface="Arial"/>
                <a:sym typeface="Arial"/>
              </a:defRPr>
            </a:lvl3pPr>
            <a:lvl4pPr indent="0" lvl="3" marL="0" marR="0" rtl="0" algn="l">
              <a:spcBef>
                <a:spcPts val="0"/>
              </a:spcBef>
              <a:buNone/>
              <a:defRPr b="0" i="0" sz="1200" u="none" cap="none" strike="noStrike">
                <a:solidFill>
                  <a:srgbClr val="888888"/>
                </a:solidFill>
                <a:latin typeface="Arial"/>
                <a:ea typeface="Arial"/>
                <a:cs typeface="Arial"/>
                <a:sym typeface="Arial"/>
              </a:defRPr>
            </a:lvl4pPr>
            <a:lvl5pPr indent="0" lvl="4" marL="0" marR="0" rtl="0" algn="l">
              <a:spcBef>
                <a:spcPts val="0"/>
              </a:spcBef>
              <a:buNone/>
              <a:defRPr b="0" i="0" sz="1200" u="none" cap="none" strike="noStrike">
                <a:solidFill>
                  <a:srgbClr val="888888"/>
                </a:solidFill>
                <a:latin typeface="Arial"/>
                <a:ea typeface="Arial"/>
                <a:cs typeface="Arial"/>
                <a:sym typeface="Arial"/>
              </a:defRPr>
            </a:lvl5pPr>
            <a:lvl6pPr indent="0" lvl="5" marL="0" marR="0" rtl="0" algn="l">
              <a:spcBef>
                <a:spcPts val="0"/>
              </a:spcBef>
              <a:buNone/>
              <a:defRPr b="0" i="0" sz="1200" u="none" cap="none" strike="noStrike">
                <a:solidFill>
                  <a:srgbClr val="888888"/>
                </a:solidFill>
                <a:latin typeface="Arial"/>
                <a:ea typeface="Arial"/>
                <a:cs typeface="Arial"/>
                <a:sym typeface="Arial"/>
              </a:defRPr>
            </a:lvl6pPr>
            <a:lvl7pPr indent="0" lvl="6" marL="0" marR="0" rtl="0" algn="l">
              <a:spcBef>
                <a:spcPts val="0"/>
              </a:spcBef>
              <a:buNone/>
              <a:defRPr b="0" i="0" sz="1200" u="none" cap="none" strike="noStrike">
                <a:solidFill>
                  <a:srgbClr val="888888"/>
                </a:solidFill>
                <a:latin typeface="Arial"/>
                <a:ea typeface="Arial"/>
                <a:cs typeface="Arial"/>
                <a:sym typeface="Arial"/>
              </a:defRPr>
            </a:lvl7pPr>
            <a:lvl8pPr indent="0" lvl="7" marL="0" marR="0" rtl="0" algn="l">
              <a:spcBef>
                <a:spcPts val="0"/>
              </a:spcBef>
              <a:buNone/>
              <a:defRPr b="0" i="0" sz="1200" u="none" cap="none" strike="noStrike">
                <a:solidFill>
                  <a:srgbClr val="888888"/>
                </a:solidFill>
                <a:latin typeface="Arial"/>
                <a:ea typeface="Arial"/>
                <a:cs typeface="Arial"/>
                <a:sym typeface="Arial"/>
              </a:defRPr>
            </a:lvl8pPr>
            <a:lvl9pPr indent="0" lvl="8" marL="0" marR="0" rtl="0" algn="l">
              <a:spcBef>
                <a:spcPts val="0"/>
              </a:spcBef>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8"/>
          <p:cNvSpPr txBox="1"/>
          <p:nvPr>
            <p:ph idx="10" type="dt"/>
          </p:nvPr>
        </p:nvSpPr>
        <p:spPr>
          <a:xfrm>
            <a:off x="838200" y="6356350"/>
            <a:ext cx="2743200" cy="3651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5" name="Google Shape;55;p8"/>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6" name="Google Shape;56;p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Arial"/>
                <a:ea typeface="Arial"/>
                <a:cs typeface="Arial"/>
                <a:sym typeface="Arial"/>
              </a:defRPr>
            </a:lvl1pPr>
            <a:lvl2pPr indent="0" lvl="1" marL="0" marR="0" rtl="0" algn="l">
              <a:spcBef>
                <a:spcPts val="0"/>
              </a:spcBef>
              <a:buNone/>
              <a:defRPr b="0" i="0" sz="1200" u="none" cap="none" strike="noStrike">
                <a:solidFill>
                  <a:srgbClr val="888888"/>
                </a:solidFill>
                <a:latin typeface="Arial"/>
                <a:ea typeface="Arial"/>
                <a:cs typeface="Arial"/>
                <a:sym typeface="Arial"/>
              </a:defRPr>
            </a:lvl2pPr>
            <a:lvl3pPr indent="0" lvl="2" marL="0" marR="0" rtl="0" algn="l">
              <a:spcBef>
                <a:spcPts val="0"/>
              </a:spcBef>
              <a:buNone/>
              <a:defRPr b="0" i="0" sz="1200" u="none" cap="none" strike="noStrike">
                <a:solidFill>
                  <a:srgbClr val="888888"/>
                </a:solidFill>
                <a:latin typeface="Arial"/>
                <a:ea typeface="Arial"/>
                <a:cs typeface="Arial"/>
                <a:sym typeface="Arial"/>
              </a:defRPr>
            </a:lvl3pPr>
            <a:lvl4pPr indent="0" lvl="3" marL="0" marR="0" rtl="0" algn="l">
              <a:spcBef>
                <a:spcPts val="0"/>
              </a:spcBef>
              <a:buNone/>
              <a:defRPr b="0" i="0" sz="1200" u="none" cap="none" strike="noStrike">
                <a:solidFill>
                  <a:srgbClr val="888888"/>
                </a:solidFill>
                <a:latin typeface="Arial"/>
                <a:ea typeface="Arial"/>
                <a:cs typeface="Arial"/>
                <a:sym typeface="Arial"/>
              </a:defRPr>
            </a:lvl4pPr>
            <a:lvl5pPr indent="0" lvl="4" marL="0" marR="0" rtl="0" algn="l">
              <a:spcBef>
                <a:spcPts val="0"/>
              </a:spcBef>
              <a:buNone/>
              <a:defRPr b="0" i="0" sz="1200" u="none" cap="none" strike="noStrike">
                <a:solidFill>
                  <a:srgbClr val="888888"/>
                </a:solidFill>
                <a:latin typeface="Arial"/>
                <a:ea typeface="Arial"/>
                <a:cs typeface="Arial"/>
                <a:sym typeface="Arial"/>
              </a:defRPr>
            </a:lvl5pPr>
            <a:lvl6pPr indent="0" lvl="5" marL="0" marR="0" rtl="0" algn="l">
              <a:spcBef>
                <a:spcPts val="0"/>
              </a:spcBef>
              <a:buNone/>
              <a:defRPr b="0" i="0" sz="1200" u="none" cap="none" strike="noStrike">
                <a:solidFill>
                  <a:srgbClr val="888888"/>
                </a:solidFill>
                <a:latin typeface="Arial"/>
                <a:ea typeface="Arial"/>
                <a:cs typeface="Arial"/>
                <a:sym typeface="Arial"/>
              </a:defRPr>
            </a:lvl6pPr>
            <a:lvl7pPr indent="0" lvl="6" marL="0" marR="0" rtl="0" algn="l">
              <a:spcBef>
                <a:spcPts val="0"/>
              </a:spcBef>
              <a:buNone/>
              <a:defRPr b="0" i="0" sz="1200" u="none" cap="none" strike="noStrike">
                <a:solidFill>
                  <a:srgbClr val="888888"/>
                </a:solidFill>
                <a:latin typeface="Arial"/>
                <a:ea typeface="Arial"/>
                <a:cs typeface="Arial"/>
                <a:sym typeface="Arial"/>
              </a:defRPr>
            </a:lvl7pPr>
            <a:lvl8pPr indent="0" lvl="7" marL="0" marR="0" rtl="0" algn="l">
              <a:spcBef>
                <a:spcPts val="0"/>
              </a:spcBef>
              <a:buNone/>
              <a:defRPr b="0" i="0" sz="1200" u="none" cap="none" strike="noStrike">
                <a:solidFill>
                  <a:srgbClr val="888888"/>
                </a:solidFill>
                <a:latin typeface="Arial"/>
                <a:ea typeface="Arial"/>
                <a:cs typeface="Arial"/>
                <a:sym typeface="Arial"/>
              </a:defRPr>
            </a:lvl8pPr>
            <a:lvl9pPr indent="0" lvl="8" marL="0" marR="0" rtl="0" algn="l">
              <a:spcBef>
                <a:spcPts val="0"/>
              </a:spcBef>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7" name="Shape 57"/>
        <p:cNvGrpSpPr/>
        <p:nvPr/>
      </p:nvGrpSpPr>
      <p:grpSpPr>
        <a:xfrm>
          <a:off x="0" y="0"/>
          <a:ext cx="0" cy="0"/>
          <a:chOff x="0" y="0"/>
          <a:chExt cx="0" cy="0"/>
        </a:xfrm>
      </p:grpSpPr>
      <p:sp>
        <p:nvSpPr>
          <p:cNvPr id="58" name="Google Shape;58;p9"/>
          <p:cNvSpPr txBox="1"/>
          <p:nvPr>
            <p:ph type="title"/>
          </p:nvPr>
        </p:nvSpPr>
        <p:spPr>
          <a:xfrm>
            <a:off x="839788" y="457200"/>
            <a:ext cx="3932100"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Arial Black"/>
              <a:buNone/>
              <a:defRPr b="0" i="0" sz="3200" u="none" cap="none" strike="noStrike">
                <a:solidFill>
                  <a:schemeClr val="dk1"/>
                </a:solidFill>
                <a:latin typeface="Arial Black"/>
                <a:ea typeface="Arial Black"/>
                <a:cs typeface="Arial Black"/>
                <a:sym typeface="Arial Black"/>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9" name="Google Shape;59;p9"/>
          <p:cNvSpPr txBox="1"/>
          <p:nvPr>
            <p:ph idx="1" type="body"/>
          </p:nvPr>
        </p:nvSpPr>
        <p:spPr>
          <a:xfrm>
            <a:off x="5183188" y="987425"/>
            <a:ext cx="6172200" cy="4873500"/>
          </a:xfrm>
          <a:prstGeom prst="rect">
            <a:avLst/>
          </a:prstGeom>
          <a:noFill/>
          <a:ln>
            <a:noFill/>
          </a:ln>
        </p:spPr>
        <p:txBody>
          <a:bodyPr anchorCtr="0" anchor="t" bIns="91425" lIns="91425" spcFirstLastPara="1" rIns="91425" wrap="square" tIns="91425"/>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0" name="Google Shape;60;p9"/>
          <p:cNvSpPr txBox="1"/>
          <p:nvPr>
            <p:ph idx="2" type="body"/>
          </p:nvPr>
        </p:nvSpPr>
        <p:spPr>
          <a:xfrm>
            <a:off x="839788" y="2057400"/>
            <a:ext cx="3932100" cy="3811500"/>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61" name="Google Shape;61;p9"/>
          <p:cNvSpPr txBox="1"/>
          <p:nvPr>
            <p:ph idx="10" type="dt"/>
          </p:nvPr>
        </p:nvSpPr>
        <p:spPr>
          <a:xfrm>
            <a:off x="838200" y="6356350"/>
            <a:ext cx="2743200" cy="3651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2" name="Google Shape;62;p9"/>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 name="Google Shape;63;p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Arial"/>
                <a:ea typeface="Arial"/>
                <a:cs typeface="Arial"/>
                <a:sym typeface="Arial"/>
              </a:defRPr>
            </a:lvl1pPr>
            <a:lvl2pPr indent="0" lvl="1" marL="0" marR="0" rtl="0" algn="l">
              <a:spcBef>
                <a:spcPts val="0"/>
              </a:spcBef>
              <a:buNone/>
              <a:defRPr b="0" i="0" sz="1200" u="none" cap="none" strike="noStrike">
                <a:solidFill>
                  <a:srgbClr val="888888"/>
                </a:solidFill>
                <a:latin typeface="Arial"/>
                <a:ea typeface="Arial"/>
                <a:cs typeface="Arial"/>
                <a:sym typeface="Arial"/>
              </a:defRPr>
            </a:lvl2pPr>
            <a:lvl3pPr indent="0" lvl="2" marL="0" marR="0" rtl="0" algn="l">
              <a:spcBef>
                <a:spcPts val="0"/>
              </a:spcBef>
              <a:buNone/>
              <a:defRPr b="0" i="0" sz="1200" u="none" cap="none" strike="noStrike">
                <a:solidFill>
                  <a:srgbClr val="888888"/>
                </a:solidFill>
                <a:latin typeface="Arial"/>
                <a:ea typeface="Arial"/>
                <a:cs typeface="Arial"/>
                <a:sym typeface="Arial"/>
              </a:defRPr>
            </a:lvl3pPr>
            <a:lvl4pPr indent="0" lvl="3" marL="0" marR="0" rtl="0" algn="l">
              <a:spcBef>
                <a:spcPts val="0"/>
              </a:spcBef>
              <a:buNone/>
              <a:defRPr b="0" i="0" sz="1200" u="none" cap="none" strike="noStrike">
                <a:solidFill>
                  <a:srgbClr val="888888"/>
                </a:solidFill>
                <a:latin typeface="Arial"/>
                <a:ea typeface="Arial"/>
                <a:cs typeface="Arial"/>
                <a:sym typeface="Arial"/>
              </a:defRPr>
            </a:lvl4pPr>
            <a:lvl5pPr indent="0" lvl="4" marL="0" marR="0" rtl="0" algn="l">
              <a:spcBef>
                <a:spcPts val="0"/>
              </a:spcBef>
              <a:buNone/>
              <a:defRPr b="0" i="0" sz="1200" u="none" cap="none" strike="noStrike">
                <a:solidFill>
                  <a:srgbClr val="888888"/>
                </a:solidFill>
                <a:latin typeface="Arial"/>
                <a:ea typeface="Arial"/>
                <a:cs typeface="Arial"/>
                <a:sym typeface="Arial"/>
              </a:defRPr>
            </a:lvl5pPr>
            <a:lvl6pPr indent="0" lvl="5" marL="0" marR="0" rtl="0" algn="l">
              <a:spcBef>
                <a:spcPts val="0"/>
              </a:spcBef>
              <a:buNone/>
              <a:defRPr b="0" i="0" sz="1200" u="none" cap="none" strike="noStrike">
                <a:solidFill>
                  <a:srgbClr val="888888"/>
                </a:solidFill>
                <a:latin typeface="Arial"/>
                <a:ea typeface="Arial"/>
                <a:cs typeface="Arial"/>
                <a:sym typeface="Arial"/>
              </a:defRPr>
            </a:lvl6pPr>
            <a:lvl7pPr indent="0" lvl="6" marL="0" marR="0" rtl="0" algn="l">
              <a:spcBef>
                <a:spcPts val="0"/>
              </a:spcBef>
              <a:buNone/>
              <a:defRPr b="0" i="0" sz="1200" u="none" cap="none" strike="noStrike">
                <a:solidFill>
                  <a:srgbClr val="888888"/>
                </a:solidFill>
                <a:latin typeface="Arial"/>
                <a:ea typeface="Arial"/>
                <a:cs typeface="Arial"/>
                <a:sym typeface="Arial"/>
              </a:defRPr>
            </a:lvl7pPr>
            <a:lvl8pPr indent="0" lvl="7" marL="0" marR="0" rtl="0" algn="l">
              <a:spcBef>
                <a:spcPts val="0"/>
              </a:spcBef>
              <a:buNone/>
              <a:defRPr b="0" i="0" sz="1200" u="none" cap="none" strike="noStrike">
                <a:solidFill>
                  <a:srgbClr val="888888"/>
                </a:solidFill>
                <a:latin typeface="Arial"/>
                <a:ea typeface="Arial"/>
                <a:cs typeface="Arial"/>
                <a:sym typeface="Arial"/>
              </a:defRPr>
            </a:lvl8pPr>
            <a:lvl9pPr indent="0" lvl="8" marL="0" marR="0" rtl="0" algn="l">
              <a:spcBef>
                <a:spcPts val="0"/>
              </a:spcBef>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4" name="Shape 64"/>
        <p:cNvGrpSpPr/>
        <p:nvPr/>
      </p:nvGrpSpPr>
      <p:grpSpPr>
        <a:xfrm>
          <a:off x="0" y="0"/>
          <a:ext cx="0" cy="0"/>
          <a:chOff x="0" y="0"/>
          <a:chExt cx="0" cy="0"/>
        </a:xfrm>
      </p:grpSpPr>
      <p:sp>
        <p:nvSpPr>
          <p:cNvPr id="65" name="Google Shape;65;p10"/>
          <p:cNvSpPr txBox="1"/>
          <p:nvPr>
            <p:ph type="title"/>
          </p:nvPr>
        </p:nvSpPr>
        <p:spPr>
          <a:xfrm>
            <a:off x="839788" y="457200"/>
            <a:ext cx="3932100"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Arial Black"/>
              <a:buNone/>
              <a:defRPr b="0" i="0" sz="3200" u="none" cap="none" strike="noStrike">
                <a:solidFill>
                  <a:schemeClr val="dk1"/>
                </a:solidFill>
                <a:latin typeface="Arial Black"/>
                <a:ea typeface="Arial Black"/>
                <a:cs typeface="Arial Black"/>
                <a:sym typeface="Arial Black"/>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6" name="Google Shape;66;p10"/>
          <p:cNvSpPr/>
          <p:nvPr>
            <p:ph idx="2" type="pic"/>
          </p:nvPr>
        </p:nvSpPr>
        <p:spPr>
          <a:xfrm>
            <a:off x="5183188" y="987425"/>
            <a:ext cx="6172200" cy="48735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100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indent="0" lvl="1" marL="457200" marR="0" rtl="0" algn="l">
              <a:lnSpc>
                <a:spcPct val="90000"/>
              </a:lnSpc>
              <a:spcBef>
                <a:spcPts val="50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indent="0" lvl="2" marL="914400" marR="0" rtl="0" algn="l">
              <a:lnSpc>
                <a:spcPct val="90000"/>
              </a:lnSpc>
              <a:spcBef>
                <a:spcPts val="50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indent="0" lvl="3" marL="1371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indent="0" lvl="4" marL="18288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67" name="Google Shape;67;p10"/>
          <p:cNvSpPr txBox="1"/>
          <p:nvPr>
            <p:ph idx="1" type="body"/>
          </p:nvPr>
        </p:nvSpPr>
        <p:spPr>
          <a:xfrm>
            <a:off x="839788" y="2057400"/>
            <a:ext cx="3932100" cy="3811500"/>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68" name="Google Shape;68;p10"/>
          <p:cNvSpPr txBox="1"/>
          <p:nvPr>
            <p:ph idx="10" type="dt"/>
          </p:nvPr>
        </p:nvSpPr>
        <p:spPr>
          <a:xfrm>
            <a:off x="838200" y="6356350"/>
            <a:ext cx="2743200" cy="3651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0"/>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Arial"/>
                <a:ea typeface="Arial"/>
                <a:cs typeface="Arial"/>
                <a:sym typeface="Arial"/>
              </a:defRPr>
            </a:lvl1pPr>
            <a:lvl2pPr indent="0" lvl="1" marL="0" marR="0" rtl="0" algn="l">
              <a:spcBef>
                <a:spcPts val="0"/>
              </a:spcBef>
              <a:buNone/>
              <a:defRPr b="0" i="0" sz="1200" u="none" cap="none" strike="noStrike">
                <a:solidFill>
                  <a:srgbClr val="888888"/>
                </a:solidFill>
                <a:latin typeface="Arial"/>
                <a:ea typeface="Arial"/>
                <a:cs typeface="Arial"/>
                <a:sym typeface="Arial"/>
              </a:defRPr>
            </a:lvl2pPr>
            <a:lvl3pPr indent="0" lvl="2" marL="0" marR="0" rtl="0" algn="l">
              <a:spcBef>
                <a:spcPts val="0"/>
              </a:spcBef>
              <a:buNone/>
              <a:defRPr b="0" i="0" sz="1200" u="none" cap="none" strike="noStrike">
                <a:solidFill>
                  <a:srgbClr val="888888"/>
                </a:solidFill>
                <a:latin typeface="Arial"/>
                <a:ea typeface="Arial"/>
                <a:cs typeface="Arial"/>
                <a:sym typeface="Arial"/>
              </a:defRPr>
            </a:lvl3pPr>
            <a:lvl4pPr indent="0" lvl="3" marL="0" marR="0" rtl="0" algn="l">
              <a:spcBef>
                <a:spcPts val="0"/>
              </a:spcBef>
              <a:buNone/>
              <a:defRPr b="0" i="0" sz="1200" u="none" cap="none" strike="noStrike">
                <a:solidFill>
                  <a:srgbClr val="888888"/>
                </a:solidFill>
                <a:latin typeface="Arial"/>
                <a:ea typeface="Arial"/>
                <a:cs typeface="Arial"/>
                <a:sym typeface="Arial"/>
              </a:defRPr>
            </a:lvl4pPr>
            <a:lvl5pPr indent="0" lvl="4" marL="0" marR="0" rtl="0" algn="l">
              <a:spcBef>
                <a:spcPts val="0"/>
              </a:spcBef>
              <a:buNone/>
              <a:defRPr b="0" i="0" sz="1200" u="none" cap="none" strike="noStrike">
                <a:solidFill>
                  <a:srgbClr val="888888"/>
                </a:solidFill>
                <a:latin typeface="Arial"/>
                <a:ea typeface="Arial"/>
                <a:cs typeface="Arial"/>
                <a:sym typeface="Arial"/>
              </a:defRPr>
            </a:lvl5pPr>
            <a:lvl6pPr indent="0" lvl="5" marL="0" marR="0" rtl="0" algn="l">
              <a:spcBef>
                <a:spcPts val="0"/>
              </a:spcBef>
              <a:buNone/>
              <a:defRPr b="0" i="0" sz="1200" u="none" cap="none" strike="noStrike">
                <a:solidFill>
                  <a:srgbClr val="888888"/>
                </a:solidFill>
                <a:latin typeface="Arial"/>
                <a:ea typeface="Arial"/>
                <a:cs typeface="Arial"/>
                <a:sym typeface="Arial"/>
              </a:defRPr>
            </a:lvl6pPr>
            <a:lvl7pPr indent="0" lvl="6" marL="0" marR="0" rtl="0" algn="l">
              <a:spcBef>
                <a:spcPts val="0"/>
              </a:spcBef>
              <a:buNone/>
              <a:defRPr b="0" i="0" sz="1200" u="none" cap="none" strike="noStrike">
                <a:solidFill>
                  <a:srgbClr val="888888"/>
                </a:solidFill>
                <a:latin typeface="Arial"/>
                <a:ea typeface="Arial"/>
                <a:cs typeface="Arial"/>
                <a:sym typeface="Arial"/>
              </a:defRPr>
            </a:lvl7pPr>
            <a:lvl8pPr indent="0" lvl="7" marL="0" marR="0" rtl="0" algn="l">
              <a:spcBef>
                <a:spcPts val="0"/>
              </a:spcBef>
              <a:buNone/>
              <a:defRPr b="0" i="0" sz="1200" u="none" cap="none" strike="noStrike">
                <a:solidFill>
                  <a:srgbClr val="888888"/>
                </a:solidFill>
                <a:latin typeface="Arial"/>
                <a:ea typeface="Arial"/>
                <a:cs typeface="Arial"/>
                <a:sym typeface="Arial"/>
              </a:defRPr>
            </a:lvl8pPr>
            <a:lvl9pPr indent="0" lvl="8" marL="0" marR="0" rtl="0" algn="l">
              <a:spcBef>
                <a:spcPts val="0"/>
              </a:spcBef>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1" name="Shape 71"/>
        <p:cNvGrpSpPr/>
        <p:nvPr/>
      </p:nvGrpSpPr>
      <p:grpSpPr>
        <a:xfrm>
          <a:off x="0" y="0"/>
          <a:ext cx="0" cy="0"/>
          <a:chOff x="0" y="0"/>
          <a:chExt cx="0" cy="0"/>
        </a:xfrm>
      </p:grpSpPr>
      <p:sp>
        <p:nvSpPr>
          <p:cNvPr id="72" name="Google Shape;72;p11"/>
          <p:cNvSpPr txBox="1"/>
          <p:nvPr>
            <p:ph type="title"/>
          </p:nvPr>
        </p:nvSpPr>
        <p:spPr>
          <a:xfrm>
            <a:off x="838200" y="365125"/>
            <a:ext cx="10515600" cy="13257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Arial Black"/>
              <a:buNone/>
              <a:defRPr b="0" i="0" sz="4400" u="none" cap="none" strike="noStrike">
                <a:solidFill>
                  <a:schemeClr val="dk1"/>
                </a:solidFill>
                <a:latin typeface="Arial Black"/>
                <a:ea typeface="Arial Black"/>
                <a:cs typeface="Arial Black"/>
                <a:sym typeface="Arial Black"/>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3" name="Google Shape;73;p11"/>
          <p:cNvSpPr txBox="1"/>
          <p:nvPr>
            <p:ph idx="1" type="body"/>
          </p:nvPr>
        </p:nvSpPr>
        <p:spPr>
          <a:xfrm rot="5400000">
            <a:off x="4036950" y="-1373125"/>
            <a:ext cx="4118100" cy="105156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4" name="Google Shape;74;p11"/>
          <p:cNvSpPr txBox="1"/>
          <p:nvPr>
            <p:ph idx="10" type="dt"/>
          </p:nvPr>
        </p:nvSpPr>
        <p:spPr>
          <a:xfrm>
            <a:off x="838200" y="6356350"/>
            <a:ext cx="2743200" cy="3651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 name="Google Shape;75;p11"/>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1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Arial"/>
                <a:ea typeface="Arial"/>
                <a:cs typeface="Arial"/>
                <a:sym typeface="Arial"/>
              </a:defRPr>
            </a:lvl1pPr>
            <a:lvl2pPr indent="0" lvl="1" marL="0" marR="0" rtl="0" algn="l">
              <a:spcBef>
                <a:spcPts val="0"/>
              </a:spcBef>
              <a:buNone/>
              <a:defRPr b="0" i="0" sz="1200" u="none" cap="none" strike="noStrike">
                <a:solidFill>
                  <a:srgbClr val="888888"/>
                </a:solidFill>
                <a:latin typeface="Arial"/>
                <a:ea typeface="Arial"/>
                <a:cs typeface="Arial"/>
                <a:sym typeface="Arial"/>
              </a:defRPr>
            </a:lvl2pPr>
            <a:lvl3pPr indent="0" lvl="2" marL="0" marR="0" rtl="0" algn="l">
              <a:spcBef>
                <a:spcPts val="0"/>
              </a:spcBef>
              <a:buNone/>
              <a:defRPr b="0" i="0" sz="1200" u="none" cap="none" strike="noStrike">
                <a:solidFill>
                  <a:srgbClr val="888888"/>
                </a:solidFill>
                <a:latin typeface="Arial"/>
                <a:ea typeface="Arial"/>
                <a:cs typeface="Arial"/>
                <a:sym typeface="Arial"/>
              </a:defRPr>
            </a:lvl3pPr>
            <a:lvl4pPr indent="0" lvl="3" marL="0" marR="0" rtl="0" algn="l">
              <a:spcBef>
                <a:spcPts val="0"/>
              </a:spcBef>
              <a:buNone/>
              <a:defRPr b="0" i="0" sz="1200" u="none" cap="none" strike="noStrike">
                <a:solidFill>
                  <a:srgbClr val="888888"/>
                </a:solidFill>
                <a:latin typeface="Arial"/>
                <a:ea typeface="Arial"/>
                <a:cs typeface="Arial"/>
                <a:sym typeface="Arial"/>
              </a:defRPr>
            </a:lvl4pPr>
            <a:lvl5pPr indent="0" lvl="4" marL="0" marR="0" rtl="0" algn="l">
              <a:spcBef>
                <a:spcPts val="0"/>
              </a:spcBef>
              <a:buNone/>
              <a:defRPr b="0" i="0" sz="1200" u="none" cap="none" strike="noStrike">
                <a:solidFill>
                  <a:srgbClr val="888888"/>
                </a:solidFill>
                <a:latin typeface="Arial"/>
                <a:ea typeface="Arial"/>
                <a:cs typeface="Arial"/>
                <a:sym typeface="Arial"/>
              </a:defRPr>
            </a:lvl5pPr>
            <a:lvl6pPr indent="0" lvl="5" marL="0" marR="0" rtl="0" algn="l">
              <a:spcBef>
                <a:spcPts val="0"/>
              </a:spcBef>
              <a:buNone/>
              <a:defRPr b="0" i="0" sz="1200" u="none" cap="none" strike="noStrike">
                <a:solidFill>
                  <a:srgbClr val="888888"/>
                </a:solidFill>
                <a:latin typeface="Arial"/>
                <a:ea typeface="Arial"/>
                <a:cs typeface="Arial"/>
                <a:sym typeface="Arial"/>
              </a:defRPr>
            </a:lvl6pPr>
            <a:lvl7pPr indent="0" lvl="6" marL="0" marR="0" rtl="0" algn="l">
              <a:spcBef>
                <a:spcPts val="0"/>
              </a:spcBef>
              <a:buNone/>
              <a:defRPr b="0" i="0" sz="1200" u="none" cap="none" strike="noStrike">
                <a:solidFill>
                  <a:srgbClr val="888888"/>
                </a:solidFill>
                <a:latin typeface="Arial"/>
                <a:ea typeface="Arial"/>
                <a:cs typeface="Arial"/>
                <a:sym typeface="Arial"/>
              </a:defRPr>
            </a:lvl7pPr>
            <a:lvl8pPr indent="0" lvl="7" marL="0" marR="0" rtl="0" algn="l">
              <a:spcBef>
                <a:spcPts val="0"/>
              </a:spcBef>
              <a:buNone/>
              <a:defRPr b="0" i="0" sz="1200" u="none" cap="none" strike="noStrike">
                <a:solidFill>
                  <a:srgbClr val="888888"/>
                </a:solidFill>
                <a:latin typeface="Arial"/>
                <a:ea typeface="Arial"/>
                <a:cs typeface="Arial"/>
                <a:sym typeface="Arial"/>
              </a:defRPr>
            </a:lvl8pPr>
            <a:lvl9pPr indent="0" lvl="8" marL="0" marR="0" rtl="0" algn="l">
              <a:spcBef>
                <a:spcPts val="0"/>
              </a:spcBef>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7" name="Shape 77"/>
        <p:cNvGrpSpPr/>
        <p:nvPr/>
      </p:nvGrpSpPr>
      <p:grpSpPr>
        <a:xfrm>
          <a:off x="0" y="0"/>
          <a:ext cx="0" cy="0"/>
          <a:chOff x="0" y="0"/>
          <a:chExt cx="0" cy="0"/>
        </a:xfrm>
      </p:grpSpPr>
      <p:sp>
        <p:nvSpPr>
          <p:cNvPr id="78" name="Google Shape;78;p12"/>
          <p:cNvSpPr txBox="1"/>
          <p:nvPr>
            <p:ph type="title"/>
          </p:nvPr>
        </p:nvSpPr>
        <p:spPr>
          <a:xfrm rot="5400000">
            <a:off x="7133400" y="1956625"/>
            <a:ext cx="5811900" cy="26289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Arial Black"/>
              <a:buNone/>
              <a:defRPr b="0" i="0" sz="4400" u="none" cap="none" strike="noStrike">
                <a:solidFill>
                  <a:schemeClr val="dk1"/>
                </a:solidFill>
                <a:latin typeface="Arial Black"/>
                <a:ea typeface="Arial Black"/>
                <a:cs typeface="Arial Black"/>
                <a:sym typeface="Arial Black"/>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9" name="Google Shape;79;p12"/>
          <p:cNvSpPr txBox="1"/>
          <p:nvPr>
            <p:ph idx="1" type="body"/>
          </p:nvPr>
        </p:nvSpPr>
        <p:spPr>
          <a:xfrm rot="5400000">
            <a:off x="1799400" y="-596075"/>
            <a:ext cx="5811900" cy="77343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0" name="Google Shape;80;p12"/>
          <p:cNvSpPr txBox="1"/>
          <p:nvPr>
            <p:ph idx="10" type="dt"/>
          </p:nvPr>
        </p:nvSpPr>
        <p:spPr>
          <a:xfrm>
            <a:off x="838200" y="6356350"/>
            <a:ext cx="2743200" cy="3651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1" name="Google Shape;81;p12"/>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 name="Google Shape;82;p1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Arial"/>
                <a:ea typeface="Arial"/>
                <a:cs typeface="Arial"/>
                <a:sym typeface="Arial"/>
              </a:defRPr>
            </a:lvl1pPr>
            <a:lvl2pPr indent="0" lvl="1" marL="0" marR="0" rtl="0" algn="l">
              <a:spcBef>
                <a:spcPts val="0"/>
              </a:spcBef>
              <a:buNone/>
              <a:defRPr b="0" i="0" sz="1200" u="none" cap="none" strike="noStrike">
                <a:solidFill>
                  <a:srgbClr val="888888"/>
                </a:solidFill>
                <a:latin typeface="Arial"/>
                <a:ea typeface="Arial"/>
                <a:cs typeface="Arial"/>
                <a:sym typeface="Arial"/>
              </a:defRPr>
            </a:lvl2pPr>
            <a:lvl3pPr indent="0" lvl="2" marL="0" marR="0" rtl="0" algn="l">
              <a:spcBef>
                <a:spcPts val="0"/>
              </a:spcBef>
              <a:buNone/>
              <a:defRPr b="0" i="0" sz="1200" u="none" cap="none" strike="noStrike">
                <a:solidFill>
                  <a:srgbClr val="888888"/>
                </a:solidFill>
                <a:latin typeface="Arial"/>
                <a:ea typeface="Arial"/>
                <a:cs typeface="Arial"/>
                <a:sym typeface="Arial"/>
              </a:defRPr>
            </a:lvl3pPr>
            <a:lvl4pPr indent="0" lvl="3" marL="0" marR="0" rtl="0" algn="l">
              <a:spcBef>
                <a:spcPts val="0"/>
              </a:spcBef>
              <a:buNone/>
              <a:defRPr b="0" i="0" sz="1200" u="none" cap="none" strike="noStrike">
                <a:solidFill>
                  <a:srgbClr val="888888"/>
                </a:solidFill>
                <a:latin typeface="Arial"/>
                <a:ea typeface="Arial"/>
                <a:cs typeface="Arial"/>
                <a:sym typeface="Arial"/>
              </a:defRPr>
            </a:lvl4pPr>
            <a:lvl5pPr indent="0" lvl="4" marL="0" marR="0" rtl="0" algn="l">
              <a:spcBef>
                <a:spcPts val="0"/>
              </a:spcBef>
              <a:buNone/>
              <a:defRPr b="0" i="0" sz="1200" u="none" cap="none" strike="noStrike">
                <a:solidFill>
                  <a:srgbClr val="888888"/>
                </a:solidFill>
                <a:latin typeface="Arial"/>
                <a:ea typeface="Arial"/>
                <a:cs typeface="Arial"/>
                <a:sym typeface="Arial"/>
              </a:defRPr>
            </a:lvl5pPr>
            <a:lvl6pPr indent="0" lvl="5" marL="0" marR="0" rtl="0" algn="l">
              <a:spcBef>
                <a:spcPts val="0"/>
              </a:spcBef>
              <a:buNone/>
              <a:defRPr b="0" i="0" sz="1200" u="none" cap="none" strike="noStrike">
                <a:solidFill>
                  <a:srgbClr val="888888"/>
                </a:solidFill>
                <a:latin typeface="Arial"/>
                <a:ea typeface="Arial"/>
                <a:cs typeface="Arial"/>
                <a:sym typeface="Arial"/>
              </a:defRPr>
            </a:lvl6pPr>
            <a:lvl7pPr indent="0" lvl="6" marL="0" marR="0" rtl="0" algn="l">
              <a:spcBef>
                <a:spcPts val="0"/>
              </a:spcBef>
              <a:buNone/>
              <a:defRPr b="0" i="0" sz="1200" u="none" cap="none" strike="noStrike">
                <a:solidFill>
                  <a:srgbClr val="888888"/>
                </a:solidFill>
                <a:latin typeface="Arial"/>
                <a:ea typeface="Arial"/>
                <a:cs typeface="Arial"/>
                <a:sym typeface="Arial"/>
              </a:defRPr>
            </a:lvl7pPr>
            <a:lvl8pPr indent="0" lvl="7" marL="0" marR="0" rtl="0" algn="l">
              <a:spcBef>
                <a:spcPts val="0"/>
              </a:spcBef>
              <a:buNone/>
              <a:defRPr b="0" i="0" sz="1200" u="none" cap="none" strike="noStrike">
                <a:solidFill>
                  <a:srgbClr val="888888"/>
                </a:solidFill>
                <a:latin typeface="Arial"/>
                <a:ea typeface="Arial"/>
                <a:cs typeface="Arial"/>
                <a:sym typeface="Arial"/>
              </a:defRPr>
            </a:lvl8pPr>
            <a:lvl9pPr indent="0" lvl="8" marL="0" marR="0" rtl="0" algn="l">
              <a:spcBef>
                <a:spcPts val="0"/>
              </a:spcBef>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2.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7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Arial Black"/>
              <a:buNone/>
              <a:defRPr b="0" i="0" sz="4400" u="none" cap="none" strike="noStrike">
                <a:solidFill>
                  <a:schemeClr val="dk1"/>
                </a:solidFill>
                <a:latin typeface="Arial Black"/>
                <a:ea typeface="Arial Black"/>
                <a:cs typeface="Arial Black"/>
                <a:sym typeface="Arial Black"/>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1181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
          <p:cNvSpPr/>
          <p:nvPr/>
        </p:nvSpPr>
        <p:spPr>
          <a:xfrm>
            <a:off x="0" y="6019800"/>
            <a:ext cx="12192000" cy="838200"/>
          </a:xfrm>
          <a:prstGeom prst="rect">
            <a:avLst/>
          </a:prstGeom>
          <a:solidFill>
            <a:schemeClr val="dk1"/>
          </a:solidFill>
          <a:ln cap="flat" cmpd="sng" w="95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9" name="Google Shape;9;p1" title="Be Boulder."/>
          <p:cNvPicPr preferRelativeResize="0"/>
          <p:nvPr/>
        </p:nvPicPr>
        <p:blipFill rotWithShape="1">
          <a:blip r:embed="rId1">
            <a:alphaModFix/>
          </a:blip>
          <a:srcRect b="0" l="0" r="0" t="0"/>
          <a:stretch/>
        </p:blipFill>
        <p:spPr>
          <a:xfrm>
            <a:off x="9456851" y="6189029"/>
            <a:ext cx="2376900" cy="512100"/>
          </a:xfrm>
          <a:prstGeom prst="rect">
            <a:avLst/>
          </a:prstGeom>
          <a:noFill/>
          <a:ln>
            <a:noFill/>
          </a:ln>
        </p:spPr>
      </p:pic>
      <p:sp>
        <p:nvSpPr>
          <p:cNvPr id="10" name="Google Shape;10;p1"/>
          <p:cNvSpPr txBox="1"/>
          <p:nvPr>
            <p:ph idx="11" type="ftr"/>
          </p:nvPr>
        </p:nvSpPr>
        <p:spPr>
          <a:xfrm>
            <a:off x="3013363" y="6356351"/>
            <a:ext cx="5727300" cy="3366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 name="Google Shape;11;p1"/>
          <p:cNvSpPr txBox="1"/>
          <p:nvPr>
            <p:ph idx="12" type="sldNum"/>
          </p:nvPr>
        </p:nvSpPr>
        <p:spPr>
          <a:xfrm>
            <a:off x="8824255" y="6356351"/>
            <a:ext cx="5490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Arial"/>
                <a:ea typeface="Arial"/>
                <a:cs typeface="Arial"/>
                <a:sym typeface="Arial"/>
              </a:defRPr>
            </a:lvl1pPr>
            <a:lvl2pPr indent="0" lvl="1" marL="0" marR="0" rtl="0" algn="l">
              <a:spcBef>
                <a:spcPts val="0"/>
              </a:spcBef>
              <a:buNone/>
              <a:defRPr b="0" i="0" sz="1200" u="none" cap="none" strike="noStrike">
                <a:solidFill>
                  <a:srgbClr val="888888"/>
                </a:solidFill>
                <a:latin typeface="Arial"/>
                <a:ea typeface="Arial"/>
                <a:cs typeface="Arial"/>
                <a:sym typeface="Arial"/>
              </a:defRPr>
            </a:lvl2pPr>
            <a:lvl3pPr indent="0" lvl="2" marL="0" marR="0" rtl="0" algn="l">
              <a:spcBef>
                <a:spcPts val="0"/>
              </a:spcBef>
              <a:buNone/>
              <a:defRPr b="0" i="0" sz="1200" u="none" cap="none" strike="noStrike">
                <a:solidFill>
                  <a:srgbClr val="888888"/>
                </a:solidFill>
                <a:latin typeface="Arial"/>
                <a:ea typeface="Arial"/>
                <a:cs typeface="Arial"/>
                <a:sym typeface="Arial"/>
              </a:defRPr>
            </a:lvl3pPr>
            <a:lvl4pPr indent="0" lvl="3" marL="0" marR="0" rtl="0" algn="l">
              <a:spcBef>
                <a:spcPts val="0"/>
              </a:spcBef>
              <a:buNone/>
              <a:defRPr b="0" i="0" sz="1200" u="none" cap="none" strike="noStrike">
                <a:solidFill>
                  <a:srgbClr val="888888"/>
                </a:solidFill>
                <a:latin typeface="Arial"/>
                <a:ea typeface="Arial"/>
                <a:cs typeface="Arial"/>
                <a:sym typeface="Arial"/>
              </a:defRPr>
            </a:lvl4pPr>
            <a:lvl5pPr indent="0" lvl="4" marL="0" marR="0" rtl="0" algn="l">
              <a:spcBef>
                <a:spcPts val="0"/>
              </a:spcBef>
              <a:buNone/>
              <a:defRPr b="0" i="0" sz="1200" u="none" cap="none" strike="noStrike">
                <a:solidFill>
                  <a:srgbClr val="888888"/>
                </a:solidFill>
                <a:latin typeface="Arial"/>
                <a:ea typeface="Arial"/>
                <a:cs typeface="Arial"/>
                <a:sym typeface="Arial"/>
              </a:defRPr>
            </a:lvl5pPr>
            <a:lvl6pPr indent="0" lvl="5" marL="0" marR="0" rtl="0" algn="l">
              <a:spcBef>
                <a:spcPts val="0"/>
              </a:spcBef>
              <a:buNone/>
              <a:defRPr b="0" i="0" sz="1200" u="none" cap="none" strike="noStrike">
                <a:solidFill>
                  <a:srgbClr val="888888"/>
                </a:solidFill>
                <a:latin typeface="Arial"/>
                <a:ea typeface="Arial"/>
                <a:cs typeface="Arial"/>
                <a:sym typeface="Arial"/>
              </a:defRPr>
            </a:lvl6pPr>
            <a:lvl7pPr indent="0" lvl="6" marL="0" marR="0" rtl="0" algn="l">
              <a:spcBef>
                <a:spcPts val="0"/>
              </a:spcBef>
              <a:buNone/>
              <a:defRPr b="0" i="0" sz="1200" u="none" cap="none" strike="noStrike">
                <a:solidFill>
                  <a:srgbClr val="888888"/>
                </a:solidFill>
                <a:latin typeface="Arial"/>
                <a:ea typeface="Arial"/>
                <a:cs typeface="Arial"/>
                <a:sym typeface="Arial"/>
              </a:defRPr>
            </a:lvl7pPr>
            <a:lvl8pPr indent="0" lvl="7" marL="0" marR="0" rtl="0" algn="l">
              <a:spcBef>
                <a:spcPts val="0"/>
              </a:spcBef>
              <a:buNone/>
              <a:defRPr b="0" i="0" sz="1200" u="none" cap="none" strike="noStrike">
                <a:solidFill>
                  <a:srgbClr val="888888"/>
                </a:solidFill>
                <a:latin typeface="Arial"/>
                <a:ea typeface="Arial"/>
                <a:cs typeface="Arial"/>
                <a:sym typeface="Arial"/>
              </a:defRPr>
            </a:lvl8pPr>
            <a:lvl9pPr indent="0" lvl="8" marL="0" marR="0" rtl="0" algn="l">
              <a:spcBef>
                <a:spcPts val="0"/>
              </a:spcBef>
              <a:buNone/>
              <a:defRPr b="0" i="0" sz="12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2" name="Google Shape;12;p1" title="University of Colorado Boulder"/>
          <p:cNvPicPr preferRelativeResize="0"/>
          <p:nvPr/>
        </p:nvPicPr>
        <p:blipFill rotWithShape="1">
          <a:blip r:embed="rId2">
            <a:alphaModFix/>
          </a:blip>
          <a:srcRect b="0" l="0" r="0" t="0"/>
          <a:stretch/>
        </p:blipFill>
        <p:spPr>
          <a:xfrm>
            <a:off x="381697" y="6144844"/>
            <a:ext cx="2410200" cy="588000"/>
          </a:xfrm>
          <a:prstGeom prst="rect">
            <a:avLst/>
          </a:prstGeom>
          <a:noFill/>
          <a:ln>
            <a:noFill/>
          </a:ln>
        </p:spPr>
      </p:pic>
      <p:pic>
        <p:nvPicPr>
          <p:cNvPr id="13" name="Google Shape;13;p1"/>
          <p:cNvPicPr preferRelativeResize="0"/>
          <p:nvPr/>
        </p:nvPicPr>
        <p:blipFill rotWithShape="1">
          <a:blip r:embed="rId3">
            <a:alphaModFix/>
          </a:blip>
          <a:srcRect b="30632" l="0" r="0" t="0"/>
          <a:stretch/>
        </p:blipFill>
        <p:spPr>
          <a:xfrm>
            <a:off x="4285763" y="6205425"/>
            <a:ext cx="3620474" cy="56262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4"/>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hanspeterschaub.info/bskMain.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19.png"/><Relationship Id="rId5" Type="http://schemas.openxmlformats.org/officeDocument/2006/relationships/image" Target="../media/image18.png"/><Relationship Id="rId6" Type="http://schemas.openxmlformats.org/officeDocument/2006/relationships/image" Target="../media/image21.png"/><Relationship Id="rId7"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www.nasa.gov/sites/default/files/atoms/files/2015_nasa_technology_roadmaps_ta_5_communication_and_navigation_final.pdf" TargetMode="External"/><Relationship Id="rId4" Type="http://schemas.openxmlformats.org/officeDocument/2006/relationships/hyperlink" Target="https://scienceandtechnology.jpl.nasa.gov/research/research-topics-list/communications-computing-software/deep-space-navigation" TargetMode="External"/><Relationship Id="rId5" Type="http://schemas.openxmlformats.org/officeDocument/2006/relationships/hyperlink" Target="https://www.jpl.nasa.gov/blog/2015/2/dawns-approach-takes-shape-as-the-face-of-ceres-is-revealed" TargetMode="External"/><Relationship Id="rId6" Type="http://schemas.openxmlformats.org/officeDocument/2006/relationships/hyperlink" Target="https://www.researchgate.net/publication/267220910_USING_EARTH_OBSERVATION_PAYLOAD_RESOURCES_FOR_AUTONOMOUS_ON-BOARD_NAVIGATION_OF_LEO-SATELLITE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sp>
        <p:nvSpPr>
          <p:cNvPr id="87" name="Google Shape;87;p13"/>
          <p:cNvSpPr txBox="1"/>
          <p:nvPr>
            <p:ph type="ctrTitle"/>
          </p:nvPr>
        </p:nvSpPr>
        <p:spPr>
          <a:xfrm>
            <a:off x="1190750" y="1122375"/>
            <a:ext cx="9946800" cy="23877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1"/>
              </a:buClr>
              <a:buFont typeface="Calibri"/>
              <a:buNone/>
            </a:pPr>
            <a:r>
              <a:rPr lang="en-US" sz="3600">
                <a:latin typeface="Arial"/>
                <a:ea typeface="Arial"/>
                <a:cs typeface="Arial"/>
                <a:sym typeface="Arial"/>
              </a:rPr>
              <a:t>Recovering Time and State for Small Satellites in Deep Space</a:t>
            </a:r>
            <a:endParaRPr sz="3600">
              <a:latin typeface="Arial"/>
              <a:ea typeface="Arial"/>
              <a:cs typeface="Arial"/>
              <a:sym typeface="Arial"/>
            </a:endParaRPr>
          </a:p>
          <a:p>
            <a:pPr indent="0" lvl="0" marL="0" marR="0" rtl="0" algn="ctr">
              <a:lnSpc>
                <a:spcPct val="90000"/>
              </a:lnSpc>
              <a:spcBef>
                <a:spcPts val="0"/>
              </a:spcBef>
              <a:spcAft>
                <a:spcPts val="0"/>
              </a:spcAft>
              <a:buClr>
                <a:schemeClr val="dk1"/>
              </a:buClr>
              <a:buFont typeface="Calibri"/>
              <a:buNone/>
            </a:pPr>
            <a:r>
              <a:t/>
            </a:r>
            <a:endParaRPr sz="3600">
              <a:latin typeface="Arial"/>
              <a:ea typeface="Arial"/>
              <a:cs typeface="Arial"/>
              <a:sym typeface="Arial"/>
            </a:endParaRPr>
          </a:p>
          <a:p>
            <a:pPr indent="0" lvl="0" marL="0" marR="0" rtl="0" algn="ctr">
              <a:lnSpc>
                <a:spcPct val="90000"/>
              </a:lnSpc>
              <a:spcBef>
                <a:spcPts val="0"/>
              </a:spcBef>
              <a:spcAft>
                <a:spcPts val="0"/>
              </a:spcAft>
              <a:buClr>
                <a:schemeClr val="dk1"/>
              </a:buClr>
              <a:buFont typeface="Calibri"/>
              <a:buNone/>
            </a:pPr>
            <a:r>
              <a:rPr lang="en-US" sz="3000">
                <a:latin typeface="Arial"/>
                <a:ea typeface="Arial"/>
                <a:cs typeface="Arial"/>
                <a:sym typeface="Arial"/>
              </a:rPr>
              <a:t> Interplanetary Small Satellite Conference Presentation</a:t>
            </a:r>
            <a:endParaRPr sz="3000">
              <a:latin typeface="Arial"/>
              <a:ea typeface="Arial"/>
              <a:cs typeface="Arial"/>
              <a:sym typeface="Arial"/>
            </a:endParaRPr>
          </a:p>
        </p:txBody>
      </p:sp>
      <p:sp>
        <p:nvSpPr>
          <p:cNvPr id="88" name="Google Shape;88;p13"/>
          <p:cNvSpPr txBox="1"/>
          <p:nvPr>
            <p:ph idx="1" type="subTitle"/>
          </p:nvPr>
        </p:nvSpPr>
        <p:spPr>
          <a:xfrm>
            <a:off x="1524000" y="3830638"/>
            <a:ext cx="9144000" cy="1655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Font typeface="Arial"/>
              <a:buNone/>
            </a:pPr>
            <a:r>
              <a:rPr b="0" i="0" lang="en-US" sz="2400" u="none" cap="none" strike="noStrike">
                <a:solidFill>
                  <a:schemeClr val="dk1"/>
                </a:solidFill>
              </a:rPr>
              <a:t>Andrew Dahir</a:t>
            </a:r>
            <a:endParaRPr b="0" i="0" sz="2400" u="none" cap="none" strike="noStrike">
              <a:solidFill>
                <a:schemeClr val="dk1"/>
              </a:solidFill>
            </a:endParaRPr>
          </a:p>
          <a:p>
            <a:pPr indent="0" lvl="0" marL="0" marR="0" rtl="0" algn="ctr">
              <a:lnSpc>
                <a:spcPct val="90000"/>
              </a:lnSpc>
              <a:spcBef>
                <a:spcPts val="0"/>
              </a:spcBef>
              <a:spcAft>
                <a:spcPts val="0"/>
              </a:spcAft>
              <a:buClr>
                <a:schemeClr val="dk1"/>
              </a:buClr>
              <a:buFont typeface="Arial"/>
              <a:buNone/>
            </a:pPr>
            <a:r>
              <a:rPr lang="en-US"/>
              <a:t>Dr. Scott Palo</a:t>
            </a:r>
            <a:endParaRPr/>
          </a:p>
          <a:p>
            <a:pPr indent="0" lvl="0" marL="0" marR="0" rtl="0" algn="ctr">
              <a:lnSpc>
                <a:spcPct val="90000"/>
              </a:lnSpc>
              <a:spcBef>
                <a:spcPts val="0"/>
              </a:spcBef>
              <a:spcAft>
                <a:spcPts val="0"/>
              </a:spcAft>
              <a:buClr>
                <a:schemeClr val="dk1"/>
              </a:buClr>
              <a:buFont typeface="Arial"/>
              <a:buNone/>
            </a:pPr>
            <a:r>
              <a:rPr lang="en-US"/>
              <a:t>Dr. Dan Kubitschek</a:t>
            </a:r>
            <a:endParaRPr/>
          </a:p>
          <a:p>
            <a:pPr indent="0" lvl="0" marL="0" marR="0" rtl="0" algn="ctr">
              <a:lnSpc>
                <a:spcPct val="90000"/>
              </a:lnSpc>
              <a:spcBef>
                <a:spcPts val="0"/>
              </a:spcBef>
              <a:spcAft>
                <a:spcPts val="0"/>
              </a:spcAft>
              <a:buClr>
                <a:schemeClr val="dk1"/>
              </a:buClr>
              <a:buFont typeface="Arial"/>
              <a:buNone/>
            </a:pPr>
            <a:r>
              <a:t/>
            </a:r>
            <a:endParaRPr/>
          </a:p>
          <a:p>
            <a:pPr indent="0" lvl="0" marL="0" marR="0" rtl="0" algn="ctr">
              <a:lnSpc>
                <a:spcPct val="90000"/>
              </a:lnSpc>
              <a:spcBef>
                <a:spcPts val="0"/>
              </a:spcBef>
              <a:spcAft>
                <a:spcPts val="0"/>
              </a:spcAft>
              <a:buClr>
                <a:schemeClr val="dk1"/>
              </a:buClr>
              <a:buFont typeface="Arial"/>
              <a:buNone/>
            </a:pPr>
            <a:r>
              <a:rPr lang="en-US"/>
              <a:t>April 29th, 2019</a:t>
            </a:r>
            <a:endParaRPr/>
          </a:p>
        </p:txBody>
      </p:sp>
      <p:sp>
        <p:nvSpPr>
          <p:cNvPr id="89" name="Google Shape;89;p13"/>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i="0" lang="en-US" sz="4400" u="none" cap="none" strike="noStrike">
                <a:solidFill>
                  <a:schemeClr val="dk1"/>
                </a:solidFill>
                <a:latin typeface="Arial"/>
                <a:ea typeface="Arial"/>
                <a:cs typeface="Arial"/>
                <a:sym typeface="Arial"/>
              </a:rPr>
              <a:t>Overview of Problem</a:t>
            </a:r>
            <a:endParaRPr>
              <a:latin typeface="Arial"/>
              <a:ea typeface="Arial"/>
              <a:cs typeface="Arial"/>
              <a:sym typeface="Arial"/>
            </a:endParaRPr>
          </a:p>
        </p:txBody>
      </p:sp>
      <p:sp>
        <p:nvSpPr>
          <p:cNvPr id="95" name="Google Shape;95;p14"/>
          <p:cNvSpPr txBox="1"/>
          <p:nvPr>
            <p:ph idx="1" type="body"/>
          </p:nvPr>
        </p:nvSpPr>
        <p:spPr>
          <a:xfrm>
            <a:off x="838200" y="1444626"/>
            <a:ext cx="10515600" cy="1031100"/>
          </a:xfrm>
          <a:prstGeom prst="rect">
            <a:avLst/>
          </a:prstGeom>
          <a:noFill/>
          <a:ln>
            <a:noFill/>
          </a:ln>
        </p:spPr>
        <p:txBody>
          <a:bodyPr anchorCtr="0" anchor="t" bIns="45700" lIns="91425" spcFirstLastPara="1" rIns="91425" wrap="square" tIns="45700">
            <a:noAutofit/>
          </a:bodyPr>
          <a:lstStyle/>
          <a:p>
            <a:pPr indent="-165100" lvl="0" marL="228600" marR="0" rtl="0" algn="l">
              <a:lnSpc>
                <a:spcPct val="90000"/>
              </a:lnSpc>
              <a:spcBef>
                <a:spcPts val="0"/>
              </a:spcBef>
              <a:spcAft>
                <a:spcPts val="0"/>
              </a:spcAft>
              <a:buClr>
                <a:schemeClr val="dk1"/>
              </a:buClr>
              <a:buSzPts val="1800"/>
              <a:buFont typeface="Arial"/>
              <a:buChar char="•"/>
            </a:pPr>
            <a:r>
              <a:rPr lang="en-US" sz="1800"/>
              <a:t>To develop the architecture to demonstrate the complete, autonomous cold-start determination (Lost-In-Space) of time and state (Position and Velocity) for interplanetary autonomous optical navigation systems. (1)</a:t>
            </a:r>
            <a:endParaRPr sz="1800"/>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96" name="Google Shape;96;p14"/>
          <p:cNvSpPr txBox="1"/>
          <p:nvPr>
            <p:ph type="title"/>
          </p:nvPr>
        </p:nvSpPr>
        <p:spPr>
          <a:xfrm>
            <a:off x="838200" y="2582797"/>
            <a:ext cx="7335900" cy="6423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4400" u="none" cap="none" strike="noStrike">
                <a:solidFill>
                  <a:schemeClr val="dk1"/>
                </a:solidFill>
                <a:latin typeface="Arial"/>
                <a:ea typeface="Arial"/>
                <a:cs typeface="Arial"/>
                <a:sym typeface="Arial"/>
              </a:rPr>
              <a:t>Motivation</a:t>
            </a:r>
            <a:endParaRPr>
              <a:latin typeface="Arial"/>
              <a:ea typeface="Arial"/>
              <a:cs typeface="Arial"/>
              <a:sym typeface="Arial"/>
            </a:endParaRPr>
          </a:p>
        </p:txBody>
      </p:sp>
      <p:sp>
        <p:nvSpPr>
          <p:cNvPr id="97" name="Google Shape;97;p14"/>
          <p:cNvSpPr txBox="1"/>
          <p:nvPr>
            <p:ph idx="1" type="body"/>
          </p:nvPr>
        </p:nvSpPr>
        <p:spPr>
          <a:xfrm>
            <a:off x="838200" y="3332090"/>
            <a:ext cx="7335900" cy="1917300"/>
          </a:xfrm>
          <a:prstGeom prst="rect">
            <a:avLst/>
          </a:prstGeom>
          <a:noFill/>
          <a:ln>
            <a:noFill/>
          </a:ln>
        </p:spPr>
        <p:txBody>
          <a:bodyPr anchorCtr="0" anchor="t" bIns="45700" lIns="91425" spcFirstLastPara="1" rIns="91425" wrap="square" tIns="45700">
            <a:noAutofit/>
          </a:bodyPr>
          <a:lstStyle/>
          <a:p>
            <a:pPr indent="-165100" lvl="0" marL="228600" marR="0" rtl="0" algn="l">
              <a:lnSpc>
                <a:spcPct val="90000"/>
              </a:lnSpc>
              <a:spcBef>
                <a:spcPts val="0"/>
              </a:spcBef>
              <a:spcAft>
                <a:spcPts val="0"/>
              </a:spcAft>
              <a:buClr>
                <a:schemeClr val="dk1"/>
              </a:buClr>
              <a:buSzPts val="1800"/>
              <a:buFont typeface="Arial"/>
              <a:buChar char="•"/>
            </a:pPr>
            <a:r>
              <a:rPr lang="en-US" sz="1800"/>
              <a:t>Advancing autonomous navigation can ultimately reduce the cost of mission operations, including ground analysis. (2)</a:t>
            </a:r>
            <a:endParaRPr sz="1800"/>
          </a:p>
          <a:p>
            <a:pPr indent="-165100" lvl="0" marL="228600" marR="0" rtl="0" algn="l">
              <a:lnSpc>
                <a:spcPct val="90000"/>
              </a:lnSpc>
              <a:spcBef>
                <a:spcPts val="1000"/>
              </a:spcBef>
              <a:spcAft>
                <a:spcPts val="0"/>
              </a:spcAft>
              <a:buClr>
                <a:schemeClr val="dk1"/>
              </a:buClr>
              <a:buSzPts val="1800"/>
              <a:buFont typeface="Arial"/>
              <a:buChar char="•"/>
            </a:pPr>
            <a:r>
              <a:rPr lang="en-US" sz="1800"/>
              <a:t>Robustness and reduction in time-to-recovery of faulted systems (1)</a:t>
            </a:r>
            <a:endParaRPr sz="1800"/>
          </a:p>
          <a:p>
            <a:pPr indent="-165100" lvl="0" marL="228600" marR="0" rtl="0" algn="l">
              <a:lnSpc>
                <a:spcPct val="90000"/>
              </a:lnSpc>
              <a:spcBef>
                <a:spcPts val="1000"/>
              </a:spcBef>
              <a:spcAft>
                <a:spcPts val="0"/>
              </a:spcAft>
              <a:buClr>
                <a:schemeClr val="dk1"/>
              </a:buClr>
              <a:buSzPts val="1800"/>
              <a:buFont typeface="Arial"/>
              <a:buChar char="•"/>
            </a:pPr>
            <a:r>
              <a:rPr lang="en-US" sz="1800"/>
              <a:t>Reduced mission risk for both manned and unmanned spacecraft</a:t>
            </a:r>
            <a:endParaRPr sz="1800"/>
          </a:p>
          <a:p>
            <a:pPr indent="-165100" lvl="0" marL="228600" marR="0" rtl="0" algn="l">
              <a:lnSpc>
                <a:spcPct val="90000"/>
              </a:lnSpc>
              <a:spcBef>
                <a:spcPts val="1000"/>
              </a:spcBef>
              <a:spcAft>
                <a:spcPts val="0"/>
              </a:spcAft>
              <a:buClr>
                <a:schemeClr val="dk1"/>
              </a:buClr>
              <a:buSzPts val="1800"/>
              <a:buFont typeface="Arial"/>
              <a:buChar char="•"/>
            </a:pPr>
            <a:r>
              <a:rPr lang="en-US" sz="1800"/>
              <a:t>Helps enable small spacecraft missions for deep space</a:t>
            </a:r>
            <a:endParaRPr sz="1800"/>
          </a:p>
          <a:p>
            <a:pPr indent="0" lvl="0" marL="0" marR="0" rtl="0" algn="l">
              <a:lnSpc>
                <a:spcPct val="90000"/>
              </a:lnSpc>
              <a:spcBef>
                <a:spcPts val="1000"/>
              </a:spcBef>
              <a:spcAft>
                <a:spcPts val="0"/>
              </a:spcAft>
              <a:buClr>
                <a:schemeClr val="dk1"/>
              </a:buClr>
              <a:buSzPts val="2800"/>
              <a:buFont typeface="Arial"/>
              <a:buNone/>
            </a:pPr>
            <a:r>
              <a:t/>
            </a:r>
            <a:endParaRPr b="0" i="0" sz="1800" u="none" cap="none" strike="noStrike">
              <a:solidFill>
                <a:schemeClr val="dk1"/>
              </a:solidFill>
            </a:endParaRPr>
          </a:p>
        </p:txBody>
      </p:sp>
      <p:pic>
        <p:nvPicPr>
          <p:cNvPr id="98" name="Google Shape;98;p14"/>
          <p:cNvPicPr preferRelativeResize="0"/>
          <p:nvPr/>
        </p:nvPicPr>
        <p:blipFill>
          <a:blip r:embed="rId3">
            <a:alphaModFix/>
          </a:blip>
          <a:stretch>
            <a:fillRect/>
          </a:stretch>
        </p:blipFill>
        <p:spPr>
          <a:xfrm>
            <a:off x="8317575" y="2620526"/>
            <a:ext cx="3713100" cy="2628875"/>
          </a:xfrm>
          <a:prstGeom prst="rect">
            <a:avLst/>
          </a:prstGeom>
          <a:noFill/>
          <a:ln>
            <a:noFill/>
          </a:ln>
        </p:spPr>
      </p:pic>
      <p:sp>
        <p:nvSpPr>
          <p:cNvPr id="99" name="Google Shape;99;p14"/>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00" name="Google Shape;100;p14"/>
          <p:cNvSpPr txBox="1"/>
          <p:nvPr>
            <p:ph idx="1" type="body"/>
          </p:nvPr>
        </p:nvSpPr>
        <p:spPr>
          <a:xfrm>
            <a:off x="8545100" y="5302825"/>
            <a:ext cx="3349200" cy="5373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1000"/>
              </a:spcBef>
              <a:spcAft>
                <a:spcPts val="0"/>
              </a:spcAft>
              <a:buClr>
                <a:schemeClr val="dk1"/>
              </a:buClr>
              <a:buSzPts val="2800"/>
              <a:buFont typeface="Arial"/>
              <a:buNone/>
            </a:pPr>
            <a:r>
              <a:rPr lang="en-US" sz="1200"/>
              <a:t>NASA MARCO Cubesats. Credit: NASA JPL</a:t>
            </a:r>
            <a:endParaRPr b="0" i="0" sz="1200" u="none" cap="none" strike="noStrike">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Google Shape;105;p1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i="0" lang="en-US" sz="4400" u="none" cap="none" strike="noStrike">
                <a:solidFill>
                  <a:schemeClr val="dk1"/>
                </a:solidFill>
                <a:latin typeface="Arial"/>
                <a:ea typeface="Arial"/>
                <a:cs typeface="Arial"/>
                <a:sym typeface="Arial"/>
              </a:rPr>
              <a:t>Overview of Problem</a:t>
            </a:r>
            <a:endParaRPr>
              <a:latin typeface="Arial"/>
              <a:ea typeface="Arial"/>
              <a:cs typeface="Arial"/>
              <a:sym typeface="Arial"/>
            </a:endParaRPr>
          </a:p>
        </p:txBody>
      </p:sp>
      <p:sp>
        <p:nvSpPr>
          <p:cNvPr id="106" name="Google Shape;106;p15"/>
          <p:cNvSpPr txBox="1"/>
          <p:nvPr>
            <p:ph idx="1" type="body"/>
          </p:nvPr>
        </p:nvSpPr>
        <p:spPr>
          <a:xfrm>
            <a:off x="838200" y="1444626"/>
            <a:ext cx="10515600" cy="1031100"/>
          </a:xfrm>
          <a:prstGeom prst="rect">
            <a:avLst/>
          </a:prstGeom>
          <a:noFill/>
          <a:ln>
            <a:noFill/>
          </a:ln>
        </p:spPr>
        <p:txBody>
          <a:bodyPr anchorCtr="0" anchor="t" bIns="45700" lIns="91425" spcFirstLastPara="1" rIns="91425" wrap="square" tIns="45700">
            <a:noAutofit/>
          </a:bodyPr>
          <a:lstStyle/>
          <a:p>
            <a:pPr indent="-165100" lvl="0" marL="228600" marR="0" rtl="0" algn="l">
              <a:lnSpc>
                <a:spcPct val="90000"/>
              </a:lnSpc>
              <a:spcBef>
                <a:spcPts val="0"/>
              </a:spcBef>
              <a:spcAft>
                <a:spcPts val="0"/>
              </a:spcAft>
              <a:buClr>
                <a:schemeClr val="dk1"/>
              </a:buClr>
              <a:buSzPts val="1800"/>
              <a:buFont typeface="Arial"/>
              <a:buChar char="•"/>
            </a:pPr>
            <a:r>
              <a:rPr lang="en-US" sz="1800"/>
              <a:t>Satellites primarily exist in two main locations, Earth orbiting, or in deep space.</a:t>
            </a:r>
            <a:endParaRPr b="0" i="0" sz="2800" u="none" cap="none" strike="noStrike">
              <a:solidFill>
                <a:schemeClr val="dk1"/>
              </a:solidFill>
              <a:latin typeface="Calibri"/>
              <a:ea typeface="Calibri"/>
              <a:cs typeface="Calibri"/>
              <a:sym typeface="Calibri"/>
            </a:endParaRPr>
          </a:p>
        </p:txBody>
      </p:sp>
      <p:sp>
        <p:nvSpPr>
          <p:cNvPr id="107" name="Google Shape;107;p15"/>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108" name="Google Shape;108;p15"/>
          <p:cNvSpPr txBox="1"/>
          <p:nvPr>
            <p:ph idx="1" type="body"/>
          </p:nvPr>
        </p:nvSpPr>
        <p:spPr>
          <a:xfrm>
            <a:off x="1106675" y="1900650"/>
            <a:ext cx="4635000" cy="2542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lang="en-US" sz="1800"/>
              <a:t>Earth Orbiting</a:t>
            </a:r>
            <a:endParaRPr sz="1800"/>
          </a:p>
          <a:p>
            <a:pPr indent="0" lvl="0" marL="0" marR="0" rtl="0" algn="l">
              <a:lnSpc>
                <a:spcPct val="90000"/>
              </a:lnSpc>
              <a:spcBef>
                <a:spcPts val="0"/>
              </a:spcBef>
              <a:spcAft>
                <a:spcPts val="0"/>
              </a:spcAft>
              <a:buNone/>
            </a:pPr>
            <a:r>
              <a:t/>
            </a:r>
            <a:endParaRPr sz="1800"/>
          </a:p>
          <a:p>
            <a:pPr indent="-342900" lvl="0" marL="457200" marR="0" rtl="0" algn="l">
              <a:lnSpc>
                <a:spcPct val="90000"/>
              </a:lnSpc>
              <a:spcBef>
                <a:spcPts val="0"/>
              </a:spcBef>
              <a:spcAft>
                <a:spcPts val="0"/>
              </a:spcAft>
              <a:buSzPts val="1800"/>
              <a:buChar char="•"/>
            </a:pPr>
            <a:r>
              <a:rPr lang="en-US" sz="1800"/>
              <a:t>GPS</a:t>
            </a:r>
            <a:endParaRPr sz="1800"/>
          </a:p>
          <a:p>
            <a:pPr indent="-342900" lvl="0" marL="457200" marR="0" rtl="0" algn="l">
              <a:lnSpc>
                <a:spcPct val="90000"/>
              </a:lnSpc>
              <a:spcBef>
                <a:spcPts val="0"/>
              </a:spcBef>
              <a:spcAft>
                <a:spcPts val="0"/>
              </a:spcAft>
              <a:buSzPts val="1800"/>
              <a:buChar char="•"/>
            </a:pPr>
            <a:r>
              <a:rPr lang="en-US" sz="1800"/>
              <a:t>Ground Based Tracking</a:t>
            </a:r>
            <a:endParaRPr sz="1800"/>
          </a:p>
        </p:txBody>
      </p:sp>
      <p:sp>
        <p:nvSpPr>
          <p:cNvPr id="109" name="Google Shape;109;p15"/>
          <p:cNvSpPr txBox="1"/>
          <p:nvPr>
            <p:ph idx="1" type="body"/>
          </p:nvPr>
        </p:nvSpPr>
        <p:spPr>
          <a:xfrm>
            <a:off x="4589250" y="1900650"/>
            <a:ext cx="4635000" cy="2086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lang="en-US" sz="1800"/>
              <a:t>Deep Space</a:t>
            </a:r>
            <a:endParaRPr sz="1800"/>
          </a:p>
          <a:p>
            <a:pPr indent="0" lvl="0" marL="0" rtl="0" algn="l">
              <a:spcBef>
                <a:spcPts val="0"/>
              </a:spcBef>
              <a:spcAft>
                <a:spcPts val="0"/>
              </a:spcAft>
              <a:buClr>
                <a:schemeClr val="dk1"/>
              </a:buClr>
              <a:buSzPts val="1100"/>
              <a:buFont typeface="Arial"/>
              <a:buNone/>
            </a:pPr>
            <a:r>
              <a:t/>
            </a:r>
            <a:endParaRPr sz="1800"/>
          </a:p>
          <a:p>
            <a:pPr indent="-342900" lvl="0" marL="457200" rtl="0" algn="l">
              <a:spcBef>
                <a:spcPts val="0"/>
              </a:spcBef>
              <a:spcAft>
                <a:spcPts val="0"/>
              </a:spcAft>
              <a:buSzPts val="1800"/>
              <a:buChar char="•"/>
            </a:pPr>
            <a:r>
              <a:rPr lang="en-US" sz="1800"/>
              <a:t>Radiometric</a:t>
            </a:r>
            <a:endParaRPr sz="1800"/>
          </a:p>
          <a:p>
            <a:pPr indent="-342900" lvl="0" marL="457200" rtl="0" algn="l">
              <a:spcBef>
                <a:spcPts val="0"/>
              </a:spcBef>
              <a:spcAft>
                <a:spcPts val="0"/>
              </a:spcAft>
              <a:buSzPts val="1800"/>
              <a:buChar char="•"/>
            </a:pPr>
            <a:r>
              <a:rPr lang="en-US" sz="1800"/>
              <a:t>Optical Measurements</a:t>
            </a:r>
            <a:endParaRPr sz="1800"/>
          </a:p>
        </p:txBody>
      </p:sp>
      <p:sp>
        <p:nvSpPr>
          <p:cNvPr id="110" name="Google Shape;110;p15"/>
          <p:cNvSpPr txBox="1"/>
          <p:nvPr>
            <p:ph idx="1" type="body"/>
          </p:nvPr>
        </p:nvSpPr>
        <p:spPr>
          <a:xfrm>
            <a:off x="838200" y="4569125"/>
            <a:ext cx="10515600" cy="1828500"/>
          </a:xfrm>
          <a:prstGeom prst="rect">
            <a:avLst/>
          </a:prstGeom>
          <a:noFill/>
          <a:ln>
            <a:noFill/>
          </a:ln>
        </p:spPr>
        <p:txBody>
          <a:bodyPr anchorCtr="0" anchor="t" bIns="45700" lIns="91425" spcFirstLastPara="1" rIns="91425" wrap="square" tIns="45700">
            <a:noAutofit/>
          </a:bodyPr>
          <a:lstStyle/>
          <a:p>
            <a:pPr indent="-165100" lvl="0" marL="228600" marR="0" rtl="0" algn="l">
              <a:lnSpc>
                <a:spcPct val="90000"/>
              </a:lnSpc>
              <a:spcBef>
                <a:spcPts val="0"/>
              </a:spcBef>
              <a:spcAft>
                <a:spcPts val="0"/>
              </a:spcAft>
              <a:buSzPts val="1800"/>
              <a:buChar char="•"/>
            </a:pPr>
            <a:r>
              <a:rPr lang="en-US" sz="1800"/>
              <a:t>There are two meanings when referring to the “Lost-In-Space” problem</a:t>
            </a:r>
            <a:endParaRPr sz="1800"/>
          </a:p>
          <a:p>
            <a:pPr indent="-190500" lvl="1" marL="685800" marR="0" rtl="0" algn="l">
              <a:lnSpc>
                <a:spcPct val="90000"/>
              </a:lnSpc>
              <a:spcBef>
                <a:spcPts val="0"/>
              </a:spcBef>
              <a:spcAft>
                <a:spcPts val="0"/>
              </a:spcAft>
              <a:buSzPts val="1800"/>
              <a:buChar char="•"/>
            </a:pPr>
            <a:r>
              <a:rPr lang="en-US" sz="1800"/>
              <a:t>Attitude</a:t>
            </a:r>
            <a:endParaRPr sz="1800"/>
          </a:p>
          <a:p>
            <a:pPr indent="-190500" lvl="1" marL="685800" marR="0" rtl="0" algn="l">
              <a:lnSpc>
                <a:spcPct val="90000"/>
              </a:lnSpc>
              <a:spcBef>
                <a:spcPts val="0"/>
              </a:spcBef>
              <a:spcAft>
                <a:spcPts val="0"/>
              </a:spcAft>
              <a:buSzPts val="1800"/>
              <a:buChar char="•"/>
            </a:pPr>
            <a:r>
              <a:rPr lang="en-US" sz="1800"/>
              <a:t>Orbit Determination</a:t>
            </a:r>
            <a:endParaRPr sz="1800"/>
          </a:p>
        </p:txBody>
      </p:sp>
      <p:pic>
        <p:nvPicPr>
          <p:cNvPr id="111" name="Google Shape;111;p15"/>
          <p:cNvPicPr preferRelativeResize="0"/>
          <p:nvPr/>
        </p:nvPicPr>
        <p:blipFill>
          <a:blip r:embed="rId3">
            <a:alphaModFix/>
          </a:blip>
          <a:stretch>
            <a:fillRect/>
          </a:stretch>
        </p:blipFill>
        <p:spPr>
          <a:xfrm>
            <a:off x="8459500" y="3207250"/>
            <a:ext cx="3572250" cy="2675750"/>
          </a:xfrm>
          <a:prstGeom prst="rect">
            <a:avLst/>
          </a:prstGeom>
          <a:noFill/>
          <a:ln>
            <a:noFill/>
          </a:ln>
        </p:spPr>
      </p:pic>
      <p:sp>
        <p:nvSpPr>
          <p:cNvPr id="112" name="Google Shape;112;p15"/>
          <p:cNvSpPr txBox="1"/>
          <p:nvPr>
            <p:ph type="title"/>
          </p:nvPr>
        </p:nvSpPr>
        <p:spPr>
          <a:xfrm>
            <a:off x="838200" y="3345750"/>
            <a:ext cx="10515600" cy="1325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Calibri"/>
              <a:buNone/>
            </a:pPr>
            <a:r>
              <a:rPr lang="en-US">
                <a:latin typeface="Calibri"/>
                <a:ea typeface="Calibri"/>
                <a:cs typeface="Calibri"/>
                <a:sym typeface="Calibri"/>
              </a:rPr>
              <a:t>Lost in Space Problem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1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Calibri"/>
              <a:buNone/>
            </a:pPr>
            <a:r>
              <a:rPr lang="en-US">
                <a:latin typeface="Calibri"/>
                <a:ea typeface="Calibri"/>
                <a:cs typeface="Calibri"/>
                <a:sym typeface="Calibri"/>
              </a:rPr>
              <a:t>Lost in Space Problem</a:t>
            </a:r>
            <a:endParaRPr/>
          </a:p>
        </p:txBody>
      </p:sp>
      <p:pic>
        <p:nvPicPr>
          <p:cNvPr id="118" name="Google Shape;118;p16"/>
          <p:cNvPicPr preferRelativeResize="0"/>
          <p:nvPr/>
        </p:nvPicPr>
        <p:blipFill rotWithShape="1">
          <a:blip r:embed="rId3">
            <a:alphaModFix/>
          </a:blip>
          <a:srcRect b="0" l="14827" r="15163" t="0"/>
          <a:stretch/>
        </p:blipFill>
        <p:spPr>
          <a:xfrm>
            <a:off x="7557650" y="2540975"/>
            <a:ext cx="3983175" cy="2986975"/>
          </a:xfrm>
          <a:prstGeom prst="rect">
            <a:avLst/>
          </a:prstGeom>
          <a:noFill/>
          <a:ln>
            <a:noFill/>
          </a:ln>
        </p:spPr>
      </p:pic>
      <p:sp>
        <p:nvSpPr>
          <p:cNvPr id="119" name="Google Shape;119;p16"/>
          <p:cNvSpPr txBox="1"/>
          <p:nvPr/>
        </p:nvSpPr>
        <p:spPr>
          <a:xfrm>
            <a:off x="800700" y="2162575"/>
            <a:ext cx="6290100" cy="30000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90000"/>
              </a:lnSpc>
              <a:spcBef>
                <a:spcPts val="500"/>
              </a:spcBef>
              <a:spcAft>
                <a:spcPts val="0"/>
              </a:spcAft>
              <a:buClr>
                <a:schemeClr val="dk1"/>
              </a:buClr>
              <a:buSzPts val="2800"/>
              <a:buFont typeface="Arial"/>
              <a:buChar char="•"/>
            </a:pPr>
            <a:r>
              <a:rPr lang="en-US" sz="2800">
                <a:solidFill>
                  <a:schemeClr val="dk1"/>
                </a:solidFill>
              </a:rPr>
              <a:t>Attitude “Lost-In-Space” problem</a:t>
            </a:r>
            <a:endParaRPr sz="2800">
              <a:solidFill>
                <a:schemeClr val="dk1"/>
              </a:solidFill>
            </a:endParaRPr>
          </a:p>
          <a:p>
            <a:pPr indent="-406400" lvl="1" marL="914400" marR="0" rtl="0" algn="l">
              <a:lnSpc>
                <a:spcPct val="90000"/>
              </a:lnSpc>
              <a:spcBef>
                <a:spcPts val="0"/>
              </a:spcBef>
              <a:spcAft>
                <a:spcPts val="0"/>
              </a:spcAft>
              <a:buClr>
                <a:schemeClr val="dk1"/>
              </a:buClr>
              <a:buSzPts val="2800"/>
              <a:buFont typeface="Arial"/>
              <a:buChar char="•"/>
            </a:pPr>
            <a:r>
              <a:rPr lang="en-US" sz="2800">
                <a:solidFill>
                  <a:schemeClr val="dk1"/>
                </a:solidFill>
              </a:rPr>
              <a:t>Solved via star trackers. </a:t>
            </a:r>
            <a:endParaRPr sz="2800">
              <a:solidFill>
                <a:schemeClr val="dk1"/>
              </a:solidFill>
            </a:endParaRPr>
          </a:p>
          <a:p>
            <a:pPr indent="0" lvl="0" marL="0" marR="0" rtl="0" algn="l">
              <a:lnSpc>
                <a:spcPct val="90000"/>
              </a:lnSpc>
              <a:spcBef>
                <a:spcPts val="500"/>
              </a:spcBef>
              <a:spcAft>
                <a:spcPts val="0"/>
              </a:spcAft>
              <a:buNone/>
            </a:pPr>
            <a:r>
              <a:t/>
            </a:r>
            <a:endParaRPr sz="2800">
              <a:solidFill>
                <a:schemeClr val="dk1"/>
              </a:solidFill>
            </a:endParaRPr>
          </a:p>
          <a:p>
            <a:pPr indent="-406400" lvl="0" marL="457200" marR="0" rtl="0" algn="l">
              <a:lnSpc>
                <a:spcPct val="90000"/>
              </a:lnSpc>
              <a:spcBef>
                <a:spcPts val="500"/>
              </a:spcBef>
              <a:spcAft>
                <a:spcPts val="0"/>
              </a:spcAft>
              <a:buClr>
                <a:schemeClr val="dk1"/>
              </a:buClr>
              <a:buSzPts val="2800"/>
              <a:buFont typeface="Arial"/>
              <a:buChar char="•"/>
            </a:pPr>
            <a:r>
              <a:rPr lang="en-US" sz="2800">
                <a:solidFill>
                  <a:schemeClr val="dk1"/>
                </a:solidFill>
              </a:rPr>
              <a:t>Current furthest solution for Orbit Determination “Lost-in-Space” problem solves for position in a closed-form environment. (8)</a:t>
            </a:r>
            <a:endParaRPr sz="2800">
              <a:solidFill>
                <a:schemeClr val="dk1"/>
              </a:solidFill>
            </a:endParaRPr>
          </a:p>
          <a:p>
            <a:pPr indent="-406400" lvl="1" marL="914400" marR="0" rtl="0" algn="l">
              <a:lnSpc>
                <a:spcPct val="90000"/>
              </a:lnSpc>
              <a:spcBef>
                <a:spcPts val="0"/>
              </a:spcBef>
              <a:spcAft>
                <a:spcPts val="0"/>
              </a:spcAft>
              <a:buClr>
                <a:srgbClr val="FF0000"/>
              </a:buClr>
              <a:buSzPts val="2800"/>
              <a:buChar char="•"/>
            </a:pPr>
            <a:r>
              <a:rPr lang="en-US" sz="2800">
                <a:solidFill>
                  <a:srgbClr val="FF0000"/>
                </a:solidFill>
              </a:rPr>
              <a:t>Need Time, Position and Velocity (PVT)</a:t>
            </a:r>
            <a:endParaRPr sz="2800">
              <a:solidFill>
                <a:srgbClr val="FF0000"/>
              </a:solidFill>
            </a:endParaRPr>
          </a:p>
        </p:txBody>
      </p:sp>
      <p:sp>
        <p:nvSpPr>
          <p:cNvPr id="120" name="Google Shape;120;p16"/>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p1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Calibri"/>
              <a:buNone/>
            </a:pPr>
            <a:r>
              <a:rPr lang="en-US">
                <a:latin typeface="Calibri"/>
                <a:ea typeface="Calibri"/>
                <a:cs typeface="Calibri"/>
                <a:sym typeface="Calibri"/>
              </a:rPr>
              <a:t>Lost in Space Problem</a:t>
            </a:r>
            <a:endParaRPr/>
          </a:p>
        </p:txBody>
      </p:sp>
      <p:sp>
        <p:nvSpPr>
          <p:cNvPr id="126" name="Google Shape;126;p17"/>
          <p:cNvSpPr txBox="1"/>
          <p:nvPr/>
        </p:nvSpPr>
        <p:spPr>
          <a:xfrm>
            <a:off x="800700" y="2162575"/>
            <a:ext cx="6290100" cy="3000000"/>
          </a:xfrm>
          <a:prstGeom prst="rect">
            <a:avLst/>
          </a:prstGeom>
          <a:noFill/>
          <a:ln>
            <a:noFill/>
          </a:ln>
        </p:spPr>
        <p:txBody>
          <a:bodyPr anchorCtr="0" anchor="ctr" bIns="91425" lIns="91425" spcFirstLastPara="1" rIns="91425" wrap="square" tIns="91425">
            <a:noAutofit/>
          </a:bodyPr>
          <a:lstStyle/>
          <a:p>
            <a:pPr indent="-406400" lvl="0" marL="457200" rtl="0" algn="l">
              <a:lnSpc>
                <a:spcPct val="90000"/>
              </a:lnSpc>
              <a:spcBef>
                <a:spcPts val="500"/>
              </a:spcBef>
              <a:spcAft>
                <a:spcPts val="0"/>
              </a:spcAft>
              <a:buClr>
                <a:schemeClr val="dk1"/>
              </a:buClr>
              <a:buSzPts val="2800"/>
              <a:buChar char="•"/>
            </a:pPr>
            <a:r>
              <a:rPr lang="en-US" sz="2800">
                <a:solidFill>
                  <a:schemeClr val="dk1"/>
                </a:solidFill>
              </a:rPr>
              <a:t>Processor Reboot</a:t>
            </a:r>
            <a:endParaRPr sz="2800">
              <a:solidFill>
                <a:schemeClr val="dk1"/>
              </a:solidFill>
            </a:endParaRPr>
          </a:p>
          <a:p>
            <a:pPr indent="-381000" lvl="1" marL="914400" rtl="0" algn="l">
              <a:lnSpc>
                <a:spcPct val="90000"/>
              </a:lnSpc>
              <a:spcBef>
                <a:spcPts val="0"/>
              </a:spcBef>
              <a:spcAft>
                <a:spcPts val="0"/>
              </a:spcAft>
              <a:buClr>
                <a:schemeClr val="dk1"/>
              </a:buClr>
              <a:buSzPts val="2400"/>
              <a:buChar char="•"/>
            </a:pPr>
            <a:r>
              <a:rPr lang="en-US" sz="2400">
                <a:solidFill>
                  <a:schemeClr val="dk1"/>
                </a:solidFill>
              </a:rPr>
              <a:t>Watchdog Timer</a:t>
            </a:r>
            <a:endParaRPr sz="2400">
              <a:solidFill>
                <a:schemeClr val="dk1"/>
              </a:solidFill>
            </a:endParaRPr>
          </a:p>
          <a:p>
            <a:pPr indent="-381000" lvl="1" marL="914400" rtl="0" algn="l">
              <a:lnSpc>
                <a:spcPct val="90000"/>
              </a:lnSpc>
              <a:spcBef>
                <a:spcPts val="0"/>
              </a:spcBef>
              <a:spcAft>
                <a:spcPts val="0"/>
              </a:spcAft>
              <a:buClr>
                <a:schemeClr val="dk1"/>
              </a:buClr>
              <a:buSzPts val="2400"/>
              <a:buChar char="•"/>
            </a:pPr>
            <a:r>
              <a:rPr lang="en-US" sz="2400">
                <a:solidFill>
                  <a:schemeClr val="dk1"/>
                </a:solidFill>
              </a:rPr>
              <a:t>Power loss</a:t>
            </a:r>
            <a:endParaRPr sz="2400">
              <a:solidFill>
                <a:schemeClr val="dk1"/>
              </a:solidFill>
            </a:endParaRPr>
          </a:p>
          <a:p>
            <a:pPr indent="-406400" lvl="0" marL="457200" rtl="0" algn="l">
              <a:lnSpc>
                <a:spcPct val="90000"/>
              </a:lnSpc>
              <a:spcBef>
                <a:spcPts val="0"/>
              </a:spcBef>
              <a:spcAft>
                <a:spcPts val="0"/>
              </a:spcAft>
              <a:buClr>
                <a:schemeClr val="dk1"/>
              </a:buClr>
              <a:buSzPts val="2800"/>
              <a:buChar char="•"/>
            </a:pPr>
            <a:r>
              <a:rPr lang="en-US" sz="2800">
                <a:solidFill>
                  <a:schemeClr val="dk1"/>
                </a:solidFill>
              </a:rPr>
              <a:t>Software Bug</a:t>
            </a:r>
            <a:endParaRPr sz="2800">
              <a:solidFill>
                <a:schemeClr val="dk1"/>
              </a:solidFill>
            </a:endParaRPr>
          </a:p>
          <a:p>
            <a:pPr indent="-406400" lvl="0" marL="457200" rtl="0" algn="l">
              <a:lnSpc>
                <a:spcPct val="90000"/>
              </a:lnSpc>
              <a:spcBef>
                <a:spcPts val="0"/>
              </a:spcBef>
              <a:spcAft>
                <a:spcPts val="0"/>
              </a:spcAft>
              <a:buClr>
                <a:schemeClr val="dk1"/>
              </a:buClr>
              <a:buSzPts val="2800"/>
              <a:buChar char="•"/>
            </a:pPr>
            <a:r>
              <a:rPr lang="en-US" sz="2800">
                <a:solidFill>
                  <a:schemeClr val="dk1"/>
                </a:solidFill>
              </a:rPr>
              <a:t>Initialization State</a:t>
            </a:r>
            <a:endParaRPr sz="2800">
              <a:solidFill>
                <a:schemeClr val="dk1"/>
              </a:solidFill>
            </a:endParaRPr>
          </a:p>
          <a:p>
            <a:pPr indent="-381000" lvl="1" marL="914400" rtl="0" algn="l">
              <a:lnSpc>
                <a:spcPct val="90000"/>
              </a:lnSpc>
              <a:spcBef>
                <a:spcPts val="0"/>
              </a:spcBef>
              <a:spcAft>
                <a:spcPts val="0"/>
              </a:spcAft>
              <a:buClr>
                <a:schemeClr val="dk1"/>
              </a:buClr>
              <a:buSzPts val="2400"/>
              <a:buChar char="•"/>
            </a:pPr>
            <a:r>
              <a:rPr lang="en-US" sz="2400">
                <a:solidFill>
                  <a:schemeClr val="dk1"/>
                </a:solidFill>
              </a:rPr>
              <a:t>Rideshare</a:t>
            </a:r>
            <a:endParaRPr sz="2400">
              <a:solidFill>
                <a:schemeClr val="dk1"/>
              </a:solidFill>
            </a:endParaRPr>
          </a:p>
          <a:p>
            <a:pPr indent="-355600" lvl="2" marL="1371600" rtl="0" algn="l">
              <a:lnSpc>
                <a:spcPct val="90000"/>
              </a:lnSpc>
              <a:spcBef>
                <a:spcPts val="0"/>
              </a:spcBef>
              <a:spcAft>
                <a:spcPts val="0"/>
              </a:spcAft>
              <a:buClr>
                <a:schemeClr val="dk1"/>
              </a:buClr>
              <a:buSzPts val="2000"/>
              <a:buChar char="•"/>
            </a:pPr>
            <a:r>
              <a:rPr lang="en-US" sz="2400">
                <a:solidFill>
                  <a:schemeClr val="dk1"/>
                </a:solidFill>
              </a:rPr>
              <a:t>EM-1 Launch </a:t>
            </a:r>
            <a:endParaRPr sz="2400">
              <a:solidFill>
                <a:schemeClr val="dk1"/>
              </a:solidFill>
            </a:endParaRPr>
          </a:p>
          <a:p>
            <a:pPr indent="-406400" lvl="0" marL="457200" marR="0" rtl="0" algn="l">
              <a:lnSpc>
                <a:spcPct val="90000"/>
              </a:lnSpc>
              <a:spcBef>
                <a:spcPts val="0"/>
              </a:spcBef>
              <a:spcAft>
                <a:spcPts val="0"/>
              </a:spcAft>
              <a:buClr>
                <a:schemeClr val="dk1"/>
              </a:buClr>
              <a:buSzPts val="2800"/>
              <a:buFont typeface="Arial"/>
              <a:buChar char="•"/>
            </a:pPr>
            <a:r>
              <a:rPr lang="en-US" sz="2800">
                <a:solidFill>
                  <a:schemeClr val="dk1"/>
                </a:solidFill>
              </a:rPr>
              <a:t>Memory Corruption</a:t>
            </a:r>
            <a:endParaRPr sz="2800">
              <a:solidFill>
                <a:schemeClr val="dk1"/>
              </a:solidFill>
            </a:endParaRPr>
          </a:p>
          <a:p>
            <a:pPr indent="-381000" lvl="1" marL="914400" marR="0" rtl="0" algn="l">
              <a:lnSpc>
                <a:spcPct val="90000"/>
              </a:lnSpc>
              <a:spcBef>
                <a:spcPts val="0"/>
              </a:spcBef>
              <a:spcAft>
                <a:spcPts val="0"/>
              </a:spcAft>
              <a:buClr>
                <a:schemeClr val="dk1"/>
              </a:buClr>
              <a:buSzPts val="2400"/>
              <a:buChar char="•"/>
            </a:pPr>
            <a:r>
              <a:rPr lang="en-US" sz="2400">
                <a:solidFill>
                  <a:schemeClr val="dk1"/>
                </a:solidFill>
              </a:rPr>
              <a:t>Single Event Upsets</a:t>
            </a:r>
            <a:endParaRPr sz="2400">
              <a:solidFill>
                <a:schemeClr val="dk1"/>
              </a:solidFill>
            </a:endParaRPr>
          </a:p>
          <a:p>
            <a:pPr indent="0" lvl="0" marL="0" marR="0" rtl="0" algn="l">
              <a:lnSpc>
                <a:spcPct val="90000"/>
              </a:lnSpc>
              <a:spcBef>
                <a:spcPts val="500"/>
              </a:spcBef>
              <a:spcAft>
                <a:spcPts val="0"/>
              </a:spcAft>
              <a:buNone/>
            </a:pPr>
            <a:r>
              <a:t/>
            </a:r>
            <a:endParaRPr sz="2400">
              <a:solidFill>
                <a:schemeClr val="dk1"/>
              </a:solidFill>
            </a:endParaRPr>
          </a:p>
        </p:txBody>
      </p:sp>
      <p:sp>
        <p:nvSpPr>
          <p:cNvPr id="127" name="Google Shape;127;p17"/>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pic>
        <p:nvPicPr>
          <p:cNvPr id="128" name="Google Shape;128;p17"/>
          <p:cNvPicPr preferRelativeResize="0"/>
          <p:nvPr/>
        </p:nvPicPr>
        <p:blipFill>
          <a:blip r:embed="rId3">
            <a:alphaModFix/>
          </a:blip>
          <a:stretch>
            <a:fillRect/>
          </a:stretch>
        </p:blipFill>
        <p:spPr>
          <a:xfrm>
            <a:off x="7271625" y="2266475"/>
            <a:ext cx="4685820" cy="3280074"/>
          </a:xfrm>
          <a:prstGeom prst="rect">
            <a:avLst/>
          </a:prstGeom>
          <a:noFill/>
          <a:ln>
            <a:noFill/>
          </a:ln>
        </p:spPr>
      </p:pic>
      <p:sp>
        <p:nvSpPr>
          <p:cNvPr id="129" name="Google Shape;129;p17"/>
          <p:cNvSpPr/>
          <p:nvPr/>
        </p:nvSpPr>
        <p:spPr>
          <a:xfrm>
            <a:off x="11037800" y="2395850"/>
            <a:ext cx="773694" cy="121915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1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4400" u="none" cap="none" strike="noStrike">
                <a:solidFill>
                  <a:schemeClr val="dk1"/>
                </a:solidFill>
                <a:latin typeface="Arial"/>
                <a:ea typeface="Arial"/>
                <a:cs typeface="Arial"/>
                <a:sym typeface="Arial"/>
              </a:rPr>
              <a:t>Autonomous Navigation</a:t>
            </a:r>
            <a:endParaRPr b="0" i="0" sz="4400" u="none" cap="none" strike="noStrike">
              <a:solidFill>
                <a:schemeClr val="dk1"/>
              </a:solidFill>
              <a:latin typeface="Arial"/>
              <a:ea typeface="Arial"/>
              <a:cs typeface="Arial"/>
              <a:sym typeface="Arial"/>
            </a:endParaRPr>
          </a:p>
        </p:txBody>
      </p:sp>
      <p:sp>
        <p:nvSpPr>
          <p:cNvPr id="135" name="Google Shape;135;p18"/>
          <p:cNvSpPr txBox="1"/>
          <p:nvPr>
            <p:ph idx="1" type="body"/>
          </p:nvPr>
        </p:nvSpPr>
        <p:spPr>
          <a:xfrm>
            <a:off x="838200" y="1597025"/>
            <a:ext cx="10515600" cy="4118100"/>
          </a:xfrm>
          <a:prstGeom prst="rect">
            <a:avLst/>
          </a:prstGeom>
          <a:noFill/>
          <a:ln>
            <a:noFill/>
          </a:ln>
        </p:spPr>
        <p:txBody>
          <a:bodyPr anchorCtr="0" anchor="t" bIns="45700" lIns="91425" spcFirstLastPara="1" rIns="91425" wrap="square" tIns="45700">
            <a:noAutofit/>
          </a:bodyPr>
          <a:lstStyle/>
          <a:p>
            <a:pPr indent="-203200" lvl="0" marL="228600" marR="0" rtl="0" algn="l">
              <a:lnSpc>
                <a:spcPct val="90000"/>
              </a:lnSpc>
              <a:spcBef>
                <a:spcPts val="0"/>
              </a:spcBef>
              <a:spcAft>
                <a:spcPts val="0"/>
              </a:spcAft>
              <a:buClr>
                <a:schemeClr val="dk1"/>
              </a:buClr>
              <a:buSzPts val="2400"/>
              <a:buFont typeface="Arial"/>
              <a:buChar char="•"/>
            </a:pPr>
            <a:r>
              <a:rPr lang="en-US" sz="2400"/>
              <a:t>Autonomous Navigation is described by the following features, (3)</a:t>
            </a:r>
            <a:endParaRPr sz="2400"/>
          </a:p>
          <a:p>
            <a:pPr indent="-203200" lvl="1" marL="685800" marR="0" rtl="0" algn="l">
              <a:lnSpc>
                <a:spcPct val="90000"/>
              </a:lnSpc>
              <a:spcBef>
                <a:spcPts val="500"/>
              </a:spcBef>
              <a:spcAft>
                <a:spcPts val="0"/>
              </a:spcAft>
              <a:buClr>
                <a:schemeClr val="dk1"/>
              </a:buClr>
              <a:buSzPts val="2000"/>
              <a:buFont typeface="Arial"/>
              <a:buAutoNum type="alphaLcPeriod"/>
            </a:pPr>
            <a:r>
              <a:rPr lang="en-US" sz="2000"/>
              <a:t>Self-Contained</a:t>
            </a:r>
            <a:endParaRPr sz="2000"/>
          </a:p>
          <a:p>
            <a:pPr indent="-203200" lvl="1" marL="685800" marR="0" rtl="0" algn="l">
              <a:lnSpc>
                <a:spcPct val="90000"/>
              </a:lnSpc>
              <a:spcBef>
                <a:spcPts val="500"/>
              </a:spcBef>
              <a:spcAft>
                <a:spcPts val="0"/>
              </a:spcAft>
              <a:buClr>
                <a:schemeClr val="dk1"/>
              </a:buClr>
              <a:buSzPts val="2000"/>
              <a:buFont typeface="Arial"/>
              <a:buAutoNum type="alphaLcPeriod"/>
            </a:pPr>
            <a:r>
              <a:rPr lang="en-US" sz="2000"/>
              <a:t>Operating in Real Time</a:t>
            </a:r>
            <a:endParaRPr sz="2000"/>
          </a:p>
          <a:p>
            <a:pPr indent="-203200" lvl="1" marL="685800" marR="0" rtl="0" algn="l">
              <a:lnSpc>
                <a:spcPct val="90000"/>
              </a:lnSpc>
              <a:spcBef>
                <a:spcPts val="500"/>
              </a:spcBef>
              <a:spcAft>
                <a:spcPts val="0"/>
              </a:spcAft>
              <a:buClr>
                <a:schemeClr val="dk1"/>
              </a:buClr>
              <a:buSzPts val="2000"/>
              <a:buFont typeface="Arial"/>
              <a:buAutoNum type="alphaLcPeriod"/>
            </a:pPr>
            <a:r>
              <a:rPr lang="en-US" sz="2000"/>
              <a:t>Nonradiating (Not producing signals that aid in navigation, i.e. range/range rate between </a:t>
            </a:r>
            <a:r>
              <a:rPr lang="en-US" sz="2000"/>
              <a:t>spacecraft</a:t>
            </a:r>
            <a:r>
              <a:rPr lang="en-US" sz="2000"/>
              <a:t>)</a:t>
            </a:r>
            <a:endParaRPr sz="2000"/>
          </a:p>
          <a:p>
            <a:pPr indent="-203200" lvl="1" marL="685800" marR="0" rtl="0" algn="l">
              <a:lnSpc>
                <a:spcPct val="90000"/>
              </a:lnSpc>
              <a:spcBef>
                <a:spcPts val="500"/>
              </a:spcBef>
              <a:spcAft>
                <a:spcPts val="0"/>
              </a:spcAft>
              <a:buClr>
                <a:schemeClr val="dk1"/>
              </a:buClr>
              <a:buSzPts val="2000"/>
              <a:buFont typeface="Arial"/>
              <a:buAutoNum type="alphaLcPeriod"/>
            </a:pPr>
            <a:r>
              <a:rPr lang="en-US" sz="2000"/>
              <a:t>Not depending on outside operations</a:t>
            </a:r>
            <a:endParaRPr sz="2000"/>
          </a:p>
          <a:p>
            <a:pPr indent="-203200" lvl="0" marL="228600" marR="0" rtl="0" algn="l">
              <a:lnSpc>
                <a:spcPct val="90000"/>
              </a:lnSpc>
              <a:spcBef>
                <a:spcPts val="500"/>
              </a:spcBef>
              <a:spcAft>
                <a:spcPts val="0"/>
              </a:spcAft>
              <a:buClr>
                <a:schemeClr val="dk1"/>
              </a:buClr>
              <a:buSzPts val="2400"/>
              <a:buFont typeface="Arial"/>
              <a:buChar char="•"/>
            </a:pPr>
            <a:r>
              <a:rPr lang="en-US" sz="2400"/>
              <a:t>When applied to a spacecraft you obtain a system that is considered autonomous when navigation is performed onboard an orbiting spacecraft in real time without ground support. (4)</a:t>
            </a:r>
            <a:endParaRPr sz="2400"/>
          </a:p>
          <a:p>
            <a:pPr indent="0" lvl="0" marL="0" marR="0" rtl="0" algn="l">
              <a:lnSpc>
                <a:spcPct val="90000"/>
              </a:lnSpc>
              <a:spcBef>
                <a:spcPts val="500"/>
              </a:spcBef>
              <a:spcAft>
                <a:spcPts val="0"/>
              </a:spcAft>
              <a:buNone/>
            </a:pPr>
            <a:r>
              <a:t/>
            </a:r>
            <a:endParaRPr/>
          </a:p>
        </p:txBody>
      </p:sp>
      <p:sp>
        <p:nvSpPr>
          <p:cNvPr id="136" name="Google Shape;136;p18"/>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1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4400" u="none" cap="none" strike="noStrike">
                <a:solidFill>
                  <a:schemeClr val="dk1"/>
                </a:solidFill>
                <a:latin typeface="Arial"/>
                <a:ea typeface="Arial"/>
                <a:cs typeface="Arial"/>
                <a:sym typeface="Arial"/>
              </a:rPr>
              <a:t>Autonomous Navigation </a:t>
            </a:r>
            <a:r>
              <a:rPr lang="en-US">
                <a:latin typeface="Arial"/>
                <a:ea typeface="Arial"/>
                <a:cs typeface="Arial"/>
                <a:sym typeface="Arial"/>
              </a:rPr>
              <a:t>Background</a:t>
            </a:r>
            <a:endParaRPr b="0" i="0" sz="4400" u="none" cap="none" strike="noStrike">
              <a:solidFill>
                <a:schemeClr val="dk1"/>
              </a:solidFill>
              <a:latin typeface="Arial"/>
              <a:ea typeface="Arial"/>
              <a:cs typeface="Arial"/>
              <a:sym typeface="Arial"/>
            </a:endParaRPr>
          </a:p>
        </p:txBody>
      </p:sp>
      <p:sp>
        <p:nvSpPr>
          <p:cNvPr id="142" name="Google Shape;142;p19"/>
          <p:cNvSpPr txBox="1"/>
          <p:nvPr>
            <p:ph idx="1" type="body"/>
          </p:nvPr>
        </p:nvSpPr>
        <p:spPr>
          <a:xfrm>
            <a:off x="838200" y="1597025"/>
            <a:ext cx="5260800" cy="4118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500"/>
              </a:spcBef>
              <a:spcAft>
                <a:spcPts val="0"/>
              </a:spcAft>
              <a:buNone/>
            </a:pPr>
            <a:r>
              <a:rPr lang="en-US" sz="2400"/>
              <a:t>AutoNav</a:t>
            </a:r>
            <a:endParaRPr sz="2400"/>
          </a:p>
          <a:p>
            <a:pPr indent="-177800" lvl="0" marL="228600" marR="0" rtl="0" algn="l">
              <a:lnSpc>
                <a:spcPct val="90000"/>
              </a:lnSpc>
              <a:spcBef>
                <a:spcPts val="500"/>
              </a:spcBef>
              <a:spcAft>
                <a:spcPts val="0"/>
              </a:spcAft>
              <a:buClr>
                <a:schemeClr val="dk1"/>
              </a:buClr>
              <a:buSzPts val="2000"/>
              <a:buFont typeface="Arial"/>
              <a:buChar char="•"/>
            </a:pPr>
            <a:r>
              <a:rPr lang="en-US" sz="2000"/>
              <a:t>Deep Space 1</a:t>
            </a:r>
            <a:endParaRPr sz="2000"/>
          </a:p>
          <a:p>
            <a:pPr indent="-177800" lvl="0" marL="228600" marR="0" rtl="0" algn="l">
              <a:lnSpc>
                <a:spcPct val="90000"/>
              </a:lnSpc>
              <a:spcBef>
                <a:spcPts val="500"/>
              </a:spcBef>
              <a:spcAft>
                <a:spcPts val="0"/>
              </a:spcAft>
              <a:buClr>
                <a:schemeClr val="dk1"/>
              </a:buClr>
              <a:buSzPts val="2000"/>
              <a:buFont typeface="Arial"/>
              <a:buChar char="•"/>
            </a:pPr>
            <a:r>
              <a:rPr lang="en-US" sz="2000"/>
              <a:t>Deep Impact</a:t>
            </a:r>
            <a:endParaRPr sz="2000"/>
          </a:p>
          <a:p>
            <a:pPr indent="-177800" lvl="0" marL="228600" marR="0" rtl="0" algn="l">
              <a:lnSpc>
                <a:spcPct val="90000"/>
              </a:lnSpc>
              <a:spcBef>
                <a:spcPts val="500"/>
              </a:spcBef>
              <a:spcAft>
                <a:spcPts val="0"/>
              </a:spcAft>
              <a:buClr>
                <a:schemeClr val="dk1"/>
              </a:buClr>
              <a:buSzPts val="2000"/>
              <a:buFont typeface="Arial"/>
              <a:buChar char="•"/>
            </a:pPr>
            <a:r>
              <a:rPr lang="en-US" sz="2000"/>
              <a:t>STARDUST</a:t>
            </a:r>
            <a:endParaRPr sz="2000"/>
          </a:p>
          <a:p>
            <a:pPr indent="0" lvl="0" marL="0" marR="0" rtl="0" algn="l">
              <a:lnSpc>
                <a:spcPct val="90000"/>
              </a:lnSpc>
              <a:spcBef>
                <a:spcPts val="500"/>
              </a:spcBef>
              <a:spcAft>
                <a:spcPts val="0"/>
              </a:spcAft>
              <a:buNone/>
            </a:pPr>
            <a:r>
              <a:t/>
            </a:r>
            <a:endParaRPr sz="2000"/>
          </a:p>
          <a:p>
            <a:pPr indent="0" lvl="0" marL="0" marR="0" rtl="0" algn="l">
              <a:lnSpc>
                <a:spcPct val="90000"/>
              </a:lnSpc>
              <a:spcBef>
                <a:spcPts val="500"/>
              </a:spcBef>
              <a:spcAft>
                <a:spcPts val="0"/>
              </a:spcAft>
              <a:buNone/>
            </a:pPr>
            <a:r>
              <a:rPr lang="en-US" sz="2400"/>
              <a:t>Deep-Space Positioning System (DPS)</a:t>
            </a:r>
            <a:endParaRPr sz="2400"/>
          </a:p>
          <a:p>
            <a:pPr indent="-355600" lvl="0" marL="457200" marR="0" rtl="0" algn="l">
              <a:lnSpc>
                <a:spcPct val="90000"/>
              </a:lnSpc>
              <a:spcBef>
                <a:spcPts val="500"/>
              </a:spcBef>
              <a:spcAft>
                <a:spcPts val="0"/>
              </a:spcAft>
              <a:buSzPts val="2000"/>
              <a:buChar char="•"/>
            </a:pPr>
            <a:r>
              <a:rPr lang="en-US" sz="2000"/>
              <a:t>Deep Space Atomic Clock</a:t>
            </a:r>
            <a:endParaRPr sz="2000"/>
          </a:p>
          <a:p>
            <a:pPr indent="0" lvl="0" marL="0" marR="0" rtl="0" algn="l">
              <a:lnSpc>
                <a:spcPct val="90000"/>
              </a:lnSpc>
              <a:spcBef>
                <a:spcPts val="500"/>
              </a:spcBef>
              <a:spcAft>
                <a:spcPts val="0"/>
              </a:spcAft>
              <a:buNone/>
            </a:pPr>
            <a:r>
              <a:t/>
            </a:r>
            <a:endParaRPr sz="2000"/>
          </a:p>
          <a:p>
            <a:pPr indent="0" lvl="0" marL="0" marR="0" rtl="0" algn="l">
              <a:lnSpc>
                <a:spcPct val="90000"/>
              </a:lnSpc>
              <a:spcBef>
                <a:spcPts val="500"/>
              </a:spcBef>
              <a:spcAft>
                <a:spcPts val="0"/>
              </a:spcAft>
              <a:buNone/>
            </a:pPr>
            <a:r>
              <a:t/>
            </a:r>
            <a:endParaRPr sz="2000"/>
          </a:p>
        </p:txBody>
      </p:sp>
      <p:sp>
        <p:nvSpPr>
          <p:cNvPr id="143" name="Google Shape;143;p19"/>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144" name="Google Shape;144;p19"/>
          <p:cNvSpPr txBox="1"/>
          <p:nvPr>
            <p:ph idx="1" type="body"/>
          </p:nvPr>
        </p:nvSpPr>
        <p:spPr>
          <a:xfrm>
            <a:off x="6099000" y="1597025"/>
            <a:ext cx="5260800" cy="4118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500"/>
              </a:spcBef>
              <a:spcAft>
                <a:spcPts val="0"/>
              </a:spcAft>
              <a:buNone/>
            </a:pPr>
            <a:r>
              <a:rPr lang="en-US" sz="2400"/>
              <a:t>Op</a:t>
            </a:r>
            <a:r>
              <a:rPr lang="en-US" sz="2400"/>
              <a:t>Nav</a:t>
            </a:r>
            <a:endParaRPr sz="2400"/>
          </a:p>
          <a:p>
            <a:pPr indent="-177800" lvl="0" marL="228600" marR="0" rtl="0" algn="l">
              <a:lnSpc>
                <a:spcPct val="90000"/>
              </a:lnSpc>
              <a:spcBef>
                <a:spcPts val="500"/>
              </a:spcBef>
              <a:spcAft>
                <a:spcPts val="0"/>
              </a:spcAft>
              <a:buClr>
                <a:schemeClr val="dk1"/>
              </a:buClr>
              <a:buSzPts val="2000"/>
              <a:buFont typeface="Arial"/>
              <a:buChar char="•"/>
            </a:pPr>
            <a:r>
              <a:rPr lang="en-US" sz="2000"/>
              <a:t>In-Situ</a:t>
            </a:r>
            <a:endParaRPr sz="2000"/>
          </a:p>
          <a:p>
            <a:pPr indent="-203200" lvl="1" marL="685800" marR="0" rtl="0" algn="l">
              <a:lnSpc>
                <a:spcPct val="90000"/>
              </a:lnSpc>
              <a:spcBef>
                <a:spcPts val="500"/>
              </a:spcBef>
              <a:spcAft>
                <a:spcPts val="0"/>
              </a:spcAft>
              <a:buClr>
                <a:schemeClr val="dk1"/>
              </a:buClr>
              <a:buSzPts val="2000"/>
              <a:buFont typeface="Arial"/>
              <a:buAutoNum type="alphaLcPeriod"/>
            </a:pPr>
            <a:r>
              <a:rPr lang="en-US" sz="2000"/>
              <a:t>Voyager 1</a:t>
            </a:r>
            <a:endParaRPr sz="2000"/>
          </a:p>
          <a:p>
            <a:pPr indent="-203200" lvl="1" marL="685800" marR="0" rtl="0" algn="l">
              <a:lnSpc>
                <a:spcPct val="90000"/>
              </a:lnSpc>
              <a:spcBef>
                <a:spcPts val="500"/>
              </a:spcBef>
              <a:spcAft>
                <a:spcPts val="0"/>
              </a:spcAft>
              <a:buClr>
                <a:schemeClr val="dk1"/>
              </a:buClr>
              <a:buSzPts val="2000"/>
              <a:buFont typeface="Arial"/>
              <a:buAutoNum type="alphaLcPeriod"/>
            </a:pPr>
            <a:r>
              <a:rPr lang="en-US" sz="2000"/>
              <a:t>Voyager 2</a:t>
            </a:r>
            <a:endParaRPr sz="2000"/>
          </a:p>
          <a:p>
            <a:pPr indent="0" lvl="0" marL="228600" marR="0" rtl="0" algn="l">
              <a:lnSpc>
                <a:spcPct val="90000"/>
              </a:lnSpc>
              <a:spcBef>
                <a:spcPts val="500"/>
              </a:spcBef>
              <a:spcAft>
                <a:spcPts val="0"/>
              </a:spcAft>
              <a:buNone/>
            </a:pPr>
            <a:r>
              <a:t/>
            </a:r>
            <a:endParaRPr sz="2000"/>
          </a:p>
          <a:p>
            <a:pPr indent="0" lvl="0" marL="0" marR="0" rtl="0" algn="l">
              <a:lnSpc>
                <a:spcPct val="90000"/>
              </a:lnSpc>
              <a:spcBef>
                <a:spcPts val="500"/>
              </a:spcBef>
              <a:spcAft>
                <a:spcPts val="0"/>
              </a:spcAft>
              <a:buNone/>
            </a:pPr>
            <a:r>
              <a:t/>
            </a:r>
            <a:endParaRPr sz="2000"/>
          </a:p>
        </p:txBody>
      </p:sp>
      <p:pic>
        <p:nvPicPr>
          <p:cNvPr id="145" name="Google Shape;145;p19"/>
          <p:cNvPicPr preferRelativeResize="0"/>
          <p:nvPr/>
        </p:nvPicPr>
        <p:blipFill>
          <a:blip r:embed="rId3">
            <a:alphaModFix/>
          </a:blip>
          <a:stretch>
            <a:fillRect/>
          </a:stretch>
        </p:blipFill>
        <p:spPr>
          <a:xfrm>
            <a:off x="6683597" y="3310200"/>
            <a:ext cx="4719600" cy="2597675"/>
          </a:xfrm>
          <a:prstGeom prst="rect">
            <a:avLst/>
          </a:prstGeom>
          <a:noFill/>
          <a:ln>
            <a:noFill/>
          </a:ln>
        </p:spPr>
      </p:pic>
      <p:sp>
        <p:nvSpPr>
          <p:cNvPr id="146" name="Google Shape;146;p19"/>
          <p:cNvSpPr txBox="1"/>
          <p:nvPr/>
        </p:nvSpPr>
        <p:spPr>
          <a:xfrm>
            <a:off x="11510375" y="5625700"/>
            <a:ext cx="509100" cy="2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(7)</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20"/>
          <p:cNvSpPr txBox="1"/>
          <p:nvPr>
            <p:ph type="title"/>
          </p:nvPr>
        </p:nvSpPr>
        <p:spPr>
          <a:xfrm>
            <a:off x="838200" y="38617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lang="en-US">
                <a:latin typeface="Arial"/>
                <a:ea typeface="Arial"/>
                <a:cs typeface="Arial"/>
                <a:sym typeface="Arial"/>
              </a:rPr>
              <a:t>Possible Sources</a:t>
            </a:r>
            <a:endParaRPr b="0" i="0" sz="4400" u="none" cap="none" strike="noStrike">
              <a:solidFill>
                <a:schemeClr val="dk1"/>
              </a:solidFill>
              <a:latin typeface="Arial"/>
              <a:ea typeface="Arial"/>
              <a:cs typeface="Arial"/>
              <a:sym typeface="Arial"/>
            </a:endParaRPr>
          </a:p>
        </p:txBody>
      </p:sp>
      <p:sp>
        <p:nvSpPr>
          <p:cNvPr id="152" name="Google Shape;152;p20"/>
          <p:cNvSpPr txBox="1"/>
          <p:nvPr>
            <p:ph idx="1" type="body"/>
          </p:nvPr>
        </p:nvSpPr>
        <p:spPr>
          <a:xfrm>
            <a:off x="838200" y="1457525"/>
            <a:ext cx="10515600" cy="4635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90000"/>
              </a:lnSpc>
              <a:spcBef>
                <a:spcPts val="500"/>
              </a:spcBef>
              <a:spcAft>
                <a:spcPts val="0"/>
              </a:spcAft>
              <a:buSzPts val="2400"/>
              <a:buChar char="•"/>
            </a:pPr>
            <a:r>
              <a:rPr lang="en-US" sz="2400"/>
              <a:t>Vast knowledge of </a:t>
            </a:r>
            <a:r>
              <a:rPr lang="en-US" sz="2400"/>
              <a:t>autonomous navigation</a:t>
            </a:r>
            <a:r>
              <a:rPr lang="en-US" sz="2400"/>
              <a:t> in existence</a:t>
            </a:r>
            <a:endParaRPr sz="2400"/>
          </a:p>
          <a:p>
            <a:pPr indent="0" lvl="0" marL="457200" marR="0" rtl="0" algn="l">
              <a:lnSpc>
                <a:spcPct val="90000"/>
              </a:lnSpc>
              <a:spcBef>
                <a:spcPts val="500"/>
              </a:spcBef>
              <a:spcAft>
                <a:spcPts val="0"/>
              </a:spcAft>
              <a:buNone/>
            </a:pPr>
            <a:r>
              <a:t/>
            </a:r>
            <a:endParaRPr/>
          </a:p>
        </p:txBody>
      </p:sp>
      <p:sp>
        <p:nvSpPr>
          <p:cNvPr id="153" name="Google Shape;153;p20"/>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pic>
        <p:nvPicPr>
          <p:cNvPr id="154" name="Google Shape;154;p20"/>
          <p:cNvPicPr preferRelativeResize="0"/>
          <p:nvPr/>
        </p:nvPicPr>
        <p:blipFill>
          <a:blip r:embed="rId3">
            <a:alphaModFix/>
          </a:blip>
          <a:stretch>
            <a:fillRect/>
          </a:stretch>
        </p:blipFill>
        <p:spPr>
          <a:xfrm>
            <a:off x="2107804" y="1921025"/>
            <a:ext cx="7976400" cy="40588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2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Calibri"/>
              <a:buNone/>
            </a:pPr>
            <a:r>
              <a:rPr lang="en-US">
                <a:latin typeface="Calibri"/>
                <a:ea typeface="Calibri"/>
                <a:cs typeface="Calibri"/>
                <a:sym typeface="Calibri"/>
              </a:rPr>
              <a:t>Constraints</a:t>
            </a:r>
            <a:r>
              <a:rPr lang="en-US">
                <a:latin typeface="Calibri"/>
                <a:ea typeface="Calibri"/>
                <a:cs typeface="Calibri"/>
                <a:sym typeface="Calibri"/>
              </a:rPr>
              <a:t> </a:t>
            </a:r>
            <a:endParaRPr/>
          </a:p>
        </p:txBody>
      </p:sp>
      <p:sp>
        <p:nvSpPr>
          <p:cNvPr id="160" name="Google Shape;160;p21"/>
          <p:cNvSpPr txBox="1"/>
          <p:nvPr>
            <p:ph idx="1" type="body"/>
          </p:nvPr>
        </p:nvSpPr>
        <p:spPr>
          <a:xfrm>
            <a:off x="762000" y="1444625"/>
            <a:ext cx="10515600" cy="1805400"/>
          </a:xfrm>
          <a:prstGeom prst="rect">
            <a:avLst/>
          </a:prstGeom>
          <a:noFill/>
          <a:ln>
            <a:noFill/>
          </a:ln>
        </p:spPr>
        <p:txBody>
          <a:bodyPr anchorCtr="0" anchor="t" bIns="45700" lIns="91425" spcFirstLastPara="1" rIns="91425" wrap="square" tIns="45700">
            <a:noAutofit/>
          </a:bodyPr>
          <a:lstStyle/>
          <a:p>
            <a:pPr indent="-393700" lvl="0" marL="457200" marR="0" rtl="0" algn="l">
              <a:lnSpc>
                <a:spcPct val="90000"/>
              </a:lnSpc>
              <a:spcBef>
                <a:spcPts val="500"/>
              </a:spcBef>
              <a:spcAft>
                <a:spcPts val="0"/>
              </a:spcAft>
              <a:buSzPts val="2600"/>
              <a:buAutoNum type="arabicPeriod"/>
            </a:pPr>
            <a:r>
              <a:rPr lang="en-US" sz="2600"/>
              <a:t>Solution will be low Size Weight and Power (SWaP) and will be able to fit on a cubesat form factor</a:t>
            </a:r>
            <a:endParaRPr sz="2600"/>
          </a:p>
          <a:p>
            <a:pPr indent="-393700" lvl="0" marL="457200" marR="0" rtl="0" algn="l">
              <a:lnSpc>
                <a:spcPct val="90000"/>
              </a:lnSpc>
              <a:spcBef>
                <a:spcPts val="0"/>
              </a:spcBef>
              <a:spcAft>
                <a:spcPts val="0"/>
              </a:spcAft>
              <a:buSzPts val="2600"/>
              <a:buAutoNum type="arabicPeriod"/>
            </a:pPr>
            <a:r>
              <a:rPr lang="en-US" sz="2600"/>
              <a:t>A star tracker will be used on the </a:t>
            </a:r>
            <a:r>
              <a:rPr lang="en-US" sz="2600"/>
              <a:t>spacecraft, limit 7.5 magnitude</a:t>
            </a:r>
            <a:endParaRPr sz="2600"/>
          </a:p>
          <a:p>
            <a:pPr indent="-393700" lvl="0" marL="457200" marR="0" rtl="0" algn="l">
              <a:lnSpc>
                <a:spcPct val="90000"/>
              </a:lnSpc>
              <a:spcBef>
                <a:spcPts val="0"/>
              </a:spcBef>
              <a:spcAft>
                <a:spcPts val="0"/>
              </a:spcAft>
              <a:buSzPts val="2600"/>
              <a:buAutoNum type="arabicPeriod"/>
            </a:pPr>
            <a:r>
              <a:rPr lang="en-US" sz="2600"/>
              <a:t>The </a:t>
            </a:r>
            <a:r>
              <a:rPr lang="en-US" sz="2600"/>
              <a:t>spacecraft</a:t>
            </a:r>
            <a:r>
              <a:rPr lang="en-US" sz="2600"/>
              <a:t> is solar powered</a:t>
            </a:r>
            <a:endParaRPr sz="2600"/>
          </a:p>
          <a:p>
            <a:pPr indent="-393700" lvl="0" marL="457200" rtl="0" algn="l">
              <a:spcBef>
                <a:spcPts val="0"/>
              </a:spcBef>
              <a:spcAft>
                <a:spcPts val="0"/>
              </a:spcAft>
              <a:buSzPts val="2600"/>
              <a:buAutoNum type="arabicPeriod"/>
            </a:pPr>
            <a:r>
              <a:rPr lang="en-US" sz="2600"/>
              <a:t>The spacecraft is located in deep space between 1 AU and 5 AU</a:t>
            </a:r>
            <a:endParaRPr sz="2600"/>
          </a:p>
          <a:p>
            <a:pPr indent="-393700" lvl="0" marL="457200" rtl="0" algn="l">
              <a:spcBef>
                <a:spcPts val="0"/>
              </a:spcBef>
              <a:spcAft>
                <a:spcPts val="0"/>
              </a:spcAft>
              <a:buSzPts val="2600"/>
              <a:buAutoNum type="arabicPeriod"/>
            </a:pPr>
            <a:r>
              <a:rPr lang="en-US" sz="2600"/>
              <a:t>The spacecraft is within ± 5° of the ecliptic</a:t>
            </a:r>
            <a:endParaRPr sz="2600"/>
          </a:p>
        </p:txBody>
      </p:sp>
      <p:sp>
        <p:nvSpPr>
          <p:cNvPr id="161" name="Google Shape;161;p21"/>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p2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Calibri"/>
              <a:buNone/>
            </a:pPr>
            <a:r>
              <a:rPr lang="en-US">
                <a:latin typeface="Calibri"/>
                <a:ea typeface="Calibri"/>
                <a:cs typeface="Calibri"/>
                <a:sym typeface="Calibri"/>
              </a:rPr>
              <a:t>Solution - Find Jupiter</a:t>
            </a:r>
            <a:endParaRPr/>
          </a:p>
        </p:txBody>
      </p:sp>
      <p:sp>
        <p:nvSpPr>
          <p:cNvPr id="167" name="Google Shape;167;p22"/>
          <p:cNvSpPr txBox="1"/>
          <p:nvPr>
            <p:ph idx="1" type="body"/>
          </p:nvPr>
        </p:nvSpPr>
        <p:spPr>
          <a:xfrm>
            <a:off x="762000" y="1444625"/>
            <a:ext cx="10515600" cy="2091600"/>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500"/>
              </a:spcBef>
              <a:spcAft>
                <a:spcPts val="0"/>
              </a:spcAft>
              <a:buSzPts val="2800"/>
              <a:buChar char="•"/>
            </a:pPr>
            <a:r>
              <a:rPr lang="en-US"/>
              <a:t>Why?</a:t>
            </a:r>
            <a:endParaRPr/>
          </a:p>
          <a:p>
            <a:pPr indent="-381000" lvl="1" marL="914400" marR="0" rtl="0" algn="l">
              <a:lnSpc>
                <a:spcPct val="90000"/>
              </a:lnSpc>
              <a:spcBef>
                <a:spcPts val="0"/>
              </a:spcBef>
              <a:spcAft>
                <a:spcPts val="0"/>
              </a:spcAft>
              <a:buSzPts val="2400"/>
              <a:buChar char="•"/>
            </a:pPr>
            <a:r>
              <a:rPr lang="en-US"/>
              <a:t>Jupiter offers multiple targets by finding one object</a:t>
            </a:r>
            <a:endParaRPr/>
          </a:p>
          <a:p>
            <a:pPr indent="-381000" lvl="1" marL="914400" marR="0" rtl="0" algn="l">
              <a:lnSpc>
                <a:spcPct val="90000"/>
              </a:lnSpc>
              <a:spcBef>
                <a:spcPts val="0"/>
              </a:spcBef>
              <a:spcAft>
                <a:spcPts val="0"/>
              </a:spcAft>
              <a:buSzPts val="2400"/>
              <a:buChar char="•"/>
            </a:pPr>
            <a:r>
              <a:rPr lang="en-US"/>
              <a:t>Periods of Galilean Moons offer higher </a:t>
            </a:r>
            <a:r>
              <a:rPr lang="en-US"/>
              <a:t>fidelity</a:t>
            </a:r>
            <a:r>
              <a:rPr lang="en-US"/>
              <a:t>. </a:t>
            </a:r>
            <a:endParaRPr/>
          </a:p>
          <a:p>
            <a:pPr indent="-381000" lvl="1" marL="914400" marR="0" rtl="0" algn="l">
              <a:lnSpc>
                <a:spcPct val="90000"/>
              </a:lnSpc>
              <a:spcBef>
                <a:spcPts val="0"/>
              </a:spcBef>
              <a:spcAft>
                <a:spcPts val="0"/>
              </a:spcAft>
              <a:buSzPts val="2400"/>
              <a:buChar char="•"/>
            </a:pPr>
            <a:r>
              <a:rPr lang="en-US"/>
              <a:t>Jupiter is a bright object in the sky</a:t>
            </a:r>
            <a:endParaRPr/>
          </a:p>
          <a:p>
            <a:pPr indent="-381000" lvl="1" marL="914400" marR="0" rtl="0" algn="l">
              <a:lnSpc>
                <a:spcPct val="90000"/>
              </a:lnSpc>
              <a:spcBef>
                <a:spcPts val="0"/>
              </a:spcBef>
              <a:spcAft>
                <a:spcPts val="0"/>
              </a:spcAft>
              <a:buSzPts val="2400"/>
              <a:buChar char="•"/>
            </a:pPr>
            <a:r>
              <a:rPr lang="en-US"/>
              <a:t>Inner planets are harder to locate</a:t>
            </a:r>
            <a:endParaRPr/>
          </a:p>
        </p:txBody>
      </p:sp>
      <p:sp>
        <p:nvSpPr>
          <p:cNvPr id="168" name="Google Shape;168;p22"/>
          <p:cNvSpPr txBox="1"/>
          <p:nvPr>
            <p:ph idx="1" type="body"/>
          </p:nvPr>
        </p:nvSpPr>
        <p:spPr>
          <a:xfrm>
            <a:off x="762000" y="3753700"/>
            <a:ext cx="10515600" cy="1998900"/>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500"/>
              </a:spcBef>
              <a:spcAft>
                <a:spcPts val="0"/>
              </a:spcAft>
              <a:buSzPts val="2800"/>
              <a:buChar char="•"/>
            </a:pPr>
            <a:r>
              <a:rPr lang="en-US"/>
              <a:t>Time, Position, and Velocity?</a:t>
            </a:r>
            <a:endParaRPr/>
          </a:p>
          <a:p>
            <a:pPr indent="-381000" lvl="1" marL="914400" marR="0" rtl="0" algn="l">
              <a:lnSpc>
                <a:spcPct val="90000"/>
              </a:lnSpc>
              <a:spcBef>
                <a:spcPts val="0"/>
              </a:spcBef>
              <a:spcAft>
                <a:spcPts val="0"/>
              </a:spcAft>
              <a:buSzPts val="2400"/>
              <a:buChar char="•"/>
            </a:pPr>
            <a:r>
              <a:rPr lang="en-US"/>
              <a:t>Just position and velocity gives relative, not absolute</a:t>
            </a:r>
            <a:endParaRPr/>
          </a:p>
          <a:p>
            <a:pPr indent="-381000" lvl="1" marL="914400" marR="0" rtl="0" algn="l">
              <a:lnSpc>
                <a:spcPct val="90000"/>
              </a:lnSpc>
              <a:spcBef>
                <a:spcPts val="0"/>
              </a:spcBef>
              <a:spcAft>
                <a:spcPts val="0"/>
              </a:spcAft>
              <a:buSzPts val="2400"/>
              <a:buChar char="•"/>
            </a:pPr>
            <a:r>
              <a:rPr lang="en-US"/>
              <a:t>Communication schedules would be based on time</a:t>
            </a:r>
            <a:endParaRPr/>
          </a:p>
        </p:txBody>
      </p:sp>
      <p:pic>
        <p:nvPicPr>
          <p:cNvPr id="169" name="Google Shape;169;p22"/>
          <p:cNvPicPr preferRelativeResize="0"/>
          <p:nvPr/>
        </p:nvPicPr>
        <p:blipFill>
          <a:blip r:embed="rId3">
            <a:alphaModFix/>
          </a:blip>
          <a:stretch>
            <a:fillRect/>
          </a:stretch>
        </p:blipFill>
        <p:spPr>
          <a:xfrm>
            <a:off x="8910450" y="2096100"/>
            <a:ext cx="3114666" cy="2091600"/>
          </a:xfrm>
          <a:prstGeom prst="rect">
            <a:avLst/>
          </a:prstGeom>
          <a:noFill/>
          <a:ln>
            <a:noFill/>
          </a:ln>
        </p:spPr>
      </p:pic>
      <p:sp>
        <p:nvSpPr>
          <p:cNvPr id="170" name="Google Shape;170;p22"/>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sp>
        <p:nvSpPr>
          <p:cNvPr id="175" name="Google Shape;175;p2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Calibri"/>
              <a:buNone/>
            </a:pPr>
            <a:r>
              <a:rPr lang="en-US">
                <a:latin typeface="Calibri"/>
                <a:ea typeface="Calibri"/>
                <a:cs typeface="Calibri"/>
                <a:sym typeface="Calibri"/>
              </a:rPr>
              <a:t>Lost-In-Space Concept of Operations</a:t>
            </a:r>
            <a:r>
              <a:rPr lang="en-US">
                <a:latin typeface="Calibri"/>
                <a:ea typeface="Calibri"/>
                <a:cs typeface="Calibri"/>
                <a:sym typeface="Calibri"/>
              </a:rPr>
              <a:t> </a:t>
            </a:r>
            <a:endParaRPr/>
          </a:p>
        </p:txBody>
      </p:sp>
      <p:sp>
        <p:nvSpPr>
          <p:cNvPr id="176" name="Google Shape;176;p23"/>
          <p:cNvSpPr txBox="1"/>
          <p:nvPr>
            <p:ph idx="1" type="body"/>
          </p:nvPr>
        </p:nvSpPr>
        <p:spPr>
          <a:xfrm>
            <a:off x="762000" y="1444625"/>
            <a:ext cx="10515600" cy="3601500"/>
          </a:xfrm>
          <a:prstGeom prst="rect">
            <a:avLst/>
          </a:prstGeom>
          <a:noFill/>
          <a:ln>
            <a:noFill/>
          </a:ln>
        </p:spPr>
        <p:txBody>
          <a:bodyPr anchorCtr="0" anchor="t" bIns="45700" lIns="91425" spcFirstLastPara="1" rIns="91425" wrap="square" tIns="45700">
            <a:noAutofit/>
          </a:bodyPr>
          <a:lstStyle/>
          <a:p>
            <a:pPr indent="-393700" lvl="0" marL="457200" marR="0" rtl="0" algn="l">
              <a:lnSpc>
                <a:spcPct val="90000"/>
              </a:lnSpc>
              <a:spcBef>
                <a:spcPts val="500"/>
              </a:spcBef>
              <a:spcAft>
                <a:spcPts val="0"/>
              </a:spcAft>
              <a:buSzPts val="2600"/>
              <a:buAutoNum type="arabicPeriod"/>
            </a:pPr>
            <a:r>
              <a:rPr lang="en-US" sz="2600"/>
              <a:t>Determine attitude (star tracker)</a:t>
            </a:r>
            <a:endParaRPr sz="2600"/>
          </a:p>
          <a:p>
            <a:pPr indent="-393700" lvl="0" marL="457200" marR="0" rtl="0" algn="l">
              <a:lnSpc>
                <a:spcPct val="90000"/>
              </a:lnSpc>
              <a:spcBef>
                <a:spcPts val="0"/>
              </a:spcBef>
              <a:spcAft>
                <a:spcPts val="0"/>
              </a:spcAft>
              <a:buSzPts val="2600"/>
              <a:buAutoNum type="arabicPeriod"/>
            </a:pPr>
            <a:r>
              <a:rPr lang="en-US" sz="2600"/>
              <a:t>Locate sun-line direction (fine sun sensor)</a:t>
            </a:r>
            <a:endParaRPr sz="2600"/>
          </a:p>
          <a:p>
            <a:pPr indent="-393700" lvl="0" marL="457200" marR="0" rtl="0" algn="l">
              <a:lnSpc>
                <a:spcPct val="90000"/>
              </a:lnSpc>
              <a:spcBef>
                <a:spcPts val="0"/>
              </a:spcBef>
              <a:spcAft>
                <a:spcPts val="0"/>
              </a:spcAft>
              <a:buSzPts val="2600"/>
              <a:buAutoNum type="arabicPeriod"/>
            </a:pPr>
            <a:r>
              <a:rPr lang="en-US" sz="2600"/>
              <a:t>Obtain min/max distance from Sun</a:t>
            </a:r>
            <a:endParaRPr sz="2600"/>
          </a:p>
          <a:p>
            <a:pPr indent="-393700" lvl="0" marL="457200" marR="0" rtl="0" algn="l">
              <a:lnSpc>
                <a:spcPct val="90000"/>
              </a:lnSpc>
              <a:spcBef>
                <a:spcPts val="0"/>
              </a:spcBef>
              <a:spcAft>
                <a:spcPts val="0"/>
              </a:spcAft>
              <a:buSzPts val="2600"/>
              <a:buAutoNum type="arabicPeriod"/>
            </a:pPr>
            <a:r>
              <a:rPr lang="en-US" sz="2600"/>
              <a:t>Estimate </a:t>
            </a:r>
            <a:r>
              <a:rPr lang="en-US" sz="2600"/>
              <a:t>spacecraft</a:t>
            </a:r>
            <a:r>
              <a:rPr lang="en-US" sz="2600"/>
              <a:t> distance from Jupiter</a:t>
            </a:r>
            <a:endParaRPr sz="2600"/>
          </a:p>
          <a:p>
            <a:pPr indent="-393700" lvl="0" marL="457200" marR="0" rtl="0" algn="l">
              <a:lnSpc>
                <a:spcPct val="90000"/>
              </a:lnSpc>
              <a:spcBef>
                <a:spcPts val="0"/>
              </a:spcBef>
              <a:spcAft>
                <a:spcPts val="0"/>
              </a:spcAft>
              <a:buSzPts val="2600"/>
              <a:buAutoNum type="arabicPeriod"/>
            </a:pPr>
            <a:r>
              <a:rPr lang="en-US" sz="2600"/>
              <a:t>Compute search/scan angle to find Jupiter</a:t>
            </a:r>
            <a:endParaRPr sz="2600"/>
          </a:p>
          <a:p>
            <a:pPr indent="-393700" lvl="0" marL="457200" marR="0" rtl="0" algn="l">
              <a:lnSpc>
                <a:spcPct val="90000"/>
              </a:lnSpc>
              <a:spcBef>
                <a:spcPts val="0"/>
              </a:spcBef>
              <a:spcAft>
                <a:spcPts val="0"/>
              </a:spcAft>
              <a:buSzPts val="2600"/>
              <a:buAutoNum type="arabicPeriod"/>
            </a:pPr>
            <a:r>
              <a:rPr lang="en-US" sz="2600"/>
              <a:t>Scan with star tracker, then image process</a:t>
            </a:r>
            <a:endParaRPr sz="2600"/>
          </a:p>
          <a:p>
            <a:pPr indent="-393700" lvl="0" marL="457200" marR="0" rtl="0" algn="l">
              <a:lnSpc>
                <a:spcPct val="90000"/>
              </a:lnSpc>
              <a:spcBef>
                <a:spcPts val="0"/>
              </a:spcBef>
              <a:spcAft>
                <a:spcPts val="0"/>
              </a:spcAft>
              <a:buSzPts val="2600"/>
              <a:buAutoNum type="arabicPeriod"/>
            </a:pPr>
            <a:r>
              <a:rPr lang="en-US" sz="2600"/>
              <a:t>Detect Jupiter and estimate location</a:t>
            </a:r>
            <a:endParaRPr sz="2600"/>
          </a:p>
          <a:p>
            <a:pPr indent="-393700" lvl="0" marL="457200" marR="0" rtl="0" algn="l">
              <a:lnSpc>
                <a:spcPct val="90000"/>
              </a:lnSpc>
              <a:spcBef>
                <a:spcPts val="0"/>
              </a:spcBef>
              <a:spcAft>
                <a:spcPts val="0"/>
              </a:spcAft>
              <a:buSzPts val="2600"/>
              <a:buAutoNum type="arabicPeriod"/>
            </a:pPr>
            <a:r>
              <a:rPr lang="en-US" sz="2600"/>
              <a:t>Stare at the Jovian system</a:t>
            </a:r>
            <a:endParaRPr sz="2600"/>
          </a:p>
          <a:p>
            <a:pPr indent="-393700" lvl="0" marL="457200" marR="0" rtl="0" algn="l">
              <a:lnSpc>
                <a:spcPct val="90000"/>
              </a:lnSpc>
              <a:spcBef>
                <a:spcPts val="0"/>
              </a:spcBef>
              <a:spcAft>
                <a:spcPts val="0"/>
              </a:spcAft>
              <a:buSzPts val="2600"/>
              <a:buAutoNum type="arabicPeriod"/>
            </a:pPr>
            <a:r>
              <a:rPr lang="en-US" sz="2600"/>
              <a:t>Estimate Time, Position, and Velocity</a:t>
            </a:r>
            <a:endParaRPr sz="2600"/>
          </a:p>
        </p:txBody>
      </p:sp>
      <p:pic>
        <p:nvPicPr>
          <p:cNvPr id="177" name="Google Shape;177;p23"/>
          <p:cNvPicPr preferRelativeResize="0"/>
          <p:nvPr/>
        </p:nvPicPr>
        <p:blipFill>
          <a:blip r:embed="rId3">
            <a:alphaModFix/>
          </a:blip>
          <a:stretch>
            <a:fillRect/>
          </a:stretch>
        </p:blipFill>
        <p:spPr>
          <a:xfrm>
            <a:off x="8171025" y="2199538"/>
            <a:ext cx="3718525" cy="2091675"/>
          </a:xfrm>
          <a:prstGeom prst="rect">
            <a:avLst/>
          </a:prstGeom>
          <a:noFill/>
          <a:ln>
            <a:noFill/>
          </a:ln>
        </p:spPr>
      </p:pic>
      <p:sp>
        <p:nvSpPr>
          <p:cNvPr id="178" name="Google Shape;178;p23"/>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24"/>
          <p:cNvSpPr txBox="1"/>
          <p:nvPr>
            <p:ph type="title"/>
          </p:nvPr>
        </p:nvSpPr>
        <p:spPr>
          <a:xfrm>
            <a:off x="838200" y="365125"/>
            <a:ext cx="10515600" cy="1325700"/>
          </a:xfrm>
          <a:prstGeom prst="rect">
            <a:avLst/>
          </a:prstGeom>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lang="en-US">
                <a:latin typeface="Calibri"/>
                <a:ea typeface="Calibri"/>
                <a:cs typeface="Calibri"/>
                <a:sym typeface="Calibri"/>
              </a:rPr>
              <a:t>Current</a:t>
            </a:r>
            <a:endParaRPr>
              <a:latin typeface="Calibri"/>
              <a:ea typeface="Calibri"/>
              <a:cs typeface="Calibri"/>
              <a:sym typeface="Calibri"/>
            </a:endParaRPr>
          </a:p>
          <a:p>
            <a:pPr indent="0" lvl="0" marL="0" marR="0" rtl="0" algn="l">
              <a:lnSpc>
                <a:spcPct val="90000"/>
              </a:lnSpc>
              <a:spcBef>
                <a:spcPts val="0"/>
              </a:spcBef>
              <a:spcAft>
                <a:spcPts val="0"/>
              </a:spcAft>
              <a:buNone/>
            </a:pPr>
            <a:r>
              <a:rPr lang="en-US">
                <a:latin typeface="Calibri"/>
                <a:ea typeface="Calibri"/>
                <a:cs typeface="Calibri"/>
                <a:sym typeface="Calibri"/>
              </a:rPr>
              <a:t>Time Solution</a:t>
            </a:r>
            <a:endParaRPr/>
          </a:p>
        </p:txBody>
      </p:sp>
      <p:sp>
        <p:nvSpPr>
          <p:cNvPr id="184" name="Google Shape;184;p24"/>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pic>
        <p:nvPicPr>
          <p:cNvPr id="185" name="Google Shape;185;p24"/>
          <p:cNvPicPr preferRelativeResize="0"/>
          <p:nvPr/>
        </p:nvPicPr>
        <p:blipFill>
          <a:blip r:embed="rId3">
            <a:alphaModFix/>
          </a:blip>
          <a:stretch>
            <a:fillRect/>
          </a:stretch>
        </p:blipFill>
        <p:spPr>
          <a:xfrm>
            <a:off x="5427475" y="602600"/>
            <a:ext cx="6569773" cy="4862374"/>
          </a:xfrm>
          <a:prstGeom prst="rect">
            <a:avLst/>
          </a:prstGeom>
          <a:noFill/>
          <a:ln>
            <a:noFill/>
          </a:ln>
        </p:spPr>
      </p:pic>
      <p:sp>
        <p:nvSpPr>
          <p:cNvPr id="186" name="Google Shape;186;p24"/>
          <p:cNvSpPr txBox="1"/>
          <p:nvPr>
            <p:ph idx="1" type="body"/>
          </p:nvPr>
        </p:nvSpPr>
        <p:spPr>
          <a:xfrm>
            <a:off x="838200" y="1902000"/>
            <a:ext cx="4314300" cy="33219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90000"/>
              </a:lnSpc>
              <a:spcBef>
                <a:spcPts val="0"/>
              </a:spcBef>
              <a:spcAft>
                <a:spcPts val="0"/>
              </a:spcAft>
              <a:buClr>
                <a:schemeClr val="dk1"/>
              </a:buClr>
              <a:buSzPts val="2000"/>
              <a:buFont typeface="Arial"/>
              <a:buChar char="•"/>
            </a:pPr>
            <a:r>
              <a:rPr lang="en-US" sz="2000"/>
              <a:t>HORIZONS Database used as Ephemeris</a:t>
            </a:r>
            <a:endParaRPr sz="2000"/>
          </a:p>
          <a:p>
            <a:pPr indent="-355600" lvl="1" marL="914400" marR="0" rtl="0" algn="l">
              <a:lnSpc>
                <a:spcPct val="90000"/>
              </a:lnSpc>
              <a:spcBef>
                <a:spcPts val="0"/>
              </a:spcBef>
              <a:spcAft>
                <a:spcPts val="0"/>
              </a:spcAft>
              <a:buSzPts val="2000"/>
              <a:buChar char="•"/>
            </a:pPr>
            <a:r>
              <a:rPr lang="en-US" sz="2000"/>
              <a:t>NASA JPL</a:t>
            </a:r>
            <a:endParaRPr sz="2000"/>
          </a:p>
          <a:p>
            <a:pPr indent="-355600" lvl="0" marL="457200" marR="0" rtl="0" algn="l">
              <a:lnSpc>
                <a:spcPct val="90000"/>
              </a:lnSpc>
              <a:spcBef>
                <a:spcPts val="0"/>
              </a:spcBef>
              <a:spcAft>
                <a:spcPts val="0"/>
              </a:spcAft>
              <a:buSzPts val="2000"/>
              <a:buChar char="•"/>
            </a:pPr>
            <a:r>
              <a:rPr lang="en-US" sz="2000"/>
              <a:t>Located at Solar System Center</a:t>
            </a:r>
            <a:endParaRPr sz="2000"/>
          </a:p>
          <a:p>
            <a:pPr indent="-355600" lvl="1" marL="914400" marR="0" rtl="0" algn="l">
              <a:lnSpc>
                <a:spcPct val="90000"/>
              </a:lnSpc>
              <a:spcBef>
                <a:spcPts val="0"/>
              </a:spcBef>
              <a:spcAft>
                <a:spcPts val="0"/>
              </a:spcAft>
              <a:buSzPts val="2000"/>
              <a:buChar char="•"/>
            </a:pPr>
            <a:r>
              <a:rPr lang="en-US" sz="2000"/>
              <a:t>Non-Moving Satellite</a:t>
            </a:r>
            <a:endParaRPr sz="2000"/>
          </a:p>
          <a:p>
            <a:pPr indent="-355600" lvl="0" marL="457200" marR="0" rtl="0" algn="l">
              <a:lnSpc>
                <a:spcPct val="90000"/>
              </a:lnSpc>
              <a:spcBef>
                <a:spcPts val="0"/>
              </a:spcBef>
              <a:spcAft>
                <a:spcPts val="0"/>
              </a:spcAft>
              <a:buSzPts val="2000"/>
              <a:buChar char="•"/>
            </a:pPr>
            <a:r>
              <a:rPr lang="en-US" sz="2000"/>
              <a:t>Jupiter Only</a:t>
            </a:r>
            <a:endParaRPr sz="2000"/>
          </a:p>
          <a:p>
            <a:pPr indent="-355600" lvl="1" marL="914400" marR="0" rtl="0" algn="l">
              <a:lnSpc>
                <a:spcPct val="90000"/>
              </a:lnSpc>
              <a:spcBef>
                <a:spcPts val="0"/>
              </a:spcBef>
              <a:spcAft>
                <a:spcPts val="0"/>
              </a:spcAft>
              <a:buSzPts val="2000"/>
              <a:buChar char="•"/>
            </a:pPr>
            <a:r>
              <a:rPr lang="en-US" sz="2000"/>
              <a:t>Nearest Neighbor Search</a:t>
            </a:r>
            <a:endParaRPr sz="2000"/>
          </a:p>
          <a:p>
            <a:pPr indent="-355600" lvl="0" marL="457200" marR="0" rtl="0" algn="l">
              <a:lnSpc>
                <a:spcPct val="90000"/>
              </a:lnSpc>
              <a:spcBef>
                <a:spcPts val="0"/>
              </a:spcBef>
              <a:spcAft>
                <a:spcPts val="0"/>
              </a:spcAft>
              <a:buSzPts val="2000"/>
              <a:buChar char="•"/>
            </a:pPr>
            <a:r>
              <a:rPr lang="en-US" sz="2000"/>
              <a:t>Closest two used for higher fidelity search</a:t>
            </a:r>
            <a:endParaRPr sz="2000"/>
          </a:p>
          <a:p>
            <a:pPr indent="0" lvl="0" marL="0" marR="0" rtl="0" algn="l">
              <a:lnSpc>
                <a:spcPct val="90000"/>
              </a:lnSpc>
              <a:spcBef>
                <a:spcPts val="0"/>
              </a:spcBef>
              <a:spcAft>
                <a:spcPts val="0"/>
              </a:spcAft>
              <a:buNone/>
            </a:pPr>
            <a:r>
              <a:t/>
            </a:r>
            <a:endParaRPr sz="2000"/>
          </a:p>
          <a:p>
            <a:pPr indent="-355600" lvl="0" marL="457200" marR="0" rtl="0" algn="l">
              <a:lnSpc>
                <a:spcPct val="90000"/>
              </a:lnSpc>
              <a:spcBef>
                <a:spcPts val="0"/>
              </a:spcBef>
              <a:spcAft>
                <a:spcPts val="0"/>
              </a:spcAft>
              <a:buSzPts val="2000"/>
              <a:buChar char="•"/>
            </a:pPr>
            <a:r>
              <a:rPr lang="en-US" sz="2000"/>
              <a:t>5 day time step plotted</a:t>
            </a:r>
            <a:endParaRPr sz="2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sp>
        <p:nvSpPr>
          <p:cNvPr id="191" name="Google Shape;191;p25"/>
          <p:cNvSpPr txBox="1"/>
          <p:nvPr>
            <p:ph type="title"/>
          </p:nvPr>
        </p:nvSpPr>
        <p:spPr>
          <a:xfrm>
            <a:off x="838200" y="365125"/>
            <a:ext cx="10515600" cy="1325700"/>
          </a:xfrm>
          <a:prstGeom prst="rect">
            <a:avLst/>
          </a:prstGeom>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lang="en-US">
                <a:latin typeface="Calibri"/>
                <a:ea typeface="Calibri"/>
                <a:cs typeface="Calibri"/>
                <a:sym typeface="Calibri"/>
              </a:rPr>
              <a:t>Best Ephemeris</a:t>
            </a:r>
            <a:endParaRPr>
              <a:latin typeface="Calibri"/>
              <a:ea typeface="Calibri"/>
              <a:cs typeface="Calibri"/>
              <a:sym typeface="Calibri"/>
            </a:endParaRPr>
          </a:p>
          <a:p>
            <a:pPr indent="0" lvl="0" marL="0" marR="0" rtl="0" algn="l">
              <a:lnSpc>
                <a:spcPct val="90000"/>
              </a:lnSpc>
              <a:spcBef>
                <a:spcPts val="0"/>
              </a:spcBef>
              <a:spcAft>
                <a:spcPts val="0"/>
              </a:spcAft>
              <a:buNone/>
            </a:pPr>
            <a:r>
              <a:rPr lang="en-US">
                <a:latin typeface="Calibri"/>
                <a:ea typeface="Calibri"/>
                <a:cs typeface="Calibri"/>
                <a:sym typeface="Calibri"/>
              </a:rPr>
              <a:t>Time Solution</a:t>
            </a:r>
            <a:endParaRPr/>
          </a:p>
        </p:txBody>
      </p:sp>
      <p:sp>
        <p:nvSpPr>
          <p:cNvPr id="192" name="Google Shape;192;p25"/>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pic>
        <p:nvPicPr>
          <p:cNvPr id="193" name="Google Shape;193;p25"/>
          <p:cNvPicPr preferRelativeResize="0"/>
          <p:nvPr/>
        </p:nvPicPr>
        <p:blipFill>
          <a:blip r:embed="rId3">
            <a:alphaModFix/>
          </a:blip>
          <a:stretch>
            <a:fillRect/>
          </a:stretch>
        </p:blipFill>
        <p:spPr>
          <a:xfrm>
            <a:off x="5242325" y="682375"/>
            <a:ext cx="6185896" cy="4862375"/>
          </a:xfrm>
          <a:prstGeom prst="rect">
            <a:avLst/>
          </a:prstGeom>
          <a:noFill/>
          <a:ln>
            <a:noFill/>
          </a:ln>
        </p:spPr>
      </p:pic>
      <p:sp>
        <p:nvSpPr>
          <p:cNvPr id="194" name="Google Shape;194;p25"/>
          <p:cNvSpPr txBox="1"/>
          <p:nvPr>
            <p:ph idx="1" type="body"/>
          </p:nvPr>
        </p:nvSpPr>
        <p:spPr>
          <a:xfrm>
            <a:off x="838200" y="1902000"/>
            <a:ext cx="4314300" cy="33219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90000"/>
              </a:lnSpc>
              <a:spcBef>
                <a:spcPts val="0"/>
              </a:spcBef>
              <a:spcAft>
                <a:spcPts val="0"/>
              </a:spcAft>
              <a:buSzPts val="2000"/>
              <a:buChar char="•"/>
            </a:pPr>
            <a:r>
              <a:rPr lang="en-US" sz="2000"/>
              <a:t>1</a:t>
            </a:r>
            <a:r>
              <a:rPr lang="en-US" sz="2000"/>
              <a:t> day time step plotted</a:t>
            </a:r>
            <a:endParaRPr sz="2000"/>
          </a:p>
          <a:p>
            <a:pPr indent="0" lvl="0" marL="0" marR="0" rtl="0" algn="l">
              <a:lnSpc>
                <a:spcPct val="90000"/>
              </a:lnSpc>
              <a:spcBef>
                <a:spcPts val="0"/>
              </a:spcBef>
              <a:spcAft>
                <a:spcPts val="0"/>
              </a:spcAft>
              <a:buNone/>
            </a:pPr>
            <a:r>
              <a:t/>
            </a:r>
            <a:endParaRPr sz="2000"/>
          </a:p>
          <a:p>
            <a:pPr indent="0" lvl="0" marL="0" marR="0" rtl="0" algn="l">
              <a:lnSpc>
                <a:spcPct val="90000"/>
              </a:lnSpc>
              <a:spcBef>
                <a:spcPts val="0"/>
              </a:spcBef>
              <a:spcAft>
                <a:spcPts val="0"/>
              </a:spcAft>
              <a:buNone/>
            </a:pPr>
            <a:r>
              <a:t/>
            </a:r>
            <a:endParaRPr sz="2000"/>
          </a:p>
          <a:p>
            <a:pPr indent="-355600" lvl="0" marL="457200" marR="0" rtl="0" algn="l">
              <a:lnSpc>
                <a:spcPct val="90000"/>
              </a:lnSpc>
              <a:spcBef>
                <a:spcPts val="0"/>
              </a:spcBef>
              <a:spcAft>
                <a:spcPts val="0"/>
              </a:spcAft>
              <a:buSzPts val="2000"/>
              <a:buChar char="•"/>
            </a:pPr>
            <a:r>
              <a:rPr lang="en-US" sz="2000"/>
              <a:t>Closest two points taken to move to higher fidelity</a:t>
            </a:r>
            <a:endParaRPr sz="2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26"/>
          <p:cNvSpPr txBox="1"/>
          <p:nvPr>
            <p:ph type="title"/>
          </p:nvPr>
        </p:nvSpPr>
        <p:spPr>
          <a:xfrm>
            <a:off x="838200" y="365125"/>
            <a:ext cx="10515600" cy="132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latin typeface="Calibri"/>
                <a:ea typeface="Calibri"/>
                <a:cs typeface="Calibri"/>
                <a:sym typeface="Calibri"/>
              </a:rPr>
              <a:t>Best Ephemeris</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a:latin typeface="Calibri"/>
                <a:ea typeface="Calibri"/>
                <a:cs typeface="Calibri"/>
                <a:sym typeface="Calibri"/>
              </a:rPr>
              <a:t>Time Solution</a:t>
            </a:r>
            <a:endParaRPr>
              <a:latin typeface="Calibri"/>
              <a:ea typeface="Calibri"/>
              <a:cs typeface="Calibri"/>
              <a:sym typeface="Calibri"/>
            </a:endParaRPr>
          </a:p>
        </p:txBody>
      </p:sp>
      <p:sp>
        <p:nvSpPr>
          <p:cNvPr id="200" name="Google Shape;200;p26"/>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pic>
        <p:nvPicPr>
          <p:cNvPr id="201" name="Google Shape;201;p26"/>
          <p:cNvPicPr preferRelativeResize="0"/>
          <p:nvPr/>
        </p:nvPicPr>
        <p:blipFill>
          <a:blip r:embed="rId3">
            <a:alphaModFix/>
          </a:blip>
          <a:stretch>
            <a:fillRect/>
          </a:stretch>
        </p:blipFill>
        <p:spPr>
          <a:xfrm>
            <a:off x="4903000" y="709150"/>
            <a:ext cx="6500227" cy="4862374"/>
          </a:xfrm>
          <a:prstGeom prst="rect">
            <a:avLst/>
          </a:prstGeom>
          <a:noFill/>
          <a:ln>
            <a:noFill/>
          </a:ln>
        </p:spPr>
      </p:pic>
      <p:sp>
        <p:nvSpPr>
          <p:cNvPr id="202" name="Google Shape;202;p26"/>
          <p:cNvSpPr txBox="1"/>
          <p:nvPr>
            <p:ph idx="1" type="body"/>
          </p:nvPr>
        </p:nvSpPr>
        <p:spPr>
          <a:xfrm>
            <a:off x="838200" y="1902000"/>
            <a:ext cx="4314300" cy="33219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90000"/>
              </a:lnSpc>
              <a:spcBef>
                <a:spcPts val="0"/>
              </a:spcBef>
              <a:spcAft>
                <a:spcPts val="0"/>
              </a:spcAft>
              <a:buSzPts val="2000"/>
              <a:buChar char="•"/>
            </a:pPr>
            <a:r>
              <a:rPr lang="en-US" sz="2000"/>
              <a:t>1 hour time step plotted</a:t>
            </a:r>
            <a:endParaRPr sz="2000"/>
          </a:p>
          <a:p>
            <a:pPr indent="0" lvl="0" marL="0" marR="0" rtl="0" algn="l">
              <a:lnSpc>
                <a:spcPct val="90000"/>
              </a:lnSpc>
              <a:spcBef>
                <a:spcPts val="0"/>
              </a:spcBef>
              <a:spcAft>
                <a:spcPts val="0"/>
              </a:spcAft>
              <a:buNone/>
            </a:pPr>
            <a:r>
              <a:t/>
            </a:r>
            <a:endParaRPr sz="2000"/>
          </a:p>
          <a:p>
            <a:pPr indent="0" lvl="0" marL="0" marR="0" rtl="0" algn="l">
              <a:lnSpc>
                <a:spcPct val="90000"/>
              </a:lnSpc>
              <a:spcBef>
                <a:spcPts val="0"/>
              </a:spcBef>
              <a:spcAft>
                <a:spcPts val="0"/>
              </a:spcAft>
              <a:buNone/>
            </a:pPr>
            <a:r>
              <a:t/>
            </a:r>
            <a:endParaRPr sz="2000"/>
          </a:p>
          <a:p>
            <a:pPr indent="-355600" lvl="0" marL="457200" marR="0" rtl="0" algn="l">
              <a:lnSpc>
                <a:spcPct val="90000"/>
              </a:lnSpc>
              <a:spcBef>
                <a:spcPts val="0"/>
              </a:spcBef>
              <a:spcAft>
                <a:spcPts val="0"/>
              </a:spcAft>
              <a:buSzPts val="2000"/>
              <a:buChar char="•"/>
            </a:pPr>
            <a:r>
              <a:rPr lang="en-US" sz="2000"/>
              <a:t>Closest two points taken to move to higher fidelity</a:t>
            </a:r>
            <a:endParaRPr sz="2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27"/>
          <p:cNvSpPr txBox="1"/>
          <p:nvPr>
            <p:ph type="title"/>
          </p:nvPr>
        </p:nvSpPr>
        <p:spPr>
          <a:xfrm>
            <a:off x="838200" y="365125"/>
            <a:ext cx="10515600" cy="132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latin typeface="Calibri"/>
                <a:ea typeface="Calibri"/>
                <a:cs typeface="Calibri"/>
                <a:sym typeface="Calibri"/>
              </a:rPr>
              <a:t>Best Ephemeris</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a:latin typeface="Calibri"/>
                <a:ea typeface="Calibri"/>
                <a:cs typeface="Calibri"/>
                <a:sym typeface="Calibri"/>
              </a:rPr>
              <a:t>Time Solution</a:t>
            </a:r>
            <a:endParaRPr>
              <a:latin typeface="Calibri"/>
              <a:ea typeface="Calibri"/>
              <a:cs typeface="Calibri"/>
              <a:sym typeface="Calibri"/>
            </a:endParaRPr>
          </a:p>
        </p:txBody>
      </p:sp>
      <p:sp>
        <p:nvSpPr>
          <p:cNvPr id="208" name="Google Shape;208;p27"/>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pic>
        <p:nvPicPr>
          <p:cNvPr id="209" name="Google Shape;209;p27"/>
          <p:cNvPicPr preferRelativeResize="0"/>
          <p:nvPr/>
        </p:nvPicPr>
        <p:blipFill>
          <a:blip r:embed="rId3">
            <a:alphaModFix/>
          </a:blip>
          <a:stretch>
            <a:fillRect/>
          </a:stretch>
        </p:blipFill>
        <p:spPr>
          <a:xfrm>
            <a:off x="5081600" y="664500"/>
            <a:ext cx="6338740" cy="4862375"/>
          </a:xfrm>
          <a:prstGeom prst="rect">
            <a:avLst/>
          </a:prstGeom>
          <a:noFill/>
          <a:ln>
            <a:noFill/>
          </a:ln>
        </p:spPr>
      </p:pic>
      <p:sp>
        <p:nvSpPr>
          <p:cNvPr id="210" name="Google Shape;210;p27"/>
          <p:cNvSpPr txBox="1"/>
          <p:nvPr>
            <p:ph idx="1" type="body"/>
          </p:nvPr>
        </p:nvSpPr>
        <p:spPr>
          <a:xfrm>
            <a:off x="838200" y="1902000"/>
            <a:ext cx="4314300" cy="33219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90000"/>
              </a:lnSpc>
              <a:spcBef>
                <a:spcPts val="0"/>
              </a:spcBef>
              <a:spcAft>
                <a:spcPts val="0"/>
              </a:spcAft>
              <a:buSzPts val="2000"/>
              <a:buChar char="•"/>
            </a:pPr>
            <a:r>
              <a:rPr lang="en-US" sz="2000"/>
              <a:t>Highest fidelity from astroquery python module. </a:t>
            </a:r>
            <a:endParaRPr sz="2000"/>
          </a:p>
          <a:p>
            <a:pPr indent="-355600" lvl="1" marL="914400" marR="0" rtl="0" algn="l">
              <a:lnSpc>
                <a:spcPct val="90000"/>
              </a:lnSpc>
              <a:spcBef>
                <a:spcPts val="0"/>
              </a:spcBef>
              <a:spcAft>
                <a:spcPts val="0"/>
              </a:spcAft>
              <a:buSzPts val="2000"/>
              <a:buChar char="•"/>
            </a:pPr>
            <a:r>
              <a:rPr lang="en-US" sz="2000"/>
              <a:t>5 decimal places in RA/DEC</a:t>
            </a:r>
            <a:endParaRPr sz="2000"/>
          </a:p>
          <a:p>
            <a:pPr indent="0" lvl="0" marL="0" marR="0" rtl="0" algn="l">
              <a:lnSpc>
                <a:spcPct val="90000"/>
              </a:lnSpc>
              <a:spcBef>
                <a:spcPts val="0"/>
              </a:spcBef>
              <a:spcAft>
                <a:spcPts val="0"/>
              </a:spcAft>
              <a:buNone/>
            </a:pPr>
            <a:r>
              <a:t/>
            </a:r>
            <a:endParaRPr sz="2000"/>
          </a:p>
          <a:p>
            <a:pPr indent="0" lvl="0" marL="0" marR="0" rtl="0" algn="l">
              <a:lnSpc>
                <a:spcPct val="90000"/>
              </a:lnSpc>
              <a:spcBef>
                <a:spcPts val="0"/>
              </a:spcBef>
              <a:spcAft>
                <a:spcPts val="0"/>
              </a:spcAft>
              <a:buNone/>
            </a:pPr>
            <a:r>
              <a:rPr lang="en-US" sz="2000"/>
              <a:t>Corresponds to highest fidelity of 24 seconds. </a:t>
            </a:r>
            <a:endParaRPr sz="2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sp>
        <p:nvSpPr>
          <p:cNvPr id="215" name="Google Shape;215;p28"/>
          <p:cNvSpPr txBox="1"/>
          <p:nvPr>
            <p:ph type="title"/>
          </p:nvPr>
        </p:nvSpPr>
        <p:spPr>
          <a:xfrm>
            <a:off x="838200" y="365125"/>
            <a:ext cx="10515600" cy="132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latin typeface="Calibri"/>
                <a:ea typeface="Calibri"/>
                <a:cs typeface="Calibri"/>
                <a:sym typeface="Calibri"/>
              </a:rPr>
              <a:t>Best Ephemeris</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a:latin typeface="Calibri"/>
                <a:ea typeface="Calibri"/>
                <a:cs typeface="Calibri"/>
                <a:sym typeface="Calibri"/>
              </a:rPr>
              <a:t>Time Solution</a:t>
            </a:r>
            <a:endParaRPr>
              <a:latin typeface="Calibri"/>
              <a:ea typeface="Calibri"/>
              <a:cs typeface="Calibri"/>
              <a:sym typeface="Calibri"/>
            </a:endParaRPr>
          </a:p>
        </p:txBody>
      </p:sp>
      <p:sp>
        <p:nvSpPr>
          <p:cNvPr id="216" name="Google Shape;216;p28"/>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pic>
        <p:nvPicPr>
          <p:cNvPr id="217" name="Google Shape;217;p28"/>
          <p:cNvPicPr preferRelativeResize="0"/>
          <p:nvPr/>
        </p:nvPicPr>
        <p:blipFill>
          <a:blip r:embed="rId3">
            <a:alphaModFix/>
          </a:blip>
          <a:stretch>
            <a:fillRect/>
          </a:stretch>
        </p:blipFill>
        <p:spPr>
          <a:xfrm>
            <a:off x="4822625" y="762750"/>
            <a:ext cx="6715746" cy="4862375"/>
          </a:xfrm>
          <a:prstGeom prst="rect">
            <a:avLst/>
          </a:prstGeom>
          <a:noFill/>
          <a:ln>
            <a:noFill/>
          </a:ln>
        </p:spPr>
      </p:pic>
      <p:sp>
        <p:nvSpPr>
          <p:cNvPr id="218" name="Google Shape;218;p28"/>
          <p:cNvSpPr txBox="1"/>
          <p:nvPr>
            <p:ph idx="1" type="body"/>
          </p:nvPr>
        </p:nvSpPr>
        <p:spPr>
          <a:xfrm>
            <a:off x="381000" y="1902000"/>
            <a:ext cx="4314300" cy="33219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90000"/>
              </a:lnSpc>
              <a:spcBef>
                <a:spcPts val="0"/>
              </a:spcBef>
              <a:spcAft>
                <a:spcPts val="0"/>
              </a:spcAft>
              <a:buSzPts val="2000"/>
              <a:buChar char="•"/>
            </a:pPr>
            <a:r>
              <a:rPr lang="en-US" sz="2000"/>
              <a:t>Highest fidelity from HORIZONS database</a:t>
            </a:r>
            <a:endParaRPr sz="2000"/>
          </a:p>
          <a:p>
            <a:pPr indent="-355600" lvl="1" marL="914400" marR="0" rtl="0" algn="l">
              <a:lnSpc>
                <a:spcPct val="90000"/>
              </a:lnSpc>
              <a:spcBef>
                <a:spcPts val="0"/>
              </a:spcBef>
              <a:spcAft>
                <a:spcPts val="0"/>
              </a:spcAft>
              <a:buSzPts val="2000"/>
              <a:buChar char="•"/>
            </a:pPr>
            <a:r>
              <a:rPr lang="en-US" sz="2000"/>
              <a:t>7 decimal places in RA/DEC</a:t>
            </a:r>
            <a:endParaRPr sz="2000"/>
          </a:p>
          <a:p>
            <a:pPr indent="0" lvl="0" marL="0" marR="0" rtl="0" algn="l">
              <a:lnSpc>
                <a:spcPct val="90000"/>
              </a:lnSpc>
              <a:spcBef>
                <a:spcPts val="0"/>
              </a:spcBef>
              <a:spcAft>
                <a:spcPts val="0"/>
              </a:spcAft>
              <a:buNone/>
            </a:pPr>
            <a:r>
              <a:t/>
            </a:r>
            <a:endParaRPr sz="2000"/>
          </a:p>
          <a:p>
            <a:pPr indent="0" lvl="0" marL="0" marR="0" rtl="0" algn="l">
              <a:lnSpc>
                <a:spcPct val="90000"/>
              </a:lnSpc>
              <a:spcBef>
                <a:spcPts val="0"/>
              </a:spcBef>
              <a:spcAft>
                <a:spcPts val="0"/>
              </a:spcAft>
              <a:buNone/>
            </a:pPr>
            <a:r>
              <a:rPr lang="en-US" sz="2000"/>
              <a:t>Corresponds to highest fidelity of 500 milliseconds. </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29"/>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224" name="Google Shape;224;p29"/>
          <p:cNvPicPr preferRelativeResize="0"/>
          <p:nvPr/>
        </p:nvPicPr>
        <p:blipFill>
          <a:blip r:embed="rId3">
            <a:alphaModFix/>
          </a:blip>
          <a:stretch>
            <a:fillRect/>
          </a:stretch>
        </p:blipFill>
        <p:spPr>
          <a:xfrm>
            <a:off x="4723224" y="71425"/>
            <a:ext cx="6236026" cy="5875724"/>
          </a:xfrm>
          <a:prstGeom prst="rect">
            <a:avLst/>
          </a:prstGeom>
          <a:noFill/>
          <a:ln>
            <a:noFill/>
          </a:ln>
        </p:spPr>
      </p:pic>
      <p:sp>
        <p:nvSpPr>
          <p:cNvPr id="225" name="Google Shape;225;p29"/>
          <p:cNvSpPr txBox="1"/>
          <p:nvPr>
            <p:ph type="title"/>
          </p:nvPr>
        </p:nvSpPr>
        <p:spPr>
          <a:xfrm>
            <a:off x="838200" y="365125"/>
            <a:ext cx="3823200" cy="1325700"/>
          </a:xfrm>
          <a:prstGeom prst="rect">
            <a:avLst/>
          </a:prstGeom>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lang="en-US">
                <a:latin typeface="Calibri"/>
                <a:ea typeface="Calibri"/>
                <a:cs typeface="Calibri"/>
                <a:sym typeface="Calibri"/>
              </a:rPr>
              <a:t>Stationary</a:t>
            </a:r>
            <a:r>
              <a:rPr lang="en-US">
                <a:latin typeface="Calibri"/>
                <a:ea typeface="Calibri"/>
                <a:cs typeface="Calibri"/>
                <a:sym typeface="Calibri"/>
              </a:rPr>
              <a:t> Time</a:t>
            </a:r>
            <a:endParaRPr>
              <a:latin typeface="Calibri"/>
              <a:ea typeface="Calibri"/>
              <a:cs typeface="Calibri"/>
              <a:sym typeface="Calibri"/>
            </a:endParaRPr>
          </a:p>
          <a:p>
            <a:pPr indent="0" lvl="0" marL="0" marR="0" rtl="0" algn="l">
              <a:lnSpc>
                <a:spcPct val="90000"/>
              </a:lnSpc>
              <a:spcBef>
                <a:spcPts val="0"/>
              </a:spcBef>
              <a:spcAft>
                <a:spcPts val="0"/>
              </a:spcAft>
              <a:buNone/>
            </a:pPr>
            <a:r>
              <a:rPr lang="en-US">
                <a:latin typeface="Calibri"/>
                <a:ea typeface="Calibri"/>
                <a:cs typeface="Calibri"/>
                <a:sym typeface="Calibri"/>
              </a:rPr>
              <a:t> Solution </a:t>
            </a:r>
            <a:endParaRPr/>
          </a:p>
        </p:txBody>
      </p:sp>
      <p:sp>
        <p:nvSpPr>
          <p:cNvPr id="226" name="Google Shape;226;p29"/>
          <p:cNvSpPr txBox="1"/>
          <p:nvPr>
            <p:ph idx="1" type="body"/>
          </p:nvPr>
        </p:nvSpPr>
        <p:spPr>
          <a:xfrm>
            <a:off x="381000" y="1902000"/>
            <a:ext cx="4314300" cy="3321900"/>
          </a:xfrm>
          <a:prstGeom prst="rect">
            <a:avLst/>
          </a:prstGeom>
          <a:noFill/>
          <a:ln>
            <a:noFill/>
          </a:ln>
        </p:spPr>
        <p:txBody>
          <a:bodyPr anchorCtr="0" anchor="t" bIns="45700" lIns="91425" spcFirstLastPara="1" rIns="91425" wrap="square" tIns="45700">
            <a:noAutofit/>
          </a:bodyPr>
          <a:lstStyle/>
          <a:p>
            <a:pPr indent="0" lvl="0" marL="457200" marR="0" rtl="0" algn="l">
              <a:lnSpc>
                <a:spcPct val="90000"/>
              </a:lnSpc>
              <a:spcBef>
                <a:spcPts val="0"/>
              </a:spcBef>
              <a:spcAft>
                <a:spcPts val="0"/>
              </a:spcAft>
              <a:buNone/>
            </a:pPr>
            <a:r>
              <a:t/>
            </a:r>
            <a:endParaRPr sz="2000"/>
          </a:p>
          <a:p>
            <a:pPr indent="0" lvl="0" marL="0" marR="0" rtl="0" algn="l">
              <a:lnSpc>
                <a:spcPct val="90000"/>
              </a:lnSpc>
              <a:spcBef>
                <a:spcPts val="0"/>
              </a:spcBef>
              <a:spcAft>
                <a:spcPts val="0"/>
              </a:spcAft>
              <a:buNone/>
            </a:pPr>
            <a:r>
              <a:rPr lang="en-US" sz="2000"/>
              <a:t>Once initial satellite position is calculated</a:t>
            </a:r>
            <a:endParaRPr sz="2000"/>
          </a:p>
          <a:p>
            <a:pPr indent="-355600" lvl="0" marL="457200" marR="0" rtl="0" algn="l">
              <a:lnSpc>
                <a:spcPct val="90000"/>
              </a:lnSpc>
              <a:spcBef>
                <a:spcPts val="0"/>
              </a:spcBef>
              <a:spcAft>
                <a:spcPts val="0"/>
              </a:spcAft>
              <a:buSzPts val="2000"/>
              <a:buAutoNum type="arabicPeriod"/>
            </a:pPr>
            <a:r>
              <a:rPr lang="en-US" sz="2000"/>
              <a:t>Calculated satellite position difference from ephemeris truth data, (vector direction)</a:t>
            </a:r>
            <a:endParaRPr sz="2000"/>
          </a:p>
          <a:p>
            <a:pPr indent="-355600" lvl="0" marL="457200" marR="0" rtl="0" algn="l">
              <a:lnSpc>
                <a:spcPct val="90000"/>
              </a:lnSpc>
              <a:spcBef>
                <a:spcPts val="0"/>
              </a:spcBef>
              <a:spcAft>
                <a:spcPts val="0"/>
              </a:spcAft>
              <a:buSzPts val="2000"/>
              <a:buAutoNum type="arabicPeriod"/>
            </a:pPr>
            <a:r>
              <a:rPr lang="en-US" sz="2000"/>
              <a:t>Compare to vector star tracker data (vector direction)</a:t>
            </a:r>
            <a:endParaRPr sz="2000"/>
          </a:p>
          <a:p>
            <a:pPr indent="-355600" lvl="0" marL="457200" marR="0" rtl="0" algn="l">
              <a:lnSpc>
                <a:spcPct val="90000"/>
              </a:lnSpc>
              <a:spcBef>
                <a:spcPts val="0"/>
              </a:spcBef>
              <a:spcAft>
                <a:spcPts val="0"/>
              </a:spcAft>
              <a:buSzPts val="2000"/>
              <a:buAutoNum type="arabicPeriod"/>
            </a:pPr>
            <a:r>
              <a:rPr lang="en-US" sz="2000"/>
              <a:t>Match closest to get time</a:t>
            </a:r>
            <a:endParaRPr sz="2000"/>
          </a:p>
          <a:p>
            <a:pPr indent="-355600" lvl="1" marL="914400" marR="0" rtl="0" algn="l">
              <a:lnSpc>
                <a:spcPct val="90000"/>
              </a:lnSpc>
              <a:spcBef>
                <a:spcPts val="0"/>
              </a:spcBef>
              <a:spcAft>
                <a:spcPts val="0"/>
              </a:spcAft>
              <a:buSzPts val="2000"/>
              <a:buAutoNum type="alphaLcPeriod"/>
            </a:pPr>
            <a:r>
              <a:rPr lang="en-US" sz="2000"/>
              <a:t>Nearest Neighbor</a:t>
            </a:r>
            <a:endParaRPr sz="2000"/>
          </a:p>
          <a:p>
            <a:pPr indent="-355600" lvl="0" marL="457200" marR="0" rtl="0" algn="l">
              <a:lnSpc>
                <a:spcPct val="90000"/>
              </a:lnSpc>
              <a:spcBef>
                <a:spcPts val="0"/>
              </a:spcBef>
              <a:spcAft>
                <a:spcPts val="0"/>
              </a:spcAft>
              <a:buSzPts val="2000"/>
              <a:buAutoNum type="arabicPeriod"/>
            </a:pPr>
            <a:r>
              <a:rPr lang="en-US" sz="2000"/>
              <a:t>Upper and Lower bound based on irradiance</a:t>
            </a:r>
            <a:endParaRPr sz="2000"/>
          </a:p>
        </p:txBody>
      </p:sp>
      <p:sp>
        <p:nvSpPr>
          <p:cNvPr id="227" name="Google Shape;227;p29"/>
          <p:cNvSpPr txBox="1"/>
          <p:nvPr/>
        </p:nvSpPr>
        <p:spPr>
          <a:xfrm>
            <a:off x="9255050" y="163175"/>
            <a:ext cx="7794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(x</a:t>
            </a:r>
            <a:r>
              <a:rPr baseline="-25000" lang="en-US"/>
              <a:t>j</a:t>
            </a:r>
            <a:r>
              <a:rPr lang="en-US"/>
              <a:t>,</a:t>
            </a:r>
            <a:r>
              <a:rPr lang="en-US">
                <a:solidFill>
                  <a:schemeClr val="dk1"/>
                </a:solidFill>
              </a:rPr>
              <a:t>y</a:t>
            </a:r>
            <a:r>
              <a:rPr baseline="-25000" lang="en-US">
                <a:solidFill>
                  <a:schemeClr val="dk1"/>
                </a:solidFill>
              </a:rPr>
              <a:t>j</a:t>
            </a:r>
            <a:r>
              <a:rPr lang="en-US"/>
              <a:t>,</a:t>
            </a:r>
            <a:r>
              <a:rPr lang="en-US">
                <a:solidFill>
                  <a:schemeClr val="dk1"/>
                </a:solidFill>
              </a:rPr>
              <a:t>z</a:t>
            </a:r>
            <a:r>
              <a:rPr baseline="-25000" lang="en-US">
                <a:solidFill>
                  <a:schemeClr val="dk1"/>
                </a:solidFill>
              </a:rPr>
              <a:t>j</a:t>
            </a:r>
            <a:r>
              <a:rPr lang="en-US"/>
              <a:t>)</a:t>
            </a:r>
            <a:endParaRPr/>
          </a:p>
        </p:txBody>
      </p:sp>
      <p:sp>
        <p:nvSpPr>
          <p:cNvPr id="228" name="Google Shape;228;p29"/>
          <p:cNvSpPr txBox="1"/>
          <p:nvPr/>
        </p:nvSpPr>
        <p:spPr>
          <a:xfrm>
            <a:off x="5928275" y="2010650"/>
            <a:ext cx="8955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(x</a:t>
            </a:r>
            <a:r>
              <a:rPr baseline="-25000" lang="en-US"/>
              <a:t>s</a:t>
            </a:r>
            <a:r>
              <a:rPr lang="en-US"/>
              <a:t>,</a:t>
            </a:r>
            <a:r>
              <a:rPr lang="en-US">
                <a:solidFill>
                  <a:schemeClr val="dk1"/>
                </a:solidFill>
              </a:rPr>
              <a:t>y</a:t>
            </a:r>
            <a:r>
              <a:rPr baseline="-25000" lang="en-US">
                <a:solidFill>
                  <a:schemeClr val="dk1"/>
                </a:solidFill>
              </a:rPr>
              <a:t>s</a:t>
            </a:r>
            <a:r>
              <a:rPr lang="en-US"/>
              <a:t>,</a:t>
            </a:r>
            <a:r>
              <a:rPr lang="en-US">
                <a:solidFill>
                  <a:schemeClr val="dk1"/>
                </a:solidFill>
              </a:rPr>
              <a:t>z</a:t>
            </a:r>
            <a:r>
              <a:rPr baseline="-25000" lang="en-US">
                <a:solidFill>
                  <a:schemeClr val="dk1"/>
                </a:solidFill>
              </a:rPr>
              <a:t>s</a:t>
            </a:r>
            <a:r>
              <a:rPr lang="en-US"/>
              <a: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2" name="Shape 232"/>
        <p:cNvGrpSpPr/>
        <p:nvPr/>
      </p:nvGrpSpPr>
      <p:grpSpPr>
        <a:xfrm>
          <a:off x="0" y="0"/>
          <a:ext cx="0" cy="0"/>
          <a:chOff x="0" y="0"/>
          <a:chExt cx="0" cy="0"/>
        </a:xfrm>
      </p:grpSpPr>
      <p:sp>
        <p:nvSpPr>
          <p:cNvPr id="233" name="Google Shape;233;p30"/>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234" name="Google Shape;234;p30"/>
          <p:cNvPicPr preferRelativeResize="0"/>
          <p:nvPr/>
        </p:nvPicPr>
        <p:blipFill>
          <a:blip r:embed="rId3">
            <a:alphaModFix/>
          </a:blip>
          <a:stretch>
            <a:fillRect/>
          </a:stretch>
        </p:blipFill>
        <p:spPr>
          <a:xfrm>
            <a:off x="5637624" y="71425"/>
            <a:ext cx="6236026" cy="5875724"/>
          </a:xfrm>
          <a:prstGeom prst="rect">
            <a:avLst/>
          </a:prstGeom>
          <a:noFill/>
          <a:ln>
            <a:noFill/>
          </a:ln>
        </p:spPr>
      </p:pic>
      <p:sp>
        <p:nvSpPr>
          <p:cNvPr id="235" name="Google Shape;235;p30"/>
          <p:cNvSpPr txBox="1"/>
          <p:nvPr>
            <p:ph type="title"/>
          </p:nvPr>
        </p:nvSpPr>
        <p:spPr>
          <a:xfrm>
            <a:off x="838200" y="365125"/>
            <a:ext cx="3823200" cy="1325700"/>
          </a:xfrm>
          <a:prstGeom prst="rect">
            <a:avLst/>
          </a:prstGeom>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lang="en-US">
                <a:latin typeface="Calibri"/>
                <a:ea typeface="Calibri"/>
                <a:cs typeface="Calibri"/>
                <a:sym typeface="Calibri"/>
              </a:rPr>
              <a:t>Advanced Time</a:t>
            </a:r>
            <a:endParaRPr>
              <a:latin typeface="Calibri"/>
              <a:ea typeface="Calibri"/>
              <a:cs typeface="Calibri"/>
              <a:sym typeface="Calibri"/>
            </a:endParaRPr>
          </a:p>
          <a:p>
            <a:pPr indent="0" lvl="0" marL="0" marR="0" rtl="0" algn="l">
              <a:lnSpc>
                <a:spcPct val="90000"/>
              </a:lnSpc>
              <a:spcBef>
                <a:spcPts val="0"/>
              </a:spcBef>
              <a:spcAft>
                <a:spcPts val="0"/>
              </a:spcAft>
              <a:buNone/>
            </a:pPr>
            <a:r>
              <a:rPr lang="en-US">
                <a:latin typeface="Calibri"/>
                <a:ea typeface="Calibri"/>
                <a:cs typeface="Calibri"/>
                <a:sym typeface="Calibri"/>
              </a:rPr>
              <a:t> Solution </a:t>
            </a:r>
            <a:endParaRPr/>
          </a:p>
        </p:txBody>
      </p:sp>
      <p:sp>
        <p:nvSpPr>
          <p:cNvPr id="236" name="Google Shape;236;p30"/>
          <p:cNvSpPr txBox="1"/>
          <p:nvPr/>
        </p:nvSpPr>
        <p:spPr>
          <a:xfrm>
            <a:off x="10093250" y="163175"/>
            <a:ext cx="7794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(x</a:t>
            </a:r>
            <a:r>
              <a:rPr baseline="-25000" lang="en-US"/>
              <a:t>j</a:t>
            </a:r>
            <a:r>
              <a:rPr lang="en-US"/>
              <a:t>,</a:t>
            </a:r>
            <a:r>
              <a:rPr lang="en-US">
                <a:solidFill>
                  <a:schemeClr val="dk1"/>
                </a:solidFill>
              </a:rPr>
              <a:t>y</a:t>
            </a:r>
            <a:r>
              <a:rPr baseline="-25000" lang="en-US">
                <a:solidFill>
                  <a:schemeClr val="dk1"/>
                </a:solidFill>
              </a:rPr>
              <a:t>j</a:t>
            </a:r>
            <a:r>
              <a:rPr lang="en-US"/>
              <a:t>,</a:t>
            </a:r>
            <a:r>
              <a:rPr lang="en-US">
                <a:solidFill>
                  <a:schemeClr val="dk1"/>
                </a:solidFill>
              </a:rPr>
              <a:t>z</a:t>
            </a:r>
            <a:r>
              <a:rPr baseline="-25000" lang="en-US">
                <a:solidFill>
                  <a:schemeClr val="dk1"/>
                </a:solidFill>
              </a:rPr>
              <a:t>j</a:t>
            </a:r>
            <a:r>
              <a:rPr lang="en-US"/>
              <a:t>)</a:t>
            </a:r>
            <a:endParaRPr/>
          </a:p>
        </p:txBody>
      </p:sp>
      <p:sp>
        <p:nvSpPr>
          <p:cNvPr id="237" name="Google Shape;237;p30"/>
          <p:cNvSpPr txBox="1"/>
          <p:nvPr/>
        </p:nvSpPr>
        <p:spPr>
          <a:xfrm>
            <a:off x="6766475" y="2010650"/>
            <a:ext cx="8955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(x</a:t>
            </a:r>
            <a:r>
              <a:rPr baseline="-25000" lang="en-US"/>
              <a:t>s</a:t>
            </a:r>
            <a:r>
              <a:rPr lang="en-US"/>
              <a:t>,</a:t>
            </a:r>
            <a:r>
              <a:rPr lang="en-US">
                <a:solidFill>
                  <a:schemeClr val="dk1"/>
                </a:solidFill>
              </a:rPr>
              <a:t>y</a:t>
            </a:r>
            <a:r>
              <a:rPr baseline="-25000" lang="en-US">
                <a:solidFill>
                  <a:schemeClr val="dk1"/>
                </a:solidFill>
              </a:rPr>
              <a:t>s</a:t>
            </a:r>
            <a:r>
              <a:rPr lang="en-US"/>
              <a:t>,</a:t>
            </a:r>
            <a:r>
              <a:rPr lang="en-US">
                <a:solidFill>
                  <a:schemeClr val="dk1"/>
                </a:solidFill>
              </a:rPr>
              <a:t>z</a:t>
            </a:r>
            <a:r>
              <a:rPr baseline="-25000" lang="en-US">
                <a:solidFill>
                  <a:schemeClr val="dk1"/>
                </a:solidFill>
              </a:rPr>
              <a:t>s</a:t>
            </a:r>
            <a:r>
              <a:rPr lang="en-US"/>
              <a:t>)</a:t>
            </a:r>
            <a:endParaRPr/>
          </a:p>
        </p:txBody>
      </p:sp>
      <p:graphicFrame>
        <p:nvGraphicFramePr>
          <p:cNvPr id="238" name="Google Shape;238;p30"/>
          <p:cNvGraphicFramePr/>
          <p:nvPr/>
        </p:nvGraphicFramePr>
        <p:xfrm>
          <a:off x="363075" y="2922475"/>
          <a:ext cx="3000000" cy="3000000"/>
        </p:xfrm>
        <a:graphic>
          <a:graphicData uri="http://schemas.openxmlformats.org/drawingml/2006/table">
            <a:tbl>
              <a:tblPr>
                <a:noFill/>
                <a:tableStyleId>{9EC8E769-796F-4ED8-A95B-4DC0095D2D3C}</a:tableStyleId>
              </a:tblPr>
              <a:tblGrid>
                <a:gridCol w="942975"/>
                <a:gridCol w="1009650"/>
                <a:gridCol w="1009650"/>
                <a:gridCol w="1000125"/>
                <a:gridCol w="1181100"/>
              </a:tblGrid>
              <a:tr h="371475">
                <a:tc>
                  <a:txBody>
                    <a:bodyPr>
                      <a:noAutofit/>
                    </a:bodyPr>
                    <a:lstStyle/>
                    <a:p>
                      <a:pPr indent="0" lvl="0" marL="0" rtl="0" algn="l">
                        <a:spcBef>
                          <a:spcPts val="0"/>
                        </a:spcBef>
                        <a:spcAft>
                          <a:spcPts val="0"/>
                        </a:spcAft>
                        <a:buNone/>
                      </a:pPr>
                      <a:r>
                        <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.1% Error</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1% Error</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5% Error</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10% Error</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71475">
                <a:tc>
                  <a:txBody>
                    <a:bodyPr>
                      <a:noAutofit/>
                    </a:bodyPr>
                    <a:lstStyle/>
                    <a:p>
                      <a:pPr indent="0" lvl="0" marL="0" rtl="0" algn="l">
                        <a:lnSpc>
                          <a:spcPct val="115000"/>
                        </a:lnSpc>
                        <a:spcBef>
                          <a:spcPts val="0"/>
                        </a:spcBef>
                        <a:spcAft>
                          <a:spcPts val="0"/>
                        </a:spcAft>
                        <a:buNone/>
                      </a:pPr>
                      <a:r>
                        <a:rPr lang="en-US"/>
                        <a:t>1 AU</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1.5 hours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16 hours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74 hours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6 days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71475">
                <a:tc>
                  <a:txBody>
                    <a:bodyPr>
                      <a:noAutofit/>
                    </a:bodyPr>
                    <a:lstStyle/>
                    <a:p>
                      <a:pPr indent="0" lvl="0" marL="0" rtl="0" algn="l">
                        <a:lnSpc>
                          <a:spcPct val="115000"/>
                        </a:lnSpc>
                        <a:spcBef>
                          <a:spcPts val="0"/>
                        </a:spcBef>
                        <a:spcAft>
                          <a:spcPts val="0"/>
                        </a:spcAft>
                        <a:buNone/>
                      </a:pPr>
                      <a:r>
                        <a:rPr lang="en-US"/>
                        <a:t>2 AU</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3 hours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30 hours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6 days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11.4 days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71475">
                <a:tc>
                  <a:txBody>
                    <a:bodyPr>
                      <a:noAutofit/>
                    </a:bodyPr>
                    <a:lstStyle/>
                    <a:p>
                      <a:pPr indent="0" lvl="0" marL="0" rtl="0" algn="l">
                        <a:lnSpc>
                          <a:spcPct val="115000"/>
                        </a:lnSpc>
                        <a:spcBef>
                          <a:spcPts val="0"/>
                        </a:spcBef>
                        <a:spcAft>
                          <a:spcPts val="0"/>
                        </a:spcAft>
                        <a:buNone/>
                      </a:pPr>
                      <a:r>
                        <a:rPr lang="en-US"/>
                        <a:t>3 AU</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4.5 hours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42 hours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8.6 days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16.5 days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71475">
                <a:tc>
                  <a:txBody>
                    <a:bodyPr>
                      <a:noAutofit/>
                    </a:bodyPr>
                    <a:lstStyle/>
                    <a:p>
                      <a:pPr indent="0" lvl="0" marL="0" rtl="0" algn="l">
                        <a:lnSpc>
                          <a:spcPct val="115000"/>
                        </a:lnSpc>
                        <a:spcBef>
                          <a:spcPts val="0"/>
                        </a:spcBef>
                        <a:spcAft>
                          <a:spcPts val="0"/>
                        </a:spcAft>
                        <a:buNone/>
                      </a:pPr>
                      <a:r>
                        <a:rPr lang="en-US"/>
                        <a:t>4 AU</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5.5 hours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54 hours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11 days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rtl="0" algn="l">
                        <a:lnSpc>
                          <a:spcPct val="115000"/>
                        </a:lnSpc>
                        <a:spcBef>
                          <a:spcPts val="0"/>
                        </a:spcBef>
                        <a:spcAft>
                          <a:spcPts val="0"/>
                        </a:spcAft>
                        <a:buNone/>
                      </a:pPr>
                      <a:r>
                        <a:rPr lang="en-US"/>
                        <a:t>21.2 days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239" name="Google Shape;239;p30"/>
          <p:cNvSpPr txBox="1"/>
          <p:nvPr/>
        </p:nvSpPr>
        <p:spPr>
          <a:xfrm>
            <a:off x="947850" y="2160850"/>
            <a:ext cx="3603900" cy="444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sz="2000">
                <a:solidFill>
                  <a:schemeClr val="dk1"/>
                </a:solidFill>
              </a:rPr>
              <a:t>Stationary Solution for Time</a:t>
            </a:r>
            <a:endParaRPr b="1" sz="20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Google Shape;244;p3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lang="en-US">
                <a:latin typeface="Arial"/>
                <a:ea typeface="Arial"/>
                <a:cs typeface="Arial"/>
                <a:sym typeface="Arial"/>
              </a:rPr>
              <a:t>Multi-Mission Optical Navigation Program (ONP)</a:t>
            </a:r>
            <a:endParaRPr>
              <a:latin typeface="Arial"/>
              <a:ea typeface="Arial"/>
              <a:cs typeface="Arial"/>
              <a:sym typeface="Arial"/>
            </a:endParaRPr>
          </a:p>
        </p:txBody>
      </p:sp>
      <p:sp>
        <p:nvSpPr>
          <p:cNvPr id="245" name="Google Shape;245;p31"/>
          <p:cNvSpPr txBox="1"/>
          <p:nvPr>
            <p:ph idx="1" type="body"/>
          </p:nvPr>
        </p:nvSpPr>
        <p:spPr>
          <a:xfrm>
            <a:off x="838200" y="1673225"/>
            <a:ext cx="10515600" cy="4118100"/>
          </a:xfrm>
          <a:prstGeom prst="rect">
            <a:avLst/>
          </a:prstGeom>
          <a:noFill/>
          <a:ln>
            <a:noFill/>
          </a:ln>
        </p:spPr>
        <p:txBody>
          <a:bodyPr anchorCtr="0" anchor="t" bIns="45700" lIns="91425" spcFirstLastPara="1" rIns="91425" wrap="square" tIns="45700">
            <a:noAutofit/>
          </a:bodyPr>
          <a:lstStyle/>
          <a:p>
            <a:pPr indent="-203200" lvl="0" marL="228600" rtl="0" algn="l">
              <a:lnSpc>
                <a:spcPct val="98000"/>
              </a:lnSpc>
              <a:spcBef>
                <a:spcPts val="800"/>
              </a:spcBef>
              <a:spcAft>
                <a:spcPts val="0"/>
              </a:spcAft>
              <a:buClr>
                <a:schemeClr val="dk1"/>
              </a:buClr>
              <a:buSzPts val="2400"/>
              <a:buFont typeface="Arial"/>
              <a:buChar char="•"/>
            </a:pPr>
            <a:r>
              <a:rPr lang="en-US" sz="2400"/>
              <a:t>ONP </a:t>
            </a:r>
            <a:endParaRPr sz="2400"/>
          </a:p>
          <a:p>
            <a:pPr indent="-228600" lvl="1" marL="685800" rtl="0" algn="l">
              <a:lnSpc>
                <a:spcPct val="98000"/>
              </a:lnSpc>
              <a:spcBef>
                <a:spcPts val="0"/>
              </a:spcBef>
              <a:spcAft>
                <a:spcPts val="0"/>
              </a:spcAft>
              <a:buClr>
                <a:schemeClr val="dk1"/>
              </a:buClr>
              <a:buSzPts val="2400"/>
              <a:buFont typeface="Arial"/>
              <a:buChar char="•"/>
            </a:pPr>
            <a:r>
              <a:rPr lang="en-US" sz="2000"/>
              <a:t>Used for Optical Navigation since Mariner 9</a:t>
            </a:r>
            <a:endParaRPr sz="2000"/>
          </a:p>
          <a:p>
            <a:pPr indent="-228600" lvl="1" marL="685800" rtl="0" algn="l">
              <a:lnSpc>
                <a:spcPct val="98000"/>
              </a:lnSpc>
              <a:spcBef>
                <a:spcPts val="0"/>
              </a:spcBef>
              <a:spcAft>
                <a:spcPts val="0"/>
              </a:spcAft>
              <a:buClr>
                <a:schemeClr val="dk1"/>
              </a:buClr>
              <a:buSzPts val="2400"/>
              <a:buFont typeface="Arial"/>
              <a:buChar char="•"/>
            </a:pPr>
            <a:r>
              <a:rPr lang="en-US" sz="2000"/>
              <a:t>Developed by NASA JPL</a:t>
            </a:r>
            <a:endParaRPr sz="2000"/>
          </a:p>
          <a:p>
            <a:pPr indent="-228600" lvl="2" marL="1143000" rtl="0" algn="l">
              <a:lnSpc>
                <a:spcPct val="98000"/>
              </a:lnSpc>
              <a:spcBef>
                <a:spcPts val="0"/>
              </a:spcBef>
              <a:spcAft>
                <a:spcPts val="0"/>
              </a:spcAft>
              <a:buSzPts val="2000"/>
              <a:buChar char="•"/>
            </a:pPr>
            <a:r>
              <a:rPr lang="en-US"/>
              <a:t>Maintained by the Optical Navigation Group</a:t>
            </a:r>
            <a:endParaRPr sz="2000"/>
          </a:p>
          <a:p>
            <a:pPr indent="0" lvl="0" marL="457200" rtl="0" algn="l">
              <a:lnSpc>
                <a:spcPct val="98000"/>
              </a:lnSpc>
              <a:spcBef>
                <a:spcPts val="700"/>
              </a:spcBef>
              <a:spcAft>
                <a:spcPts val="0"/>
              </a:spcAft>
              <a:buNone/>
            </a:pPr>
            <a:r>
              <a:t/>
            </a:r>
            <a:endParaRPr sz="2000" u="sng">
              <a:solidFill>
                <a:schemeClr val="hlink"/>
              </a:solidFill>
              <a:hlinkClick r:id="rId3"/>
            </a:endParaRPr>
          </a:p>
          <a:p>
            <a:pPr indent="-203200" lvl="0" marL="228600" rtl="0" algn="l">
              <a:lnSpc>
                <a:spcPct val="98000"/>
              </a:lnSpc>
              <a:spcBef>
                <a:spcPts val="800"/>
              </a:spcBef>
              <a:spcAft>
                <a:spcPts val="0"/>
              </a:spcAft>
              <a:buClr>
                <a:schemeClr val="dk1"/>
              </a:buClr>
              <a:buSzPts val="2400"/>
              <a:buFont typeface="Arial"/>
              <a:buChar char="•"/>
            </a:pPr>
            <a:r>
              <a:rPr lang="en-US" sz="2400"/>
              <a:t>Three Main Programs</a:t>
            </a:r>
            <a:endParaRPr sz="2400"/>
          </a:p>
          <a:p>
            <a:pPr indent="-228600" lvl="1" marL="685800" rtl="0" algn="l">
              <a:lnSpc>
                <a:spcPct val="98000"/>
              </a:lnSpc>
              <a:spcBef>
                <a:spcPts val="0"/>
              </a:spcBef>
              <a:spcAft>
                <a:spcPts val="0"/>
              </a:spcAft>
              <a:buClr>
                <a:schemeClr val="dk1"/>
              </a:buClr>
              <a:buSzPts val="2400"/>
              <a:buFont typeface="Arial"/>
              <a:buChar char="•"/>
            </a:pPr>
            <a:r>
              <a:rPr lang="en-US" sz="2000"/>
              <a:t>Trajectory Geometry Program (TGP) - Picture prediction tool</a:t>
            </a:r>
            <a:endParaRPr sz="2000"/>
          </a:p>
          <a:p>
            <a:pPr indent="-203200" lvl="1" marL="685800" rtl="0" algn="l">
              <a:lnSpc>
                <a:spcPct val="98000"/>
              </a:lnSpc>
              <a:spcBef>
                <a:spcPts val="0"/>
              </a:spcBef>
              <a:spcAft>
                <a:spcPts val="0"/>
              </a:spcAft>
              <a:buClr>
                <a:schemeClr val="dk1"/>
              </a:buClr>
              <a:buSzPts val="2000"/>
              <a:buFont typeface="Arial"/>
              <a:buChar char="•"/>
            </a:pPr>
            <a:r>
              <a:rPr lang="en-US" sz="2000"/>
              <a:t>Optical Observables and Partials Generator (OOPG) - analyzes observations before the filtering process</a:t>
            </a:r>
            <a:endParaRPr sz="2000"/>
          </a:p>
          <a:p>
            <a:pPr indent="-203200" lvl="1" marL="685800" rtl="0" algn="l">
              <a:lnSpc>
                <a:spcPct val="98000"/>
              </a:lnSpc>
              <a:spcBef>
                <a:spcPts val="0"/>
              </a:spcBef>
              <a:spcAft>
                <a:spcPts val="0"/>
              </a:spcAft>
              <a:buClr>
                <a:schemeClr val="dk1"/>
              </a:buClr>
              <a:buSzPts val="2000"/>
              <a:buFont typeface="Arial"/>
              <a:buChar char="•"/>
            </a:pPr>
            <a:r>
              <a:rPr lang="en-US" sz="2000"/>
              <a:t>Optical Data Analysis Program (ODAP) - Filtering tool</a:t>
            </a:r>
            <a:endParaRPr sz="2000"/>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endParaRPr>
          </a:p>
        </p:txBody>
      </p:sp>
      <p:sp>
        <p:nvSpPr>
          <p:cNvPr id="246" name="Google Shape;246;p31"/>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p32"/>
          <p:cNvSpPr txBox="1"/>
          <p:nvPr>
            <p:ph type="title"/>
          </p:nvPr>
        </p:nvSpPr>
        <p:spPr>
          <a:xfrm>
            <a:off x="838200" y="365125"/>
            <a:ext cx="10515600" cy="1325700"/>
          </a:xfrm>
          <a:prstGeom prst="rect">
            <a:avLst/>
          </a:prstGeom>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lang="en-US">
                <a:latin typeface="Calibri"/>
                <a:ea typeface="Calibri"/>
                <a:cs typeface="Calibri"/>
                <a:sym typeface="Calibri"/>
              </a:rPr>
              <a:t>Algorithm Approach</a:t>
            </a:r>
            <a:r>
              <a:rPr lang="en-US">
                <a:latin typeface="Calibri"/>
                <a:ea typeface="Calibri"/>
                <a:cs typeface="Calibri"/>
                <a:sym typeface="Calibri"/>
              </a:rPr>
              <a:t> </a:t>
            </a:r>
            <a:endParaRPr/>
          </a:p>
        </p:txBody>
      </p:sp>
      <p:sp>
        <p:nvSpPr>
          <p:cNvPr id="252" name="Google Shape;252;p32"/>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253" name="Google Shape;253;p32"/>
          <p:cNvSpPr txBox="1"/>
          <p:nvPr>
            <p:ph idx="1" type="body"/>
          </p:nvPr>
        </p:nvSpPr>
        <p:spPr>
          <a:xfrm>
            <a:off x="457200" y="1522225"/>
            <a:ext cx="5280600" cy="22146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90000"/>
              </a:lnSpc>
              <a:spcBef>
                <a:spcPts val="0"/>
              </a:spcBef>
              <a:spcAft>
                <a:spcPts val="0"/>
              </a:spcAft>
              <a:buSzPts val="2000"/>
              <a:buChar char="•"/>
            </a:pPr>
            <a:r>
              <a:rPr lang="en-US" sz="2000"/>
              <a:t>Batch Estimation</a:t>
            </a:r>
            <a:endParaRPr sz="2000"/>
          </a:p>
          <a:p>
            <a:pPr indent="-355600" lvl="1" marL="914400" marR="0" rtl="0" algn="l">
              <a:lnSpc>
                <a:spcPct val="90000"/>
              </a:lnSpc>
              <a:spcBef>
                <a:spcPts val="0"/>
              </a:spcBef>
              <a:spcAft>
                <a:spcPts val="0"/>
              </a:spcAft>
              <a:buSzPts val="2000"/>
              <a:buChar char="•"/>
            </a:pPr>
            <a:r>
              <a:rPr lang="en-US" sz="2000"/>
              <a:t>Initial time, </a:t>
            </a:r>
            <a:r>
              <a:rPr lang="en-US" sz="2000"/>
              <a:t>position,</a:t>
            </a:r>
            <a:r>
              <a:rPr lang="en-US" sz="2000"/>
              <a:t> and velocity.</a:t>
            </a:r>
            <a:endParaRPr sz="2000"/>
          </a:p>
        </p:txBody>
      </p:sp>
      <p:pic>
        <p:nvPicPr>
          <p:cNvPr id="254" name="Google Shape;254;p32"/>
          <p:cNvPicPr preferRelativeResize="0"/>
          <p:nvPr/>
        </p:nvPicPr>
        <p:blipFill>
          <a:blip r:embed="rId3">
            <a:alphaModFix/>
          </a:blip>
          <a:stretch>
            <a:fillRect/>
          </a:stretch>
        </p:blipFill>
        <p:spPr>
          <a:xfrm>
            <a:off x="657825" y="2248800"/>
            <a:ext cx="5057775" cy="3505200"/>
          </a:xfrm>
          <a:prstGeom prst="rect">
            <a:avLst/>
          </a:prstGeom>
          <a:noFill/>
          <a:ln>
            <a:noFill/>
          </a:ln>
        </p:spPr>
      </p:pic>
      <p:pic>
        <p:nvPicPr>
          <p:cNvPr id="255" name="Google Shape;255;p32"/>
          <p:cNvPicPr preferRelativeResize="0"/>
          <p:nvPr/>
        </p:nvPicPr>
        <p:blipFill>
          <a:blip r:embed="rId4">
            <a:alphaModFix/>
          </a:blip>
          <a:stretch>
            <a:fillRect/>
          </a:stretch>
        </p:blipFill>
        <p:spPr>
          <a:xfrm>
            <a:off x="6247675" y="3336175"/>
            <a:ext cx="1676400" cy="762000"/>
          </a:xfrm>
          <a:prstGeom prst="rect">
            <a:avLst/>
          </a:prstGeom>
          <a:noFill/>
          <a:ln>
            <a:noFill/>
          </a:ln>
        </p:spPr>
      </p:pic>
      <p:pic>
        <p:nvPicPr>
          <p:cNvPr id="256" name="Google Shape;256;p32"/>
          <p:cNvPicPr preferRelativeResize="0"/>
          <p:nvPr/>
        </p:nvPicPr>
        <p:blipFill>
          <a:blip r:embed="rId5">
            <a:alphaModFix/>
          </a:blip>
          <a:stretch>
            <a:fillRect/>
          </a:stretch>
        </p:blipFill>
        <p:spPr>
          <a:xfrm>
            <a:off x="6414363" y="4608050"/>
            <a:ext cx="1343025" cy="1019175"/>
          </a:xfrm>
          <a:prstGeom prst="rect">
            <a:avLst/>
          </a:prstGeom>
          <a:noFill/>
          <a:ln>
            <a:noFill/>
          </a:ln>
        </p:spPr>
      </p:pic>
      <p:pic>
        <p:nvPicPr>
          <p:cNvPr id="257" name="Google Shape;257;p32"/>
          <p:cNvPicPr preferRelativeResize="0"/>
          <p:nvPr/>
        </p:nvPicPr>
        <p:blipFill>
          <a:blip r:embed="rId6">
            <a:alphaModFix/>
          </a:blip>
          <a:stretch>
            <a:fillRect/>
          </a:stretch>
        </p:blipFill>
        <p:spPr>
          <a:xfrm>
            <a:off x="7974725" y="4015025"/>
            <a:ext cx="1552575" cy="904875"/>
          </a:xfrm>
          <a:prstGeom prst="rect">
            <a:avLst/>
          </a:prstGeom>
          <a:noFill/>
          <a:ln>
            <a:noFill/>
          </a:ln>
        </p:spPr>
      </p:pic>
      <p:cxnSp>
        <p:nvCxnSpPr>
          <p:cNvPr id="258" name="Google Shape;258;p32"/>
          <p:cNvCxnSpPr>
            <a:stCxn id="255" idx="2"/>
            <a:endCxn id="256" idx="0"/>
          </p:cNvCxnSpPr>
          <p:nvPr/>
        </p:nvCxnSpPr>
        <p:spPr>
          <a:xfrm>
            <a:off x="7085875" y="4098175"/>
            <a:ext cx="0" cy="510000"/>
          </a:xfrm>
          <a:prstGeom prst="straightConnector1">
            <a:avLst/>
          </a:prstGeom>
          <a:noFill/>
          <a:ln cap="flat" cmpd="sng" w="9525">
            <a:solidFill>
              <a:schemeClr val="dk2"/>
            </a:solidFill>
            <a:prstDash val="solid"/>
            <a:round/>
            <a:headEnd len="med" w="med" type="none"/>
            <a:tailEnd len="med" w="med" type="triangle"/>
          </a:ln>
        </p:spPr>
      </p:cxnSp>
      <p:pic>
        <p:nvPicPr>
          <p:cNvPr id="259" name="Google Shape;259;p32"/>
          <p:cNvPicPr preferRelativeResize="0"/>
          <p:nvPr/>
        </p:nvPicPr>
        <p:blipFill>
          <a:blip r:embed="rId7">
            <a:alphaModFix/>
          </a:blip>
          <a:stretch>
            <a:fillRect/>
          </a:stretch>
        </p:blipFill>
        <p:spPr>
          <a:xfrm>
            <a:off x="9436625" y="3771625"/>
            <a:ext cx="2575200" cy="1773648"/>
          </a:xfrm>
          <a:prstGeom prst="rect">
            <a:avLst/>
          </a:prstGeom>
          <a:noFill/>
          <a:ln>
            <a:noFill/>
          </a:ln>
        </p:spPr>
      </p:pic>
      <p:sp>
        <p:nvSpPr>
          <p:cNvPr id="260" name="Google Shape;260;p32"/>
          <p:cNvSpPr txBox="1"/>
          <p:nvPr>
            <p:ph idx="1" type="body"/>
          </p:nvPr>
        </p:nvSpPr>
        <p:spPr>
          <a:xfrm>
            <a:off x="6414375" y="1292225"/>
            <a:ext cx="4939500" cy="1773600"/>
          </a:xfrm>
          <a:prstGeom prst="rect">
            <a:avLst/>
          </a:prstGeom>
          <a:noFill/>
          <a:ln>
            <a:noFill/>
          </a:ln>
        </p:spPr>
        <p:txBody>
          <a:bodyPr anchorCtr="0" anchor="t" bIns="45700" lIns="91425" spcFirstLastPara="1" rIns="91425" wrap="square" tIns="45700">
            <a:noAutofit/>
          </a:bodyPr>
          <a:lstStyle/>
          <a:p>
            <a:pPr indent="-203200" lvl="0" marL="228600" rtl="0" algn="l">
              <a:lnSpc>
                <a:spcPct val="98000"/>
              </a:lnSpc>
              <a:spcBef>
                <a:spcPts val="700"/>
              </a:spcBef>
              <a:spcAft>
                <a:spcPts val="0"/>
              </a:spcAft>
              <a:buClr>
                <a:schemeClr val="dk1"/>
              </a:buClr>
              <a:buSzPts val="2400"/>
              <a:buFont typeface="Arial"/>
              <a:buChar char="•"/>
            </a:pPr>
            <a:r>
              <a:rPr lang="en-US" sz="2000"/>
              <a:t>Last saved state &lt;24 Hours</a:t>
            </a:r>
            <a:endParaRPr sz="2000"/>
          </a:p>
          <a:p>
            <a:pPr indent="-203200" lvl="0" marL="228600" rtl="0" algn="l">
              <a:lnSpc>
                <a:spcPct val="98000"/>
              </a:lnSpc>
              <a:spcBef>
                <a:spcPts val="0"/>
              </a:spcBef>
              <a:spcAft>
                <a:spcPts val="0"/>
              </a:spcAft>
              <a:buClr>
                <a:schemeClr val="dk1"/>
              </a:buClr>
              <a:buSzPts val="2400"/>
              <a:buFont typeface="Arial"/>
              <a:buChar char="•"/>
            </a:pPr>
            <a:r>
              <a:rPr lang="en-US" sz="2000"/>
              <a:t>Start with perfect position and velocity knowledge and see how good we can resolve time. </a:t>
            </a:r>
            <a:endParaRPr sz="2000"/>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sp>
        <p:nvSpPr>
          <p:cNvPr id="265" name="Google Shape;265;p33"/>
          <p:cNvSpPr txBox="1"/>
          <p:nvPr>
            <p:ph type="ctrTitle"/>
          </p:nvPr>
        </p:nvSpPr>
        <p:spPr>
          <a:xfrm>
            <a:off x="1524000" y="1122363"/>
            <a:ext cx="9144000" cy="2387700"/>
          </a:xfrm>
          <a:prstGeom prst="rect">
            <a:avLst/>
          </a:prstGeom>
        </p:spPr>
        <p:txBody>
          <a:bodyPr anchorCtr="0" anchor="b" bIns="91425" lIns="91425" spcFirstLastPara="1" rIns="91425" wrap="square" tIns="91425">
            <a:noAutofit/>
          </a:bodyPr>
          <a:lstStyle/>
          <a:p>
            <a:pPr indent="0" lvl="0" marL="0" marR="0" rtl="0" algn="ctr">
              <a:lnSpc>
                <a:spcPct val="90000"/>
              </a:lnSpc>
              <a:spcBef>
                <a:spcPts val="0"/>
              </a:spcBef>
              <a:spcAft>
                <a:spcPts val="0"/>
              </a:spcAft>
              <a:buClr>
                <a:schemeClr val="dk1"/>
              </a:buClr>
              <a:buFont typeface="Calibri"/>
              <a:buNone/>
            </a:pPr>
            <a:r>
              <a:rPr lang="en-US">
                <a:latin typeface="Calibri"/>
                <a:ea typeface="Calibri"/>
                <a:cs typeface="Calibri"/>
                <a:sym typeface="Calibri"/>
              </a:rPr>
              <a:t>Questions?</a:t>
            </a:r>
            <a:endParaRPr>
              <a:latin typeface="Calibri"/>
              <a:ea typeface="Calibri"/>
              <a:cs typeface="Calibri"/>
              <a:sym typeface="Calibri"/>
            </a:endParaRPr>
          </a:p>
        </p:txBody>
      </p:sp>
      <p:sp>
        <p:nvSpPr>
          <p:cNvPr id="266" name="Google Shape;266;p33"/>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p3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4400" u="none" cap="none" strike="noStrike">
                <a:solidFill>
                  <a:schemeClr val="dk1"/>
                </a:solidFill>
                <a:latin typeface="Calibri"/>
                <a:ea typeface="Calibri"/>
                <a:cs typeface="Calibri"/>
                <a:sym typeface="Calibri"/>
              </a:rPr>
              <a:t>Sources</a:t>
            </a:r>
            <a:endParaRPr/>
          </a:p>
        </p:txBody>
      </p:sp>
      <p:sp>
        <p:nvSpPr>
          <p:cNvPr id="272" name="Google Shape;272;p34"/>
          <p:cNvSpPr txBox="1"/>
          <p:nvPr>
            <p:ph idx="1" type="body"/>
          </p:nvPr>
        </p:nvSpPr>
        <p:spPr>
          <a:xfrm>
            <a:off x="838200" y="1553775"/>
            <a:ext cx="10515600" cy="4389900"/>
          </a:xfrm>
          <a:prstGeom prst="rect">
            <a:avLst/>
          </a:prstGeom>
          <a:noFill/>
          <a:ln>
            <a:noFill/>
          </a:ln>
        </p:spPr>
        <p:txBody>
          <a:bodyPr anchorCtr="0" anchor="t" bIns="45700" lIns="91425" spcFirstLastPara="1" rIns="91425" wrap="square" tIns="45700">
            <a:noAutofit/>
          </a:bodyPr>
          <a:lstStyle/>
          <a:p>
            <a:pPr indent="-425450" lvl="0" marL="514350" marR="0" rtl="0" algn="l">
              <a:lnSpc>
                <a:spcPct val="90000"/>
              </a:lnSpc>
              <a:spcBef>
                <a:spcPts val="0"/>
              </a:spcBef>
              <a:spcAft>
                <a:spcPts val="0"/>
              </a:spcAft>
              <a:buClr>
                <a:schemeClr val="dk1"/>
              </a:buClr>
              <a:buSzPts val="1400"/>
              <a:buFont typeface="Calibri"/>
              <a:buAutoNum type="arabicPeriod"/>
            </a:pPr>
            <a:r>
              <a:rPr lang="en-US" sz="1400"/>
              <a:t>Time Out – Recovering Time &amp; State for Autonomous Navigation Systems in Deep Space, SURP Concept Paper FY2018, Daniel Kubitschek, Research Faculty – Laboratory for Atmospheric &amp; Space Physics (LASP)</a:t>
            </a:r>
            <a:endParaRPr sz="1400"/>
          </a:p>
          <a:p>
            <a:pPr indent="-425450" lvl="0" marL="514350" marR="0" rtl="0" algn="l">
              <a:lnSpc>
                <a:spcPct val="90000"/>
              </a:lnSpc>
              <a:spcBef>
                <a:spcPts val="0"/>
              </a:spcBef>
              <a:spcAft>
                <a:spcPts val="0"/>
              </a:spcAft>
              <a:buClr>
                <a:schemeClr val="dk1"/>
              </a:buClr>
              <a:buSzPts val="1400"/>
              <a:buFont typeface="Calibri"/>
              <a:buAutoNum type="arabicPeriod"/>
            </a:pPr>
            <a:r>
              <a:rPr b="0" i="0" lang="en-US" sz="1400" u="sng" cap="none" strike="noStrike">
                <a:solidFill>
                  <a:schemeClr val="hlink"/>
                </a:solidFill>
                <a:latin typeface="Calibri"/>
                <a:ea typeface="Calibri"/>
                <a:cs typeface="Calibri"/>
                <a:sym typeface="Calibri"/>
                <a:hlinkClick r:id="rId3"/>
              </a:rPr>
              <a:t>https://www.nasa.gov/sites/default/files/atoms/files/2015_nasa_technology_roadmaps_ta_5_communication_and_navigation_final.pdf</a:t>
            </a:r>
            <a:endParaRPr sz="1400"/>
          </a:p>
          <a:p>
            <a:pPr indent="-425450" lvl="0" marL="514350" marR="0" rtl="0" algn="l">
              <a:lnSpc>
                <a:spcPct val="90000"/>
              </a:lnSpc>
              <a:spcBef>
                <a:spcPts val="0"/>
              </a:spcBef>
              <a:spcAft>
                <a:spcPts val="0"/>
              </a:spcAft>
              <a:buClr>
                <a:schemeClr val="dk1"/>
              </a:buClr>
              <a:buSzPts val="1400"/>
              <a:buFont typeface="Calibri"/>
              <a:buAutoNum type="arabicPeriod"/>
            </a:pPr>
            <a:r>
              <a:rPr lang="en-US" sz="1400"/>
              <a:t>Chory, M. A., Hoffman, D. P., Major, C. S., and Spector, V. A., “Autonomous Navigation - Where We Are in 1984,” </a:t>
            </a:r>
            <a:r>
              <a:rPr i="1" lang="en-US" sz="1400"/>
              <a:t>AIAA Guidance and Control Conference</a:t>
            </a:r>
            <a:r>
              <a:rPr lang="en-US" sz="1400"/>
              <a:t>, AIAA, Seattle, WA, Aug. 1984, pp. 27-37, AIAA Paper 84-1826.</a:t>
            </a:r>
            <a:endParaRPr sz="1400"/>
          </a:p>
          <a:p>
            <a:pPr indent="-425450" lvl="0" marL="514350" marR="0" rtl="0" algn="l">
              <a:lnSpc>
                <a:spcPct val="90000"/>
              </a:lnSpc>
              <a:spcBef>
                <a:spcPts val="0"/>
              </a:spcBef>
              <a:spcAft>
                <a:spcPts val="0"/>
              </a:spcAft>
              <a:buClr>
                <a:schemeClr val="dk1"/>
              </a:buClr>
              <a:buSzPts val="1400"/>
              <a:buFont typeface="Calibri"/>
              <a:buAutoNum type="arabicPeriod"/>
            </a:pPr>
            <a:r>
              <a:rPr lang="en-US" sz="1400"/>
              <a:t>Autonomous Navigation in Libration Point Orbits, Keric A. Hill, University of Colorado Boulder</a:t>
            </a:r>
            <a:endParaRPr sz="1400"/>
          </a:p>
          <a:p>
            <a:pPr indent="-425450" lvl="0" marL="514350" marR="0" rtl="0" algn="l">
              <a:lnSpc>
                <a:spcPct val="90000"/>
              </a:lnSpc>
              <a:spcBef>
                <a:spcPts val="0"/>
              </a:spcBef>
              <a:spcAft>
                <a:spcPts val="0"/>
              </a:spcAft>
              <a:buClr>
                <a:schemeClr val="dk1"/>
              </a:buClr>
              <a:buSzPts val="1400"/>
              <a:buFont typeface="Calibri"/>
              <a:buAutoNum type="arabicPeriod"/>
            </a:pPr>
            <a:r>
              <a:rPr lang="en-US" sz="1400"/>
              <a:t>Autonomous Optical Navigation (AutoNav) DS1 Technology Validation Report, J.E. Riedel Et. All, JPL</a:t>
            </a:r>
            <a:endParaRPr sz="1400"/>
          </a:p>
          <a:p>
            <a:pPr indent="-425450" lvl="0" marL="514350" marR="0" rtl="0" algn="l">
              <a:lnSpc>
                <a:spcPct val="90000"/>
              </a:lnSpc>
              <a:spcBef>
                <a:spcPts val="0"/>
              </a:spcBef>
              <a:spcAft>
                <a:spcPts val="0"/>
              </a:spcAft>
              <a:buClr>
                <a:schemeClr val="dk1"/>
              </a:buClr>
              <a:buSzPts val="1400"/>
              <a:buFont typeface="Calibri"/>
              <a:buAutoNum type="arabicPeriod"/>
            </a:pPr>
            <a:r>
              <a:rPr lang="en-US" sz="1400"/>
              <a:t>Autonomous Navigation for Deep Space Missions, Shyam Bhaskaran, JPL</a:t>
            </a:r>
            <a:endParaRPr sz="1400"/>
          </a:p>
          <a:p>
            <a:pPr indent="-425450" lvl="0" marL="514350" marR="0" rtl="0" algn="l">
              <a:lnSpc>
                <a:spcPct val="90000"/>
              </a:lnSpc>
              <a:spcBef>
                <a:spcPts val="0"/>
              </a:spcBef>
              <a:spcAft>
                <a:spcPts val="0"/>
              </a:spcAft>
              <a:buClr>
                <a:schemeClr val="dk1"/>
              </a:buClr>
              <a:buSzPts val="1400"/>
              <a:buFont typeface="Calibri"/>
              <a:buAutoNum type="arabicPeriod"/>
            </a:pPr>
            <a:r>
              <a:rPr lang="en-US" sz="1400" u="sng">
                <a:solidFill>
                  <a:schemeClr val="hlink"/>
                </a:solidFill>
                <a:hlinkClick r:id="rId4"/>
              </a:rPr>
              <a:t>https://scienceandtechnology.jpl.nasa.gov/research/research-topics-list/communications-computing-software/deep-space-navigation</a:t>
            </a:r>
            <a:endParaRPr sz="1400"/>
          </a:p>
          <a:p>
            <a:pPr indent="-425450" lvl="0" marL="514350" marR="0" rtl="0" algn="l">
              <a:lnSpc>
                <a:spcPct val="90000"/>
              </a:lnSpc>
              <a:spcBef>
                <a:spcPts val="0"/>
              </a:spcBef>
              <a:spcAft>
                <a:spcPts val="0"/>
              </a:spcAft>
              <a:buClr>
                <a:schemeClr val="dk1"/>
              </a:buClr>
              <a:buSzPts val="1400"/>
              <a:buFont typeface="Calibri"/>
              <a:buAutoNum type="arabicPeriod"/>
            </a:pPr>
            <a:r>
              <a:rPr lang="en-US" sz="1400"/>
              <a:t>Sergei Tanygin. Closed-form solution for lost-in-space visual navigation problem. Journal of Guidance, Control, and Dynamics, 37(6):1754{1766, 2014.</a:t>
            </a:r>
            <a:endParaRPr sz="1400"/>
          </a:p>
          <a:p>
            <a:pPr indent="-425450" lvl="0" marL="514350" marR="0" rtl="0" algn="l">
              <a:lnSpc>
                <a:spcPct val="90000"/>
              </a:lnSpc>
              <a:spcBef>
                <a:spcPts val="0"/>
              </a:spcBef>
              <a:spcAft>
                <a:spcPts val="0"/>
              </a:spcAft>
              <a:buClr>
                <a:schemeClr val="dk1"/>
              </a:buClr>
              <a:buSzPts val="1400"/>
              <a:buFont typeface="Calibri"/>
              <a:buAutoNum type="arabicPeriod"/>
            </a:pPr>
            <a:r>
              <a:rPr lang="en-US" sz="1400" u="sng">
                <a:solidFill>
                  <a:schemeClr val="hlink"/>
                </a:solidFill>
                <a:hlinkClick r:id="rId5"/>
              </a:rPr>
              <a:t>https://www.jpl.nasa.gov/blog/2015/2/dawns-approach-takes-shape-as-the-face-of-ceres-is-revealed</a:t>
            </a:r>
            <a:endParaRPr sz="1400"/>
          </a:p>
          <a:p>
            <a:pPr indent="-425450" lvl="0" marL="514350" marR="0" rtl="0" algn="l">
              <a:lnSpc>
                <a:spcPct val="90000"/>
              </a:lnSpc>
              <a:spcBef>
                <a:spcPts val="0"/>
              </a:spcBef>
              <a:spcAft>
                <a:spcPts val="0"/>
              </a:spcAft>
              <a:buClr>
                <a:schemeClr val="dk1"/>
              </a:buClr>
              <a:buSzPts val="1400"/>
              <a:buFont typeface="Calibri"/>
              <a:buAutoNum type="arabicPeriod"/>
            </a:pPr>
            <a:r>
              <a:rPr lang="en-US" sz="1400" u="sng">
                <a:solidFill>
                  <a:schemeClr val="hlink"/>
                </a:solidFill>
                <a:hlinkClick r:id="rId6"/>
              </a:rPr>
              <a:t>https://www.researchgate.net/publication/267220910_USING_EARTH_OBSERVATION_PAYLOAD_RESOURCES_FOR_AUTONOMOUS_ON-BOARD_NAVIGATION_OF_LEO-SATELLITES</a:t>
            </a:r>
            <a:endParaRPr sz="1400"/>
          </a:p>
        </p:txBody>
      </p:sp>
      <p:sp>
        <p:nvSpPr>
          <p:cNvPr id="273" name="Google Shape;273;p34"/>
          <p:cNvSpPr txBox="1"/>
          <p:nvPr>
            <p:ph idx="12" type="sldNum"/>
          </p:nvPr>
        </p:nvSpPr>
        <p:spPr>
          <a:xfrm>
            <a:off x="11751475" y="6436700"/>
            <a:ext cx="4404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