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698" r:id="rId4"/>
    <p:sldId id="279" r:id="rId5"/>
    <p:sldId id="295" r:id="rId6"/>
    <p:sldId id="867" r:id="rId7"/>
    <p:sldId id="874" r:id="rId8"/>
    <p:sldId id="868" r:id="rId9"/>
    <p:sldId id="298" r:id="rId10"/>
    <p:sldId id="289" r:id="rId11"/>
    <p:sldId id="876" r:id="rId12"/>
    <p:sldId id="291" r:id="rId13"/>
    <p:sldId id="697" r:id="rId14"/>
    <p:sldId id="328" r:id="rId15"/>
    <p:sldId id="326" r:id="rId16"/>
    <p:sldId id="878" r:id="rId17"/>
    <p:sldId id="881" r:id="rId18"/>
    <p:sldId id="875" r:id="rId19"/>
    <p:sldId id="851" r:id="rId20"/>
    <p:sldId id="883" r:id="rId21"/>
    <p:sldId id="866" r:id="rId22"/>
    <p:sldId id="865" r:id="rId23"/>
    <p:sldId id="869" r:id="rId24"/>
    <p:sldId id="882" r:id="rId25"/>
    <p:sldId id="884" r:id="rId26"/>
    <p:sldId id="861" r:id="rId27"/>
    <p:sldId id="863" r:id="rId28"/>
    <p:sldId id="872" r:id="rId29"/>
    <p:sldId id="888" r:id="rId30"/>
    <p:sldId id="276" r:id="rId31"/>
    <p:sldId id="8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EFA00"/>
    <a:srgbClr val="656877"/>
    <a:srgbClr val="2A3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/>
    <p:restoredTop sz="94483"/>
  </p:normalViewPr>
  <p:slideViewPr>
    <p:cSldViewPr snapToGrid="0" snapToObjects="1">
      <p:cViewPr varScale="1">
        <p:scale>
          <a:sx n="94" d="100"/>
          <a:sy n="94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5DE04-B968-5D47-964D-D5934BD34765}" type="datetimeFigureOut">
              <a:rPr lang="en-US" smtClean="0"/>
              <a:t>4/28/19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C317D-F3C2-9942-B56C-5A848638D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8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9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as grad student/PSE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307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64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315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Shorten</a:t>
            </a:r>
            <a:r>
              <a:rPr lang="en-US" baseline="0" dirty="0"/>
              <a:t> blue bar....</a:t>
            </a:r>
          </a:p>
          <a:p>
            <a:r>
              <a:rPr lang="en-US" baseline="0" dirty="0"/>
              <a:t>Highlight stuff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37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2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305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16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479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345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00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58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86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65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91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50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87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7148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55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95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38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6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1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4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4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8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7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3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8755" y="6253604"/>
            <a:ext cx="12220755" cy="6043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B92CA397-755A-1547-86A9-B93661248AC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7079" y="165418"/>
            <a:ext cx="1314081" cy="1309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53604"/>
            <a:ext cx="1915633" cy="5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8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8.pn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4.emf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.emf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8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1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6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49AD3D2-882B-214E-B56A-8DACC7248693}"/>
              </a:ext>
            </a:extLst>
          </p:cNvPr>
          <p:cNvGrpSpPr/>
          <p:nvPr/>
        </p:nvGrpSpPr>
        <p:grpSpPr>
          <a:xfrm>
            <a:off x="-53971" y="-468087"/>
            <a:ext cx="12299942" cy="6934201"/>
            <a:chOff x="-53971" y="-468087"/>
            <a:chExt cx="12299942" cy="69342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693204A-F89C-DD46-8557-EF67E12BBF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362" b="6435"/>
            <a:stretch/>
          </p:blipFill>
          <p:spPr>
            <a:xfrm>
              <a:off x="-53971" y="-468086"/>
              <a:ext cx="12299942" cy="69342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2F1FD43-2DBC-5942-98D2-9D3A00D8E535}"/>
                </a:ext>
              </a:extLst>
            </p:cNvPr>
            <p:cNvSpPr/>
            <p:nvPr/>
          </p:nvSpPr>
          <p:spPr>
            <a:xfrm>
              <a:off x="9416142" y="-468087"/>
              <a:ext cx="2547257" cy="21880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873E688-19E9-C64B-93A4-FB60A5EE9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2720" y="-859972"/>
            <a:ext cx="3594100" cy="35941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3972" y="5592130"/>
            <a:ext cx="8370658" cy="1265870"/>
          </a:xfrm>
          <a:solidFill>
            <a:srgbClr val="FFFFFF"/>
          </a:solidFill>
          <a:ln>
            <a:solidFill>
              <a:schemeClr val="tx1"/>
            </a:solidFill>
          </a:ln>
        </p:spPr>
        <p:txBody>
          <a:bodyPr anchor="ctr">
            <a:normAutofit fontScale="92500" lnSpcReduction="10000"/>
          </a:bodyPr>
          <a:lstStyle/>
          <a:p>
            <a:r>
              <a:rPr lang="en-US" sz="2600" b="1" dirty="0">
                <a:latin typeface="Century Gothic" panose="020B0502020202020204" pitchFamily="34" charset="0"/>
              </a:rPr>
              <a:t>The Lunar Polar Hydrogen Mapper Mission: Low-Altitude Planetary Neutron Spectroscopy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Craig Hardgrove</a:t>
            </a:r>
          </a:p>
          <a:p>
            <a:r>
              <a:rPr lang="en-US" sz="1400" dirty="0" err="1">
                <a:latin typeface="Century Gothic" panose="020B0502020202020204" pitchFamily="34" charset="0"/>
              </a:rPr>
              <a:t>LunaH</a:t>
            </a:r>
            <a:r>
              <a:rPr lang="en-US" sz="1400" dirty="0">
                <a:latin typeface="Century Gothic" panose="020B0502020202020204" pitchFamily="34" charset="0"/>
              </a:rPr>
              <a:t>-Map Principal Investigator – Assistant Professor, School of Earth and Space Exploration, ASU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4501AF-F65D-674E-973E-53145B91F601}"/>
              </a:ext>
            </a:extLst>
          </p:cNvPr>
          <p:cNvSpPr/>
          <p:nvPr/>
        </p:nvSpPr>
        <p:spPr>
          <a:xfrm>
            <a:off x="8284028" y="5592130"/>
            <a:ext cx="3929285" cy="12658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7DD73-8A6C-E648-9B2F-B95146B61DD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0344" y="5851410"/>
            <a:ext cx="3129413" cy="7164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1286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8814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LunaH-Map Mission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1" y="2005012"/>
            <a:ext cx="563879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NASA SMD </a:t>
            </a:r>
            <a:r>
              <a:rPr lang="en-US" dirty="0" err="1">
                <a:latin typeface="Century Gothic" panose="020B0502020202020204" pitchFamily="34" charset="0"/>
              </a:rPr>
              <a:t>SIMPLEx</a:t>
            </a:r>
            <a:r>
              <a:rPr lang="en-US" dirty="0">
                <a:latin typeface="Century Gothic" panose="020B0502020202020204" pitchFamily="34" charset="0"/>
              </a:rPr>
              <a:t> 2015 mission led by ASU</a:t>
            </a:r>
          </a:p>
          <a:p>
            <a:r>
              <a:rPr lang="en-US" dirty="0">
                <a:latin typeface="Century Gothic" panose="020B0502020202020204" pitchFamily="34" charset="0"/>
              </a:rPr>
              <a:t>6U+ CubeSat form factor to launch on SLS EM-1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Science Objective</a:t>
            </a:r>
            <a:r>
              <a:rPr lang="en-US" dirty="0">
                <a:latin typeface="Century Gothic" panose="020B0502020202020204" pitchFamily="34" charset="0"/>
              </a:rPr>
              <a:t>: Map hydrogen enrichments within PSRs at the lunar south pole at spatial scales &lt;20 km</a:t>
            </a:r>
            <a:r>
              <a:rPr lang="en-US" sz="2600" baseline="30000" dirty="0">
                <a:latin typeface="Century Gothic" panose="020B0502020202020204" pitchFamily="34" charset="0"/>
              </a:rPr>
              <a:t>2</a:t>
            </a:r>
            <a:endParaRPr lang="en-US" baseline="30000" dirty="0">
              <a:latin typeface="Century Gothic" panose="020B0502020202020204" pitchFamily="34" charset="0"/>
            </a:endParaRPr>
          </a:p>
          <a:p>
            <a:r>
              <a:rPr lang="en-US" b="1" dirty="0">
                <a:latin typeface="Century Gothic" panose="020B0502020202020204" pitchFamily="34" charset="0"/>
              </a:rPr>
              <a:t>Tech Objectives</a:t>
            </a:r>
            <a:r>
              <a:rPr lang="en-US" dirty="0">
                <a:latin typeface="Century Gothic" panose="020B0502020202020204" pitchFamily="34" charset="0"/>
              </a:rPr>
              <a:t>: Deep space navigation and operations using ion propulsion on a small sat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Picture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0" t="22430" r="14719" b="3629"/>
          <a:stretch>
            <a:fillRect/>
          </a:stretch>
        </p:blipFill>
        <p:spPr bwMode="auto">
          <a:xfrm>
            <a:off x="583019" y="1690688"/>
            <a:ext cx="870251" cy="421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183" y="2936478"/>
            <a:ext cx="3448724" cy="172436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38200" y="2558847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flipH="1">
            <a:off x="2069184" y="2277034"/>
            <a:ext cx="3448725" cy="30300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008668" y="2334322"/>
            <a:ext cx="2284659" cy="2245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</p:cNvCxnSpPr>
          <p:nvPr/>
        </p:nvCxnSpPr>
        <p:spPr>
          <a:xfrm>
            <a:off x="890775" y="2675971"/>
            <a:ext cx="1332035" cy="17473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27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522483" y="-14885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85C97D-6457-CC45-BBF0-080946654C43}"/>
              </a:ext>
            </a:extLst>
          </p:cNvPr>
          <p:cNvSpPr/>
          <p:nvPr/>
        </p:nvSpPr>
        <p:spPr>
          <a:xfrm>
            <a:off x="2617869" y="1026483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FB541C8-967E-5A41-BBBC-FB4798F7EE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74476">
            <a:off x="7574753" y="1935634"/>
            <a:ext cx="5379899" cy="69739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3FDE5C-643F-4F49-9C53-78B107E063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401667" y="-148856"/>
            <a:ext cx="3433590" cy="263687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40B16A-5199-744F-8BC9-52C6BF4441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1594" y="2959159"/>
            <a:ext cx="7254319" cy="49268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90B169-0DBA-0D44-BA4D-E6FCFC4121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5257" y="-148856"/>
            <a:ext cx="4370920" cy="34874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72ED4F5-5867-B046-B8AC-F5BD28564F0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9217">
            <a:off x="-154815" y="113052"/>
            <a:ext cx="4988434" cy="280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5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4A366D7-5C7E-0A48-8FBF-E4F2228626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921" y="1404211"/>
            <a:ext cx="9068210" cy="433007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4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F57141-0CE1-754C-8FD8-F415A970E00D}"/>
              </a:ext>
            </a:extLst>
          </p:cNvPr>
          <p:cNvSpPr/>
          <p:nvPr/>
        </p:nvSpPr>
        <p:spPr>
          <a:xfrm>
            <a:off x="2684079" y="5878755"/>
            <a:ext cx="3700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*Feldman et al., Science, 281, 1496, 1998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0170D7-687A-BF41-9364-1E4C53EDB840}"/>
              </a:ext>
            </a:extLst>
          </p:cNvPr>
          <p:cNvSpPr/>
          <p:nvPr/>
        </p:nvSpPr>
        <p:spPr>
          <a:xfrm>
            <a:off x="8769247" y="1527700"/>
            <a:ext cx="3422754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entury Gothic" panose="020B0502020202020204" pitchFamily="34" charset="0"/>
              </a:rPr>
              <a:t>Neutron measurements are sensitive to </a:t>
            </a:r>
            <a:r>
              <a:rPr lang="en-US" sz="1700" b="1" dirty="0">
                <a:latin typeface="Century Gothic" panose="020B0502020202020204" pitchFamily="34" charset="0"/>
              </a:rPr>
              <a:t>bulk</a:t>
            </a:r>
            <a:r>
              <a:rPr lang="en-US" sz="1700" dirty="0">
                <a:latin typeface="Century Gothic" panose="020B0502020202020204" pitchFamily="34" charset="0"/>
              </a:rPr>
              <a:t> hydrogen distributions at 1 meter depth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entury Gothic" panose="020B0502020202020204" pitchFamily="34" charset="0"/>
              </a:rPr>
              <a:t>Uncollimated neutron detector ‘footprints’ are approximately 1½ times orbital altitude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entury Gothic" panose="020B0502020202020204" pitchFamily="34" charset="0"/>
              </a:rPr>
              <a:t>Lunar hydrogen abundances within PSRs broadly ranging from 200 ppm up to almost 40 </a:t>
            </a:r>
            <a:r>
              <a:rPr lang="en-US" sz="1700" dirty="0" err="1">
                <a:latin typeface="Century Gothic" panose="020B0502020202020204" pitchFamily="34" charset="0"/>
              </a:rPr>
              <a:t>wt</a:t>
            </a:r>
            <a:r>
              <a:rPr lang="en-US" sz="1700" dirty="0">
                <a:latin typeface="Century Gothic" panose="020B0502020202020204" pitchFamily="34" charset="0"/>
              </a:rPr>
              <a:t>% could be consistent with LPNS data depending on spatial distribution, extent of coverage, and burial depth [Lawrence et al 2006].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485" y="33572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Hydrogen Distributions from Neutron Spectroscopy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74C031-0439-9846-9B68-A56B126B072C}"/>
              </a:ext>
            </a:extLst>
          </p:cNvPr>
          <p:cNvSpPr/>
          <p:nvPr/>
        </p:nvSpPr>
        <p:spPr>
          <a:xfrm>
            <a:off x="3848661" y="1541393"/>
            <a:ext cx="1479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Century Gothic" panose="020B0502020202020204" pitchFamily="34" charset="0"/>
              </a:rPr>
              <a:t>~150 km</a:t>
            </a:r>
            <a:r>
              <a:rPr lang="en-US" sz="1400" i="1" baseline="30000" dirty="0">
                <a:latin typeface="Century Gothic" panose="020B0502020202020204" pitchFamily="34" charset="0"/>
              </a:rPr>
              <a:t>2</a:t>
            </a:r>
            <a:r>
              <a:rPr lang="en-US" sz="1400" i="1" dirty="0">
                <a:latin typeface="Century Gothic" panose="020B0502020202020204" pitchFamily="34" charset="0"/>
              </a:rPr>
              <a:t> pixels</a:t>
            </a:r>
          </a:p>
        </p:txBody>
      </p:sp>
    </p:spTree>
    <p:extLst>
      <p:ext uri="{BB962C8B-B14F-4D97-AF65-F5344CB8AC3E}">
        <p14:creationId xmlns:p14="http://schemas.microsoft.com/office/powerpoint/2010/main" val="88401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37" y="5023039"/>
            <a:ext cx="3652157" cy="111788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Pixon-based reconstruction of LPNS data (Elphic et al 2007)  reveals high WEH abundances in Cabeus (near 1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 and lower abundances in Shoemaker, Haworth, and </a:t>
            </a:r>
            <a:r>
              <a:rPr lang="en-US" dirty="0" err="1">
                <a:latin typeface="Century Gothic" panose="020B0502020202020204" pitchFamily="34" charset="0"/>
              </a:rPr>
              <a:t>Faustini</a:t>
            </a:r>
            <a:r>
              <a:rPr lang="en-US" dirty="0">
                <a:latin typeface="Century Gothic" panose="020B0502020202020204" pitchFamily="34" charset="0"/>
              </a:rPr>
              <a:t> (~0.3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34944" y="4992731"/>
            <a:ext cx="4098569" cy="111788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dirty="0" err="1">
                <a:latin typeface="Century Gothic" panose="020B0502020202020204" pitchFamily="34" charset="0"/>
              </a:rPr>
              <a:t>Faustini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945" y="1557989"/>
            <a:ext cx="3604633" cy="3189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1" y="1690688"/>
            <a:ext cx="3630561" cy="31890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769406-703E-7947-94CB-1188F0C097BE}"/>
              </a:ext>
            </a:extLst>
          </p:cNvPr>
          <p:cNvGrpSpPr/>
          <p:nvPr/>
        </p:nvGrpSpPr>
        <p:grpSpPr>
          <a:xfrm>
            <a:off x="4468761" y="1333311"/>
            <a:ext cx="3511814" cy="4701640"/>
            <a:chOff x="0" y="0"/>
            <a:chExt cx="2745740" cy="36763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A2C05-9AE9-224A-91FB-15B7FECBA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745740" cy="296545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953DEF3-003D-E743-BA58-765B20763584}"/>
                </a:ext>
              </a:extLst>
            </p:cNvPr>
            <p:cNvSpPr txBox="1"/>
            <p:nvPr/>
          </p:nvSpPr>
          <p:spPr>
            <a:xfrm>
              <a:off x="0" y="3023616"/>
              <a:ext cx="2745740" cy="65278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Figure 1 Map of current day ice stability depth from Siegler et al [2015] as used in constraint map development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568B70C-E142-FF40-AA09-3667AE24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2" y="60142"/>
            <a:ext cx="9152834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Bulk Lunar Hydrogen at Smaller Spatial Scales</a:t>
            </a:r>
          </a:p>
        </p:txBody>
      </p:sp>
    </p:spTree>
    <p:extLst>
      <p:ext uri="{BB962C8B-B14F-4D97-AF65-F5344CB8AC3E}">
        <p14:creationId xmlns:p14="http://schemas.microsoft.com/office/powerpoint/2010/main" val="77845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Trajectory Design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6322" y="1690688"/>
            <a:ext cx="480595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7" descr="LunaH____Transfer_to_Science___Nominal__Earth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929" y="1690688"/>
            <a:ext cx="2013393" cy="2487134"/>
          </a:xfrm>
          <a:prstGeom prst="rect">
            <a:avLst/>
          </a:prstGeom>
        </p:spPr>
      </p:pic>
      <p:pic>
        <p:nvPicPr>
          <p:cNvPr id="12" name="Content Placeholder 6" descr="LunaH____Transfer_to_Science___Nom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4154488"/>
            <a:ext cx="2018122" cy="18875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8200" y="16906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86635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21672" y="169068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3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7999987" y="1690687"/>
          <a:ext cx="3691523" cy="2993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08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4.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76 hour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6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Aposelene </a:t>
                      </a:r>
                      <a:r>
                        <a:rPr lang="en-US" sz="1800" b="1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Altitude</a:t>
                      </a:r>
                      <a:endParaRPr lang="en-US" sz="18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3150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Periselene Altitude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RAAN dependent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</a:t>
                      </a:r>
                    </a:p>
                    <a:p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15-25 km</a:t>
                      </a:r>
                      <a:endParaRPr lang="en-US" sz="18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7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Inclination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90°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Argument of Periselene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273.5°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999986" y="4698147"/>
            <a:ext cx="369152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  <a:ea typeface="Helvetica" charset="0"/>
                <a:cs typeface="Helvetica" charset="0"/>
              </a:rPr>
              <a:t>Genova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, A. L. and Dunham, D. W. (2017) 27</a:t>
            </a:r>
            <a:r>
              <a:rPr lang="en-US" baseline="30000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th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 AAS/AIAA Space Flight Mechanics Meeting 17-456. </a:t>
            </a:r>
          </a:p>
        </p:txBody>
      </p:sp>
    </p:spTree>
    <p:extLst>
      <p:ext uri="{BB962C8B-B14F-4D97-AF65-F5344CB8AC3E}">
        <p14:creationId xmlns:p14="http://schemas.microsoft.com/office/powerpoint/2010/main" val="302716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31" y="158509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Day in the Life -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7</a:t>
            </a:fld>
            <a:endParaRPr lang="en-US"/>
          </a:p>
        </p:txBody>
      </p:sp>
      <p:sp>
        <p:nvSpPr>
          <p:cNvPr id="13" name="Arc 12"/>
          <p:cNvSpPr/>
          <p:nvPr/>
        </p:nvSpPr>
        <p:spPr>
          <a:xfrm>
            <a:off x="4195482" y="1708878"/>
            <a:ext cx="3801036" cy="4258609"/>
          </a:xfrm>
          <a:prstGeom prst="arc">
            <a:avLst>
              <a:gd name="adj1" fmla="val 18377170"/>
              <a:gd name="adj2" fmla="val 101763"/>
            </a:avLst>
          </a:prstGeom>
          <a:noFill/>
          <a:ln w="190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469571" y="3362625"/>
            <a:ext cx="2557927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Tracking/Communication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3400" y="2699407"/>
            <a:ext cx="2525806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Tracking/Communication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6688" y="4824411"/>
            <a:ext cx="2525806" cy="7386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Eclipse (beta angle dependent) </a:t>
            </a:r>
            <a:r>
              <a:rPr lang="mr-IN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–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 no operations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99311" y="1286420"/>
            <a:ext cx="2364745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Statistical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aposelene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manuever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 (every 3-5 days)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35797" y="5374147"/>
            <a:ext cx="1794632" cy="7386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Mini-NS active ~30 min centered around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periselene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4195482" y="1686483"/>
            <a:ext cx="3801036" cy="4258609"/>
          </a:xfrm>
          <a:prstGeom prst="arc">
            <a:avLst>
              <a:gd name="adj1" fmla="val 118501"/>
              <a:gd name="adj2" fmla="val 4021434"/>
            </a:avLst>
          </a:prstGeom>
          <a:noFill/>
          <a:ln w="190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4195482" y="1686483"/>
            <a:ext cx="3801036" cy="4258609"/>
          </a:xfrm>
          <a:prstGeom prst="arc">
            <a:avLst>
              <a:gd name="adj1" fmla="val 3975460"/>
              <a:gd name="adj2" fmla="val 7461212"/>
            </a:avLst>
          </a:prstGeom>
          <a:noFill/>
          <a:ln w="190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>
            <a:off x="4195482" y="1686482"/>
            <a:ext cx="3801036" cy="4258609"/>
          </a:xfrm>
          <a:prstGeom prst="arc">
            <a:avLst>
              <a:gd name="adj1" fmla="val 7448962"/>
              <a:gd name="adj2" fmla="val 13738494"/>
            </a:avLst>
          </a:prstGeom>
          <a:noFill/>
          <a:ln w="190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>
            <a:off x="4184380" y="1697679"/>
            <a:ext cx="3801036" cy="4258609"/>
          </a:xfrm>
          <a:prstGeom prst="arc">
            <a:avLst>
              <a:gd name="adj1" fmla="val 13740629"/>
              <a:gd name="adj2" fmla="val 18628633"/>
            </a:avLst>
          </a:prstGeom>
          <a:noFill/>
          <a:ln w="190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89" y="4155650"/>
            <a:ext cx="1591822" cy="158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8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Science Phase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7999987" y="1690687"/>
          <a:ext cx="3691523" cy="2993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08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4.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76 hour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6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Aposelene </a:t>
                      </a:r>
                      <a:r>
                        <a:rPr lang="en-US" sz="1800" b="1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Altitude</a:t>
                      </a:r>
                      <a:endParaRPr lang="en-US" sz="18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3150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Periselene Altitude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RAAN dependent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</a:t>
                      </a:r>
                    </a:p>
                    <a:p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15-25 km</a:t>
                      </a:r>
                      <a:endParaRPr lang="en-US" sz="18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7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Inclination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90°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Argument of Periselene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273.5°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999986" y="4698147"/>
            <a:ext cx="369152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  <a:ea typeface="Helvetica" charset="0"/>
                <a:cs typeface="Helvetica" charset="0"/>
              </a:rPr>
              <a:t>Genova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, A. L. and Dunham, D. W. (2017) 27</a:t>
            </a:r>
            <a:r>
              <a:rPr lang="en-US" baseline="30000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th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 AAS/AIAA Space Flight Mechanics Meeting 17-456.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AA91FF1-F18B-F84B-A76F-A368931E3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036110"/>
            <a:ext cx="5916668" cy="509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75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50" y="138453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Neutron Measurements of the Moon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9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16DFEF9-1355-D24F-8C47-D9EEB67A3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710985"/>
            <a:ext cx="5181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entury Gothic" panose="020B0502020202020204" pitchFamily="34" charset="0"/>
              </a:rPr>
              <a:t>Requirements</a:t>
            </a:r>
          </a:p>
          <a:p>
            <a:r>
              <a:rPr lang="en-US" dirty="0">
                <a:latin typeface="Century Gothic" panose="020B0502020202020204" pitchFamily="34" charset="0"/>
              </a:rPr>
              <a:t>To determine bulk hydrogen abundance, </a:t>
            </a:r>
            <a:r>
              <a:rPr lang="en-US" dirty="0" err="1">
                <a:latin typeface="Century Gothic" panose="020B0502020202020204" pitchFamily="34" charset="0"/>
              </a:rPr>
              <a:t>LunaH</a:t>
            </a:r>
            <a:r>
              <a:rPr lang="en-US" dirty="0">
                <a:latin typeface="Century Gothic" panose="020B0502020202020204" pitchFamily="34" charset="0"/>
              </a:rPr>
              <a:t>-Map needs to measure </a:t>
            </a:r>
            <a:r>
              <a:rPr lang="en-US" i="1" dirty="0">
                <a:latin typeface="Century Gothic" panose="020B0502020202020204" pitchFamily="34" charset="0"/>
              </a:rPr>
              <a:t>only</a:t>
            </a:r>
            <a:r>
              <a:rPr lang="en-US" dirty="0">
                <a:latin typeface="Century Gothic" panose="020B0502020202020204" pitchFamily="34" charset="0"/>
              </a:rPr>
              <a:t> epithermal neutrons: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Short mission duration requires a large (200 cm</a:t>
            </a:r>
            <a:r>
              <a:rPr lang="en-US" sz="2600" baseline="30000" dirty="0">
                <a:latin typeface="Century Gothic" panose="020B0502020202020204" pitchFamily="34" charset="0"/>
              </a:rPr>
              <a:t>2</a:t>
            </a:r>
            <a:r>
              <a:rPr lang="en-US" sz="2600" dirty="0">
                <a:latin typeface="Century Gothic" panose="020B0502020202020204" pitchFamily="34" charset="0"/>
              </a:rPr>
              <a:t>)and efficient detector array 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Ability to discern signal from background and custom electronics to count neutrons once per-second</a:t>
            </a:r>
          </a:p>
          <a:p>
            <a:pPr lvl="1"/>
            <a:r>
              <a:rPr lang="en-US" sz="2600" b="1" dirty="0">
                <a:latin typeface="Century Gothic" panose="020B0502020202020204" pitchFamily="34" charset="0"/>
              </a:rPr>
              <a:t>No off-the-shelf solution available, so we developed, built and calibrated our own Miniature Neutron Spectrometer (Mini-NS)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2A58BFE-2F91-A642-ADB2-EEE12D2F8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710985"/>
            <a:ext cx="5181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entury Gothic" panose="020B0502020202020204" pitchFamily="34" charset="0"/>
              </a:rPr>
              <a:t>Science</a:t>
            </a:r>
          </a:p>
          <a:p>
            <a:r>
              <a:rPr lang="en-US" dirty="0">
                <a:latin typeface="Century Gothic" panose="020B0502020202020204" pitchFamily="34" charset="0"/>
              </a:rPr>
              <a:t>Low-altitude (&lt; 20 km) uncollimated measurements of lunar neutrons will: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Determine the bulk hydrogen content and depth </a:t>
            </a:r>
            <a:r>
              <a:rPr lang="en-US" sz="2600" i="1" dirty="0">
                <a:latin typeface="Century Gothic" panose="020B0502020202020204" pitchFamily="34" charset="0"/>
              </a:rPr>
              <a:t>within</a:t>
            </a:r>
            <a:r>
              <a:rPr lang="en-US" sz="2600" dirty="0">
                <a:latin typeface="Century Gothic" panose="020B0502020202020204" pitchFamily="34" charset="0"/>
              </a:rPr>
              <a:t> PSRs (at spatial scales of &lt; ~35km)</a:t>
            </a:r>
          </a:p>
          <a:p>
            <a:r>
              <a:rPr lang="en-US" dirty="0">
                <a:latin typeface="Century Gothic" panose="020B0502020202020204" pitchFamily="34" charset="0"/>
              </a:rPr>
              <a:t>These data will: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Constrain sources and sinks for polar volatiles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Constrain models of lunar polar wander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Identify landing sites for future landed missions at the lunar South Pole</a:t>
            </a:r>
          </a:p>
          <a:p>
            <a:pPr lvl="1"/>
            <a:r>
              <a:rPr lang="en-US" sz="2600" dirty="0">
                <a:latin typeface="Century Gothic" panose="020B0502020202020204" pitchFamily="34" charset="0"/>
              </a:rPr>
              <a:t>Complement LP-NS and LRO LEND neutron data</a:t>
            </a:r>
          </a:p>
          <a:p>
            <a:pPr lvl="1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222" y="114671"/>
            <a:ext cx="10475678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Instrument Development - FAN Neutron Energy Spectrum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10</a:t>
            </a:fld>
            <a:endParaRPr lang="en-US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214425" y="1966649"/>
            <a:ext cx="3733800" cy="1594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Increased hydrogen suppresses epithermal neutrons (E &gt; 0.4 eV) and increases thermal neutrons (E &lt; 0.4 eV)</a:t>
            </a: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214425" y="3816542"/>
            <a:ext cx="3672775" cy="14869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LunaH-Map’s </a:t>
            </a:r>
            <a:r>
              <a:rPr lang="en-US" sz="2000" i="1" dirty="0">
                <a:latin typeface="Century Gothic" panose="020B0502020202020204" pitchFamily="34" charset="0"/>
              </a:rPr>
              <a:t>signal </a:t>
            </a:r>
            <a:r>
              <a:rPr lang="en-US" sz="2000" dirty="0">
                <a:latin typeface="Century Gothic" panose="020B0502020202020204" pitchFamily="34" charset="0"/>
              </a:rPr>
              <a:t>is the difference between </a:t>
            </a:r>
            <a:r>
              <a:rPr lang="en-US" sz="2000" b="1" dirty="0">
                <a:latin typeface="Century Gothic" panose="020B0502020202020204" pitchFamily="34" charset="0"/>
              </a:rPr>
              <a:t>dry</a:t>
            </a:r>
            <a:r>
              <a:rPr lang="en-US" sz="2000" dirty="0">
                <a:latin typeface="Century Gothic" panose="020B0502020202020204" pitchFamily="34" charset="0"/>
              </a:rPr>
              <a:t> epithermal count rate and </a:t>
            </a:r>
            <a:r>
              <a:rPr lang="en-US" sz="2000" b="1" dirty="0">
                <a:latin typeface="Century Gothic" panose="020B0502020202020204" pitchFamily="34" charset="0"/>
              </a:rPr>
              <a:t>enriched</a:t>
            </a:r>
            <a:r>
              <a:rPr lang="en-US" sz="2000" dirty="0">
                <a:latin typeface="Century Gothic" panose="020B0502020202020204" pitchFamily="34" charset="0"/>
              </a:rPr>
              <a:t> epithermal count rate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22AD02-D1FB-904C-9411-476F442A4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8" t="14943" r="8728" b="17011"/>
          <a:stretch/>
        </p:blipFill>
        <p:spPr>
          <a:xfrm>
            <a:off x="154222" y="1405267"/>
            <a:ext cx="7768755" cy="482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t>CubeSat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5A001D-DE0D-4BFE-B91E-50097FD6C8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56EBE3-23AF-D741-BB15-EFCA945DCB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775993"/>
            <a:ext cx="5398808" cy="37965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C3C084-3EAA-4C4C-8B80-7F44378FAD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5037" y="1775992"/>
            <a:ext cx="6072187" cy="372204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446661-FC2D-6A4D-9891-5FBD20150858}"/>
              </a:ext>
            </a:extLst>
          </p:cNvPr>
          <p:cNvCxnSpPr/>
          <p:nvPr/>
        </p:nvCxnSpPr>
        <p:spPr>
          <a:xfrm flipV="1">
            <a:off x="7894320" y="1897380"/>
            <a:ext cx="0" cy="32842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5905C9-0AF4-684C-A393-338CB137DBC9}"/>
              </a:ext>
            </a:extLst>
          </p:cNvPr>
          <p:cNvCxnSpPr/>
          <p:nvPr/>
        </p:nvCxnSpPr>
        <p:spPr>
          <a:xfrm flipV="1">
            <a:off x="10561320" y="1897380"/>
            <a:ext cx="0" cy="32842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903864C-BE55-2640-B7D5-EDB7C20FDE48}"/>
              </a:ext>
            </a:extLst>
          </p:cNvPr>
          <p:cNvSpPr txBox="1"/>
          <p:nvPr/>
        </p:nvSpPr>
        <p:spPr>
          <a:xfrm>
            <a:off x="6694666" y="3886200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thermal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CD6482-0B45-8445-8B38-8E2759B3D1EE}"/>
              </a:ext>
            </a:extLst>
          </p:cNvPr>
          <p:cNvSpPr txBox="1"/>
          <p:nvPr/>
        </p:nvSpPr>
        <p:spPr>
          <a:xfrm>
            <a:off x="8539164" y="2537460"/>
            <a:ext cx="144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epithermal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2590DB-88A0-FB49-9C1D-44A6643E0B5C}"/>
              </a:ext>
            </a:extLst>
          </p:cNvPr>
          <p:cNvSpPr txBox="1"/>
          <p:nvPr/>
        </p:nvSpPr>
        <p:spPr>
          <a:xfrm>
            <a:off x="10993993" y="3878580"/>
            <a:ext cx="660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084E60-EB52-CE46-8615-D1A4230DA021}"/>
              </a:ext>
            </a:extLst>
          </p:cNvPr>
          <p:cNvSpPr txBox="1"/>
          <p:nvPr/>
        </p:nvSpPr>
        <p:spPr>
          <a:xfrm>
            <a:off x="6110804" y="5507727"/>
            <a:ext cx="6299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Neutron Absorption Cross Sections for Cd (blue line)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(orange line)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5FDEB9-2456-B346-8011-0FBC6F7A0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9930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Neutron Detector Shielding</a:t>
            </a:r>
          </a:p>
        </p:txBody>
      </p:sp>
    </p:spTree>
    <p:extLst>
      <p:ext uri="{BB962C8B-B14F-4D97-AF65-F5344CB8AC3E}">
        <p14:creationId xmlns:p14="http://schemas.microsoft.com/office/powerpoint/2010/main" val="1730732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12</a:t>
            </a:fld>
            <a:endParaRPr lang="en-US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214425" y="1966649"/>
            <a:ext cx="3733800" cy="1594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Increased hydrogen suppresses epithermal neutrons (E &gt; 0.4 eV) and increases thermal neutrons (E &lt; 0.4 eV)</a:t>
            </a: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214425" y="3816542"/>
            <a:ext cx="3672775" cy="14869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LunaH-Map’s </a:t>
            </a:r>
            <a:r>
              <a:rPr lang="en-US" sz="2000" i="1" dirty="0">
                <a:latin typeface="Century Gothic" panose="020B0502020202020204" pitchFamily="34" charset="0"/>
              </a:rPr>
              <a:t>signal </a:t>
            </a:r>
            <a:r>
              <a:rPr lang="en-US" sz="2000" dirty="0">
                <a:latin typeface="Century Gothic" panose="020B0502020202020204" pitchFamily="34" charset="0"/>
              </a:rPr>
              <a:t>is the difference between </a:t>
            </a:r>
            <a:r>
              <a:rPr lang="en-US" sz="2000" b="1" dirty="0">
                <a:latin typeface="Century Gothic" panose="020B0502020202020204" pitchFamily="34" charset="0"/>
              </a:rPr>
              <a:t>dry</a:t>
            </a:r>
            <a:r>
              <a:rPr lang="en-US" sz="2000" dirty="0">
                <a:latin typeface="Century Gothic" panose="020B0502020202020204" pitchFamily="34" charset="0"/>
              </a:rPr>
              <a:t> epithermal count rate and </a:t>
            </a:r>
            <a:r>
              <a:rPr lang="en-US" sz="2000" b="1" dirty="0">
                <a:latin typeface="Century Gothic" panose="020B0502020202020204" pitchFamily="34" charset="0"/>
              </a:rPr>
              <a:t>enriched</a:t>
            </a:r>
            <a:r>
              <a:rPr lang="en-US" sz="2000" dirty="0">
                <a:latin typeface="Century Gothic" panose="020B0502020202020204" pitchFamily="34" charset="0"/>
              </a:rPr>
              <a:t> epithermal count rate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624673-A1C6-914F-A679-31B0F7212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0" t="10344" r="13703" b="11264"/>
          <a:stretch/>
        </p:blipFill>
        <p:spPr>
          <a:xfrm>
            <a:off x="630622" y="122083"/>
            <a:ext cx="7299434" cy="604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8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39" y="-177494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Neutron Sensitive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39" y="942414"/>
            <a:ext cx="8644713" cy="271485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Neutron Capture Isotopes: </a:t>
            </a:r>
            <a:r>
              <a:rPr lang="en-US" sz="2800" baseline="30000" dirty="0">
                <a:latin typeface="Century Gothic" panose="020B0502020202020204" pitchFamily="34" charset="0"/>
              </a:rPr>
              <a:t>3</a:t>
            </a:r>
            <a:r>
              <a:rPr lang="en-US" sz="2800" dirty="0">
                <a:latin typeface="Century Gothic" panose="020B0502020202020204" pitchFamily="34" charset="0"/>
              </a:rPr>
              <a:t>He, </a:t>
            </a:r>
            <a:r>
              <a:rPr lang="en-US" sz="2800" baseline="30000" dirty="0">
                <a:latin typeface="Century Gothic" panose="020B0502020202020204" pitchFamily="34" charset="0"/>
              </a:rPr>
              <a:t>6</a:t>
            </a:r>
            <a:r>
              <a:rPr lang="en-US" sz="2800" dirty="0">
                <a:latin typeface="Century Gothic" panose="020B0502020202020204" pitchFamily="34" charset="0"/>
              </a:rPr>
              <a:t>Li, </a:t>
            </a:r>
            <a:r>
              <a:rPr lang="en-US" sz="2800" baseline="30000" dirty="0">
                <a:latin typeface="Century Gothic" panose="020B0502020202020204" pitchFamily="34" charset="0"/>
              </a:rPr>
              <a:t>10</a:t>
            </a:r>
            <a:r>
              <a:rPr lang="en-US" sz="2800" dirty="0">
                <a:latin typeface="Century Gothic" panose="020B0502020202020204" pitchFamily="34" charset="0"/>
              </a:rPr>
              <a:t>B</a:t>
            </a:r>
          </a:p>
          <a:p>
            <a:pPr lvl="1">
              <a:tabLst>
                <a:tab pos="1320800" algn="l"/>
                <a:tab pos="3314700" algn="l"/>
                <a:tab pos="6515100" algn="l"/>
              </a:tabLst>
            </a:pPr>
            <a:r>
              <a:rPr lang="en-US" sz="2400" baseline="30000" dirty="0">
                <a:latin typeface="Century Gothic" panose="020B0502020202020204" pitchFamily="34" charset="0"/>
              </a:rPr>
              <a:t>3</a:t>
            </a:r>
            <a:r>
              <a:rPr lang="en-US" sz="2400" dirty="0">
                <a:latin typeface="Century Gothic" panose="020B0502020202020204" pitchFamily="34" charset="0"/>
              </a:rPr>
              <a:t>He: noble gas	proton, triton	0.75 MeV</a:t>
            </a:r>
          </a:p>
          <a:p>
            <a:pPr lvl="1">
              <a:tabLst>
                <a:tab pos="1320800" algn="l"/>
                <a:tab pos="3314700" algn="l"/>
                <a:tab pos="6515100" algn="l"/>
              </a:tabLst>
            </a:pPr>
            <a:r>
              <a:rPr lang="en-US" sz="2400" baseline="30000" dirty="0">
                <a:latin typeface="Century Gothic" panose="020B0502020202020204" pitchFamily="34" charset="0"/>
              </a:rPr>
              <a:t>6</a:t>
            </a:r>
            <a:r>
              <a:rPr lang="en-US" sz="2400" dirty="0">
                <a:latin typeface="Century Gothic" panose="020B0502020202020204" pitchFamily="34" charset="0"/>
              </a:rPr>
              <a:t>Li: 	alkali metal	alpha, triton	4.8 MeV</a:t>
            </a:r>
          </a:p>
          <a:p>
            <a:pPr lvl="1">
              <a:tabLst>
                <a:tab pos="1320800" algn="l"/>
                <a:tab pos="3314700" algn="l"/>
                <a:tab pos="6515100" algn="l"/>
              </a:tabLst>
            </a:pPr>
            <a:r>
              <a:rPr lang="en-US" sz="2400" baseline="30000" dirty="0">
                <a:latin typeface="Century Gothic" panose="020B0502020202020204" pitchFamily="34" charset="0"/>
              </a:rPr>
              <a:t>10</a:t>
            </a:r>
            <a:r>
              <a:rPr lang="en-US" sz="2400" dirty="0">
                <a:latin typeface="Century Gothic" panose="020B0502020202020204" pitchFamily="34" charset="0"/>
              </a:rPr>
              <a:t>B: 	metalloid	alpha, </a:t>
            </a:r>
            <a:r>
              <a:rPr lang="en-US" sz="2400" baseline="30000" dirty="0">
                <a:latin typeface="Century Gothic" panose="020B0502020202020204" pitchFamily="34" charset="0"/>
              </a:rPr>
              <a:t>7</a:t>
            </a:r>
            <a:r>
              <a:rPr lang="en-US" sz="2400" dirty="0">
                <a:latin typeface="Century Gothic" panose="020B0502020202020204" pitchFamily="34" charset="0"/>
              </a:rPr>
              <a:t>Li, g (94%)	2.8 MeV</a:t>
            </a:r>
          </a:p>
          <a:p>
            <a:pPr marL="457200" lvl="1" indent="0">
              <a:buNone/>
              <a:tabLst>
                <a:tab pos="1320800" algn="l"/>
                <a:tab pos="3314700" algn="l"/>
                <a:tab pos="6515100" algn="l"/>
              </a:tabLst>
            </a:pPr>
            <a:endParaRPr lang="en-US" sz="2400" dirty="0">
              <a:latin typeface="Century Gothic" panose="020B0502020202020204" pitchFamily="34" charset="0"/>
            </a:endParaRPr>
          </a:p>
          <a:p>
            <a:pPr marL="0" indent="0">
              <a:buNone/>
              <a:tabLst>
                <a:tab pos="2173288" algn="l"/>
                <a:tab pos="4572000" algn="l"/>
                <a:tab pos="7542213" algn="l"/>
              </a:tabLst>
            </a:pPr>
            <a:r>
              <a:rPr lang="en-US" sz="2800" dirty="0">
                <a:latin typeface="Century Gothic" panose="020B0502020202020204" pitchFamily="34" charset="0"/>
              </a:rPr>
              <a:t>Detector materials	</a:t>
            </a:r>
            <a:endParaRPr lang="en-US" sz="2400" dirty="0">
              <a:latin typeface="Century Gothic" panose="020B0502020202020204" pitchFamily="34" charset="0"/>
            </a:endParaRPr>
          </a:p>
          <a:p>
            <a:pPr lvl="1"/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C26C5-EEF9-46FE-B9B6-36806BF576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4412" y="4038453"/>
            <a:ext cx="1305760" cy="16417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2373" y="3432028"/>
            <a:ext cx="178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Boron-Loaded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Plastic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440" y="4030070"/>
            <a:ext cx="1981200" cy="17038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51" y="4011584"/>
            <a:ext cx="2032217" cy="169545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55793" y="3795568"/>
            <a:ext cx="2665546" cy="197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71514" y="360188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Li-Glass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967" y="3610902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He-3 Tube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0452" y="388577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CLYC</a:t>
            </a:r>
          </a:p>
        </p:txBody>
      </p:sp>
    </p:spTree>
    <p:extLst>
      <p:ext uri="{BB962C8B-B14F-4D97-AF65-F5344CB8AC3E}">
        <p14:creationId xmlns:p14="http://schemas.microsoft.com/office/powerpoint/2010/main" val="183848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633" y="794456"/>
            <a:ext cx="6184900" cy="53253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3672" y="76087"/>
            <a:ext cx="5244861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Detection Efficiency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t>CubeSat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5A001D-DE0D-4BFE-B91E-50097FD6C8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7866" y="2250701"/>
            <a:ext cx="9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16083" y="3767892"/>
            <a:ext cx="1426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Epithermal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3400" y="5032079"/>
            <a:ext cx="55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5787" y="2718454"/>
            <a:ext cx="24470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Efficiency of 2-cm thick CLYC matches LPNS 5.7-cm diameter He-3 counter.</a:t>
            </a:r>
          </a:p>
        </p:txBody>
      </p:sp>
    </p:spTree>
    <p:extLst>
      <p:ext uri="{BB962C8B-B14F-4D97-AF65-F5344CB8AC3E}">
        <p14:creationId xmlns:p14="http://schemas.microsoft.com/office/powerpoint/2010/main" val="2258541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 txBox="1">
            <a:spLocks/>
          </p:cNvSpPr>
          <p:nvPr/>
        </p:nvSpPr>
        <p:spPr>
          <a:xfrm>
            <a:off x="7159222" y="1132466"/>
            <a:ext cx="3560889" cy="1484064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Effective area of one LPNS He-3 tube is ~100 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He-3 tube gas pressure 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~0.0014 g/cm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Epithermal count rate ~20 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458" y="86437"/>
            <a:ext cx="426144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Detection Area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t>CubeSat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5A001D-DE0D-4BFE-B91E-50097FD6C8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443962" y="2483268"/>
            <a:ext cx="2784762" cy="4747047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106364" y="763134"/>
            <a:ext cx="6084780" cy="2953348"/>
            <a:chOff x="168617" y="806787"/>
            <a:chExt cx="6084780" cy="29533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617" y="1011805"/>
              <a:ext cx="5477851" cy="2748330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3656373" y="2438400"/>
              <a:ext cx="18288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304514" y="2364770"/>
              <a:ext cx="56457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20 cm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5680270" y="1667300"/>
              <a:ext cx="928" cy="53340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653553" y="1847301"/>
              <a:ext cx="5998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5.7 cm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67000" y="806787"/>
              <a:ext cx="715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LPNS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368907" y="3172567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Mini-NS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932068" y="4074276"/>
            <a:ext cx="4685949" cy="1158057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Total area of eight Mini-NS CLYC modules is ~200 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CLYC density ~3.3 g/cm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Epithermal count rate ~40 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9464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61119"/>
            <a:ext cx="9763125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Modeling of Expected Count 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C26C5-EEF9-46FE-B9B6-36806BF576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BC759-9E56-9C41-8324-5C3B52E669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8386" y="1386682"/>
            <a:ext cx="5245914" cy="455806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4CA722-4311-8543-BCDC-14909B23EF69}"/>
              </a:ext>
            </a:extLst>
          </p:cNvPr>
          <p:cNvSpPr txBox="1">
            <a:spLocks/>
          </p:cNvSpPr>
          <p:nvPr/>
        </p:nvSpPr>
        <p:spPr>
          <a:xfrm>
            <a:off x="8048222" y="2034166"/>
            <a:ext cx="3560889" cy="1484064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Using lunar neutron input spectrum from 10 km altitude</a:t>
            </a:r>
          </a:p>
        </p:txBody>
      </p:sp>
    </p:spTree>
    <p:extLst>
      <p:ext uri="{BB962C8B-B14F-4D97-AF65-F5344CB8AC3E}">
        <p14:creationId xmlns:p14="http://schemas.microsoft.com/office/powerpoint/2010/main" val="1716608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South Polar Volatile Mapping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2575231" y="5143758"/>
            <a:ext cx="8954026" cy="101988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Simulation maps made from 15 x 3150 km science orbit. Basemap combines LEND high H regions (Sanin et al., 2017) and the Shackleton enrichment from pixon-reconstructed LPNS data (Elphic et al, 2007) to illustrate the type of map LunaH-Map will be able to create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</a:rPr>
              <a:t> (West et al., LPSC 2017).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101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534" y="1691191"/>
            <a:ext cx="4556421" cy="3417316"/>
          </a:xfrm>
          <a:prstGeom prst="rect">
            <a:avLst/>
          </a:prstGeom>
        </p:spPr>
      </p:pic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2353949" y="1690688"/>
            <a:ext cx="4557762" cy="3418322"/>
            <a:chOff x="5482003" y="1052353"/>
            <a:chExt cx="3200400" cy="24003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2003" y="1052353"/>
              <a:ext cx="3200400" cy="24003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529892" y="1213832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22372" y="1629122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Sh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50922" y="1301923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086130" y="2071902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FD60166-CE44-EB40-917B-D7BB19E9F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90" y="2437406"/>
            <a:ext cx="1981964" cy="17054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0B18A7-C789-1B48-9D50-E2D070C63C2E}"/>
              </a:ext>
            </a:extLst>
          </p:cNvPr>
          <p:cNvSpPr/>
          <p:nvPr/>
        </p:nvSpPr>
        <p:spPr>
          <a:xfrm>
            <a:off x="46167" y="4142891"/>
            <a:ext cx="2011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LunaH</a:t>
            </a:r>
            <a:r>
              <a:rPr lang="en-US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-Map 2 month science phase ground tracks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58476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7DD73-8A6C-E648-9B2F-B95146B61D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566" y="6085874"/>
            <a:ext cx="2998889" cy="686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9EA5BC-7027-384C-BF2B-B7EFE09B1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157" y="-85512"/>
            <a:ext cx="5143500" cy="6858000"/>
          </a:xfrm>
          <a:prstGeom prst="rect">
            <a:avLst/>
          </a:prstGeom>
        </p:spPr>
      </p:pic>
      <p:pic>
        <p:nvPicPr>
          <p:cNvPr id="6" name="Picture 5" descr="A picture containing clipart&#13;&#10;&#13;&#10;Description automatically generated">
            <a:extLst>
              <a:ext uri="{FF2B5EF4-FFF2-40B4-BE49-F238E27FC236}">
                <a16:creationId xmlns:a16="http://schemas.microsoft.com/office/drawing/2014/main" id="{264E7015-955E-2D4E-BA04-9A9FDAAAC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8647" y="6243347"/>
            <a:ext cx="1852731" cy="5947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3FE829-59EF-F84A-B8CD-DD649DDF1DB9}"/>
              </a:ext>
            </a:extLst>
          </p:cNvPr>
          <p:cNvSpPr/>
          <p:nvPr/>
        </p:nvSpPr>
        <p:spPr>
          <a:xfrm>
            <a:off x="5036254" y="6266563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Mini-NS Flight Unit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F79333-F995-A441-A719-8523D0C3C0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76" y="3242139"/>
            <a:ext cx="2980347" cy="17540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784837-07CA-1D41-A9A0-BC2AEF0FA401}"/>
              </a:ext>
            </a:extLst>
          </p:cNvPr>
          <p:cNvSpPr/>
          <p:nvPr/>
        </p:nvSpPr>
        <p:spPr>
          <a:xfrm>
            <a:off x="8885573" y="5003817"/>
            <a:ext cx="2952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Mini-NS: Miniature Neutron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Spectrometer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14C8B-89E1-3A42-8783-28F78C21D1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3915" y="5769383"/>
            <a:ext cx="1857999" cy="425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969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AE68AC7-2309-1245-B93B-B8A7B19EA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24" y="333809"/>
            <a:ext cx="982251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Miniature Neutron Spectrometer for CubeSats and </a:t>
            </a:r>
            <a:r>
              <a:rPr lang="en-US" dirty="0" err="1">
                <a:latin typeface="Century Gothic" panose="020B0502020202020204" pitchFamily="34" charset="0"/>
              </a:rPr>
              <a:t>SmallSats</a:t>
            </a:r>
            <a:r>
              <a:rPr lang="en-US" dirty="0">
                <a:latin typeface="Century Gothic" panose="020B0502020202020204" pitchFamily="34" charset="0"/>
              </a:rPr>
              <a:t> – Flight Unit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1B71B0-6C8D-5341-9CD8-ABE1E47469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54" y="1454229"/>
            <a:ext cx="3500588" cy="46674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AAB4F8-C9A6-4C47-A0CC-A2EEEAF95ABE}"/>
              </a:ext>
            </a:extLst>
          </p:cNvPr>
          <p:cNvSpPr txBox="1"/>
          <p:nvPr/>
        </p:nvSpPr>
        <p:spPr>
          <a:xfrm>
            <a:off x="8884682" y="2165455"/>
            <a:ext cx="31549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Mini-NS Flight Unit delivered and calibrated at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Los Alamos National Lab Neutron Free In-Air (NFIA) facility in late Fall 2018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3C84F9-24A0-9340-AB37-458A65854BE5}"/>
              </a:ext>
            </a:extLst>
          </p:cNvPr>
          <p:cNvGrpSpPr/>
          <p:nvPr/>
        </p:nvGrpSpPr>
        <p:grpSpPr>
          <a:xfrm>
            <a:off x="5368384" y="2060511"/>
            <a:ext cx="2946054" cy="3327918"/>
            <a:chOff x="8082041" y="1844040"/>
            <a:chExt cx="3608304" cy="40760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8E1F8B2-2954-B944-8CBB-C1B6C76EE0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2041" y="1844040"/>
              <a:ext cx="3608304" cy="407600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8D37C9C-EAC0-3741-BAD9-34830B435783}"/>
                </a:ext>
              </a:extLst>
            </p:cNvPr>
            <p:cNvSpPr/>
            <p:nvPr/>
          </p:nvSpPr>
          <p:spPr>
            <a:xfrm>
              <a:off x="10088880" y="4724400"/>
              <a:ext cx="1188720" cy="411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B2A24BF-6ADF-DF4B-BB07-283C5C59677C}"/>
                </a:ext>
              </a:extLst>
            </p:cNvPr>
            <p:cNvSpPr/>
            <p:nvPr/>
          </p:nvSpPr>
          <p:spPr>
            <a:xfrm>
              <a:off x="9646920" y="4953000"/>
              <a:ext cx="1809563" cy="2392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4329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12077-09B3-764A-AA1C-FB425B118D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4300"/>
            <a:ext cx="5156616" cy="6168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AD510F-1998-1241-B1DF-E1A5D5C2BB4B}"/>
              </a:ext>
            </a:extLst>
          </p:cNvPr>
          <p:cNvSpPr txBox="1"/>
          <p:nvPr/>
        </p:nvSpPr>
        <p:spPr>
          <a:xfrm>
            <a:off x="10325100" y="4423777"/>
            <a:ext cx="16129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3C5355-47BC-9B49-8DE4-3F0201D3FDB0}"/>
              </a:ext>
            </a:extLst>
          </p:cNvPr>
          <p:cNvSpPr/>
          <p:nvPr/>
        </p:nvSpPr>
        <p:spPr>
          <a:xfrm>
            <a:off x="10306050" y="4423777"/>
            <a:ext cx="774700" cy="44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59AE52-59D5-8146-BACD-9A60565D8378}"/>
              </a:ext>
            </a:extLst>
          </p:cNvPr>
          <p:cNvSpPr/>
          <p:nvPr/>
        </p:nvSpPr>
        <p:spPr>
          <a:xfrm>
            <a:off x="723900" y="114300"/>
            <a:ext cx="90678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B3D242-C0CD-4641-A71A-64043F23D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24" y="258762"/>
            <a:ext cx="872489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Miniature Neutron Spectrometer for CubeSats and </a:t>
            </a:r>
            <a:r>
              <a:rPr lang="en-US" dirty="0" err="1">
                <a:latin typeface="Century Gothic" panose="020B0502020202020204" pitchFamily="34" charset="0"/>
              </a:rPr>
              <a:t>SmallSats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EB4663-E00B-3543-8E61-D2A3376051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1938" y="2184773"/>
            <a:ext cx="4026062" cy="34665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84E325-A81C-7A4C-9D14-2031C8A6AC92}"/>
              </a:ext>
            </a:extLst>
          </p:cNvPr>
          <p:cNvSpPr txBox="1"/>
          <p:nvPr/>
        </p:nvSpPr>
        <p:spPr>
          <a:xfrm>
            <a:off x="8447680" y="2645648"/>
            <a:ext cx="1172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1EC7E6-B824-CD44-AEFB-C3EC912F5434}"/>
              </a:ext>
            </a:extLst>
          </p:cNvPr>
          <p:cNvSpPr txBox="1"/>
          <p:nvPr/>
        </p:nvSpPr>
        <p:spPr>
          <a:xfrm>
            <a:off x="9620457" y="4148471"/>
            <a:ext cx="129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Epithermal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3CDD2A-D3A4-4D4B-80E6-E94B5BC84A47}"/>
              </a:ext>
            </a:extLst>
          </p:cNvPr>
          <p:cNvSpPr txBox="1"/>
          <p:nvPr/>
        </p:nvSpPr>
        <p:spPr>
          <a:xfrm>
            <a:off x="11274154" y="4933442"/>
            <a:ext cx="64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0209C-6ACB-C04E-8DD8-692E9472274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82386" y="2343263"/>
            <a:ext cx="3382298" cy="25367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35DBF5-6245-244A-9418-C6525E4C86FB}"/>
              </a:ext>
            </a:extLst>
          </p:cNvPr>
          <p:cNvSpPr/>
          <p:nvPr/>
        </p:nvSpPr>
        <p:spPr>
          <a:xfrm>
            <a:off x="5205173" y="5302774"/>
            <a:ext cx="2852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Individual CLYC module, PMT and housing (x8)</a:t>
            </a:r>
          </a:p>
        </p:txBody>
      </p:sp>
    </p:spTree>
    <p:extLst>
      <p:ext uri="{BB962C8B-B14F-4D97-AF65-F5344CB8AC3E}">
        <p14:creationId xmlns:p14="http://schemas.microsoft.com/office/powerpoint/2010/main" val="2002660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8EF69E-4F8D-C94A-ABBC-6699DEA8F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839" y="1151593"/>
            <a:ext cx="4128751" cy="31457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ED75E2-DD3B-594D-9EE8-CBC9CCE3C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29" y="233775"/>
            <a:ext cx="6868381" cy="4322985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00521A-49CA-7D4B-B8FA-FFE4C9A9F9C1}"/>
              </a:ext>
            </a:extLst>
          </p:cNvPr>
          <p:cNvSpPr txBox="1">
            <a:spLocks/>
          </p:cNvSpPr>
          <p:nvPr/>
        </p:nvSpPr>
        <p:spPr>
          <a:xfrm>
            <a:off x="-1029" y="4735451"/>
            <a:ext cx="7118839" cy="97338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None/>
            </a:pPr>
            <a:r>
              <a:rPr lang="en-US" sz="2000" dirty="0" err="1">
                <a:latin typeface="Century Gothic" panose="020B0502020202020204" pitchFamily="34" charset="0"/>
              </a:rPr>
              <a:t>LunaH</a:t>
            </a:r>
            <a:r>
              <a:rPr lang="en-US" sz="2000" dirty="0">
                <a:latin typeface="Century Gothic" panose="020B0502020202020204" pitchFamily="34" charset="0"/>
              </a:rPr>
              <a:t>-Map </a:t>
            </a:r>
            <a:r>
              <a:rPr lang="en-US" sz="2000" dirty="0" err="1">
                <a:latin typeface="Century Gothic" panose="020B0502020202020204" pitchFamily="34" charset="0"/>
              </a:rPr>
              <a:t>protoflight</a:t>
            </a:r>
            <a:r>
              <a:rPr lang="en-US" sz="2000" dirty="0">
                <a:latin typeface="Century Gothic" panose="020B0502020202020204" pitchFamily="34" charset="0"/>
              </a:rPr>
              <a:t> Miniature Neutron Spectrometer (Mini-NS) unit with a subset of the 8 detector modules, analog and digital boards populated prior to final assembly and qualification.</a:t>
            </a:r>
          </a:p>
          <a:p>
            <a:pPr marL="10160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9444E-595B-E245-9D94-7C97DA173602}"/>
              </a:ext>
            </a:extLst>
          </p:cNvPr>
          <p:cNvSpPr txBox="1"/>
          <p:nvPr/>
        </p:nvSpPr>
        <p:spPr>
          <a:xfrm>
            <a:off x="7234662" y="4252648"/>
            <a:ext cx="49573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Each Mini-NS detector module (CLYC) is sensitive to both neutrons and characteristic gamma-rays</a:t>
            </a:r>
          </a:p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Neutrons and gamma-rays can be separated using pulse discrimination in the detector electronics</a:t>
            </a:r>
          </a:p>
        </p:txBody>
      </p:sp>
    </p:spTree>
    <p:extLst>
      <p:ext uri="{BB962C8B-B14F-4D97-AF65-F5344CB8AC3E}">
        <p14:creationId xmlns:p14="http://schemas.microsoft.com/office/powerpoint/2010/main" val="18927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10" name="Picture 9" descr="A group of people posing for the camera&#13;&#10;&#13;&#10;Description automatically generated">
            <a:extLst>
              <a:ext uri="{FF2B5EF4-FFF2-40B4-BE49-F238E27FC236}">
                <a16:creationId xmlns:a16="http://schemas.microsoft.com/office/drawing/2014/main" id="{68ACE8B3-3C98-9F4F-9D66-5D4B2BDE4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14" y="0"/>
            <a:ext cx="8884509" cy="59230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0910D2-6202-0E44-A368-D340E1939F56}"/>
              </a:ext>
            </a:extLst>
          </p:cNvPr>
          <p:cNvSpPr/>
          <p:nvPr/>
        </p:nvSpPr>
        <p:spPr>
          <a:xfrm>
            <a:off x="-28312" y="2596742"/>
            <a:ext cx="24135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Mini-NS calibration team at Los Alamos National Laboratory Neutron Free In-Air Facility – December 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4CADA3-E5D2-2441-9975-EB95D94EE654}"/>
              </a:ext>
            </a:extLst>
          </p:cNvPr>
          <p:cNvSpPr/>
          <p:nvPr/>
        </p:nvSpPr>
        <p:spPr>
          <a:xfrm>
            <a:off x="2590813" y="5980837"/>
            <a:ext cx="8884509" cy="73866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left to right: Lena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Heffern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(ASU), Erik Johnson (RMD), Tom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Prettyman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(PSI), Joe DuBois (ASU), Richard Starr (NASA GSFC), Bob Roebuck (AZST), Katherine Mesick (LANL), Graham Stoddard (RMD), Craig Hardgrove (ASU)</a:t>
            </a:r>
          </a:p>
        </p:txBody>
      </p:sp>
    </p:spTree>
    <p:extLst>
      <p:ext uri="{BB962C8B-B14F-4D97-AF65-F5344CB8AC3E}">
        <p14:creationId xmlns:p14="http://schemas.microsoft.com/office/powerpoint/2010/main" val="770046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/>
          <p:nvPr/>
        </p:nvSpPr>
        <p:spPr>
          <a:xfrm>
            <a:off x="8499059" y="1830053"/>
            <a:ext cx="3311938" cy="31587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6" t="6075" r="43753" b="15741"/>
          <a:stretch>
            <a:fillRect/>
          </a:stretch>
        </p:blipFill>
        <p:spPr bwMode="auto">
          <a:xfrm>
            <a:off x="968703" y="1824730"/>
            <a:ext cx="2277210" cy="408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838200" y="10490"/>
            <a:ext cx="10515600" cy="1325563"/>
          </a:xfrm>
        </p:spPr>
        <p:txBody>
          <a:bodyPr/>
          <a:lstStyle/>
          <a:p>
            <a:r>
              <a:rPr lang="en-US" dirty="0" err="1">
                <a:latin typeface="Century Gothic" panose="020B0502020202020204" pitchFamily="34" charset="0"/>
              </a:rPr>
              <a:t>LunaH</a:t>
            </a:r>
            <a:r>
              <a:rPr lang="en-US" dirty="0">
                <a:latin typeface="Century Gothic" panose="020B0502020202020204" pitchFamily="34" charset="0"/>
              </a:rPr>
              <a:t>-Map Spacecraft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t="16621" r="9949" b="36366"/>
          <a:stretch>
            <a:fillRect/>
          </a:stretch>
        </p:blipFill>
        <p:spPr bwMode="auto">
          <a:xfrm>
            <a:off x="3426278" y="1824730"/>
            <a:ext cx="4870375" cy="232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8082D2-2F8E-4E7D-8C64-069AA06C6318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935132" y="4865197"/>
            <a:ext cx="236161" cy="65948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13D9D8-3E5F-4CE9-88B0-062D568EDA46}"/>
              </a:ext>
            </a:extLst>
          </p:cNvPr>
          <p:cNvSpPr txBox="1"/>
          <p:nvPr/>
        </p:nvSpPr>
        <p:spPr>
          <a:xfrm>
            <a:off x="1634457" y="5539390"/>
            <a:ext cx="157447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BIT-3 Thruster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37C7A9-584E-4D2F-8E4A-57BBAF3DFBA1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5974492" y="2988464"/>
            <a:ext cx="1293216" cy="15528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A0779E-B71C-4DB9-A8B6-1FD42EE7030E}"/>
              </a:ext>
            </a:extLst>
          </p:cNvPr>
          <p:cNvSpPr txBox="1"/>
          <p:nvPr/>
        </p:nvSpPr>
        <p:spPr>
          <a:xfrm>
            <a:off x="3662802" y="4159652"/>
            <a:ext cx="13173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BCT XB1-50 /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Star Tracker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089B81-E418-43DF-8D0A-4DB0FC95BC4B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2623160" y="4016441"/>
            <a:ext cx="1039642" cy="74337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677E02E-B7CA-4E61-996E-388C73F51AA4}"/>
              </a:ext>
            </a:extLst>
          </p:cNvPr>
          <p:cNvSpPr txBox="1"/>
          <p:nvPr/>
        </p:nvSpPr>
        <p:spPr>
          <a:xfrm>
            <a:off x="6332195" y="4541346"/>
            <a:ext cx="18710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Primary Coarse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 Sun Sensor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0C9457-E905-430F-A646-7E590A3ABC80}"/>
              </a:ext>
            </a:extLst>
          </p:cNvPr>
          <p:cNvSpPr txBox="1"/>
          <p:nvPr/>
        </p:nvSpPr>
        <p:spPr>
          <a:xfrm>
            <a:off x="6263455" y="1367522"/>
            <a:ext cx="200728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Single Axis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Solar Array Drive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BCDB64-9223-4878-BFF0-A6B92CD6E732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974492" y="1690688"/>
            <a:ext cx="288963" cy="4386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183E039-F131-44B4-9507-FD2684051BB6}"/>
              </a:ext>
            </a:extLst>
          </p:cNvPr>
          <p:cNvSpPr txBox="1"/>
          <p:nvPr/>
        </p:nvSpPr>
        <p:spPr>
          <a:xfrm>
            <a:off x="3700931" y="5313703"/>
            <a:ext cx="712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LGA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CE126B-3399-4916-9E5F-939FCCC03A1D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2174322" y="4774898"/>
            <a:ext cx="1526609" cy="72347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B4BB2A2-7AFE-4C32-811A-7DF97DB1795A}"/>
              </a:ext>
            </a:extLst>
          </p:cNvPr>
          <p:cNvSpPr txBox="1"/>
          <p:nvPr/>
        </p:nvSpPr>
        <p:spPr>
          <a:xfrm>
            <a:off x="231253" y="5524677"/>
            <a:ext cx="140775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Separation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Connector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A4B516C-4063-4393-A3CB-71A552CAA7B1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1785535" y="5143892"/>
            <a:ext cx="636157" cy="3954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EF61D20-4CD7-4205-B242-D6439A9B050E}"/>
              </a:ext>
            </a:extLst>
          </p:cNvPr>
          <p:cNvSpPr txBox="1"/>
          <p:nvPr/>
        </p:nvSpPr>
        <p:spPr>
          <a:xfrm>
            <a:off x="193577" y="1876914"/>
            <a:ext cx="13436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Mini-NS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Instrument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E3777C-5C9A-4DD1-BADF-148EA321592E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865396" y="2523245"/>
            <a:ext cx="670045" cy="12548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DEB3A9E-AF60-476F-B02F-889D9268C16D}"/>
              </a:ext>
            </a:extLst>
          </p:cNvPr>
          <p:cNvSpPr txBox="1"/>
          <p:nvPr/>
        </p:nvSpPr>
        <p:spPr>
          <a:xfrm>
            <a:off x="5014827" y="4541346"/>
            <a:ext cx="14173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Solar Array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Hold Down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Arms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56F9D53-D93E-4080-80EA-EDC2EEF31059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5723515" y="3869498"/>
            <a:ext cx="137950" cy="671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A34A18F-7EC0-4B6C-9154-50BEB8A91FC5}"/>
              </a:ext>
            </a:extLst>
          </p:cNvPr>
          <p:cNvCxnSpPr>
            <a:cxnSpLocks/>
            <a:stCxn id="25" idx="0"/>
          </p:cNvCxnSpPr>
          <p:nvPr/>
        </p:nvCxnSpPr>
        <p:spPr>
          <a:xfrm flipH="1" flipV="1">
            <a:off x="4922317" y="3869498"/>
            <a:ext cx="801198" cy="671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183E039-F131-44B4-9507-FD2684051BB6}"/>
              </a:ext>
            </a:extLst>
          </p:cNvPr>
          <p:cNvSpPr txBox="1"/>
          <p:nvPr/>
        </p:nvSpPr>
        <p:spPr>
          <a:xfrm>
            <a:off x="237557" y="3150553"/>
            <a:ext cx="66556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LGA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3CE126B-3399-4916-9E5F-939FCCC03A1D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570341" y="3519885"/>
            <a:ext cx="542171" cy="7781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B183E039-F131-44B4-9507-FD2684051BB6}"/>
              </a:ext>
            </a:extLst>
          </p:cNvPr>
          <p:cNvSpPr txBox="1"/>
          <p:nvPr/>
        </p:nvSpPr>
        <p:spPr>
          <a:xfrm>
            <a:off x="3656773" y="5675925"/>
            <a:ext cx="1898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latin typeface="Century Gothic" panose="020B0502020202020204" pitchFamily="34" charset="0"/>
              </a:rPr>
              <a:t>Coarse Sun Sensor</a:t>
            </a: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3CE126B-3399-4916-9E5F-939FCCC03A1D}"/>
              </a:ext>
            </a:extLst>
          </p:cNvPr>
          <p:cNvCxnSpPr>
            <a:cxnSpLocks/>
          </p:cNvCxnSpPr>
          <p:nvPr/>
        </p:nvCxnSpPr>
        <p:spPr>
          <a:xfrm flipH="1" flipV="1">
            <a:off x="2056724" y="5000015"/>
            <a:ext cx="1600050" cy="860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hape 95">
            <a:extLst>
              <a:ext uri="{FF2B5EF4-FFF2-40B4-BE49-F238E27FC236}">
                <a16:creationId xmlns:a16="http://schemas.microsoft.com/office/drawing/2014/main" id="{7FA11FA6-8817-F04D-AE8D-BF39357FA57F}"/>
              </a:ext>
            </a:extLst>
          </p:cNvPr>
          <p:cNvSpPr txBox="1">
            <a:spLocks/>
          </p:cNvSpPr>
          <p:nvPr/>
        </p:nvSpPr>
        <p:spPr>
          <a:xfrm>
            <a:off x="8270736" y="1448880"/>
            <a:ext cx="3856800" cy="763600"/>
          </a:xfrm>
          <a:prstGeom prst="rect">
            <a:avLst/>
          </a:prstGeom>
          <a:solidFill>
            <a:srgbClr val="6D9EEB"/>
          </a:solidFill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pPr algn="ctr"/>
            <a:r>
              <a:rPr lang="en-US" sz="3200" dirty="0">
                <a:solidFill>
                  <a:srgbClr val="FFFFFF"/>
                </a:solidFill>
                <a:latin typeface="Century Gothic" panose="020B0502020202020204" pitchFamily="34" charset="0"/>
              </a:rPr>
              <a:t>Spacecraft Specs</a:t>
            </a:r>
          </a:p>
        </p:txBody>
      </p:sp>
      <p:graphicFrame>
        <p:nvGraphicFramePr>
          <p:cNvPr id="32" name="Shape 96">
            <a:extLst>
              <a:ext uri="{FF2B5EF4-FFF2-40B4-BE49-F238E27FC236}">
                <a16:creationId xmlns:a16="http://schemas.microsoft.com/office/drawing/2014/main" id="{9D3DEA66-0A6F-EA4C-8F0D-3A85A7202FBD}"/>
              </a:ext>
            </a:extLst>
          </p:cNvPr>
          <p:cNvGraphicFramePr/>
          <p:nvPr>
            <p:extLst/>
          </p:nvPr>
        </p:nvGraphicFramePr>
        <p:xfrm>
          <a:off x="8270737" y="2249813"/>
          <a:ext cx="3856766" cy="41450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85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1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Dimensions: (stowed)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10x20x30cm</a:t>
                      </a:r>
                      <a:endParaRPr sz="16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Mass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14 kg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Power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90W BOL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56W-hr Battery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Propulsion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Busek BIT-3 Ion Thruster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Comm.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JPL Iris Deep Space Transponder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C&amp;DH / GN&amp;C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BCT XB1-50</a:t>
                      </a:r>
                      <a:endParaRPr sz="16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594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7DD73-8A6C-E648-9B2F-B95146B61D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566" y="6085874"/>
            <a:ext cx="2998889" cy="686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904D25-59A0-024B-AEAE-339D6C68D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3916" y="6246811"/>
            <a:ext cx="2032242" cy="645696"/>
          </a:xfrm>
          <a:prstGeom prst="rect">
            <a:avLst/>
          </a:prstGeom>
        </p:spPr>
      </p:pic>
      <p:pic>
        <p:nvPicPr>
          <p:cNvPr id="4" name="Picture 3" descr="A picture containing indoor, floor, building&#10;&#10;Description automatically generated">
            <a:extLst>
              <a:ext uri="{FF2B5EF4-FFF2-40B4-BE49-F238E27FC236}">
                <a16:creationId xmlns:a16="http://schemas.microsoft.com/office/drawing/2014/main" id="{D1DB1739-8351-7846-BD17-67DA33E7C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840727" y="755952"/>
            <a:ext cx="7102907" cy="53271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96C38F5-E3EA-2F40-8180-9758FBCA4672}"/>
              </a:ext>
            </a:extLst>
          </p:cNvPr>
          <p:cNvSpPr/>
          <p:nvPr/>
        </p:nvSpPr>
        <p:spPr>
          <a:xfrm>
            <a:off x="9383903" y="5288711"/>
            <a:ext cx="25581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MMA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eHawk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+ Flight Solar Arrays – Delivered February 2019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34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96C38F5-E3EA-2F40-8180-9758FBCA4672}"/>
              </a:ext>
            </a:extLst>
          </p:cNvPr>
          <p:cNvSpPr/>
          <p:nvPr/>
        </p:nvSpPr>
        <p:spPr>
          <a:xfrm>
            <a:off x="8954521" y="1209470"/>
            <a:ext cx="25581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-Map Flight Iris radio – Delivered February 2019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5" name="Picture 14" descr="A circuit board&#10;&#10;Description automatically generated">
            <a:extLst>
              <a:ext uri="{FF2B5EF4-FFF2-40B4-BE49-F238E27FC236}">
                <a16:creationId xmlns:a16="http://schemas.microsoft.com/office/drawing/2014/main" id="{5BDBEB89-AE87-134F-A58E-6DC42299E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1389" y="79320"/>
            <a:ext cx="5955970" cy="33496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64A4145-4126-3844-ACF7-72DF78D5D6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531" b="31262"/>
          <a:stretch/>
        </p:blipFill>
        <p:spPr>
          <a:xfrm>
            <a:off x="-233916" y="6394016"/>
            <a:ext cx="2714068" cy="4898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59E963-90A8-0248-B0A7-944074D0E4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40" y="3675277"/>
            <a:ext cx="3329531" cy="249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95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10" name="Picture 3" descr="C:\Users\Mike\Desktop\192.168.1.222_01_20190107155850854.jpg">
            <a:extLst>
              <a:ext uri="{FF2B5EF4-FFF2-40B4-BE49-F238E27FC236}">
                <a16:creationId xmlns:a16="http://schemas.microsoft.com/office/drawing/2014/main" id="{3D67D591-B519-6E42-A847-F16856347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b="2019"/>
          <a:stretch>
            <a:fillRect/>
          </a:stretch>
        </p:blipFill>
        <p:spPr bwMode="auto">
          <a:xfrm>
            <a:off x="6364316" y="342500"/>
            <a:ext cx="4811967" cy="3536090"/>
          </a:xfrm>
          <a:prstGeom prst="rect">
            <a:avLst/>
          </a:prstGeom>
          <a:noFill/>
        </p:spPr>
      </p:pic>
      <p:pic>
        <p:nvPicPr>
          <p:cNvPr id="4" name="Picture 3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643E25F5-FC90-BB4A-9ADF-D821DA700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3916" y="5843645"/>
            <a:ext cx="1967182" cy="1032607"/>
          </a:xfrm>
          <a:prstGeom prst="rect">
            <a:avLst/>
          </a:prstGeom>
        </p:spPr>
      </p:pic>
      <p:pic>
        <p:nvPicPr>
          <p:cNvPr id="11" name="Picture 10" descr="A close up of electronics&#13;&#10;&#13;&#10;Description automatically generated">
            <a:extLst>
              <a:ext uri="{FF2B5EF4-FFF2-40B4-BE49-F238E27FC236}">
                <a16:creationId xmlns:a16="http://schemas.microsoft.com/office/drawing/2014/main" id="{6F5D7732-9695-EA42-97DD-82B0B2C36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5984" y="2095147"/>
            <a:ext cx="3657116" cy="2742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3AE88C-69B7-EE4E-949C-0E0F88F8F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364316" y="3447582"/>
            <a:ext cx="4811967" cy="24637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588FE5-3F0E-5542-9662-12593B81EA62}"/>
              </a:ext>
            </a:extLst>
          </p:cNvPr>
          <p:cNvSpPr/>
          <p:nvPr/>
        </p:nvSpPr>
        <p:spPr>
          <a:xfrm>
            <a:off x="1947141" y="4853224"/>
            <a:ext cx="3554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-Map Flight BIT-3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F7D76B-FFA2-C541-93DA-67D9AA336789}"/>
              </a:ext>
            </a:extLst>
          </p:cNvPr>
          <p:cNvSpPr/>
          <p:nvPr/>
        </p:nvSpPr>
        <p:spPr>
          <a:xfrm>
            <a:off x="6364316" y="2985917"/>
            <a:ext cx="4811967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BIT-3 QM Hot Fire Iodine Testing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10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E548D5-A979-694D-9116-E6417DBCA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3915" y="6042499"/>
            <a:ext cx="2267432" cy="8413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148426-EC9A-884F-9CAC-F00DC4BDFA9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075" y="553861"/>
            <a:ext cx="7755043" cy="51310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FAA1A28-7212-2042-BDFB-8FC458C093BD}"/>
              </a:ext>
            </a:extLst>
          </p:cNvPr>
          <p:cNvSpPr txBox="1">
            <a:spLocks/>
          </p:cNvSpPr>
          <p:nvPr/>
        </p:nvSpPr>
        <p:spPr>
          <a:xfrm>
            <a:off x="51191" y="2179109"/>
            <a:ext cx="33089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MOC co-located in ASU’s shared operations facility </a:t>
            </a:r>
          </a:p>
          <a:p>
            <a:pPr algn="l"/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JPL AIT for spacecraft uplink and downlink</a:t>
            </a:r>
          </a:p>
          <a:p>
            <a:pPr algn="l"/>
            <a:r>
              <a:rPr lang="en-US" sz="18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KinetX</a:t>
            </a: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provides mission navigation</a:t>
            </a:r>
          </a:p>
          <a:p>
            <a:pPr algn="l"/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ASU science/instrument ops development coincident with Mars 2020 and Psyche missions</a:t>
            </a:r>
          </a:p>
          <a:p>
            <a:pPr algn="l"/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l"/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l"/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5CB84F-B886-2740-8304-B099E467D02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271"/>
          <a:stretch/>
        </p:blipFill>
        <p:spPr>
          <a:xfrm>
            <a:off x="2057778" y="6062013"/>
            <a:ext cx="7304586" cy="82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65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26" y="337684"/>
            <a:ext cx="10515600" cy="1325563"/>
          </a:xfrm>
        </p:spPr>
        <p:txBody>
          <a:bodyPr/>
          <a:lstStyle/>
          <a:p>
            <a:r>
              <a:rPr lang="en-US" dirty="0" err="1">
                <a:latin typeface="Century Gothic" panose="020B0502020202020204" pitchFamily="34" charset="0"/>
              </a:rPr>
              <a:t>LunaH</a:t>
            </a:r>
            <a:r>
              <a:rPr lang="en-US" dirty="0">
                <a:latin typeface="Century Gothic" panose="020B0502020202020204" pitchFamily="34" charset="0"/>
              </a:rPr>
              <a:t>-Map Spacecraft EDU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77E02E-B7CA-4E61-996E-388C73F51AA4}"/>
              </a:ext>
            </a:extLst>
          </p:cNvPr>
          <p:cNvSpPr txBox="1"/>
          <p:nvPr/>
        </p:nvSpPr>
        <p:spPr>
          <a:xfrm>
            <a:off x="9610323" y="1948889"/>
            <a:ext cx="246660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Flight instrument chassis machined for fit checks in spacecraft EDU at ASU</a:t>
            </a:r>
          </a:p>
          <a:p>
            <a:pPr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Fit check in SLS EM-1 dispenser at NASA MSFC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030F6D-1F27-9E4A-B673-8C4C9EC00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630" y="1840788"/>
            <a:ext cx="4494264" cy="3386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C61E0A-1B1E-8842-AB6B-58B8BFBF0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81" y="1840789"/>
            <a:ext cx="4504704" cy="338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35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32A9B81A-01A1-794D-B27A-525FDAD1B0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038" b="5870"/>
          <a:stretch/>
        </p:blipFill>
        <p:spPr>
          <a:xfrm>
            <a:off x="2617527" y="0"/>
            <a:ext cx="8860240" cy="67837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3A0A0-D1FD-C542-AA22-5DA36B44C314}"/>
              </a:ext>
            </a:extLst>
          </p:cNvPr>
          <p:cNvSpPr/>
          <p:nvPr/>
        </p:nvSpPr>
        <p:spPr>
          <a:xfrm>
            <a:off x="-91591" y="2095970"/>
            <a:ext cx="2598311" cy="427809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All subsystem EM units delivered and integrated into the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flatsat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(labeled in image)</a:t>
            </a: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On schedule for delivery in late 2019</a:t>
            </a: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Current Engineering Team Activities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Electrical I&amp;T of flight units,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EM unit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Developing AIT command/telemetry tools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9BFAFF-D5D0-F84C-BC31-9CE605A63C98}"/>
              </a:ext>
            </a:extLst>
          </p:cNvPr>
          <p:cNvSpPr/>
          <p:nvPr/>
        </p:nvSpPr>
        <p:spPr>
          <a:xfrm>
            <a:off x="5659021" y="6518401"/>
            <a:ext cx="873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BIT-3 EM</a:t>
            </a:r>
            <a:endParaRPr lang="en-US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75DC90-6684-2544-9599-4D581B77CD1F}"/>
              </a:ext>
            </a:extLst>
          </p:cNvPr>
          <p:cNvSpPr/>
          <p:nvPr/>
        </p:nvSpPr>
        <p:spPr>
          <a:xfrm>
            <a:off x="3559539" y="4832963"/>
            <a:ext cx="9988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interface EM (x2)</a:t>
            </a:r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9154DF-2E66-ED46-A47F-B8348DAA979E}"/>
              </a:ext>
            </a:extLst>
          </p:cNvPr>
          <p:cNvSpPr/>
          <p:nvPr/>
        </p:nvSpPr>
        <p:spPr>
          <a:xfrm>
            <a:off x="10253217" y="5471401"/>
            <a:ext cx="9988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Iris emulator</a:t>
            </a:r>
            <a:endParaRPr lang="en-US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052843-1D6D-E944-969C-84DAC1A67506}"/>
              </a:ext>
            </a:extLst>
          </p:cNvPr>
          <p:cNvSpPr/>
          <p:nvPr/>
        </p:nvSpPr>
        <p:spPr>
          <a:xfrm>
            <a:off x="9075067" y="1338404"/>
            <a:ext cx="9988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Solar array EM and SATA EM</a:t>
            </a:r>
            <a:endParaRPr lang="en-US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E56C77-4243-1B41-A98F-4B29BD8DA4DD}"/>
              </a:ext>
            </a:extLst>
          </p:cNvPr>
          <p:cNvSpPr/>
          <p:nvPr/>
        </p:nvSpPr>
        <p:spPr>
          <a:xfrm>
            <a:off x="7598820" y="5928998"/>
            <a:ext cx="819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XB1-50 EM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C8586B-F6DC-2B48-A4E8-0CE88584392F}"/>
              </a:ext>
            </a:extLst>
          </p:cNvPr>
          <p:cNvSpPr/>
          <p:nvPr/>
        </p:nvSpPr>
        <p:spPr>
          <a:xfrm>
            <a:off x="6586666" y="5445507"/>
            <a:ext cx="819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XEPS EM</a:t>
            </a:r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A2DD54-B495-764C-B513-E7330DACD67F}"/>
              </a:ext>
            </a:extLst>
          </p:cNvPr>
          <p:cNvSpPr/>
          <p:nvPr/>
        </p:nvSpPr>
        <p:spPr>
          <a:xfrm>
            <a:off x="2602426" y="0"/>
            <a:ext cx="2892138" cy="46166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-Map Status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3353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t="13841" r="15739" b="22819"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30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AF1497-69FD-E943-AF4D-9155D64DA789}"/>
              </a:ext>
            </a:extLst>
          </p:cNvPr>
          <p:cNvSpPr/>
          <p:nvPr/>
        </p:nvSpPr>
        <p:spPr>
          <a:xfrm>
            <a:off x="2621743" y="-148856"/>
            <a:ext cx="9374639" cy="54222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4473196"/>
            <a:ext cx="2621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Twitter: @</a:t>
            </a:r>
            <a:r>
              <a:rPr lang="en-US" sz="2000" b="1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lunahmap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73306"/>
            <a:ext cx="6066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lunahmap.asu.edu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/</a:t>
            </a:r>
            <a:r>
              <a:rPr lang="en-US" sz="2000" b="1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foldyourown_lunahmap.pdf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  <a:ea typeface="Helvetica" charset="0"/>
              <a:cs typeface="Helvetica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984180-74F3-1D45-A9BB-71DF5D34EF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80632">
            <a:off x="1235509" y="-1987416"/>
            <a:ext cx="14123057" cy="794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51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19" y="-132830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Road to Launch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78" y="889656"/>
            <a:ext cx="5829923" cy="4929494"/>
          </a:xfrm>
        </p:spPr>
        <p:txBody>
          <a:bodyPr>
            <a:normAutofit fontScale="85000" lnSpcReduction="20000"/>
          </a:bodyPr>
          <a:lstStyle/>
          <a:p>
            <a:r>
              <a:rPr lang="en-US" sz="1500" dirty="0">
                <a:latin typeface="Century Gothic" panose="020B0502020202020204" pitchFamily="34" charset="0"/>
              </a:rPr>
              <a:t>Initial Accommodation Audit – completed on December 11, 2015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Delta IAA – completed on February 24, 2016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System Requirements Review – completed on April 8, 2016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Phase 1 Safety Review – completed on June 21, 2016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Preliminary Design Review – completed on July 25, 2016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Critical Design Review </a:t>
            </a:r>
            <a:r>
              <a:rPr lang="mr-IN" sz="1500" dirty="0">
                <a:latin typeface="Century Gothic" panose="020B0502020202020204" pitchFamily="34" charset="0"/>
              </a:rPr>
              <a:t>–</a:t>
            </a:r>
            <a:r>
              <a:rPr lang="en-US" sz="1500" dirty="0">
                <a:latin typeface="Century Gothic" panose="020B0502020202020204" pitchFamily="34" charset="0"/>
              </a:rPr>
              <a:t> completed June 29, 2017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Phase 2 Safety Review </a:t>
            </a:r>
            <a:r>
              <a:rPr lang="mr-IN" sz="1500" dirty="0">
                <a:latin typeface="Century Gothic" panose="020B0502020202020204" pitchFamily="34" charset="0"/>
              </a:rPr>
              <a:t>–</a:t>
            </a:r>
            <a:r>
              <a:rPr lang="en-US" sz="1500" dirty="0">
                <a:latin typeface="Century Gothic" panose="020B0502020202020204" pitchFamily="34" charset="0"/>
              </a:rPr>
              <a:t> completed on November 9, 2017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Systems Integration Workshop – completed on December 7, 2017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Flight Instrument Delivery – November 8, 2018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Flight Solar Array Delivery – February 22, 2019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Flight Radio Delivery – March 20, 2019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Enter Assembly, Integration, and Test </a:t>
            </a:r>
            <a:r>
              <a:rPr lang="mr-IN" sz="1500" dirty="0">
                <a:latin typeface="Century Gothic" panose="020B0502020202020204" pitchFamily="34" charset="0"/>
              </a:rPr>
              <a:t>–</a:t>
            </a:r>
            <a:r>
              <a:rPr lang="en-US" sz="1500" dirty="0">
                <a:latin typeface="Century Gothic" panose="020B0502020202020204" pitchFamily="34" charset="0"/>
              </a:rPr>
              <a:t> Q1 2019</a:t>
            </a:r>
          </a:p>
          <a:p>
            <a:pPr lvl="1"/>
            <a:r>
              <a:rPr lang="en-US" sz="1000" dirty="0">
                <a:latin typeface="Century Gothic" panose="020B0502020202020204" pitchFamily="34" charset="0"/>
              </a:rPr>
              <a:t>AI&amp;T Review/Workshop with review board – completed on December 7, 2017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Flight Propulsion Delivery – scheduled on April 30, 2019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Flight GNC and C&amp;DH System – scheduled on May 15, 2019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Phase 3 Safety Review – scheduled on September 25, 2019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Spacecraft Delivery to Tyvak – scheduled on October 30, 2019</a:t>
            </a:r>
          </a:p>
          <a:p>
            <a:r>
              <a:rPr lang="en-US" sz="1500" dirty="0">
                <a:latin typeface="Century Gothic" panose="020B0502020202020204" pitchFamily="34" charset="0"/>
              </a:rPr>
              <a:t>Launch-SLS EM-1 – scheduled on June 26,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695295" y="1598286"/>
          <a:ext cx="6282020" cy="3717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1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28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LunaH-Map Program Milestones to Date</a:t>
                      </a:r>
                    </a:p>
                  </a:txBody>
                  <a:tcPr marL="91446" marR="91446" marT="45715" marB="45715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91446" marR="91446" marT="45715" marB="45715"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8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IAA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 December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2015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Δ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-IAA REQUIRED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0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Δ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-IAA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24 February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0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SRR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 April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5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I-PDR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 June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8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Phase 1 SR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21 June 2016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PASSED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0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M-PDR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25 July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16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CDR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29 June 2017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COMPLETED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1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Phase 2 SR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 Nov 2017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entury Gothic" panose="020B0502020202020204" pitchFamily="34" charset="0"/>
                        </a:rPr>
                        <a:t>COMPLETED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3660023050"/>
                  </a:ext>
                </a:extLst>
              </a:tr>
              <a:tr h="3582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Integration Workshop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 Dec 2017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entury Gothic" panose="020B0502020202020204" pitchFamily="34" charset="0"/>
                        </a:rPr>
                        <a:t>COMPLETED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300947913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D4B183F-919C-EC44-B529-D5452240A40F}"/>
              </a:ext>
            </a:extLst>
          </p:cNvPr>
          <p:cNvSpPr/>
          <p:nvPr/>
        </p:nvSpPr>
        <p:spPr>
          <a:xfrm>
            <a:off x="2254446" y="5596922"/>
            <a:ext cx="76795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Review Board Members: Dr. Andrew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Klesh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Jet Propulsion Laboratory (Review Board Chair), Dr. Thomas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Werne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JPL, Dr. Travis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Imken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JPL, Dr. Juergen Mueller, JPL, Dr. Eric Gustafson, JPL, Dr. Thomas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Prettyman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Planetary Sciences Institute, Dr. James Bell, Arizona State University, Dr. Jordi Puig-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Suari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California Polytechnic State University, Richard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Elphic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NASA Ames.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59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50778</TotalTime>
  <Words>1731</Words>
  <Application>Microsoft Macintosh PowerPoint</Application>
  <PresentationFormat>Widescreen</PresentationFormat>
  <Paragraphs>294</Paragraphs>
  <Slides>31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Century Gothic</vt:lpstr>
      <vt:lpstr>Helvetica</vt:lpstr>
      <vt:lpstr>Times New Roman</vt:lpstr>
      <vt:lpstr>Office Theme</vt:lpstr>
      <vt:lpstr>PowerPoint Presentation</vt:lpstr>
      <vt:lpstr>LunaH-Map Mission Overview</vt:lpstr>
      <vt:lpstr>PowerPoint Presentation</vt:lpstr>
      <vt:lpstr>Hydrogen Distributions from Neutron Spectroscopy</vt:lpstr>
      <vt:lpstr>Bulk Lunar Hydrogen at Smaller Spatial Scales</vt:lpstr>
      <vt:lpstr>Trajectory Design </vt:lpstr>
      <vt:lpstr>Day in the Life - Science</vt:lpstr>
      <vt:lpstr>Science Phase</vt:lpstr>
      <vt:lpstr>Neutron Measurements of the Moon</vt:lpstr>
      <vt:lpstr>Instrument Development - FAN Neutron Energy Spectrum </vt:lpstr>
      <vt:lpstr>Neutron Detector Shielding</vt:lpstr>
      <vt:lpstr>PowerPoint Presentation</vt:lpstr>
      <vt:lpstr>Neutron Sensitive Materials</vt:lpstr>
      <vt:lpstr>Detection Efficiency</vt:lpstr>
      <vt:lpstr>Detection Area</vt:lpstr>
      <vt:lpstr>Modeling of Expected Count Rates</vt:lpstr>
      <vt:lpstr>South Polar Volatile Mapping</vt:lpstr>
      <vt:lpstr>PowerPoint Presentation</vt:lpstr>
      <vt:lpstr>Miniature Neutron Spectrometer for CubeSats and SmallSats – Flight Unit</vt:lpstr>
      <vt:lpstr>Miniature Neutron Spectrometer for CubeSats and SmallSats</vt:lpstr>
      <vt:lpstr>PowerPoint Presentation</vt:lpstr>
      <vt:lpstr>PowerPoint Presentation</vt:lpstr>
      <vt:lpstr>LunaH-Map Spacecraft</vt:lpstr>
      <vt:lpstr>PowerPoint Presentation</vt:lpstr>
      <vt:lpstr>PowerPoint Presentation</vt:lpstr>
      <vt:lpstr>PowerPoint Presentation</vt:lpstr>
      <vt:lpstr>PowerPoint Presentation</vt:lpstr>
      <vt:lpstr>LunaH-Map Spacecraft EDU</vt:lpstr>
      <vt:lpstr>PowerPoint Presentation</vt:lpstr>
      <vt:lpstr>PowerPoint Presentation</vt:lpstr>
      <vt:lpstr>Road to Launch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West</dc:creator>
  <cp:lastModifiedBy>Microsoft Office User</cp:lastModifiedBy>
  <cp:revision>249</cp:revision>
  <cp:lastPrinted>2018-08-16T03:33:05Z</cp:lastPrinted>
  <dcterms:created xsi:type="dcterms:W3CDTF">2017-04-18T16:57:51Z</dcterms:created>
  <dcterms:modified xsi:type="dcterms:W3CDTF">2019-04-29T06:58:50Z</dcterms:modified>
</cp:coreProperties>
</file>