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7" r:id="rId1"/>
  </p:sldMasterIdLst>
  <p:notesMasterIdLst>
    <p:notesMasterId r:id="rId14"/>
  </p:notesMasterIdLst>
  <p:handoutMasterIdLst>
    <p:handoutMasterId r:id="rId15"/>
  </p:handoutMasterIdLst>
  <p:sldIdLst>
    <p:sldId id="637" r:id="rId2"/>
    <p:sldId id="803" r:id="rId3"/>
    <p:sldId id="810" r:id="rId4"/>
    <p:sldId id="812" r:id="rId5"/>
    <p:sldId id="816" r:id="rId6"/>
    <p:sldId id="829" r:id="rId7"/>
    <p:sldId id="798" r:id="rId8"/>
    <p:sldId id="826" r:id="rId9"/>
    <p:sldId id="840" r:id="rId10"/>
    <p:sldId id="837" r:id="rId11"/>
    <p:sldId id="808" r:id="rId12"/>
    <p:sldId id="827" r:id="rId13"/>
  </p:sldIdLst>
  <p:sldSz cx="13817600" cy="77724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1pPr>
    <a:lvl2pPr marL="457093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2pPr>
    <a:lvl3pPr marL="914187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3pPr>
    <a:lvl4pPr marL="1371279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4pPr>
    <a:lvl5pPr marL="1828372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5pPr>
    <a:lvl6pPr marL="2285465" algn="l" defTabSz="457093" rtl="0" eaLnBrk="1" latinLnBrk="0" hangingPunct="1"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6pPr>
    <a:lvl7pPr marL="2742560" algn="l" defTabSz="457093" rtl="0" eaLnBrk="1" latinLnBrk="0" hangingPunct="1"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7pPr>
    <a:lvl8pPr marL="3199651" algn="l" defTabSz="457093" rtl="0" eaLnBrk="1" latinLnBrk="0" hangingPunct="1"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8pPr>
    <a:lvl9pPr marL="3656744" algn="l" defTabSz="457093" rtl="0" eaLnBrk="1" latinLnBrk="0" hangingPunct="1">
      <a:defRPr sz="900" kern="1200">
        <a:solidFill>
          <a:srgbClr val="666666"/>
        </a:solidFill>
        <a:latin typeface="55 Helvetica Roman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1" userDrawn="1">
          <p15:clr>
            <a:srgbClr val="A4A3A4"/>
          </p15:clr>
        </p15:guide>
        <p15:guide id="2" pos="4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zerniewski, Emily A. (MSFC-ED04)[Spring Intern Program]" initials="CEA(IP" lastIdx="1" clrIdx="0">
    <p:extLst>
      <p:ext uri="{19B8F6BF-5375-455C-9EA6-DF929625EA0E}">
        <p15:presenceInfo xmlns:p15="http://schemas.microsoft.com/office/powerpoint/2012/main" userId="S-1-5-21-330711430-3775241029-4075259233-6919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23"/>
    <a:srgbClr val="A8B9DA"/>
    <a:srgbClr val="87B2ED"/>
    <a:srgbClr val="677085"/>
    <a:srgbClr val="B7FF27"/>
    <a:srgbClr val="000000"/>
    <a:srgbClr val="A1EB6B"/>
    <a:srgbClr val="70EE77"/>
    <a:srgbClr val="939BA8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7" autoAdjust="0"/>
    <p:restoredTop sz="94293" autoAdjust="0"/>
  </p:normalViewPr>
  <p:slideViewPr>
    <p:cSldViewPr snapToGrid="0">
      <p:cViewPr varScale="1">
        <p:scale>
          <a:sx n="106" d="100"/>
          <a:sy n="106" d="100"/>
        </p:scale>
        <p:origin x="850" y="67"/>
      </p:cViewPr>
      <p:guideLst>
        <p:guide orient="horz" pos="451"/>
        <p:guide pos="4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6888" cy="46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2"/>
            <a:ext cx="3036888" cy="46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957"/>
            <a:ext cx="3036888" cy="46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0957"/>
            <a:ext cx="3036888" cy="46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FCDAF986-8408-E44C-BB53-293E05A5D44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00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38475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1"/>
            <a:ext cx="3038475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6" y="4415480"/>
            <a:ext cx="5607050" cy="418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29396"/>
            <a:ext cx="3038475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396"/>
            <a:ext cx="3038475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406BBD86-188E-E941-8BC0-994CAF52EA5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147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pitchFamily="1" charset="0"/>
        <a:ea typeface="+mn-ea"/>
        <a:cs typeface="+mn-cs"/>
      </a:defRPr>
    </a:lvl1pPr>
    <a:lvl2pPr marL="457093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pitchFamily="1" charset="0"/>
        <a:ea typeface="ＭＳ Ｐゴシック" charset="-128"/>
        <a:cs typeface="+mn-cs"/>
      </a:defRPr>
    </a:lvl2pPr>
    <a:lvl3pPr marL="914187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pitchFamily="1" charset="0"/>
        <a:ea typeface="ＭＳ Ｐゴシック" charset="-128"/>
        <a:cs typeface="+mn-cs"/>
      </a:defRPr>
    </a:lvl3pPr>
    <a:lvl4pPr marL="1371279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pitchFamily="1" charset="0"/>
        <a:ea typeface="ＭＳ Ｐゴシック" charset="-128"/>
        <a:cs typeface="+mn-cs"/>
      </a:defRPr>
    </a:lvl4pPr>
    <a:lvl5pPr marL="182837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pitchFamily="1" charset="0"/>
        <a:ea typeface="ＭＳ Ｐゴシック" charset="-128"/>
        <a:cs typeface="+mn-cs"/>
      </a:defRPr>
    </a:lvl5pPr>
    <a:lvl6pPr marL="2285465" algn="l" defTabSz="4570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0" algn="l" defTabSz="4570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51" algn="l" defTabSz="4570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44" algn="l" defTabSz="4570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D84B69-27E3-FD44-983A-1F654FA099D0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95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 background pic with</a:t>
            </a:r>
            <a:r>
              <a:rPr lang="en-US" baseline="0" dirty="0" smtClean="0"/>
              <a:t> new one.  Update camera pic.  Took science pieces from design iteration review charts for 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6E512B-D150-EB46-8CE0-F148579147B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560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6E512B-D150-EB46-8CE0-F148579147B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28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53E3F-678B-462C-A7E7-195D151D3EA7}" type="slidenum">
              <a:rPr lang="en-US" altLang="en-US" smtClean="0">
                <a:solidFill>
                  <a:prstClr val="black"/>
                </a:solidFill>
              </a:rPr>
              <a:pPr/>
              <a:t>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663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450" y="50935"/>
            <a:ext cx="11337537" cy="7693113"/>
          </a:xfrm>
          <a:prstGeom prst="rect">
            <a:avLst/>
          </a:prstGeom>
        </p:spPr>
      </p:pic>
      <p:sp>
        <p:nvSpPr>
          <p:cNvPr id="5" name="Line 43"/>
          <p:cNvSpPr>
            <a:spLocks noChangeShapeType="1"/>
          </p:cNvSpPr>
          <p:nvPr/>
        </p:nvSpPr>
        <p:spPr bwMode="auto">
          <a:xfrm rot="16200000">
            <a:off x="5836497" y="7383780"/>
            <a:ext cx="77724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8014" tIns="69008" rIns="138014" bIns="69008" anchor="ctr"/>
          <a:lstStyle/>
          <a:p>
            <a:pPr defTabSz="687902" eaLnBrk="1" hangingPunct="1"/>
            <a:endParaRPr lang="en-US" sz="272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Line 44"/>
          <p:cNvSpPr>
            <a:spLocks noChangeShapeType="1"/>
          </p:cNvSpPr>
          <p:nvPr/>
        </p:nvSpPr>
        <p:spPr bwMode="auto">
          <a:xfrm rot="16200000">
            <a:off x="5409495" y="7297420"/>
            <a:ext cx="94996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8014" tIns="69008" rIns="138014" bIns="69008" anchor="ctr"/>
          <a:lstStyle/>
          <a:p>
            <a:pPr defTabSz="687902" eaLnBrk="1" hangingPunct="1"/>
            <a:endParaRPr lang="en-US" sz="272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Line 45"/>
          <p:cNvSpPr>
            <a:spLocks noChangeShapeType="1"/>
          </p:cNvSpPr>
          <p:nvPr/>
        </p:nvSpPr>
        <p:spPr bwMode="auto">
          <a:xfrm rot="16200000">
            <a:off x="3941375" y="6865620"/>
            <a:ext cx="181356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8014" tIns="69008" rIns="138014" bIns="69008" anchor="ctr"/>
          <a:lstStyle/>
          <a:p>
            <a:pPr defTabSz="687902" eaLnBrk="1" hangingPunct="1"/>
            <a:endParaRPr lang="en-US" sz="272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>
            <a:off x="4507513" y="7081520"/>
            <a:ext cx="138176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8014" tIns="69008" rIns="138014" bIns="69008" anchor="ctr"/>
          <a:lstStyle/>
          <a:p>
            <a:pPr defTabSz="687902" eaLnBrk="1" hangingPunct="1"/>
            <a:endParaRPr lang="en-US" sz="272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" name="Line 47"/>
          <p:cNvSpPr>
            <a:spLocks noChangeShapeType="1"/>
          </p:cNvSpPr>
          <p:nvPr/>
        </p:nvSpPr>
        <p:spPr bwMode="auto">
          <a:xfrm rot="16200000">
            <a:off x="4980094" y="7211060"/>
            <a:ext cx="112268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8014" tIns="69008" rIns="138014" bIns="69008" anchor="ctr"/>
          <a:lstStyle/>
          <a:p>
            <a:pPr defTabSz="687902" eaLnBrk="1" hangingPunct="1"/>
            <a:endParaRPr lang="en-US" sz="272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Line 48"/>
          <p:cNvSpPr>
            <a:spLocks noChangeShapeType="1"/>
          </p:cNvSpPr>
          <p:nvPr/>
        </p:nvSpPr>
        <p:spPr bwMode="auto">
          <a:xfrm rot="16200000">
            <a:off x="3375237" y="6649720"/>
            <a:ext cx="224536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8014" tIns="69008" rIns="138014" bIns="69008" anchor="ctr"/>
          <a:lstStyle/>
          <a:p>
            <a:pPr defTabSz="687902" eaLnBrk="1" hangingPunct="1"/>
            <a:endParaRPr lang="en-US" sz="272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Line 113"/>
          <p:cNvSpPr>
            <a:spLocks noChangeShapeType="1"/>
          </p:cNvSpPr>
          <p:nvPr/>
        </p:nvSpPr>
        <p:spPr bwMode="auto">
          <a:xfrm rot="16200000">
            <a:off x="6261100" y="7470140"/>
            <a:ext cx="60452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8014" tIns="69008" rIns="138014" bIns="69008" anchor="ctr"/>
          <a:lstStyle/>
          <a:p>
            <a:pPr defTabSz="687902" eaLnBrk="1" hangingPunct="1"/>
            <a:endParaRPr lang="en-US" sz="272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381" name="Rectangle 18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93484" y="1486465"/>
            <a:ext cx="5931633" cy="640393"/>
          </a:xfrm>
          <a:effectLst/>
        </p:spPr>
        <p:txBody>
          <a:bodyPr/>
          <a:lstStyle>
            <a:lvl1pPr marL="0" indent="0">
              <a:buFontTx/>
              <a:buNone/>
              <a:defRPr sz="3022" b="1">
                <a:solidFill>
                  <a:srgbClr val="FFFFFF"/>
                </a:solidFill>
                <a:effectLst/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582291" y="5323806"/>
            <a:ext cx="7354994" cy="518160"/>
          </a:xfrm>
        </p:spPr>
        <p:txBody>
          <a:bodyPr/>
          <a:lstStyle>
            <a:lvl1pPr marL="0" indent="0">
              <a:buNone/>
              <a:defRPr sz="3022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2" y="156211"/>
            <a:ext cx="4236065" cy="79597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202" y="156211"/>
            <a:ext cx="1317570" cy="88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11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495" y="4994500"/>
            <a:ext cx="11744960" cy="1543685"/>
          </a:xfrm>
          <a:prstGeom prst="rect">
            <a:avLst/>
          </a:prstGeom>
        </p:spPr>
        <p:txBody>
          <a:bodyPr anchor="t"/>
          <a:lstStyle>
            <a:lvl1pPr algn="l">
              <a:defRPr sz="6044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495" y="3294275"/>
            <a:ext cx="11744960" cy="1700212"/>
          </a:xfrm>
        </p:spPr>
        <p:txBody>
          <a:bodyPr anchor="b"/>
          <a:lstStyle>
            <a:lvl1pPr marL="0" indent="0">
              <a:buNone/>
              <a:defRPr sz="3022"/>
            </a:lvl1pPr>
            <a:lvl2pPr marL="690058" indent="0">
              <a:buNone/>
              <a:defRPr sz="2720"/>
            </a:lvl2pPr>
            <a:lvl3pPr marL="1380107" indent="0">
              <a:buNone/>
              <a:defRPr sz="2418"/>
            </a:lvl3pPr>
            <a:lvl4pPr marL="2070163" indent="0">
              <a:buNone/>
              <a:defRPr sz="2115"/>
            </a:lvl4pPr>
            <a:lvl5pPr marL="2760214" indent="0">
              <a:buNone/>
              <a:defRPr sz="2115"/>
            </a:lvl5pPr>
            <a:lvl6pPr marL="3450271" indent="0">
              <a:buNone/>
              <a:defRPr sz="2115"/>
            </a:lvl6pPr>
            <a:lvl7pPr marL="4140321" indent="0">
              <a:buNone/>
              <a:defRPr sz="2115"/>
            </a:lvl7pPr>
            <a:lvl8pPr marL="4830377" indent="0">
              <a:buNone/>
              <a:defRPr sz="2115"/>
            </a:lvl8pPr>
            <a:lvl9pPr marL="5520428" indent="0">
              <a:buNone/>
              <a:defRPr sz="211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591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666" y="125942"/>
            <a:ext cx="11162030" cy="69088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7351" y="1295400"/>
            <a:ext cx="6102773" cy="5527040"/>
          </a:xfrm>
        </p:spPr>
        <p:txBody>
          <a:bodyPr/>
          <a:lstStyle>
            <a:lvl1pPr>
              <a:defRPr sz="2720"/>
            </a:lvl1pPr>
            <a:lvl2pPr>
              <a:defRPr sz="2418"/>
            </a:lvl2pPr>
            <a:lvl3pPr>
              <a:defRPr sz="2115"/>
            </a:lvl3pPr>
            <a:lvl4pPr>
              <a:defRPr sz="2115"/>
            </a:lvl4pPr>
            <a:lvl5pPr>
              <a:defRPr sz="2115"/>
            </a:lvl5pPr>
            <a:lvl6pPr>
              <a:defRPr sz="2720"/>
            </a:lvl6pPr>
            <a:lvl7pPr>
              <a:defRPr sz="2720"/>
            </a:lvl7pPr>
            <a:lvl8pPr>
              <a:defRPr sz="2720"/>
            </a:lvl8pPr>
            <a:lvl9pPr>
              <a:defRPr sz="27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77476" y="1295400"/>
            <a:ext cx="6102773" cy="5527040"/>
          </a:xfrm>
        </p:spPr>
        <p:txBody>
          <a:bodyPr/>
          <a:lstStyle>
            <a:lvl1pPr>
              <a:defRPr sz="2720"/>
            </a:lvl1pPr>
            <a:lvl2pPr>
              <a:defRPr sz="2418"/>
            </a:lvl2pPr>
            <a:lvl3pPr>
              <a:defRPr sz="2115"/>
            </a:lvl3pPr>
            <a:lvl4pPr>
              <a:defRPr sz="2115"/>
            </a:lvl4pPr>
            <a:lvl5pPr>
              <a:defRPr sz="2115"/>
            </a:lvl5pPr>
            <a:lvl6pPr>
              <a:defRPr sz="2720"/>
            </a:lvl6pPr>
            <a:lvl7pPr>
              <a:defRPr sz="2720"/>
            </a:lvl7pPr>
            <a:lvl8pPr>
              <a:defRPr sz="2720"/>
            </a:lvl8pPr>
            <a:lvl9pPr>
              <a:defRPr sz="27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687902">
              <a:defRPr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b="1" smtClean="0"/>
              <a:pPr/>
              <a:t>‹#›</a:t>
            </a:fld>
            <a:endParaRPr lang="en-US" altLang="en-US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ADE320D-A375-4196-A967-5018E5A321E1}" type="datetime1">
              <a:rPr lang="en-US" smtClean="0"/>
              <a:t>4/24/2019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67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687902">
              <a:defRPr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b="1" smtClean="0"/>
              <a:pPr/>
              <a:t>‹#›</a:t>
            </a:fld>
            <a:endParaRPr lang="en-US" alt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58666" y="125942"/>
            <a:ext cx="11162030" cy="690880"/>
          </a:xfrm>
          <a:prstGeom prst="rect">
            <a:avLst/>
          </a:prstGeom>
        </p:spPr>
        <p:txBody>
          <a:bodyPr/>
          <a:lstStyle>
            <a:lvl1pPr>
              <a:defRPr lang="en-US" sz="4000" b="1" dirty="0">
                <a:solidFill>
                  <a:schemeClr val="bg1"/>
                </a:solidFill>
                <a:latin typeface="+mn-lt"/>
                <a:ea typeface="MS PGothic" pitchFamily="34" charset="-128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5ABB1BD-2DF3-45EA-A170-45B8D0D09C9B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78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666" y="158496"/>
            <a:ext cx="11162030" cy="585216"/>
          </a:xfrm>
          <a:prstGeom prst="rect">
            <a:avLst/>
          </a:prstGeom>
        </p:spPr>
        <p:txBody>
          <a:bodyPr/>
          <a:lstStyle>
            <a:lvl1pPr>
              <a:defRPr lang="en-US" sz="4000" b="1" dirty="0">
                <a:solidFill>
                  <a:schemeClr val="bg1"/>
                </a:solidFill>
                <a:latin typeface="+mn-lt"/>
                <a:ea typeface="MS PGothic" pitchFamily="34" charset="-128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6F228-37F8-4842-B430-F9A8CDDA954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614116" y="1295400"/>
            <a:ext cx="12589369" cy="5527040"/>
          </a:xfrm>
        </p:spPr>
        <p:txBody>
          <a:bodyPr/>
          <a:lstStyle>
            <a:lvl1pPr>
              <a:defRPr sz="2720"/>
            </a:lvl1pPr>
            <a:lvl2pPr>
              <a:defRPr sz="2418"/>
            </a:lvl2pPr>
            <a:lvl3pPr>
              <a:defRPr sz="2115"/>
            </a:lvl3pPr>
            <a:lvl4pPr>
              <a:defRPr sz="2115"/>
            </a:lvl4pPr>
            <a:lvl5pPr>
              <a:defRPr sz="2115"/>
            </a:lvl5pPr>
            <a:lvl6pPr>
              <a:defRPr sz="2720"/>
            </a:lvl6pPr>
            <a:lvl7pPr>
              <a:defRPr sz="2720"/>
            </a:lvl7pPr>
            <a:lvl8pPr>
              <a:defRPr sz="2720"/>
            </a:lvl8pPr>
            <a:lvl9pPr>
              <a:defRPr sz="27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5A74116-A889-4EB9-A71A-A9BF9A064690}" type="datetime1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74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666" y="165602"/>
            <a:ext cx="11162030" cy="585216"/>
          </a:xfrm>
          <a:prstGeom prst="rect">
            <a:avLst/>
          </a:prstGeom>
        </p:spPr>
        <p:txBody>
          <a:bodyPr/>
          <a:lstStyle>
            <a:lvl1pPr>
              <a:defRPr lang="en-US" sz="4000" b="1" dirty="0">
                <a:solidFill>
                  <a:schemeClr val="bg1"/>
                </a:solidFill>
                <a:latin typeface="+mn-lt"/>
                <a:ea typeface="MS PGothic" pitchFamily="34" charset="-128"/>
                <a:cs typeface="+mj-cs"/>
              </a:defRPr>
            </a:lvl1pPr>
          </a:lstStyle>
          <a:p>
            <a:r>
              <a:rPr lang="en-US" dirty="0" smtClean="0"/>
              <a:t>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28" y="1259326"/>
            <a:ext cx="12873106" cy="564947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DE0A-A9C3-4450-94D0-46880265B4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451B770B-4D86-4F24-A47F-EBE3B21BB98A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30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F2CE-8952-4442-8293-9DA7539E1B38}" type="datetime1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6F228-37F8-4842-B430-F9A8CDDA95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33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13817600" cy="958956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8014" tIns="69008" rIns="138014" bIns="69008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27" dirty="0">
              <a:solidFill>
                <a:srgbClr val="FFFFFF"/>
              </a:solidFill>
              <a:latin typeface="Helvetica Neue Black Condensed" pitchFamily="-8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6320" y="1381760"/>
            <a:ext cx="11744960" cy="552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grpSp>
        <p:nvGrpSpPr>
          <p:cNvPr id="26628" name="Group 11"/>
          <p:cNvGrpSpPr>
            <a:grpSpLocks/>
          </p:cNvGrpSpPr>
          <p:nvPr/>
        </p:nvGrpSpPr>
        <p:grpSpPr bwMode="auto">
          <a:xfrm>
            <a:off x="0" y="7250642"/>
            <a:ext cx="8636000" cy="521758"/>
            <a:chOff x="0" y="4030"/>
            <a:chExt cx="3600" cy="290"/>
          </a:xfrm>
        </p:grpSpPr>
        <p:sp>
          <p:nvSpPr>
            <p:cNvPr id="26633" name="Line 12"/>
            <p:cNvSpPr>
              <a:spLocks noChangeShapeType="1"/>
            </p:cNvSpPr>
            <p:nvPr userDrawn="1"/>
          </p:nvSpPr>
          <p:spPr bwMode="auto">
            <a:xfrm>
              <a:off x="0" y="4174"/>
              <a:ext cx="360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34" name="Line 13"/>
            <p:cNvSpPr>
              <a:spLocks noChangeShapeType="1"/>
            </p:cNvSpPr>
            <p:nvPr userDrawn="1"/>
          </p:nvSpPr>
          <p:spPr bwMode="auto">
            <a:xfrm rot="-5400000">
              <a:off x="317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35" name="Line 14"/>
            <p:cNvSpPr>
              <a:spLocks noChangeShapeType="1"/>
            </p:cNvSpPr>
            <p:nvPr userDrawn="1"/>
          </p:nvSpPr>
          <p:spPr bwMode="auto">
            <a:xfrm rot="-5400000">
              <a:off x="331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36" name="Line 15"/>
            <p:cNvSpPr>
              <a:spLocks noChangeShapeType="1"/>
            </p:cNvSpPr>
            <p:nvPr userDrawn="1"/>
          </p:nvSpPr>
          <p:spPr bwMode="auto">
            <a:xfrm rot="-5400000">
              <a:off x="302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37" name="Line 16"/>
            <p:cNvSpPr>
              <a:spLocks noChangeShapeType="1"/>
            </p:cNvSpPr>
            <p:nvPr userDrawn="1"/>
          </p:nvSpPr>
          <p:spPr bwMode="auto">
            <a:xfrm rot="-5400000">
              <a:off x="259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38" name="Line 17"/>
            <p:cNvSpPr>
              <a:spLocks noChangeShapeType="1"/>
            </p:cNvSpPr>
            <p:nvPr userDrawn="1"/>
          </p:nvSpPr>
          <p:spPr bwMode="auto">
            <a:xfrm rot="-5400000">
              <a:off x="274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39" name="Line 18"/>
            <p:cNvSpPr>
              <a:spLocks noChangeShapeType="1"/>
            </p:cNvSpPr>
            <p:nvPr userDrawn="1"/>
          </p:nvSpPr>
          <p:spPr bwMode="auto">
            <a:xfrm rot="-5400000">
              <a:off x="288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0" name="Line 19"/>
            <p:cNvSpPr>
              <a:spLocks noChangeShapeType="1"/>
            </p:cNvSpPr>
            <p:nvPr userDrawn="1"/>
          </p:nvSpPr>
          <p:spPr bwMode="auto">
            <a:xfrm rot="-5400000">
              <a:off x="245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1" name="Line 20"/>
            <p:cNvSpPr>
              <a:spLocks noChangeShapeType="1"/>
            </p:cNvSpPr>
            <p:nvPr userDrawn="1"/>
          </p:nvSpPr>
          <p:spPr bwMode="auto">
            <a:xfrm rot="-5400000">
              <a:off x="230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2" name="Line 21"/>
            <p:cNvSpPr>
              <a:spLocks noChangeShapeType="1"/>
            </p:cNvSpPr>
            <p:nvPr userDrawn="1"/>
          </p:nvSpPr>
          <p:spPr bwMode="auto">
            <a:xfrm rot="-5400000">
              <a:off x="187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3" name="Line 22"/>
            <p:cNvSpPr>
              <a:spLocks noChangeShapeType="1"/>
            </p:cNvSpPr>
            <p:nvPr userDrawn="1"/>
          </p:nvSpPr>
          <p:spPr bwMode="auto">
            <a:xfrm rot="-5400000">
              <a:off x="202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4" name="Line 23"/>
            <p:cNvSpPr>
              <a:spLocks noChangeShapeType="1"/>
            </p:cNvSpPr>
            <p:nvPr userDrawn="1"/>
          </p:nvSpPr>
          <p:spPr bwMode="auto">
            <a:xfrm rot="-5400000">
              <a:off x="216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5" name="Line 24"/>
            <p:cNvSpPr>
              <a:spLocks noChangeShapeType="1"/>
            </p:cNvSpPr>
            <p:nvPr userDrawn="1"/>
          </p:nvSpPr>
          <p:spPr bwMode="auto">
            <a:xfrm rot="-5400000">
              <a:off x="173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6" name="Line 25"/>
            <p:cNvSpPr>
              <a:spLocks noChangeShapeType="1"/>
            </p:cNvSpPr>
            <p:nvPr userDrawn="1"/>
          </p:nvSpPr>
          <p:spPr bwMode="auto">
            <a:xfrm rot="-5400000">
              <a:off x="129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7" name="Line 26"/>
            <p:cNvSpPr>
              <a:spLocks noChangeShapeType="1"/>
            </p:cNvSpPr>
            <p:nvPr userDrawn="1"/>
          </p:nvSpPr>
          <p:spPr bwMode="auto">
            <a:xfrm rot="-5400000">
              <a:off x="144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8" name="Line 27"/>
            <p:cNvSpPr>
              <a:spLocks noChangeShapeType="1"/>
            </p:cNvSpPr>
            <p:nvPr userDrawn="1"/>
          </p:nvSpPr>
          <p:spPr bwMode="auto">
            <a:xfrm rot="-5400000">
              <a:off x="158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49" name="Line 28"/>
            <p:cNvSpPr>
              <a:spLocks noChangeShapeType="1"/>
            </p:cNvSpPr>
            <p:nvPr userDrawn="1"/>
          </p:nvSpPr>
          <p:spPr bwMode="auto">
            <a:xfrm rot="-5400000">
              <a:off x="115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0" name="Line 29"/>
            <p:cNvSpPr>
              <a:spLocks noChangeShapeType="1"/>
            </p:cNvSpPr>
            <p:nvPr userDrawn="1"/>
          </p:nvSpPr>
          <p:spPr bwMode="auto">
            <a:xfrm rot="-5400000">
              <a:off x="72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1" name="Line 30"/>
            <p:cNvSpPr>
              <a:spLocks noChangeShapeType="1"/>
            </p:cNvSpPr>
            <p:nvPr userDrawn="1"/>
          </p:nvSpPr>
          <p:spPr bwMode="auto">
            <a:xfrm rot="-5400000">
              <a:off x="86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2" name="Line 31"/>
            <p:cNvSpPr>
              <a:spLocks noChangeShapeType="1"/>
            </p:cNvSpPr>
            <p:nvPr userDrawn="1"/>
          </p:nvSpPr>
          <p:spPr bwMode="auto">
            <a:xfrm rot="-5400000">
              <a:off x="101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3" name="Line 32"/>
            <p:cNvSpPr>
              <a:spLocks noChangeShapeType="1"/>
            </p:cNvSpPr>
            <p:nvPr userDrawn="1"/>
          </p:nvSpPr>
          <p:spPr bwMode="auto">
            <a:xfrm rot="-5400000">
              <a:off x="57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4" name="Line 33"/>
            <p:cNvSpPr>
              <a:spLocks noChangeShapeType="1"/>
            </p:cNvSpPr>
            <p:nvPr userDrawn="1"/>
          </p:nvSpPr>
          <p:spPr bwMode="auto">
            <a:xfrm rot="-5400000">
              <a:off x="14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5" name="Line 34"/>
            <p:cNvSpPr>
              <a:spLocks noChangeShapeType="1"/>
            </p:cNvSpPr>
            <p:nvPr userDrawn="1"/>
          </p:nvSpPr>
          <p:spPr bwMode="auto">
            <a:xfrm rot="-5400000">
              <a:off x="29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6" name="Line 35"/>
            <p:cNvSpPr>
              <a:spLocks noChangeShapeType="1"/>
            </p:cNvSpPr>
            <p:nvPr userDrawn="1"/>
          </p:nvSpPr>
          <p:spPr bwMode="auto">
            <a:xfrm rot="-5400000">
              <a:off x="43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6657" name="Line 36"/>
            <p:cNvSpPr>
              <a:spLocks noChangeShapeType="1"/>
            </p:cNvSpPr>
            <p:nvPr userDrawn="1"/>
          </p:nvSpPr>
          <p:spPr bwMode="auto">
            <a:xfrm rot="-5400000">
              <a:off x="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687902" eaLnBrk="1" hangingPunct="1"/>
              <a:endParaRPr lang="en-US" sz="272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949960"/>
            <a:ext cx="138176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138014" tIns="69008" rIns="138014" bIns="69008" anchor="ctr"/>
          <a:lstStyle/>
          <a:p>
            <a:pPr defTabSz="1380107" eaLnBrk="1" hangingPunct="1">
              <a:defRPr/>
            </a:pPr>
            <a:endParaRPr lang="en-US" sz="3627" dirty="0">
              <a:solidFill>
                <a:srgbClr val="FFFFFF"/>
              </a:solidFill>
              <a:latin typeface="Helvetica Neue Black Condensed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781927" y="7257222"/>
            <a:ext cx="3737891" cy="345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altLang="en-US"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6F228-37F8-4842-B430-F9A8CDDA95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030" y="-24799"/>
            <a:ext cx="1317570" cy="883901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140617" y="7204075"/>
            <a:ext cx="3109913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FD647-5D57-40DD-B47B-E4FFEF375E26}" type="datetime1">
              <a:rPr lang="en-US" smtClean="0"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84191" y="7204075"/>
            <a:ext cx="466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618" y="109363"/>
            <a:ext cx="823402" cy="66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0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31" r:id="rId7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690058"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1380107"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2070163"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2760214" algn="l" rtl="0" eaLnBrk="1" fontAlgn="base" hangingPunct="1">
        <a:spcBef>
          <a:spcPct val="0"/>
        </a:spcBef>
        <a:spcAft>
          <a:spcPct val="0"/>
        </a:spcAft>
        <a:defRPr sz="3627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337959" indent="-337959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690298" indent="-347545" algn="l" rtl="0" eaLnBrk="1" fontAlgn="base" hangingPunct="1">
        <a:spcBef>
          <a:spcPct val="20000"/>
        </a:spcBef>
        <a:spcAft>
          <a:spcPct val="0"/>
        </a:spcAft>
        <a:buChar char="–"/>
        <a:defRPr sz="2418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025860" indent="-330766" algn="l" rtl="0" eaLnBrk="1" fontAlgn="base" hangingPunct="1">
        <a:spcBef>
          <a:spcPct val="20000"/>
        </a:spcBef>
        <a:spcAft>
          <a:spcPct val="0"/>
        </a:spcAft>
        <a:buChar char="•"/>
        <a:defRPr sz="2115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8195" indent="-347545" algn="l" rtl="0" eaLnBrk="1" fontAlgn="base" hangingPunct="1">
        <a:spcBef>
          <a:spcPct val="20000"/>
        </a:spcBef>
        <a:spcAft>
          <a:spcPct val="0"/>
        </a:spcAft>
        <a:buChar char="–"/>
        <a:defRPr sz="2115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716151" indent="-333162" algn="l" rtl="0" eaLnBrk="1" fontAlgn="base" hangingPunct="1">
        <a:spcBef>
          <a:spcPct val="20000"/>
        </a:spcBef>
        <a:spcAft>
          <a:spcPct val="0"/>
        </a:spcAft>
        <a:buChar char="»"/>
        <a:defRPr sz="2115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407999" indent="-33544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3098055" indent="-33544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788107" indent="-33544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4478162" indent="-33544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1pPr>
      <a:lvl2pPr marL="690058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380107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3pPr>
      <a:lvl4pPr marL="2070163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4pPr>
      <a:lvl5pPr marL="2760214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5pPr>
      <a:lvl6pPr marL="3450271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6pPr>
      <a:lvl7pPr marL="4140321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7pPr>
      <a:lvl8pPr marL="4830377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8pPr>
      <a:lvl9pPr marL="5520428" algn="l" defTabSz="690058" rtl="0" eaLnBrk="1" latinLnBrk="0" hangingPunct="1">
        <a:defRPr sz="2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/>
          <p:cNvSpPr>
            <a:spLocks noGrp="1"/>
          </p:cNvSpPr>
          <p:nvPr>
            <p:ph type="subTitle" sz="quarter" idx="1"/>
          </p:nvPr>
        </p:nvSpPr>
        <p:spPr>
          <a:xfrm>
            <a:off x="293484" y="1486465"/>
            <a:ext cx="10377475" cy="1061426"/>
          </a:xfrm>
        </p:spPr>
        <p:txBody>
          <a:bodyPr/>
          <a:lstStyle/>
          <a:p>
            <a:r>
              <a:rPr lang="en-US" sz="6000" dirty="0" smtClean="0">
                <a:ln>
                  <a:solidFill>
                    <a:sysClr val="windowText" lastClr="000000"/>
                  </a:solidFill>
                </a:ln>
              </a:rPr>
              <a:t>Near Earth Asteroid Scout </a:t>
            </a:r>
          </a:p>
          <a:p>
            <a:r>
              <a:rPr lang="en-US" sz="6000" dirty="0" smtClean="0">
                <a:ln>
                  <a:solidFill>
                    <a:sysClr val="windowText" lastClr="000000"/>
                  </a:solidFill>
                </a:ln>
              </a:rPr>
              <a:t>Mission Update</a:t>
            </a:r>
            <a:endParaRPr lang="en-US" sz="60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7981025" y="3601537"/>
            <a:ext cx="5651002" cy="518160"/>
          </a:xfrm>
        </p:spPr>
        <p:txBody>
          <a:bodyPr/>
          <a:lstStyle/>
          <a:p>
            <a:pPr algn="ctr"/>
            <a:r>
              <a:rPr lang="en-US" sz="2800" dirty="0"/>
              <a:t>Anne Marinan, </a:t>
            </a:r>
            <a:r>
              <a:rPr lang="en-US" sz="2800" dirty="0" err="1"/>
              <a:t>Calina</a:t>
            </a:r>
            <a:r>
              <a:rPr lang="en-US" sz="2800" dirty="0"/>
              <a:t> Seybold, Julie Castillo-</a:t>
            </a:r>
            <a:r>
              <a:rPr lang="en-US" sz="2800" dirty="0" err="1"/>
              <a:t>Rogez</a:t>
            </a:r>
            <a:endParaRPr lang="en-US" sz="2800" dirty="0"/>
          </a:p>
          <a:p>
            <a:pPr marL="352339" lvl="1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NASA Jet Propulsion </a:t>
            </a:r>
            <a:r>
              <a:rPr lang="en-US" sz="2400" dirty="0" smtClean="0">
                <a:solidFill>
                  <a:schemeClr val="tx1"/>
                </a:solidFill>
              </a:rPr>
              <a:t>Laboratory, California Institute of Technology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000" dirty="0"/>
          </a:p>
          <a:p>
            <a:pPr algn="ctr"/>
            <a:r>
              <a:rPr lang="en-US" sz="2800" dirty="0"/>
              <a:t>Les Johnson, Joe Matus, Tiffany Lockett, Matt Pruitt</a:t>
            </a:r>
          </a:p>
          <a:p>
            <a:pPr marL="352339" lvl="1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NASA George C. Marshall Space Flight Center</a:t>
            </a:r>
          </a:p>
          <a:p>
            <a:pPr marL="352339" lvl="1" indent="0" algn="ctr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928348" y="7416548"/>
            <a:ext cx="166744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© </a:t>
            </a:r>
            <a:r>
              <a:rPr lang="en-US" b="1" dirty="0" smtClean="0">
                <a:solidFill>
                  <a:schemeClr val="tx1">
                    <a:lumMod val="85000"/>
                  </a:schemeClr>
                </a:solidFill>
              </a:rPr>
              <a:t>2019.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7009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kern="1200" dirty="0"/>
              <a:t>Near Earth Asteroid </a:t>
            </a:r>
            <a:r>
              <a:rPr lang="en-US" sz="4000" kern="1200" dirty="0" smtClean="0"/>
              <a:t>Scout Mission Overview</a:t>
            </a:r>
            <a:endParaRPr lang="en-US" sz="4000" kern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34" y="1340527"/>
            <a:ext cx="7612765" cy="39850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The Near Earth Asteroid Scout Will</a:t>
            </a:r>
          </a:p>
          <a:p>
            <a:r>
              <a:rPr lang="en-US" dirty="0" smtClean="0"/>
              <a:t>Image/characterize a NEA during a slow </a:t>
            </a:r>
            <a:r>
              <a:rPr lang="en-US" dirty="0" smtClean="0"/>
              <a:t>flyby (~m/s)</a:t>
            </a:r>
            <a:endParaRPr lang="en-US" dirty="0" smtClean="0"/>
          </a:p>
          <a:p>
            <a:r>
              <a:rPr lang="en-US" dirty="0" smtClean="0"/>
              <a:t>Demonstrate a low cost asteroid reconnaissance capability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Key Spacecraft &amp; Mission Parameters</a:t>
            </a:r>
          </a:p>
          <a:p>
            <a:pPr marL="342900" indent="-342900"/>
            <a:r>
              <a:rPr lang="en-US" dirty="0" smtClean="0"/>
              <a:t>6U CubeSat </a:t>
            </a:r>
            <a:endParaRPr lang="en-US" dirty="0"/>
          </a:p>
          <a:p>
            <a:pPr marL="342900" indent="-342900"/>
            <a:r>
              <a:rPr lang="en-US" dirty="0" smtClean="0"/>
              <a:t>~86 m</a:t>
            </a:r>
            <a:r>
              <a:rPr lang="en-US" baseline="30000" dirty="0" smtClean="0"/>
              <a:t>2</a:t>
            </a:r>
            <a:r>
              <a:rPr lang="en-US" dirty="0" smtClean="0"/>
              <a:t> solar sail propulsion system</a:t>
            </a:r>
          </a:p>
          <a:p>
            <a:pPr marL="342900" indent="-342900"/>
            <a:r>
              <a:rPr lang="en-US" dirty="0" smtClean="0"/>
              <a:t>Manifested for launch on the Space Launch System (EM-1/2020)</a:t>
            </a:r>
          </a:p>
          <a:p>
            <a:pPr marL="342900" indent="-342900"/>
            <a:r>
              <a:rPr lang="en-US" dirty="0" smtClean="0"/>
              <a:t>1 AU maximum distance from Earth</a:t>
            </a:r>
          </a:p>
          <a:p>
            <a:pPr marL="342900" indent="-342900"/>
            <a:endParaRPr lang="en-US" dirty="0"/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ea typeface="ＭＳ Ｐゴシック"/>
                <a:cs typeface="Arial" pitchFamily="34" charset="0"/>
              </a:rPr>
              <a:t>Leverages:</a:t>
            </a:r>
            <a:r>
              <a:rPr lang="en-US" sz="2000" b="1" dirty="0">
                <a:solidFill>
                  <a:srgbClr val="000000"/>
                </a:solidFill>
                <a:ea typeface="ＭＳ Ｐゴシック"/>
                <a:cs typeface="Arial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ＭＳ Ｐゴシック"/>
                <a:cs typeface="Arial" pitchFamily="34" charset="0"/>
              </a:rPr>
              <a:t>combined experiences of MSFC and JPL with support from GSFC, JSC, &amp; </a:t>
            </a:r>
            <a:r>
              <a:rPr lang="en-US" sz="2800" dirty="0" err="1">
                <a:solidFill>
                  <a:srgbClr val="000000"/>
                </a:solidFill>
                <a:ea typeface="ＭＳ Ｐゴシック"/>
                <a:cs typeface="Arial" pitchFamily="34" charset="0"/>
              </a:rPr>
              <a:t>LaRC</a:t>
            </a:r>
            <a:endParaRPr lang="en-US" sz="2800" dirty="0">
              <a:solidFill>
                <a:srgbClr val="000000"/>
              </a:solidFill>
              <a:ea typeface="ＭＳ Ｐゴシック"/>
              <a:cs typeface="Arial" pitchFamily="34" charset="0"/>
            </a:endParaRPr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</p:txBody>
      </p:sp>
      <p:pic>
        <p:nvPicPr>
          <p:cNvPr id="10" name="Picture 7" descr="Itokawa_10cmpx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86448" y="5262547"/>
            <a:ext cx="1968197" cy="15203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 flipH="1">
            <a:off x="2416546" y="5468739"/>
            <a:ext cx="18542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5242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</a:rPr>
              <a:t>Target Reconnaissance with medium field imaging </a:t>
            </a:r>
          </a:p>
          <a:p>
            <a:pPr algn="ctr" defTabSz="455242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Calibri" pitchFamily="34" charset="0"/>
              </a:rPr>
              <a:t>Shape, spin, and local environment</a:t>
            </a:r>
          </a:p>
        </p:txBody>
      </p:sp>
      <p:sp>
        <p:nvSpPr>
          <p:cNvPr id="13" name="TextBox 12"/>
          <p:cNvSpPr txBox="1"/>
          <p:nvPr/>
        </p:nvSpPr>
        <p:spPr>
          <a:xfrm flipH="1">
            <a:off x="7579250" y="5643361"/>
            <a:ext cx="20818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5242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</a:rPr>
              <a:t>Close Proximity Imaging</a:t>
            </a:r>
          </a:p>
          <a:p>
            <a:pPr algn="ctr" defTabSz="455242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Calibri" pitchFamily="34" charset="0"/>
              </a:rPr>
              <a:t>Local scale morphology, terrain properties, landing site survey</a:t>
            </a:r>
            <a:endParaRPr lang="en-US" sz="120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4" name="Picture 13" descr="gal_1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84666" y="5302914"/>
            <a:ext cx="1631880" cy="1386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036" y="1078392"/>
            <a:ext cx="5436211" cy="36883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5731" y="4766790"/>
            <a:ext cx="2491576" cy="292462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 bwMode="auto">
          <a:xfrm>
            <a:off x="11245148" y="3144717"/>
            <a:ext cx="208015" cy="255686"/>
          </a:xfrm>
          <a:prstGeom prst="ellipse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cxnSp>
        <p:nvCxnSpPr>
          <p:cNvPr id="17" name="Straight Connector 16"/>
          <p:cNvCxnSpPr>
            <a:stCxn id="15" idx="1"/>
            <a:endCxn id="16" idx="2"/>
          </p:cNvCxnSpPr>
          <p:nvPr/>
        </p:nvCxnSpPr>
        <p:spPr bwMode="auto">
          <a:xfrm flipV="1">
            <a:off x="10405731" y="3272560"/>
            <a:ext cx="839417" cy="29565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5" idx="3"/>
            <a:endCxn id="16" idx="6"/>
          </p:cNvCxnSpPr>
          <p:nvPr/>
        </p:nvCxnSpPr>
        <p:spPr bwMode="auto">
          <a:xfrm flipH="1" flipV="1">
            <a:off x="11453163" y="3272560"/>
            <a:ext cx="1444144" cy="29565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Date Placeholder 18"/>
          <p:cNvSpPr>
            <a:spLocks noGrp="1"/>
          </p:cNvSpPr>
          <p:nvPr>
            <p:ph type="dt" sz="half" idx="11"/>
          </p:nvPr>
        </p:nvSpPr>
        <p:spPr>
          <a:xfrm>
            <a:off x="140617" y="7340875"/>
            <a:ext cx="3109913" cy="414338"/>
          </a:xfrm>
        </p:spPr>
        <p:txBody>
          <a:bodyPr/>
          <a:lstStyle/>
          <a:p>
            <a:fld id="{7CF86778-D934-4C5D-BF95-77BF47F77D67}" type="datetime1">
              <a:rPr lang="en-US" smtClean="0"/>
              <a:t>4/24/2019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>
          <a:xfrm>
            <a:off x="4184191" y="7340875"/>
            <a:ext cx="4664075" cy="414338"/>
          </a:xfrm>
        </p:spPr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0"/>
          </p:nvPr>
        </p:nvSpPr>
        <p:spPr>
          <a:xfrm>
            <a:off x="9781927" y="7394022"/>
            <a:ext cx="3737891" cy="345440"/>
          </a:xfrm>
        </p:spPr>
        <p:txBody>
          <a:bodyPr/>
          <a:lstStyle/>
          <a:p>
            <a:fld id="{794253BF-A487-49B2-AFE0-93AC3B5EDB1F}" type="slidenum">
              <a:rPr lang="en-US" altLang="en-US" b="1" smtClean="0"/>
              <a:pPr/>
              <a:t>2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8100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287" y="128016"/>
            <a:ext cx="11509683" cy="948161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/>
              <a:t>Near Earth Asteroid </a:t>
            </a:r>
            <a:r>
              <a:rPr lang="en-US" dirty="0" smtClean="0"/>
              <a:t>Scout Science Overview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162599" y="1379962"/>
            <a:ext cx="9927802" cy="374406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000090"/>
              </a:buClr>
              <a:buFont typeface="Arial" charset="0"/>
              <a:buChar char="•"/>
            </a:pPr>
            <a:endParaRPr lang="en-US" dirty="0" smtClean="0">
              <a:solidFill>
                <a:srgbClr val="404040"/>
              </a:solidFill>
              <a:latin typeface="Arial" charset="0"/>
              <a:ea typeface="ヒラギノ角ゴ Pro W6" charset="0"/>
              <a:cs typeface="ヒラギノ角ゴ Pro W6" charset="0"/>
            </a:endParaRPr>
          </a:p>
          <a:p>
            <a:pPr marL="0" indent="0">
              <a:buClr>
                <a:srgbClr val="000090"/>
              </a:buClr>
              <a:buNone/>
            </a:pPr>
            <a:endParaRPr lang="en-US" dirty="0" smtClean="0">
              <a:solidFill>
                <a:srgbClr val="404040"/>
              </a:solidFill>
              <a:latin typeface="Arial" charset="0"/>
              <a:ea typeface="ヒラギノ角ゴ Pro W6" charset="0"/>
              <a:cs typeface="ヒラギノ角ゴ Pro W6" charset="0"/>
            </a:endParaRPr>
          </a:p>
          <a:p>
            <a:pPr marL="0" indent="0">
              <a:buClr>
                <a:srgbClr val="000090"/>
              </a:buClr>
              <a:buNone/>
            </a:pPr>
            <a:endParaRPr lang="en-US" dirty="0">
              <a:solidFill>
                <a:srgbClr val="404040"/>
              </a:solidFill>
              <a:latin typeface="Arial" charset="0"/>
              <a:ea typeface="ヒラギノ角ゴ Pro W6" charset="0"/>
              <a:cs typeface="ヒラギノ角ゴ Pro W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3459" y="979337"/>
            <a:ext cx="13465462" cy="6573194"/>
            <a:chOff x="-2977378" y="920088"/>
            <a:chExt cx="11881290" cy="579987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175" y="920088"/>
              <a:ext cx="8519737" cy="579987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0890" y="1208454"/>
              <a:ext cx="1314220" cy="1736959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814221" y="6242770"/>
              <a:ext cx="162998" cy="219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02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68695" y="2967643"/>
              <a:ext cx="1498609" cy="266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60" b="1" dirty="0" smtClean="0">
                  <a:solidFill>
                    <a:srgbClr val="FFFFFF"/>
                  </a:solidFill>
                </a:rPr>
                <a:t>JPL</a:t>
              </a:r>
              <a:endParaRPr lang="en-US" sz="1360" b="1" dirty="0">
                <a:solidFill>
                  <a:srgbClr val="FFFFFF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-2977378" y="5388208"/>
              <a:ext cx="3025072" cy="841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FFFF"/>
                  </a:solidFill>
                </a:rPr>
                <a:t>1. Target </a:t>
              </a:r>
              <a:r>
                <a:rPr lang="en-US" sz="1400" b="1" dirty="0">
                  <a:solidFill>
                    <a:srgbClr val="FFFFFF"/>
                  </a:solidFill>
                </a:rPr>
                <a:t>Detection and Approach: </a:t>
              </a:r>
            </a:p>
            <a:p>
              <a:pPr algn="ctr"/>
              <a:r>
                <a:rPr lang="en-US" sz="1400" dirty="0">
                  <a:solidFill>
                    <a:srgbClr val="FFFFFF"/>
                  </a:solidFill>
                </a:rPr>
                <a:t>50K km, Light source observation</a:t>
              </a:r>
            </a:p>
            <a:p>
              <a:pPr algn="ctr"/>
              <a:r>
                <a:rPr lang="en-US" sz="1400" b="1" dirty="0">
                  <a:solidFill>
                    <a:srgbClr val="FFFF00"/>
                  </a:solidFill>
                </a:rPr>
                <a:t>SKGs: Ephemeris determination and composition </a:t>
              </a:r>
              <a:r>
                <a:rPr lang="en-US" sz="1400" b="1" dirty="0" smtClean="0">
                  <a:solidFill>
                    <a:srgbClr val="FFFF00"/>
                  </a:solidFill>
                </a:rPr>
                <a:t>assessment</a:t>
              </a:r>
              <a:endParaRPr lang="en-US" sz="1400" b="1" dirty="0">
                <a:solidFill>
                  <a:srgbClr val="FFFF00"/>
                </a:solidFill>
              </a:endParaRPr>
            </a:p>
          </p:txBody>
        </p:sp>
        <p:pic>
          <p:nvPicPr>
            <p:cNvPr id="35" name="Picture 7" descr="Itokawa_10cmpx.jpe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2494" y="1631374"/>
              <a:ext cx="957018" cy="734611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4013600" y="998982"/>
              <a:ext cx="2539823" cy="122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3. Close </a:t>
              </a:r>
              <a:r>
                <a:rPr lang="en-US" sz="1400" b="1" dirty="0">
                  <a:solidFill>
                    <a:schemeClr val="bg1"/>
                  </a:solidFill>
                </a:rPr>
                <a:t>Proximity Science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High-resolution imaging,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10 </a:t>
              </a:r>
              <a:r>
                <a:rPr lang="en-US" sz="1400" dirty="0" smtClean="0">
                  <a:solidFill>
                    <a:schemeClr val="bg1"/>
                  </a:solidFill>
                </a:rPr>
                <a:t>cm/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px</a:t>
              </a:r>
              <a:r>
                <a:rPr lang="en-US" sz="1400" dirty="0" smtClean="0">
                  <a:solidFill>
                    <a:schemeClr val="bg1"/>
                  </a:solidFill>
                </a:rPr>
                <a:t>  </a:t>
              </a:r>
              <a:r>
                <a:rPr lang="en-US" sz="1400" dirty="0">
                  <a:solidFill>
                    <a:schemeClr val="bg1"/>
                  </a:solidFill>
                </a:rPr>
                <a:t>over &gt;30% surface</a:t>
              </a:r>
            </a:p>
            <a:p>
              <a:pPr algn="ctr"/>
              <a:r>
                <a:rPr lang="en-US" sz="1400" b="1" dirty="0" smtClean="0">
                  <a:solidFill>
                    <a:srgbClr val="FFFF00"/>
                  </a:solidFill>
                </a:rPr>
                <a:t>Strategic Knowledge Gaps (SKGs): </a:t>
              </a:r>
              <a:r>
                <a:rPr lang="en-US" sz="1400" b="1" dirty="0">
                  <a:solidFill>
                    <a:srgbClr val="FFFF00"/>
                  </a:solidFill>
                </a:rPr>
                <a:t>Local morphology </a:t>
              </a:r>
              <a:endParaRPr lang="en-US" sz="1400" b="1" dirty="0" smtClean="0">
                <a:solidFill>
                  <a:srgbClr val="FFFF00"/>
                </a:solidFill>
              </a:endParaRPr>
            </a:p>
            <a:p>
              <a:pPr algn="ctr"/>
              <a:r>
                <a:rPr lang="en-US" sz="1400" b="1" dirty="0" smtClean="0">
                  <a:solidFill>
                    <a:srgbClr val="FFFF00"/>
                  </a:solidFill>
                </a:rPr>
                <a:t>Regolith </a:t>
              </a:r>
              <a:r>
                <a:rPr lang="en-US" sz="1400" b="1" dirty="0">
                  <a:solidFill>
                    <a:srgbClr val="FFFF00"/>
                  </a:solidFill>
                </a:rPr>
                <a:t>properties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59744" y="3404577"/>
              <a:ext cx="2785821" cy="1031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2. NEA </a:t>
              </a:r>
              <a:r>
                <a:rPr lang="en-US" sz="1400" b="1" dirty="0">
                  <a:solidFill>
                    <a:schemeClr val="bg1"/>
                  </a:solidFill>
                </a:rPr>
                <a:t>Reconnaissance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&lt;100 km distance at encounter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50 cm/px resolution over 80% surface</a:t>
              </a:r>
            </a:p>
            <a:p>
              <a:pPr algn="ctr"/>
              <a:r>
                <a:rPr lang="en-US" sz="1400" b="1" dirty="0">
                  <a:solidFill>
                    <a:srgbClr val="FFFF00"/>
                  </a:solidFill>
                </a:rPr>
                <a:t>SKGs:  volume, global shape, spin  properties, local environment</a:t>
              </a:r>
            </a:p>
          </p:txBody>
        </p:sp>
      </p:grpSp>
      <p:pic>
        <p:nvPicPr>
          <p:cNvPr id="22" name="Picture 21" descr="gal_11.jpg"/>
          <p:cNvPicPr>
            <a:picLocks noChangeAspect="1"/>
          </p:cNvPicPr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1880" y="2940738"/>
            <a:ext cx="1021926" cy="8096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1059708" y="3807383"/>
            <a:ext cx="2028201" cy="2026119"/>
            <a:chOff x="994836" y="4812021"/>
            <a:chExt cx="1789589" cy="1787752"/>
          </a:xfrm>
        </p:grpSpPr>
        <p:pic>
          <p:nvPicPr>
            <p:cNvPr id="24" name="Picture 23" descr="starfield-background.png"/>
            <p:cNvPicPr>
              <a:picLocks noChangeAspect="1"/>
            </p:cNvPicPr>
            <p:nvPr/>
          </p:nvPicPr>
          <p:blipFill rotWithShape="1">
            <a:blip r:embed="rId7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02" t="18931" r="23865" b="39622"/>
            <a:stretch/>
          </p:blipFill>
          <p:spPr>
            <a:xfrm>
              <a:off x="994836" y="4812021"/>
              <a:ext cx="1685446" cy="1787752"/>
            </a:xfrm>
            <a:prstGeom prst="rect">
              <a:avLst/>
            </a:prstGeom>
            <a:ln w="12700" cmpd="sng">
              <a:solidFill>
                <a:srgbClr val="FFFF00"/>
              </a:solidFill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1860730" y="5753949"/>
              <a:ext cx="923695" cy="488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</a:rPr>
                <a:t>Reference </a:t>
              </a:r>
            </a:p>
            <a:p>
              <a:r>
                <a:rPr lang="en-US" sz="1600" dirty="0">
                  <a:solidFill>
                    <a:srgbClr val="FFFFFF"/>
                  </a:solidFill>
                </a:rPr>
                <a:t>stars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V="1">
              <a:off x="2105879" y="5151420"/>
              <a:ext cx="163188" cy="520130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1815226" y="5671550"/>
              <a:ext cx="290653" cy="180180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1512441" y="5671550"/>
              <a:ext cx="593437" cy="635224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1393855" y="5428083"/>
              <a:ext cx="237171" cy="286756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20" dirty="0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7094" y="5176070"/>
              <a:ext cx="600843" cy="271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</a:rPr>
                <a:t>Target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140617" y="7337521"/>
            <a:ext cx="3109913" cy="414338"/>
          </a:xfrm>
        </p:spPr>
        <p:txBody>
          <a:bodyPr/>
          <a:lstStyle/>
          <a:p>
            <a:fld id="{DFA04ABB-4957-4325-A444-401257767FFF}" type="datetime1">
              <a:rPr lang="en-US" smtClean="0"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4184191" y="7337521"/>
            <a:ext cx="4664075" cy="414338"/>
          </a:xfrm>
        </p:spPr>
        <p:txBody>
          <a:bodyPr/>
          <a:lstStyle/>
          <a:p>
            <a:r>
              <a:rPr lang="en-US" dirty="0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781927" y="7376491"/>
            <a:ext cx="3737891" cy="345440"/>
          </a:xfrm>
        </p:spPr>
        <p:txBody>
          <a:bodyPr/>
          <a:lstStyle/>
          <a:p>
            <a:fld id="{794253BF-A487-49B2-AFE0-93AC3B5EDB1F}" type="slidenum">
              <a:rPr lang="en-US" altLang="en-US" b="1" smtClean="0"/>
              <a:pPr/>
              <a:t>3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84980548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666" y="128016"/>
            <a:ext cx="11162030" cy="585216"/>
          </a:xfrm>
        </p:spPr>
        <p:txBody>
          <a:bodyPr/>
          <a:lstStyle/>
          <a:p>
            <a:r>
              <a:rPr lang="en-US" dirty="0" smtClean="0"/>
              <a:t>Baseline Target Asteroid: 1991 VG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527755" y="1803410"/>
            <a:ext cx="7021383" cy="5312340"/>
          </a:xfrm>
        </p:spPr>
        <p:txBody>
          <a:bodyPr/>
          <a:lstStyle/>
          <a:p>
            <a:r>
              <a:rPr lang="en-US" sz="2400" dirty="0" smtClean="0"/>
              <a:t>Diameter ~ 5 -12 meters</a:t>
            </a:r>
          </a:p>
          <a:p>
            <a:r>
              <a:rPr lang="en-US" sz="2400" dirty="0" smtClean="0"/>
              <a:t>Rotation period between a few minutes and less than 1 hour</a:t>
            </a:r>
          </a:p>
          <a:p>
            <a:r>
              <a:rPr lang="en-US" sz="2400" dirty="0" smtClean="0"/>
              <a:t>Unlikely to have a companion</a:t>
            </a:r>
          </a:p>
          <a:p>
            <a:r>
              <a:rPr lang="en-US" sz="2400" dirty="0" smtClean="0"/>
              <a:t>Unlikely to retain an exosphere or dust cloud</a:t>
            </a:r>
          </a:p>
          <a:p>
            <a:pPr lvl="1"/>
            <a:r>
              <a:rPr lang="en-US" sz="2000" dirty="0"/>
              <a:t>Solar radiation pressure sweeps dust on timescales of hours or </a:t>
            </a:r>
            <a:r>
              <a:rPr lang="en-US" sz="2000" dirty="0" smtClean="0"/>
              <a:t>day</a:t>
            </a:r>
          </a:p>
          <a:p>
            <a:r>
              <a:rPr lang="en-US" sz="2400" dirty="0" smtClean="0"/>
              <a:t>Note: target will change with new trajectory baseline from SLS (in process of selecting)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07" y="1673810"/>
            <a:ext cx="5831846" cy="43605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4607" y="6156163"/>
            <a:ext cx="5831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Near-Earth Asteroid 1991VG (marked with green lines) on 2017 May 30. This is a composite of several images obtained with the ESO VLT. The images have been combined in 7 stacks tracking the position of the asteroid, resulting in the object appearing as 7 dots as it moves in front of the background stars. The stars appear trailed due to the motion of the asteroid during each series. </a:t>
            </a:r>
            <a:r>
              <a:rPr lang="en-US" dirty="0" smtClean="0"/>
              <a:t>Credit </a:t>
            </a:r>
            <a:r>
              <a:rPr lang="en-US" dirty="0"/>
              <a:t>Hainaut/</a:t>
            </a:r>
            <a:r>
              <a:rPr lang="en-US" dirty="0" err="1"/>
              <a:t>Micheli</a:t>
            </a:r>
            <a:r>
              <a:rPr lang="en-US" dirty="0"/>
              <a:t>/</a:t>
            </a:r>
            <a:r>
              <a:rPr lang="en-US" dirty="0" err="1"/>
              <a:t>Koschny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>
          <a:xfrm>
            <a:off x="140617" y="7333675"/>
            <a:ext cx="3109913" cy="414338"/>
          </a:xfrm>
        </p:spPr>
        <p:txBody>
          <a:bodyPr/>
          <a:lstStyle/>
          <a:p>
            <a:fld id="{91DBFDBF-DF98-458E-95AF-654E2B4B73C5}" type="datetime1">
              <a:rPr lang="en-US" smtClean="0"/>
              <a:t>4/24/2019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>
          <a:xfrm>
            <a:off x="4184191" y="7333675"/>
            <a:ext cx="4664075" cy="414338"/>
          </a:xfrm>
        </p:spPr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781927" y="7386822"/>
            <a:ext cx="3737891" cy="345440"/>
          </a:xfrm>
        </p:spPr>
        <p:txBody>
          <a:bodyPr/>
          <a:lstStyle/>
          <a:p>
            <a:fld id="{5EF7DE0A-A9C3-4450-94D0-46880265B49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23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2"/>
          <p:cNvSpPr txBox="1">
            <a:spLocks noChangeArrowheads="1"/>
          </p:cNvSpPr>
          <p:nvPr/>
        </p:nvSpPr>
        <p:spPr bwMode="auto">
          <a:xfrm>
            <a:off x="1161288" y="128016"/>
            <a:ext cx="8355330" cy="58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3632" tIns="51816" rIns="103632" bIns="51816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FFFFFF"/>
                </a:solidFill>
                <a:latin typeface="+mn-lt"/>
              </a:rPr>
              <a:t>Concept </a:t>
            </a:r>
            <a:r>
              <a:rPr lang="en-US" sz="4000" b="1" dirty="0">
                <a:solidFill>
                  <a:srgbClr val="FFFFFF"/>
                </a:solidFill>
                <a:latin typeface="+mn-lt"/>
              </a:rPr>
              <a:t>of Operations Overview</a:t>
            </a:r>
            <a:endParaRPr lang="en-US" sz="4000" b="1" i="1" kern="0" dirty="0">
              <a:solidFill>
                <a:srgbClr val="FFFFFF"/>
              </a:solidFill>
              <a:latin typeface="+mn-lt"/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781927" y="7358022"/>
            <a:ext cx="3737891" cy="345440"/>
          </a:xfrm>
        </p:spPr>
        <p:txBody>
          <a:bodyPr/>
          <a:lstStyle/>
          <a:p>
            <a:fld id="{A0C6F228-37F8-4842-B430-F9A8CDDA954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265298" y="7289124"/>
            <a:ext cx="2303462" cy="414338"/>
          </a:xfrm>
        </p:spPr>
        <p:txBody>
          <a:bodyPr/>
          <a:lstStyle/>
          <a:p>
            <a:fld id="{4261B00A-A922-412D-85C6-90919F89D952}" type="datetime1">
              <a:rPr lang="en-US" smtClean="0"/>
              <a:t>4/24/2019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234649" y="7335793"/>
            <a:ext cx="4898239" cy="414338"/>
          </a:xfrm>
        </p:spPr>
        <p:txBody>
          <a:bodyPr/>
          <a:lstStyle/>
          <a:p>
            <a:r>
              <a:rPr lang="en-US" dirty="0" smtClean="0"/>
              <a:t>2019 Interplanetary Small Satellite Conference, San Luis Obispo</a:t>
            </a:r>
            <a:endParaRPr lang="en-US" dirty="0"/>
          </a:p>
        </p:txBody>
      </p:sp>
      <p:pic>
        <p:nvPicPr>
          <p:cNvPr id="9" name="Content Placeholder 8"/>
          <p:cNvPicPr>
            <a:picLocks noGrp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5300" y="1073532"/>
            <a:ext cx="10395751" cy="635641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>
            <a:off x="2324200" y="3686400"/>
            <a:ext cx="1160600" cy="11160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0" y="1217925"/>
            <a:ext cx="4388400" cy="2468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000" y="3455568"/>
            <a:ext cx="21531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Credit: Planetary Society, Jason Davis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4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160463" y="127742"/>
            <a:ext cx="8355330" cy="584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4001" b="1" dirty="0">
                <a:solidFill>
                  <a:srgbClr val="FFFFFF"/>
                </a:solidFill>
                <a:latin typeface="Arial"/>
              </a:rPr>
              <a:t>Flight System Overview</a:t>
            </a:r>
            <a:endParaRPr lang="en-US" sz="4001" b="1" i="1" kern="0" dirty="0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51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582518"/>
              </p:ext>
            </p:extLst>
          </p:nvPr>
        </p:nvGraphicFramePr>
        <p:xfrm>
          <a:off x="831070" y="1258686"/>
          <a:ext cx="5764420" cy="583955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185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9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Payload</a:t>
                      </a:r>
                    </a:p>
                  </a:txBody>
                  <a:tcPr marL="108814" marR="108814" marT="54399" marB="54399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Updated OCO3 Context Camera</a:t>
                      </a:r>
                    </a:p>
                  </a:txBody>
                  <a:tcPr marL="108814" marR="108814" marT="54399" marB="54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1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Mechanical &amp; Structure</a:t>
                      </a:r>
                    </a:p>
                  </a:txBody>
                  <a:tcPr marL="108814" marR="108814" marT="54399" marB="54399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“6U” CubeSat form factor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&lt;14 kg total launch mass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Modular flight system concept</a:t>
                      </a:r>
                    </a:p>
                  </a:txBody>
                  <a:tcPr marL="108814" marR="108814" marT="54399" marB="54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5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Propulsion</a:t>
                      </a:r>
                    </a:p>
                  </a:txBody>
                  <a:tcPr marL="108814" marR="108814" marT="54399" marB="54399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~86 m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aluminized CP-1 solar sail (based on NanoSail-D2)</a:t>
                      </a:r>
                    </a:p>
                  </a:txBody>
                  <a:tcPr marL="108814" marR="108814" marT="54399" marB="54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Avionics</a:t>
                      </a:r>
                    </a:p>
                  </a:txBody>
                  <a:tcPr marL="108814" marR="108814" marT="54399" marB="54399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Radiation tolerant architecture</a:t>
                      </a:r>
                    </a:p>
                  </a:txBody>
                  <a:tcPr marL="108814" marR="108814" marT="54399" marB="54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52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Electrical Power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System</a:t>
                      </a:r>
                    </a:p>
                  </a:txBody>
                  <a:tcPr marL="108814" marR="108814" marT="54399" marB="54399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Trifold deployable solar arrays with GaAs cells (~51.2 W EOL at 1 AU solar distance)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6.2 Ah Battery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10 -12.3 V unregulated, 5 V/3.5 V regulated</a:t>
                      </a:r>
                    </a:p>
                  </a:txBody>
                  <a:tcPr marL="108814" marR="108814" marT="54399" marB="54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2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Telecom</a:t>
                      </a:r>
                    </a:p>
                  </a:txBody>
                  <a:tcPr marL="108814" marR="108814" marT="54399" marB="54399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JPL Iris 2.1 X-Band Transponder; 4 W RF output power supports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doppler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, ranging, and D-DOR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 pairs of INSPIRE-heritage LGAs (RX/TX)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8x8 element microstrip array MGA (TX); ~1 kbps to 34m DSN at 0.8 AU</a:t>
                      </a:r>
                    </a:p>
                  </a:txBody>
                  <a:tcPr marL="108814" marR="108814" marT="54399" marB="54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01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Attitude Control System</a:t>
                      </a:r>
                    </a:p>
                  </a:txBody>
                  <a:tcPr marL="108814" marR="108814" marT="54399" marB="54399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15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mNm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-s (x4)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Active mass translation system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VACCO R-236fa (refrigerant gas) Reaction Control System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Nano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StarTracker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, Coarse Sun Sensors &amp; MEMS IMU for attitude determination</a:t>
                      </a:r>
                    </a:p>
                  </a:txBody>
                  <a:tcPr marL="108814" marR="108814" marT="54399" marB="54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3"/>
          </p:nvPr>
        </p:nvSpPr>
        <p:spPr>
          <a:xfrm>
            <a:off x="193777" y="7306151"/>
            <a:ext cx="2303462" cy="4143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1405178-CA97-4D76-A201-48D5F6CD78AA}" type="datetime1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4795200" y="7339086"/>
            <a:ext cx="4919666" cy="4143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7369175" y="7373938"/>
            <a:ext cx="6448425" cy="344487"/>
          </a:xfrm>
        </p:spPr>
        <p:txBody>
          <a:bodyPr/>
          <a:lstStyle/>
          <a:p>
            <a:fld id="{3816D445-378A-4253-ABDA-B92D3F5BA322}" type="slidenum">
              <a:rPr lang="en-US" sz="1050" smtClean="0"/>
              <a:pPr/>
              <a:t>6</a:t>
            </a:fld>
            <a:endParaRPr lang="en-US" sz="1050" dirty="0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082" y="1150974"/>
            <a:ext cx="5246569" cy="605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0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666" y="128016"/>
            <a:ext cx="11162030" cy="585216"/>
          </a:xfrm>
        </p:spPr>
        <p:txBody>
          <a:bodyPr/>
          <a:lstStyle/>
          <a:p>
            <a:r>
              <a:rPr lang="en-US" kern="1200" dirty="0"/>
              <a:t>NEA Scout Approximate Scale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4493" y="-28787"/>
            <a:ext cx="2358338" cy="371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9086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13" b="1" dirty="0">
                <a:solidFill>
                  <a:srgbClr val="000000"/>
                </a:solidFill>
                <a:latin typeface="Arial"/>
              </a:rPr>
              <a:t>Deployed Solar Sail</a:t>
            </a:r>
          </a:p>
        </p:txBody>
      </p:sp>
      <p:cxnSp>
        <p:nvCxnSpPr>
          <p:cNvPr id="6" name="Elbow Connector 5"/>
          <p:cNvCxnSpPr/>
          <p:nvPr/>
        </p:nvCxnSpPr>
        <p:spPr bwMode="auto">
          <a:xfrm rot="16200000" flipH="1">
            <a:off x="8156550" y="4874870"/>
            <a:ext cx="5061000" cy="2173394"/>
          </a:xfrm>
          <a:prstGeom prst="bentConnector3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</p:cxnSp>
      <p:grpSp>
        <p:nvGrpSpPr>
          <p:cNvPr id="24" name="Group 23"/>
          <p:cNvGrpSpPr/>
          <p:nvPr/>
        </p:nvGrpSpPr>
        <p:grpSpPr>
          <a:xfrm>
            <a:off x="1976518" y="1089128"/>
            <a:ext cx="9840689" cy="6288425"/>
            <a:chOff x="3026951" y="1160192"/>
            <a:chExt cx="9840689" cy="6288425"/>
          </a:xfrm>
        </p:grpSpPr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8831" y="7181464"/>
              <a:ext cx="169608" cy="267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 descr="http://images.clipshrine.com/getimg/PngThumb-Man-Standing-Silhouette-12554.png"/>
            <p:cNvPicPr>
              <a:picLocks noChangeAspect="1" noChangeArrowheads="1"/>
            </p:cNvPicPr>
            <p:nvPr/>
          </p:nvPicPr>
          <p:blipFill>
            <a:blip r:embed="rId4" cstate="print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31881" y="6197398"/>
              <a:ext cx="411359" cy="1251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 rot="18429507">
              <a:off x="10635596" y="5772432"/>
              <a:ext cx="2965877" cy="371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90861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13" b="1" dirty="0">
                  <a:solidFill>
                    <a:srgbClr val="000000"/>
                  </a:solidFill>
                  <a:latin typeface="Arial"/>
                </a:rPr>
                <a:t>6U Stowed Flight System</a:t>
              </a:r>
            </a:p>
          </p:txBody>
        </p:sp>
        <p:pic>
          <p:nvPicPr>
            <p:cNvPr id="1026" name="Picture 2" descr="image00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5289" y="1160192"/>
              <a:ext cx="4563989" cy="453148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72359" y="5984917"/>
              <a:ext cx="5056901" cy="14637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 rot="18531179">
              <a:off x="10603059" y="5648171"/>
              <a:ext cx="974947" cy="371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90861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13" b="1" dirty="0">
                  <a:solidFill>
                    <a:srgbClr val="000000"/>
                  </a:solidFill>
                  <a:latin typeface="Arial"/>
                </a:rPr>
                <a:t>Human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05291" y="6716767"/>
              <a:ext cx="1467068" cy="371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90861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13" b="1" dirty="0">
                  <a:solidFill>
                    <a:srgbClr val="000000"/>
                  </a:solidFill>
                  <a:latin typeface="Arial"/>
                </a:rPr>
                <a:t>School Bus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26951" y="2740920"/>
              <a:ext cx="25779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90861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Arial"/>
                </a:rPr>
                <a:t>Deployed Solar Sail</a:t>
              </a:r>
            </a:p>
          </p:txBody>
        </p:sp>
        <p:cxnSp>
          <p:nvCxnSpPr>
            <p:cNvPr id="16" name="Straight Connector 15"/>
            <p:cNvCxnSpPr>
              <a:stCxn id="1026" idx="3"/>
            </p:cNvCxnSpPr>
            <p:nvPr/>
          </p:nvCxnSpPr>
          <p:spPr bwMode="auto">
            <a:xfrm>
              <a:off x="9949278" y="3425933"/>
              <a:ext cx="2918362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12867640" y="3425934"/>
              <a:ext cx="0" cy="3874762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</p:cxnSp>
        <p:cxnSp>
          <p:nvCxnSpPr>
            <p:cNvPr id="22" name="Straight Arrow Connector 21"/>
            <p:cNvCxnSpPr/>
            <p:nvPr/>
          </p:nvCxnSpPr>
          <p:spPr bwMode="auto">
            <a:xfrm flipH="1">
              <a:off x="11496261" y="7300696"/>
              <a:ext cx="137137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</p:cxnSp>
        <p:sp>
          <p:nvSpPr>
            <p:cNvPr id="23" name="TextBox 22"/>
            <p:cNvSpPr txBox="1"/>
            <p:nvPr/>
          </p:nvSpPr>
          <p:spPr>
            <a:xfrm>
              <a:off x="10319408" y="2726771"/>
              <a:ext cx="2548232" cy="74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0861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115" dirty="0">
                  <a:solidFill>
                    <a:srgbClr val="000000"/>
                  </a:solidFill>
                  <a:latin typeface="Arial"/>
                </a:rPr>
                <a:t>Folded, spooled and packaged </a:t>
              </a:r>
              <a:r>
                <a:rPr lang="en-US" sz="2115" dirty="0" smtClean="0">
                  <a:solidFill>
                    <a:srgbClr val="000000"/>
                  </a:solidFill>
                  <a:latin typeface="Arial"/>
                </a:rPr>
                <a:t>in…</a:t>
              </a:r>
              <a:endParaRPr lang="en-US" sz="2115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>
          <a:xfrm>
            <a:off x="140617" y="7333675"/>
            <a:ext cx="3109913" cy="414338"/>
          </a:xfrm>
        </p:spPr>
        <p:txBody>
          <a:bodyPr/>
          <a:lstStyle/>
          <a:p>
            <a:fld id="{21FFFAC0-A876-4947-861F-42FB2D40D64A}" type="datetime1">
              <a:rPr lang="en-US" smtClean="0"/>
              <a:t>4/24/2019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>
          <a:xfrm>
            <a:off x="4184191" y="7333675"/>
            <a:ext cx="4664075" cy="414338"/>
          </a:xfrm>
        </p:spPr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781927" y="7386822"/>
            <a:ext cx="3737891" cy="345440"/>
          </a:xfrm>
        </p:spPr>
        <p:txBody>
          <a:bodyPr/>
          <a:lstStyle/>
          <a:p>
            <a:fld id="{5EF7DE0A-A9C3-4450-94D0-46880265B49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0358026" y="1079421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Credit: NASA MSFC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472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325" y="102383"/>
            <a:ext cx="10557545" cy="585216"/>
          </a:xfrm>
        </p:spPr>
        <p:txBody>
          <a:bodyPr/>
          <a:lstStyle/>
          <a:p>
            <a:r>
              <a:rPr lang="en-US" dirty="0" smtClean="0"/>
              <a:t>Solar Sail Construction and Deployment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1864" y="4342457"/>
            <a:ext cx="3088193" cy="29119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530" y="4440188"/>
            <a:ext cx="1843761" cy="9024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3"/>
          </p:nvPr>
        </p:nvSpPr>
        <p:spPr>
          <a:xfrm>
            <a:off x="140617" y="7340875"/>
            <a:ext cx="3109913" cy="414338"/>
          </a:xfrm>
        </p:spPr>
        <p:txBody>
          <a:bodyPr/>
          <a:lstStyle/>
          <a:p>
            <a:fld id="{4D301B82-1E1A-4CF1-B741-4A932FB8D81E}" type="datetime1">
              <a:rPr lang="en-US" smtClean="0"/>
              <a:t>4/24/2019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>
          <a:xfrm>
            <a:off x="4184191" y="7340875"/>
            <a:ext cx="4664075" cy="414338"/>
          </a:xfrm>
        </p:spPr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781927" y="7394022"/>
            <a:ext cx="3737891" cy="345440"/>
          </a:xfrm>
        </p:spPr>
        <p:txBody>
          <a:bodyPr/>
          <a:lstStyle/>
          <a:p>
            <a:fld id="{5EF7DE0A-A9C3-4450-94D0-46880265B49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748" y="1251455"/>
            <a:ext cx="8599452" cy="60057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7" y="1054161"/>
            <a:ext cx="5526455" cy="31086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806" y="1054161"/>
            <a:ext cx="21531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Credit: Planetary Society, Jason Davis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542892" y="7026390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Credit: NASA MSFC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42653" y="7088659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Credit: NASA MSFC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85040" y="5342679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Credit: NASA MSFC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778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Mass Translator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781927" y="7394022"/>
            <a:ext cx="3737891" cy="345440"/>
          </a:xfrm>
        </p:spPr>
        <p:txBody>
          <a:bodyPr/>
          <a:lstStyle/>
          <a:p>
            <a:fld id="{5EF7DE0A-A9C3-4450-94D0-46880265B49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3"/>
          </p:nvPr>
        </p:nvSpPr>
        <p:spPr>
          <a:xfrm>
            <a:off x="140617" y="7340875"/>
            <a:ext cx="3109913" cy="414338"/>
          </a:xfrm>
        </p:spPr>
        <p:txBody>
          <a:bodyPr/>
          <a:lstStyle/>
          <a:p>
            <a:fld id="{451B770B-4D86-4F24-A47F-EBE3B21BB98A}" type="datetime1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4184191" y="7340875"/>
            <a:ext cx="4664075" cy="414338"/>
          </a:xfrm>
        </p:spPr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17976" y="3277150"/>
            <a:ext cx="4487914" cy="33659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11907" y="7168332"/>
            <a:ext cx="36679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Check-out of AMT translation on a 3D printed model</a:t>
            </a:r>
            <a:endParaRPr lang="en-US" sz="11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8" y="1933164"/>
            <a:ext cx="8468532" cy="43754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8400" y="6308573"/>
            <a:ext cx="750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The AMT will move one portion of the NEA Scout relative to the other.  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This </a:t>
            </a:r>
            <a:r>
              <a:rPr lang="en-US" sz="1200" b="1" dirty="0">
                <a:solidFill>
                  <a:schemeClr val="tx1"/>
                </a:solidFill>
              </a:rPr>
              <a:t>translation of mass will alter the inertial properties of the vehicle and align the </a:t>
            </a:r>
            <a:r>
              <a:rPr lang="en-US" sz="1200" b="1" dirty="0" smtClean="0">
                <a:solidFill>
                  <a:schemeClr val="tx1"/>
                </a:solidFill>
              </a:rPr>
              <a:t>Center of Pressure (CP) </a:t>
            </a:r>
            <a:r>
              <a:rPr lang="en-US" sz="1200" b="1" dirty="0">
                <a:solidFill>
                  <a:schemeClr val="tx1"/>
                </a:solidFill>
              </a:rPr>
              <a:t>and </a:t>
            </a:r>
            <a:r>
              <a:rPr lang="en-US" sz="1200" b="1" dirty="0" smtClean="0">
                <a:solidFill>
                  <a:schemeClr val="tx1"/>
                </a:solidFill>
              </a:rPr>
              <a:t>Center of Mass (CM)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86" name="Content Placeholder 85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9640"/>
          <a:stretch/>
        </p:blipFill>
        <p:spPr>
          <a:xfrm>
            <a:off x="8804030" y="1295569"/>
            <a:ext cx="3979195" cy="215323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8" name="Straight Arrow Connector 87"/>
          <p:cNvCxnSpPr>
            <a:stCxn id="86" idx="2"/>
          </p:cNvCxnSpPr>
          <p:nvPr/>
        </p:nvCxnSpPr>
        <p:spPr bwMode="auto">
          <a:xfrm>
            <a:off x="10793628" y="3448800"/>
            <a:ext cx="776772" cy="134413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445292" y="5981956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Credit: NASA MSFC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570400" y="1295191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Credit: NASA MSFC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8225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Avionics Box Assembly and Testing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3"/>
          </p:nvPr>
        </p:nvSpPr>
        <p:spPr>
          <a:xfrm>
            <a:off x="140617" y="7333675"/>
            <a:ext cx="3109913" cy="414338"/>
          </a:xfrm>
        </p:spPr>
        <p:txBody>
          <a:bodyPr/>
          <a:lstStyle/>
          <a:p>
            <a:fld id="{7DC48288-DCD3-4EAD-8C64-FFBEDCCFDE76}" type="datetime1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4184191" y="7333675"/>
            <a:ext cx="4664075" cy="414338"/>
          </a:xfrm>
        </p:spPr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81927" y="7386822"/>
            <a:ext cx="3737891" cy="345440"/>
          </a:xfrm>
        </p:spPr>
        <p:txBody>
          <a:bodyPr/>
          <a:lstStyle/>
          <a:p>
            <a:fld id="{5EF7DE0A-A9C3-4450-94D0-46880265B49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93" y="1140819"/>
            <a:ext cx="7146943" cy="32157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93" y="4091441"/>
            <a:ext cx="4633157" cy="32397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507228" y="1259326"/>
            <a:ext cx="5262707" cy="5649474"/>
          </a:xfrm>
        </p:spPr>
        <p:txBody>
          <a:bodyPr/>
          <a:lstStyle/>
          <a:p>
            <a:r>
              <a:rPr lang="en-US" sz="2400" dirty="0" smtClean="0"/>
              <a:t>All flight hardware in-hand</a:t>
            </a:r>
          </a:p>
          <a:p>
            <a:pPr lvl="1"/>
            <a:r>
              <a:rPr lang="en-US" sz="1600" dirty="0"/>
              <a:t>Camera </a:t>
            </a:r>
            <a:endParaRPr lang="en-US" sz="1600" dirty="0" smtClean="0"/>
          </a:p>
          <a:p>
            <a:pPr lvl="1"/>
            <a:r>
              <a:rPr lang="en-US" sz="1600" dirty="0"/>
              <a:t>Iris radio (just passed DSN compatibility testing!)</a:t>
            </a:r>
            <a:endParaRPr lang="en-US" sz="1600" dirty="0" smtClean="0"/>
          </a:p>
          <a:p>
            <a:pPr lvl="1"/>
            <a:r>
              <a:rPr lang="en-US" sz="1600" dirty="0"/>
              <a:t>Star tracker, reaction wheels, IMU, sun sensor</a:t>
            </a:r>
          </a:p>
          <a:p>
            <a:pPr lvl="1"/>
            <a:r>
              <a:rPr lang="en-US" sz="1600" dirty="0" smtClean="0"/>
              <a:t>JPL Sphinx rad-hard processor</a:t>
            </a:r>
          </a:p>
          <a:p>
            <a:pPr lvl="1"/>
            <a:r>
              <a:rPr lang="en-US" sz="1600" dirty="0" smtClean="0"/>
              <a:t>Custom interface board</a:t>
            </a:r>
          </a:p>
          <a:p>
            <a:pPr lvl="1"/>
            <a:r>
              <a:rPr lang="en-US" sz="1600" dirty="0" smtClean="0"/>
              <a:t>EPS, battery</a:t>
            </a:r>
          </a:p>
          <a:p>
            <a:pPr lvl="1"/>
            <a:r>
              <a:rPr lang="en-US" sz="1600" dirty="0" smtClean="0"/>
              <a:t>Interface board</a:t>
            </a:r>
          </a:p>
          <a:p>
            <a:pPr lvl="1"/>
            <a:r>
              <a:rPr lang="en-US" sz="1600" dirty="0" smtClean="0"/>
              <a:t>Chassis</a:t>
            </a:r>
          </a:p>
          <a:p>
            <a:r>
              <a:rPr lang="en-US" sz="2400" dirty="0" smtClean="0"/>
              <a:t>Mechanical fit checks completed</a:t>
            </a:r>
          </a:p>
          <a:p>
            <a:r>
              <a:rPr lang="en-US" sz="2400" dirty="0" smtClean="0"/>
              <a:t>Final flight assembly and functional test campaign before delivery to full spacecraft integration (summer 2019)</a:t>
            </a:r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9535726" y="1387020"/>
            <a:ext cx="3920279" cy="34278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454470" y="4830267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NASA/JPL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27491" y="7100372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NASA/JPL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21128" y="3819983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NASA/JPL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2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288" y="128016"/>
            <a:ext cx="11572218" cy="585216"/>
          </a:xfrm>
        </p:spPr>
        <p:txBody>
          <a:bodyPr/>
          <a:lstStyle/>
          <a:p>
            <a:r>
              <a:rPr lang="en-US" sz="3600" dirty="0" smtClean="0"/>
              <a:t>Assembly, Integration, and Test (AI&amp;T) Overview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BE35652-EAAC-4E27-A2D7-C0DB1BD15019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2019 Interplanetary Small Satellite Conference, San Luis Obispo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DE0A-A9C3-4450-94D0-46880265B49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88" y="1653132"/>
            <a:ext cx="12355984" cy="505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5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1903" y="102540"/>
            <a:ext cx="3423844" cy="585216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54" y="1012087"/>
            <a:ext cx="9963807" cy="67603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50748" y="7452548"/>
            <a:ext cx="166744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© </a:t>
            </a:r>
            <a:r>
              <a:rPr lang="en-US" b="1" dirty="0" smtClean="0">
                <a:solidFill>
                  <a:schemeClr val="bg1"/>
                </a:solidFill>
              </a:rPr>
              <a:t>2019. </a:t>
            </a:r>
            <a:r>
              <a:rPr lang="en-US" b="1" dirty="0">
                <a:solidFill>
                  <a:schemeClr val="bg1"/>
                </a:solidFill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2009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nnon 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6992</TotalTime>
  <Words>878</Words>
  <Application>Microsoft Office PowerPoint</Application>
  <PresentationFormat>Custom</PresentationFormat>
  <Paragraphs>149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MS PGothic</vt:lpstr>
      <vt:lpstr>MS PGothic</vt:lpstr>
      <vt:lpstr>55 Helvetica Roman</vt:lpstr>
      <vt:lpstr>Arial</vt:lpstr>
      <vt:lpstr>Calibri</vt:lpstr>
      <vt:lpstr>Helvetica</vt:lpstr>
      <vt:lpstr>Helvetica Neue Black Condensed</vt:lpstr>
      <vt:lpstr>ヒラギノ角ゴ Pro W6</vt:lpstr>
      <vt:lpstr>Dennon Template</vt:lpstr>
      <vt:lpstr>PowerPoint Presentation</vt:lpstr>
      <vt:lpstr>Near Earth Asteroid Scout Mission Overview</vt:lpstr>
      <vt:lpstr>Near Earth Asteroid Scout Science Overview </vt:lpstr>
      <vt:lpstr>Baseline Target Asteroid: 1991 VG</vt:lpstr>
      <vt:lpstr>PowerPoint Presentation</vt:lpstr>
      <vt:lpstr>PowerPoint Presentation</vt:lpstr>
      <vt:lpstr>NEA Scout Approximate Scale</vt:lpstr>
      <vt:lpstr>Solar Sail Construction and Deployment</vt:lpstr>
      <vt:lpstr>Active Mass Translator</vt:lpstr>
      <vt:lpstr>Avionics Box Assembly and Testing</vt:lpstr>
      <vt:lpstr>Assembly, Integration, and Test (AI&amp;T) Overview</vt:lpstr>
      <vt:lpstr>Questions?</vt:lpstr>
    </vt:vector>
  </TitlesOfParts>
  <Company>NASA/ODIN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HTV EDT Propulsion Conceptual Study</dc:title>
  <dc:creator>bwiegman</dc:creator>
  <cp:lastModifiedBy>Marinan, Anne D (312D)</cp:lastModifiedBy>
  <cp:revision>407</cp:revision>
  <cp:lastPrinted>2012-09-04T19:22:45Z</cp:lastPrinted>
  <dcterms:created xsi:type="dcterms:W3CDTF">2012-08-20T23:33:59Z</dcterms:created>
  <dcterms:modified xsi:type="dcterms:W3CDTF">2019-04-26T01:12:44Z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TC062562941033</vt:lpwstr>
  </property>
</Properties>
</file>