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827" r:id="rId2"/>
  </p:sldMasterIdLst>
  <p:notesMasterIdLst>
    <p:notesMasterId r:id="rId27"/>
  </p:notesMasterIdLst>
  <p:sldIdLst>
    <p:sldId id="256" r:id="rId3"/>
    <p:sldId id="295" r:id="rId4"/>
    <p:sldId id="299" r:id="rId5"/>
    <p:sldId id="300" r:id="rId6"/>
    <p:sldId id="301" r:id="rId7"/>
    <p:sldId id="296" r:id="rId8"/>
    <p:sldId id="302" r:id="rId9"/>
    <p:sldId id="297" r:id="rId10"/>
    <p:sldId id="298" r:id="rId11"/>
    <p:sldId id="303" r:id="rId12"/>
    <p:sldId id="304" r:id="rId13"/>
    <p:sldId id="305" r:id="rId14"/>
    <p:sldId id="306" r:id="rId15"/>
    <p:sldId id="317" r:id="rId16"/>
    <p:sldId id="307" r:id="rId17"/>
    <p:sldId id="308" r:id="rId18"/>
    <p:sldId id="309" r:id="rId19"/>
    <p:sldId id="311" r:id="rId20"/>
    <p:sldId id="316" r:id="rId21"/>
    <p:sldId id="310" r:id="rId22"/>
    <p:sldId id="312" r:id="rId23"/>
    <p:sldId id="315" r:id="rId24"/>
    <p:sldId id="313" r:id="rId25"/>
    <p:sldId id="314" r:id="rId26"/>
  </p:sldIdLst>
  <p:sldSz cx="9144000" cy="6858000" type="screen4x3"/>
  <p:notesSz cx="6858000" cy="9144000"/>
  <p:defaultTextStyle>
    <a:defPPr>
      <a:defRPr lang="en-GB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1pPr>
    <a:lvl2pPr marL="742950" indent="-28575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2pPr>
    <a:lvl3pPr marL="11430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3pPr>
    <a:lvl4pPr marL="16002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4pPr>
    <a:lvl5pPr marL="20574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783" y="39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7613" cy="377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0" name="Rectangle 2">
            <a:extLst>
              <a:ext uri="{FF2B5EF4-FFF2-40B4-BE49-F238E27FC236}">
                <a16:creationId xmlns:a16="http://schemas.microsoft.com/office/drawing/2014/main" id="{9108AB88-2997-45E6-A281-E230056BAA3A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777875" y="4776788"/>
            <a:ext cx="6216650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 noProof="0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27FADD9D-B38B-4048-A0F5-E83EF32CDE96}"/>
              </a:ext>
            </a:extLst>
          </p:cNvPr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Microsoft YaHei" charset="-122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984064B1-82F6-4A81-9270-03903DA4C33B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4398963" y="0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Microsoft YaHei" charset="-122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368F2157-4E22-459E-BE5D-693371BE643E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0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Microsoft YaHei" charset="-122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E71CBF01-68A1-4E2F-9FD9-B72A3A3D3FC2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+mn-cs"/>
              </a:defRPr>
            </a:lvl1pPr>
          </a:lstStyle>
          <a:p>
            <a:pPr>
              <a:defRPr/>
            </a:pPr>
            <a:fld id="{50E8DFF1-710D-4CE1-B359-44B22D5B0FF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368D40E-3293-461F-983F-A90619B4F37E}" type="slidenum">
              <a:rPr lang="en-US" altLang="en-US" sz="1400" smtClean="0"/>
              <a:pPr>
                <a:spcBef>
                  <a:spcPct val="0"/>
                </a:spcBef>
              </a:pPr>
              <a:t>1</a:t>
            </a:fld>
            <a:endParaRPr lang="en-US" altLang="en-US" sz="1400" smtClean="0"/>
          </a:p>
        </p:txBody>
      </p:sp>
      <p:sp>
        <p:nvSpPr>
          <p:cNvPr id="1126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26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15900" indent="-214313" eaLnBrk="1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endParaRPr lang="en-US" altLang="en-US" sz="2000" smtClean="0"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269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64DF3C7-8BEC-4EE9-849D-B8F4269A3552}" type="slidenum">
              <a:rPr lang="en-US" altLang="en-US" sz="1800">
                <a:solidFill>
                  <a:srgbClr val="FFFFFF"/>
                </a:solidFill>
                <a:latin typeface="Calibri" panose="020F0502020204030204" pitchFamily="34" charset="0"/>
              </a:rPr>
              <a:pPr eaLnBrk="1" hangingPunct="1">
                <a:spcBef>
                  <a:spcPct val="0"/>
                </a:spcBef>
              </a:pPr>
              <a:t>1</a:t>
            </a:fld>
            <a:endParaRPr lang="en-US" altLang="en-US" sz="18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33790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46724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35085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36750"/>
            <a:ext cx="4113213" cy="44608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2813" y="1936750"/>
            <a:ext cx="4114800" cy="44608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27416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3842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40993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8311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0236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64666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67244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1143000"/>
            <a:ext cx="2093913" cy="52546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134100" cy="52546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863031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3DAC957E-7DFB-4B33-9142-FAA50ECE505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1631950"/>
            <a:ext cx="9144000" cy="52260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F6CA37-4924-4035-BB9A-6242214FFA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16319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2561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736725"/>
            <a:ext cx="84582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2561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57200" y="3886200"/>
            <a:ext cx="83820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7E55FD04-F7DA-4C63-A1A8-BEEBBE9E5572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03E66A2B-AC76-4A7A-B77A-1CABF929650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  <p:sp>
        <p:nvSpPr>
          <p:cNvPr id="8" name="Rectangle 15">
            <a:extLst>
              <a:ext uri="{FF2B5EF4-FFF2-40B4-BE49-F238E27FC236}">
                <a16:creationId xmlns:a16="http://schemas.microsoft.com/office/drawing/2014/main" id="{4D9B701A-4920-4E60-89A5-DA88A7226A4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D80A50-A4A9-4CBC-B6A4-B6465C3AD2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2867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C11924-11AF-4ACC-A13D-BDAEFB46A8E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1055688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pic>
        <p:nvPicPr>
          <p:cNvPr id="5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9"/>
          <a:stretch>
            <a:fillRect/>
          </a:stretch>
        </p:blipFill>
        <p:spPr bwMode="auto">
          <a:xfrm>
            <a:off x="0" y="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1" t="5264" r="4601" b="-2"/>
          <a:stretch>
            <a:fillRect/>
          </a:stretch>
        </p:blipFill>
        <p:spPr bwMode="auto">
          <a:xfrm>
            <a:off x="7696200" y="0"/>
            <a:ext cx="595313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57163"/>
            <a:ext cx="384175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75" y="-11113"/>
            <a:ext cx="1220788" cy="990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1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90" t="20818" r="48808" b="50429"/>
          <a:stretch>
            <a:fillRect/>
          </a:stretch>
        </p:blipFill>
        <p:spPr bwMode="auto">
          <a:xfrm rot="820518">
            <a:off x="2162175" y="338138"/>
            <a:ext cx="252413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938" y="44450"/>
            <a:ext cx="765175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2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22" t="15556" r="25555" b="26666"/>
          <a:stretch>
            <a:fillRect/>
          </a:stretch>
        </p:blipFill>
        <p:spPr bwMode="auto">
          <a:xfrm>
            <a:off x="111125" y="157163"/>
            <a:ext cx="627063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82000" cy="715057"/>
          </a:xfrm>
        </p:spPr>
        <p:txBody>
          <a:bodyPr/>
          <a:lstStyle>
            <a:lvl1pPr>
              <a:defRPr sz="3200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7386"/>
            <a:ext cx="8382000" cy="4463414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  <a:effectLst/>
              </a:defRPr>
            </a:lvl1pPr>
            <a:lvl2pPr>
              <a:buClr>
                <a:schemeClr val="bg2"/>
              </a:buClr>
              <a:defRPr>
                <a:solidFill>
                  <a:schemeClr val="bg2"/>
                </a:solidFill>
                <a:effectLst/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  <a:effectLst/>
              </a:defRPr>
            </a:lvl3pPr>
            <a:lvl4pPr>
              <a:defRPr>
                <a:solidFill>
                  <a:schemeClr val="bg2"/>
                </a:solidFill>
                <a:effectLst/>
              </a:defRPr>
            </a:lvl4pPr>
            <a:lvl5pPr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Footer Placeholder 13">
            <a:extLst>
              <a:ext uri="{FF2B5EF4-FFF2-40B4-BE49-F238E27FC236}">
                <a16:creationId xmlns:a16="http://schemas.microsoft.com/office/drawing/2014/main" id="{C8CEB430-2C39-439F-B433-86370BFCFD2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xfrm>
            <a:off x="3886200" y="6381750"/>
            <a:ext cx="2438400" cy="47625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6CCC833C-50E7-42A7-A180-96BC4BB50A6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5510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81803F36-0F70-4233-AF7E-B3F4A9059B0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1704C25-0B1E-4A1F-894D-3BE088742F3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6607A1-B917-441D-8CF8-37B6B61C2F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1F9B21C4-89EC-440F-98B3-C9275252BC1E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8506406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8BDF0D4D-16F6-4A11-93EC-CEA6F6C929C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FADE47DD-1EFE-4C8B-9B44-5B665A1CC08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18E439-5A72-46A1-A6B5-6B11238A91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E7FF1E5B-F4EF-47F5-BAE7-BA5843F1FD86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4680565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B60E761A-E117-413C-A673-E7427F6B11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49AB89DF-03EE-43E1-ADFF-6B8601F1731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FAB02B-2B07-4D18-AAF3-CC2049790C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14">
            <a:extLst>
              <a:ext uri="{FF2B5EF4-FFF2-40B4-BE49-F238E27FC236}">
                <a16:creationId xmlns:a16="http://schemas.microsoft.com/office/drawing/2014/main" id="{E07117A5-26AC-431E-A66A-B1142FA762E5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5708855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63E25C-7FA4-4FFA-B0E6-C976DD345A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C875A2ED-D102-4629-ABD8-9C839EF79D1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881EB5-7234-4A5F-BA5F-3BA84F062F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2C464776-7720-4D9D-B287-F576ABFF1EA7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0518820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54709857-02BF-4BC3-AC22-4FC4A66915F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DA630A-28F1-4508-B9F4-1BC9FD5A8E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Rectangle 14">
            <a:extLst>
              <a:ext uri="{FF2B5EF4-FFF2-40B4-BE49-F238E27FC236}">
                <a16:creationId xmlns:a16="http://schemas.microsoft.com/office/drawing/2014/main" id="{9E1E4AE7-B047-4C57-8D3D-6B4401C00B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9104374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4709857-02BF-4BC3-AC22-4FC4A66915F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068C7A-FD27-4C01-AA05-062824EB69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9E1E4AE7-B047-4C57-8D3D-6B4401C00B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5546643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4709857-02BF-4BC3-AC22-4FC4A66915F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FC067D-A795-41EC-AC06-D5956FDF5B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9E1E4AE7-B047-4C57-8D3D-6B4401C00B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5286742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4709857-02BF-4BC3-AC22-4FC4A66915F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A1F82-181C-4710-938C-E137130F31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9E1E4AE7-B047-4C57-8D3D-6B4401C00B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7693387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0"/>
            <a:ext cx="1828800" cy="61563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0200" y="0"/>
            <a:ext cx="5334000" cy="61563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4709857-02BF-4BC3-AC22-4FC4A66915F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CD937A-BBFC-4BA2-B280-89FAC058A7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9E1E4AE7-B047-4C57-8D3D-6B4401C00B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67111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4709857-02BF-4BC3-AC22-4FC4A66915F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232D73-A356-4535-9F59-91840A1219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9E1E4AE7-B047-4C57-8D3D-6B4401C00B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2287787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002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6002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54709857-02BF-4BC3-AC22-4FC4A66915F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4C2AEA-F42F-4C57-A6F1-20FF87F6F4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4">
            <a:extLst>
              <a:ext uri="{FF2B5EF4-FFF2-40B4-BE49-F238E27FC236}">
                <a16:creationId xmlns:a16="http://schemas.microsoft.com/office/drawing/2014/main" id="{9E1E4AE7-B047-4C57-8D3D-6B4401C00B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42066233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600200" y="1371600"/>
            <a:ext cx="73152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4709857-02BF-4BC3-AC22-4FC4A66915F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4E4756-9BE2-439D-B3C7-0D38745183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9E1E4AE7-B047-4C57-8D3D-6B4401C00B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4312237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4709857-02BF-4BC3-AC22-4FC4A66915F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CE09D3-ED35-4850-83F9-003ABF4762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9E1E4AE7-B047-4C57-8D3D-6B4401C00B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81618750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600200" y="0"/>
            <a:ext cx="7315200" cy="6156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54709857-02BF-4BC3-AC22-4FC4A66915F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314727-87B6-47C7-8806-026428AC46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14">
            <a:extLst>
              <a:ext uri="{FF2B5EF4-FFF2-40B4-BE49-F238E27FC236}">
                <a16:creationId xmlns:a16="http://schemas.microsoft.com/office/drawing/2014/main" id="{9E1E4AE7-B047-4C57-8D3D-6B4401C00B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27286965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4709857-02BF-4BC3-AC22-4FC4A66915F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696EAA-6D99-415A-B979-E500B9EAC9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9E1E4AE7-B047-4C57-8D3D-6B4401C00B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89934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143000"/>
            <a:ext cx="8380413" cy="712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title text formatClick to edit Master title style</a:t>
            </a:r>
          </a:p>
        </p:txBody>
      </p:sp>
      <p:sp>
        <p:nvSpPr>
          <p:cNvPr id="1027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36750"/>
            <a:ext cx="8380413" cy="446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outline text format</a:t>
            </a:r>
          </a:p>
          <a:p>
            <a:pPr lvl="1"/>
            <a:r>
              <a:rPr lang="en-GB" altLang="en-US" smtClean="0"/>
              <a:t>Second Outline Level</a:t>
            </a:r>
          </a:p>
          <a:p>
            <a:pPr lvl="2"/>
            <a:r>
              <a:rPr lang="en-GB" altLang="en-US" smtClean="0"/>
              <a:t>Third Outline Level</a:t>
            </a:r>
          </a:p>
          <a:p>
            <a:pPr lvl="3"/>
            <a:r>
              <a:rPr lang="en-GB" altLang="en-US" smtClean="0"/>
              <a:t>Fourth Outline Level</a:t>
            </a:r>
          </a:p>
          <a:p>
            <a:pPr lvl="4"/>
            <a:r>
              <a:rPr lang="en-GB" altLang="en-US" smtClean="0"/>
              <a:t>Fifth Outline Level</a:t>
            </a:r>
          </a:p>
          <a:p>
            <a:pPr lvl="4"/>
            <a:r>
              <a:rPr lang="en-GB" altLang="en-US" smtClean="0"/>
              <a:t>Sixth Outline Level</a:t>
            </a:r>
          </a:p>
          <a:p>
            <a:pPr lvl="4"/>
            <a:r>
              <a:rPr lang="en-GB" altLang="en-US" smtClean="0"/>
              <a:t>Seventh Outline Level</a:t>
            </a:r>
          </a:p>
          <a:p>
            <a:pPr lvl="4"/>
            <a:r>
              <a:rPr lang="en-GB" altLang="en-US" smtClean="0"/>
              <a:t>Eighth Outline Level</a:t>
            </a:r>
          </a:p>
          <a:p>
            <a:pPr lvl="0"/>
            <a:r>
              <a:rPr lang="en-GB" altLang="en-US" smtClean="0"/>
              <a:t>Ninth Outline LevelClick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1028" name="Text Box 6"/>
          <p:cNvSpPr txBox="1">
            <a:spLocks noChangeArrowheads="1"/>
          </p:cNvSpPr>
          <p:nvPr/>
        </p:nvSpPr>
        <p:spPr bwMode="auto">
          <a:xfrm>
            <a:off x="3200400" y="6381750"/>
            <a:ext cx="2438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7CBD838-2FBE-477D-AF53-21510B711CA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1055688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pic>
        <p:nvPicPr>
          <p:cNvPr id="1030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9"/>
          <a:stretch>
            <a:fillRect/>
          </a:stretch>
        </p:blipFill>
        <p:spPr bwMode="auto">
          <a:xfrm>
            <a:off x="0" y="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1" t="5264" r="4601" b="-2"/>
          <a:stretch>
            <a:fillRect/>
          </a:stretch>
        </p:blipFill>
        <p:spPr bwMode="auto">
          <a:xfrm>
            <a:off x="7696200" y="0"/>
            <a:ext cx="595313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10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t="13333" r="18266" b="11598"/>
          <a:stretch>
            <a:fillRect/>
          </a:stretch>
        </p:blipFill>
        <p:spPr bwMode="auto">
          <a:xfrm>
            <a:off x="131763" y="101600"/>
            <a:ext cx="744537" cy="85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3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57163"/>
            <a:ext cx="384175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3"/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75" y="-11113"/>
            <a:ext cx="1220788" cy="990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90" t="20818" r="48808" b="50429"/>
          <a:stretch>
            <a:fillRect/>
          </a:stretch>
        </p:blipFill>
        <p:spPr bwMode="auto">
          <a:xfrm rot="820518">
            <a:off x="2162175" y="338138"/>
            <a:ext cx="252413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2"/>
          <p:cNvPicPr>
            <a:picLocks noChangeAspect="1" noChangeArrowheads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938" y="44450"/>
            <a:ext cx="765175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xStyles>
    <p:titleStyle>
      <a:lvl1pPr algn="l" defTabSz="457200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FFFFFF"/>
          </a:solidFill>
          <a:latin typeface="+mj-lt"/>
          <a:ea typeface="+mj-ea"/>
          <a:cs typeface="Microsoft YaHei" panose="020B0503020204020204" pitchFamily="34" charset="-122"/>
        </a:defRPr>
      </a:lvl1pPr>
      <a:lvl2pPr algn="l" defTabSz="457200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FFFFFF"/>
          </a:solidFill>
          <a:latin typeface="Garamond" charset="0"/>
          <a:ea typeface="Microsoft YaHei" charset="-122"/>
          <a:cs typeface="Microsoft YaHei" panose="020B0503020204020204" pitchFamily="34" charset="-122"/>
        </a:defRPr>
      </a:lvl2pPr>
      <a:lvl3pPr algn="l" defTabSz="457200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FFFFFF"/>
          </a:solidFill>
          <a:latin typeface="Garamond" charset="0"/>
          <a:ea typeface="Microsoft YaHei" charset="-122"/>
          <a:cs typeface="Microsoft YaHei" panose="020B0503020204020204" pitchFamily="34" charset="-122"/>
        </a:defRPr>
      </a:lvl3pPr>
      <a:lvl4pPr algn="l" defTabSz="457200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FFFFFF"/>
          </a:solidFill>
          <a:latin typeface="Garamond" charset="0"/>
          <a:ea typeface="Microsoft YaHei" charset="-122"/>
          <a:cs typeface="Microsoft YaHei" panose="020B0503020204020204" pitchFamily="34" charset="-122"/>
        </a:defRPr>
      </a:lvl4pPr>
      <a:lvl5pPr algn="l" defTabSz="457200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FFFFFF"/>
          </a:solidFill>
          <a:latin typeface="Garamond" charset="0"/>
          <a:ea typeface="Microsoft YaHei" charset="-122"/>
          <a:cs typeface="Microsoft YaHei" panose="020B0503020204020204" pitchFamily="34" charset="-122"/>
        </a:defRPr>
      </a:lvl5pPr>
      <a:lvl6pPr marL="2514600" indent="-228600" algn="l" defTabSz="457200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FFFFFF"/>
          </a:solidFill>
          <a:latin typeface="Garamond" charset="0"/>
          <a:ea typeface="Microsoft YaHei" charset="-122"/>
        </a:defRPr>
      </a:lvl6pPr>
      <a:lvl7pPr marL="2971800" indent="-228600" algn="l" defTabSz="457200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FFFFFF"/>
          </a:solidFill>
          <a:latin typeface="Garamond" charset="0"/>
          <a:ea typeface="Microsoft YaHei" charset="-122"/>
        </a:defRPr>
      </a:lvl7pPr>
      <a:lvl8pPr marL="3429000" indent="-228600" algn="l" defTabSz="457200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FFFFFF"/>
          </a:solidFill>
          <a:latin typeface="Garamond" charset="0"/>
          <a:ea typeface="Microsoft YaHei" charset="-122"/>
        </a:defRPr>
      </a:lvl8pPr>
      <a:lvl9pPr marL="3886200" indent="-228600" algn="l" defTabSz="457200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FFFFFF"/>
          </a:solidFill>
          <a:latin typeface="Garamond" charset="0"/>
          <a:ea typeface="Microsoft YaHei" charset="-122"/>
        </a:defRPr>
      </a:lvl9pPr>
    </p:titleStyle>
    <p:bodyStyle>
      <a:lvl1pPr marL="342900" indent="-342900" algn="l" defTabSz="457200" rtl="0" eaLnBrk="0" fontAlgn="base" hangingPunct="0">
        <a:lnSpc>
          <a:spcPct val="95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b="1">
          <a:solidFill>
            <a:srgbClr val="FFFFFF"/>
          </a:solidFill>
          <a:latin typeface="+mn-lt"/>
          <a:ea typeface="+mn-ea"/>
          <a:cs typeface="Microsoft YaHei" panose="020B0503020204020204" pitchFamily="34" charset="-122"/>
        </a:defRPr>
      </a:lvl1pPr>
      <a:lvl2pPr marL="742950" indent="-285750" algn="l" defTabSz="457200" rtl="0" eaLnBrk="0" fontAlgn="base" hangingPunct="0">
        <a:lnSpc>
          <a:spcPct val="95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400" b="1">
          <a:solidFill>
            <a:srgbClr val="FFFFFF"/>
          </a:solidFill>
          <a:latin typeface="+mn-lt"/>
          <a:ea typeface="+mn-ea"/>
          <a:cs typeface="Microsoft YaHei" panose="020B0503020204020204" pitchFamily="34" charset="-122"/>
        </a:defRPr>
      </a:lvl2pPr>
      <a:lvl3pPr marL="1143000" indent="-228600" algn="l" defTabSz="457200" rtl="0" eaLnBrk="0" fontAlgn="base" hangingPunct="0">
        <a:lnSpc>
          <a:spcPct val="95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000" b="1">
          <a:solidFill>
            <a:srgbClr val="FFFFFF"/>
          </a:solidFill>
          <a:latin typeface="+mn-lt"/>
          <a:ea typeface="+mn-ea"/>
          <a:cs typeface="Microsoft YaHei" panose="020B0503020204020204" pitchFamily="34" charset="-122"/>
        </a:defRPr>
      </a:lvl3pPr>
      <a:lvl4pPr marL="1600200" indent="-228600" algn="l" defTabSz="457200" rtl="0" eaLnBrk="0" fontAlgn="base" hangingPunct="0">
        <a:lnSpc>
          <a:spcPct val="95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b="1">
          <a:solidFill>
            <a:srgbClr val="FFFFFF"/>
          </a:solidFill>
          <a:latin typeface="+mn-lt"/>
          <a:ea typeface="+mn-ea"/>
          <a:cs typeface="Microsoft YaHei" panose="020B0503020204020204" pitchFamily="34" charset="-122"/>
        </a:defRPr>
      </a:lvl4pPr>
      <a:lvl5pPr marL="2057400" indent="-228600" algn="l" defTabSz="457200" rtl="0" eaLnBrk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b="1">
          <a:solidFill>
            <a:srgbClr val="FFFFFF"/>
          </a:solidFill>
          <a:latin typeface="+mn-lt"/>
          <a:ea typeface="+mn-ea"/>
          <a:cs typeface="Microsoft YaHei" panose="020B0503020204020204" pitchFamily="34" charset="-122"/>
        </a:defRPr>
      </a:lvl5pPr>
      <a:lvl6pPr marL="2514600" indent="-228600" algn="l" defTabSz="457200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 b="1">
          <a:solidFill>
            <a:srgbClr val="FFFFFF"/>
          </a:solidFill>
          <a:latin typeface="+mn-lt"/>
          <a:ea typeface="+mn-ea"/>
        </a:defRPr>
      </a:lvl6pPr>
      <a:lvl7pPr marL="2971800" indent="-228600" algn="l" defTabSz="457200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 b="1">
          <a:solidFill>
            <a:srgbClr val="FFFFFF"/>
          </a:solidFill>
          <a:latin typeface="+mn-lt"/>
          <a:ea typeface="+mn-ea"/>
        </a:defRPr>
      </a:lvl7pPr>
      <a:lvl8pPr marL="3429000" indent="-228600" algn="l" defTabSz="457200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 b="1">
          <a:solidFill>
            <a:srgbClr val="FFFFFF"/>
          </a:solidFill>
          <a:latin typeface="+mn-lt"/>
          <a:ea typeface="+mn-ea"/>
        </a:defRPr>
      </a:lvl8pPr>
      <a:lvl9pPr marL="3886200" indent="-228600" algn="l" defTabSz="457200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 b="1">
          <a:solidFill>
            <a:srgbClr val="FFFFFF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>
            <a:extLst>
              <a:ext uri="{FF2B5EF4-FFF2-40B4-BE49-F238E27FC236}">
                <a16:creationId xmlns:a16="http://schemas.microsoft.com/office/drawing/2014/main" id="{54709857-02BF-4BC3-AC22-4FC4A66915F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 u="none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B1DCFC98-C732-4AB6-906A-87CEA57EA6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4589" name="Rectangle 13">
            <a:extLst>
              <a:ext uri="{FF2B5EF4-FFF2-40B4-BE49-F238E27FC236}">
                <a16:creationId xmlns:a16="http://schemas.microsoft.com/office/drawing/2014/main" id="{D82FB3E1-5E25-4080-BFC3-B25329EBB9F1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 bwMode="auto"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4590" name="Rectangle 14">
            <a:extLst>
              <a:ext uri="{FF2B5EF4-FFF2-40B4-BE49-F238E27FC236}">
                <a16:creationId xmlns:a16="http://schemas.microsoft.com/office/drawing/2014/main" id="{9E1E4AE7-B047-4C57-8D3D-6B4401C00B2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 u="none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  <p:sp>
        <p:nvSpPr>
          <p:cNvPr id="24591" name="Rectangle 15">
            <a:extLst>
              <a:ext uri="{FF2B5EF4-FFF2-40B4-BE49-F238E27FC236}">
                <a16:creationId xmlns:a16="http://schemas.microsoft.com/office/drawing/2014/main" id="{CFCCDA4E-7FE6-41C4-A092-7EF00810B0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600200" y="1371600"/>
            <a:ext cx="7315200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043" r:id="rId1"/>
    <p:sldLayoutId id="2147484044" r:id="rId2"/>
    <p:sldLayoutId id="2147484045" r:id="rId3"/>
    <p:sldLayoutId id="2147484046" r:id="rId4"/>
    <p:sldLayoutId id="2147484047" r:id="rId5"/>
    <p:sldLayoutId id="2147484048" r:id="rId6"/>
    <p:sldLayoutId id="2147484032" r:id="rId7"/>
    <p:sldLayoutId id="2147484033" r:id="rId8"/>
    <p:sldLayoutId id="2147484034" r:id="rId9"/>
    <p:sldLayoutId id="2147484035" r:id="rId10"/>
    <p:sldLayoutId id="2147484036" r:id="rId11"/>
    <p:sldLayoutId id="2147484037" r:id="rId12"/>
    <p:sldLayoutId id="2147484038" r:id="rId13"/>
    <p:sldLayoutId id="2147484039" r:id="rId14"/>
    <p:sldLayoutId id="2147484040" r:id="rId15"/>
    <p:sldLayoutId id="2147484041" r:id="rId16"/>
    <p:sldLayoutId id="2147484042" r:id="rId17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l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anose="05000000000000000000" pitchFamily="2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45000"/>
        <a:buFont typeface="Wingdings" panose="05000000000000000000" pitchFamily="2" charset="2"/>
        <a:buChar char="n"/>
        <a:defRPr sz="2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4.png"/><Relationship Id="rId4" Type="http://schemas.openxmlformats.org/officeDocument/2006/relationships/image" Target="../media/image13.w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ChangeArrowheads="1"/>
          </p:cNvSpPr>
          <p:nvPr/>
        </p:nvSpPr>
        <p:spPr bwMode="auto">
          <a:xfrm>
            <a:off x="0" y="1050925"/>
            <a:ext cx="9144000" cy="5843588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0243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447800" y="0"/>
            <a:ext cx="6629400" cy="6858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pic>
        <p:nvPicPr>
          <p:cNvPr id="1024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9063" y="0"/>
            <a:ext cx="1262062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46" name="Rectangle 7"/>
          <p:cNvSpPr>
            <a:spLocks noChangeArrowheads="1"/>
          </p:cNvSpPr>
          <p:nvPr/>
        </p:nvSpPr>
        <p:spPr bwMode="auto">
          <a:xfrm>
            <a:off x="296863" y="4067175"/>
            <a:ext cx="8716962" cy="132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>
              <a:lnSpc>
                <a:spcPct val="95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32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1pPr>
            <a:lvl2pPr>
              <a:lnSpc>
                <a:spcPct val="95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2pPr>
            <a:lvl3pPr>
              <a:lnSpc>
                <a:spcPct val="95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3pPr>
            <a:lvl4pPr>
              <a:lnSpc>
                <a:spcPct val="95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4pPr>
            <a:lvl5pPr>
              <a:lnSpc>
                <a:spcPct val="95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</a:pPr>
            <a:r>
              <a:rPr lang="en-US" altLang="en-US" sz="1600"/>
              <a:t>Aman Chandra</a:t>
            </a:r>
          </a:p>
          <a:p>
            <a:pPr algn="ctr" eaLnBrk="1" hangingPunct="1">
              <a:lnSpc>
                <a:spcPct val="100000"/>
              </a:lnSpc>
              <a:spcAft>
                <a:spcPct val="0"/>
              </a:spcAft>
            </a:pPr>
            <a:r>
              <a:rPr lang="en-US" altLang="en-US" sz="1600"/>
              <a:t>PhD student,</a:t>
            </a:r>
          </a:p>
          <a:p>
            <a:pPr algn="ctr" eaLnBrk="1" hangingPunct="1">
              <a:lnSpc>
                <a:spcPct val="100000"/>
              </a:lnSpc>
              <a:spcAft>
                <a:spcPct val="0"/>
              </a:spcAft>
            </a:pPr>
            <a:r>
              <a:rPr lang="en-US" altLang="en-US" sz="1600"/>
              <a:t>Space and Terrestrial Robotic Exploration Laboratory</a:t>
            </a:r>
          </a:p>
          <a:p>
            <a:pPr algn="ctr" eaLnBrk="1" hangingPunct="1">
              <a:lnSpc>
                <a:spcPct val="100000"/>
              </a:lnSpc>
              <a:spcAft>
                <a:spcPct val="0"/>
              </a:spcAft>
            </a:pPr>
            <a:r>
              <a:rPr lang="en-US" altLang="en-US" sz="1600"/>
              <a:t>Department of Aerospace and Mechanical Engineering</a:t>
            </a:r>
          </a:p>
          <a:p>
            <a:pPr algn="ctr" eaLnBrk="1" hangingPunct="1">
              <a:lnSpc>
                <a:spcPct val="100000"/>
              </a:lnSpc>
              <a:spcAft>
                <a:spcPct val="0"/>
              </a:spcAft>
            </a:pPr>
            <a:r>
              <a:rPr lang="en-US" altLang="en-US" sz="1600"/>
              <a:t>University of Arizona, Tucson</a:t>
            </a:r>
          </a:p>
        </p:txBody>
      </p:sp>
      <p:sp>
        <p:nvSpPr>
          <p:cNvPr id="10247" name="Rectangle 9"/>
          <p:cNvSpPr>
            <a:spLocks noChangeArrowheads="1"/>
          </p:cNvSpPr>
          <p:nvPr/>
        </p:nvSpPr>
        <p:spPr bwMode="auto">
          <a:xfrm>
            <a:off x="296863" y="2819400"/>
            <a:ext cx="8534400" cy="429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>
              <a:lnSpc>
                <a:spcPct val="95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1pPr>
            <a:lvl2pPr>
              <a:lnSpc>
                <a:spcPct val="95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2pPr>
            <a:lvl3pPr>
              <a:lnSpc>
                <a:spcPct val="95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3pPr>
            <a:lvl4pPr>
              <a:lnSpc>
                <a:spcPct val="95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4pPr>
            <a:lvl5pPr>
              <a:lnSpc>
                <a:spcPct val="95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9pPr>
          </a:lstStyle>
          <a:p>
            <a:pPr algn="ctr" eaLnBrk="1">
              <a:lnSpc>
                <a:spcPct val="100000"/>
              </a:lnSpc>
              <a:spcAft>
                <a:spcPct val="0"/>
              </a:spcAft>
            </a:pPr>
            <a:r>
              <a:rPr lang="en-US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Structurally reconfigurable </a:t>
            </a:r>
            <a:r>
              <a:rPr lang="en-US" alt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modular inflatable reflectors</a:t>
            </a:r>
            <a:endParaRPr lang="en-US" alt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4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275"/>
            <a:ext cx="1595438" cy="125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382000" cy="714375"/>
          </a:xfrm>
        </p:spPr>
        <p:txBody>
          <a:bodyPr/>
          <a:lstStyle/>
          <a:p>
            <a:r>
              <a:rPr lang="en-US" altLang="en-US" smtClean="0"/>
              <a:t>Outline</a:t>
            </a:r>
          </a:p>
        </p:txBody>
      </p:sp>
      <p:sp>
        <p:nvSpPr>
          <p:cNvPr id="12291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533400" y="1752600"/>
            <a:ext cx="8382000" cy="4464050"/>
          </a:xfrm>
        </p:spPr>
        <p:txBody>
          <a:bodyPr/>
          <a:lstStyle/>
          <a:p>
            <a:r>
              <a:rPr lang="en-US" altLang="en-US" dirty="0" smtClean="0"/>
              <a:t>Introduction</a:t>
            </a:r>
          </a:p>
          <a:p>
            <a:r>
              <a:rPr lang="en-US" altLang="en-US" dirty="0" smtClean="0"/>
              <a:t>Motivation</a:t>
            </a:r>
          </a:p>
          <a:p>
            <a:r>
              <a:rPr lang="en-US" altLang="en-US" dirty="0" smtClean="0"/>
              <a:t>Challenges</a:t>
            </a:r>
          </a:p>
          <a:p>
            <a:r>
              <a:rPr lang="en-US" altLang="en-US" dirty="0" smtClean="0"/>
              <a:t>Objectives</a:t>
            </a:r>
          </a:p>
          <a:p>
            <a:r>
              <a:rPr lang="en-US" altLang="en-US" dirty="0" smtClean="0"/>
              <a:t>Approach</a:t>
            </a:r>
          </a:p>
          <a:p>
            <a:r>
              <a:rPr lang="en-US" altLang="en-US" dirty="0" smtClean="0"/>
              <a:t>Results and Discussions</a:t>
            </a:r>
          </a:p>
          <a:p>
            <a:r>
              <a:rPr lang="en-US" altLang="en-US" dirty="0" smtClean="0"/>
              <a:t>Further Work</a:t>
            </a:r>
          </a:p>
          <a:p>
            <a:r>
              <a:rPr lang="en-US" altLang="en-US" dirty="0" smtClean="0"/>
              <a:t>Conclusion</a:t>
            </a:r>
          </a:p>
          <a:p>
            <a:r>
              <a:rPr lang="en-US" altLang="en-US" dirty="0" smtClean="0"/>
              <a:t>References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B183AF-7477-4975-ABE1-1A259142CFB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14400">
              <a:lnSpc>
                <a:spcPct val="100000"/>
              </a:lnSpc>
              <a:buClrTx/>
              <a:buSzTx/>
              <a:buFontTx/>
              <a:buNone/>
              <a:defRPr/>
            </a:pPr>
            <a:fld id="{CF7ABF65-2D13-4427-A728-70A422288DB5}" type="slidenum">
              <a:rPr lang="en-US" smtClean="0">
                <a:solidFill>
                  <a:srgbClr val="000514"/>
                </a:solidFill>
                <a:ea typeface="+mn-ea"/>
              </a:rPr>
              <a:pPr defTabSz="914400">
                <a:lnSpc>
                  <a:spcPct val="100000"/>
                </a:lnSpc>
                <a:buClrTx/>
                <a:buSzTx/>
                <a:buFontTx/>
                <a:buNone/>
                <a:defRPr/>
              </a:pPr>
              <a:t>2</a:t>
            </a:fld>
            <a:endParaRPr lang="en-US" dirty="0">
              <a:solidFill>
                <a:srgbClr val="000514"/>
              </a:solidFill>
              <a:ea typeface="+mn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382000" cy="714375"/>
          </a:xfrm>
        </p:spPr>
        <p:txBody>
          <a:bodyPr/>
          <a:lstStyle/>
          <a:p>
            <a:r>
              <a:rPr lang="en-US" altLang="en-US" smtClean="0"/>
              <a:t>Introduction – High gain antennas (HGA)</a:t>
            </a:r>
          </a:p>
        </p:txBody>
      </p:sp>
      <p:pic>
        <p:nvPicPr>
          <p:cNvPr id="13315" name="Content Placeholder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48213" y="2457450"/>
            <a:ext cx="3890962" cy="2673350"/>
          </a:xfrm>
        </p:spPr>
      </p:pic>
      <p:sp>
        <p:nvSpPr>
          <p:cNvPr id="1331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fld id="{55A1AA82-843F-4FAC-853C-606567D360F5}" type="slidenum">
              <a:rPr lang="en-US" altLang="en-US" smtClean="0"/>
              <a:pPr/>
              <a:t>3</a:t>
            </a:fld>
            <a:endParaRPr lang="en-US" altLang="en-US" smtClean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3635E8-DD57-4CF3-B05D-2CE48F333F74}"/>
              </a:ext>
            </a:extLst>
          </p:cNvPr>
          <p:cNvSpPr txBox="1"/>
          <p:nvPr/>
        </p:nvSpPr>
        <p:spPr>
          <a:xfrm>
            <a:off x="4660107" y="5085318"/>
            <a:ext cx="40671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b="1" dirty="0">
                <a:solidFill>
                  <a:schemeClr val="bg2"/>
                </a:solidFill>
                <a:latin typeface="+mn-lt"/>
              </a:rPr>
              <a:t>JPL’s Ka Band </a:t>
            </a:r>
            <a:r>
              <a:rPr lang="en-US" b="1" dirty="0" smtClean="0">
                <a:solidFill>
                  <a:schemeClr val="bg2"/>
                </a:solidFill>
                <a:latin typeface="+mn-lt"/>
              </a:rPr>
              <a:t>reflector                  (</a:t>
            </a:r>
            <a:r>
              <a:rPr lang="en-US" b="1" dirty="0" err="1" smtClean="0">
                <a:solidFill>
                  <a:schemeClr val="bg2"/>
                </a:solidFill>
                <a:latin typeface="+mn-lt"/>
              </a:rPr>
              <a:t>Chahat</a:t>
            </a:r>
            <a:r>
              <a:rPr lang="en-US" b="1" dirty="0" smtClean="0">
                <a:solidFill>
                  <a:schemeClr val="bg2"/>
                </a:solidFill>
                <a:latin typeface="+mn-lt"/>
              </a:rPr>
              <a:t> et al., 2018)</a:t>
            </a:r>
            <a:endParaRPr lang="en-US" b="1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545C838-DD45-494E-BE1A-682D6811AA18}"/>
              </a:ext>
            </a:extLst>
          </p:cNvPr>
          <p:cNvSpPr txBox="1">
            <a:spLocks/>
          </p:cNvSpPr>
          <p:nvPr/>
        </p:nvSpPr>
        <p:spPr bwMode="auto">
          <a:xfrm>
            <a:off x="300038" y="2133600"/>
            <a:ext cx="4448175" cy="3233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anose="05000000000000000000" pitchFamily="2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anose="05000000000000000000" pitchFamily="2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defTabSz="914400">
              <a:lnSpc>
                <a:spcPct val="150000"/>
              </a:lnSpc>
              <a:defRPr/>
            </a:pPr>
            <a:r>
              <a:rPr lang="en-US" kern="0" dirty="0"/>
              <a:t>Include reflectors and </a:t>
            </a:r>
            <a:r>
              <a:rPr lang="en-US" kern="0" dirty="0" smtClean="0"/>
              <a:t>reflect-arrays.</a:t>
            </a:r>
            <a:endParaRPr lang="en-US" kern="0" dirty="0"/>
          </a:p>
          <a:p>
            <a:pPr defTabSz="914400">
              <a:lnSpc>
                <a:spcPct val="150000"/>
              </a:lnSpc>
              <a:defRPr/>
            </a:pPr>
            <a:r>
              <a:rPr lang="en-US" kern="0" dirty="0"/>
              <a:t>Directional </a:t>
            </a:r>
            <a:r>
              <a:rPr lang="en-US" kern="0" dirty="0" smtClean="0"/>
              <a:t>radiation minimizes </a:t>
            </a:r>
            <a:r>
              <a:rPr lang="en-US" kern="0" dirty="0"/>
              <a:t>losses.</a:t>
            </a:r>
          </a:p>
          <a:p>
            <a:pPr defTabSz="914400">
              <a:lnSpc>
                <a:spcPct val="150000"/>
              </a:lnSpc>
              <a:defRPr/>
            </a:pPr>
            <a:r>
              <a:rPr lang="en-US" kern="0" dirty="0"/>
              <a:t>Enable high data-rate communication.</a:t>
            </a:r>
          </a:p>
          <a:p>
            <a:pPr defTabSz="914400">
              <a:defRPr/>
            </a:pPr>
            <a:endParaRPr lang="en-US" kern="0" dirty="0"/>
          </a:p>
          <a:p>
            <a:pPr marL="0" indent="0" defTabSz="914400">
              <a:buFont typeface="Wingdings" panose="05000000000000000000" pitchFamily="2" charset="2"/>
              <a:buNone/>
              <a:defRPr/>
            </a:pPr>
            <a:endParaRPr lang="en-US" kern="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382000" cy="714375"/>
          </a:xfrm>
        </p:spPr>
        <p:txBody>
          <a:bodyPr/>
          <a:lstStyle/>
          <a:p>
            <a:r>
              <a:rPr lang="en-US" altLang="en-US" smtClean="0"/>
              <a:t>Introduction - Reflectors </a:t>
            </a:r>
          </a:p>
        </p:txBody>
      </p:sp>
      <p:sp>
        <p:nvSpPr>
          <p:cNvPr id="14339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228600" y="1936750"/>
            <a:ext cx="8839200" cy="1187450"/>
          </a:xfrm>
        </p:spPr>
        <p:txBody>
          <a:bodyPr/>
          <a:lstStyle/>
          <a:p>
            <a:r>
              <a:rPr lang="en-US" altLang="en-US" smtClean="0"/>
              <a:t>Larger surface area to volume ratio among HGA’s.</a:t>
            </a:r>
          </a:p>
          <a:p>
            <a:r>
              <a:rPr lang="en-US" altLang="en-US" smtClean="0"/>
              <a:t>Better packing efficiency among deployable HGA’s.</a:t>
            </a:r>
          </a:p>
        </p:txBody>
      </p:sp>
      <p:sp>
        <p:nvSpPr>
          <p:cNvPr id="14340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fld id="{C85E9BE8-0D5B-4766-8520-838DB1A1C1AA}" type="slidenum">
              <a:rPr lang="en-US" altLang="en-US" smtClean="0"/>
              <a:pPr/>
              <a:t>4</a:t>
            </a:fld>
            <a:endParaRPr lang="en-US" altLang="en-US" smtClean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9628AF2-41AF-4229-8BE4-ABB8C478A0AB}"/>
              </a:ext>
            </a:extLst>
          </p:cNvPr>
          <p:cNvGraphicFramePr>
            <a:graphicFrameLocks noGrp="1"/>
          </p:cNvGraphicFramePr>
          <p:nvPr/>
        </p:nvGraphicFramePr>
        <p:xfrm>
          <a:off x="762000" y="3429000"/>
          <a:ext cx="7391400" cy="2166311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860653">
                  <a:extLst>
                    <a:ext uri="{9D8B030D-6E8A-4147-A177-3AD203B41FA5}">
                      <a16:colId xmlns:a16="http://schemas.microsoft.com/office/drawing/2014/main" val="2000779209"/>
                    </a:ext>
                  </a:extLst>
                </a:gridCol>
                <a:gridCol w="1382687">
                  <a:extLst>
                    <a:ext uri="{9D8B030D-6E8A-4147-A177-3AD203B41FA5}">
                      <a16:colId xmlns:a16="http://schemas.microsoft.com/office/drawing/2014/main" val="2913997107"/>
                    </a:ext>
                  </a:extLst>
                </a:gridCol>
                <a:gridCol w="1209546">
                  <a:extLst>
                    <a:ext uri="{9D8B030D-6E8A-4147-A177-3AD203B41FA5}">
                      <a16:colId xmlns:a16="http://schemas.microsoft.com/office/drawing/2014/main" val="2008847800"/>
                    </a:ext>
                  </a:extLst>
                </a:gridCol>
                <a:gridCol w="1382687">
                  <a:extLst>
                    <a:ext uri="{9D8B030D-6E8A-4147-A177-3AD203B41FA5}">
                      <a16:colId xmlns:a16="http://schemas.microsoft.com/office/drawing/2014/main" val="3566948861"/>
                    </a:ext>
                  </a:extLst>
                </a:gridCol>
                <a:gridCol w="1555827">
                  <a:extLst>
                    <a:ext uri="{9D8B030D-6E8A-4147-A177-3AD203B41FA5}">
                      <a16:colId xmlns:a16="http://schemas.microsoft.com/office/drawing/2014/main" val="2645575593"/>
                    </a:ext>
                  </a:extLst>
                </a:gridCol>
              </a:tblGrid>
              <a:tr h="6177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2"/>
                          </a:solidFill>
                          <a:effectLst/>
                        </a:rPr>
                        <a:t>Antenna Technology</a:t>
                      </a:r>
                      <a:endParaRPr lang="en-US" sz="1800" b="1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2"/>
                          </a:solidFill>
                          <a:effectLst/>
                        </a:rPr>
                        <a:t>Surface Area (m</a:t>
                      </a:r>
                      <a:r>
                        <a:rPr lang="en-US" sz="1800" b="1" baseline="30000" dirty="0">
                          <a:solidFill>
                            <a:schemeClr val="bg2"/>
                          </a:solidFill>
                          <a:effectLst/>
                        </a:rPr>
                        <a:t>2</a:t>
                      </a:r>
                      <a:r>
                        <a:rPr lang="en-US" sz="1800" b="1" dirty="0">
                          <a:solidFill>
                            <a:schemeClr val="bg2"/>
                          </a:solidFill>
                          <a:effectLst/>
                        </a:rPr>
                        <a:t>)</a:t>
                      </a:r>
                      <a:endParaRPr lang="en-US" sz="1800" b="1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2"/>
                          </a:solidFill>
                          <a:effectLst/>
                        </a:rPr>
                        <a:t>Mass (kg)</a:t>
                      </a:r>
                      <a:endParaRPr lang="en-US" sz="1800" b="1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2"/>
                          </a:solidFill>
                          <a:effectLst/>
                        </a:rPr>
                        <a:t>Stowed Volume (m</a:t>
                      </a:r>
                      <a:r>
                        <a:rPr lang="en-US" sz="1800" b="1" baseline="30000" dirty="0">
                          <a:solidFill>
                            <a:schemeClr val="bg2"/>
                          </a:solidFill>
                          <a:effectLst/>
                        </a:rPr>
                        <a:t>3</a:t>
                      </a:r>
                      <a:r>
                        <a:rPr lang="en-US" sz="1800" b="1" dirty="0">
                          <a:solidFill>
                            <a:schemeClr val="bg2"/>
                          </a:solidFill>
                          <a:effectLst/>
                        </a:rPr>
                        <a:t>)</a:t>
                      </a:r>
                      <a:endParaRPr lang="en-US" sz="1800" b="1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2"/>
                          </a:solidFill>
                          <a:effectLst/>
                        </a:rPr>
                        <a:t>Packing efficiency</a:t>
                      </a:r>
                      <a:endParaRPr lang="en-US" sz="1800" b="1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0542705"/>
                  </a:ext>
                </a:extLst>
              </a:tr>
              <a:tr h="9266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2"/>
                          </a:solidFill>
                          <a:effectLst/>
                        </a:rPr>
                        <a:t>Deployable parabolic reflectors</a:t>
                      </a:r>
                      <a:endParaRPr lang="en-US" sz="1800" b="1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2"/>
                          </a:solidFill>
                          <a:effectLst/>
                        </a:rPr>
                        <a:t>1.0</a:t>
                      </a:r>
                      <a:endParaRPr lang="en-US" sz="1800" b="1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2"/>
                          </a:solidFill>
                          <a:effectLst/>
                        </a:rPr>
                        <a:t>1.5-2</a:t>
                      </a:r>
                      <a:endParaRPr lang="en-US" sz="1800" b="1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2"/>
                          </a:solidFill>
                          <a:effectLst/>
                        </a:rPr>
                        <a:t>0.04</a:t>
                      </a:r>
                      <a:endParaRPr lang="en-US" sz="1800" b="1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bg2"/>
                          </a:solidFill>
                          <a:effectLst/>
                        </a:rPr>
                        <a:t>5:1</a:t>
                      </a:r>
                      <a:endParaRPr lang="en-US" sz="1800" b="1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3981358"/>
                  </a:ext>
                </a:extLst>
              </a:tr>
              <a:tr h="6177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bg2"/>
                          </a:solidFill>
                          <a:effectLst/>
                        </a:rPr>
                        <a:t>Foldable reflect-arrays</a:t>
                      </a:r>
                      <a:endParaRPr lang="en-US" sz="1800" b="1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2"/>
                          </a:solidFill>
                          <a:effectLst/>
                        </a:rPr>
                        <a:t>1.0</a:t>
                      </a:r>
                      <a:endParaRPr lang="en-US" sz="1800" b="1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bg2"/>
                          </a:solidFill>
                          <a:effectLst/>
                        </a:rPr>
                        <a:t>0.6 – 0.8</a:t>
                      </a:r>
                      <a:endParaRPr lang="en-US" sz="1800" b="1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2"/>
                          </a:solidFill>
                          <a:effectLst/>
                        </a:rPr>
                        <a:t>0.05</a:t>
                      </a:r>
                      <a:endParaRPr lang="en-US" sz="1800" b="1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2"/>
                          </a:solidFill>
                          <a:effectLst/>
                        </a:rPr>
                        <a:t>3:1</a:t>
                      </a:r>
                      <a:endParaRPr lang="en-US" sz="1800" b="1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931026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7AADE097-DB04-4F86-8E33-1E62F8E9794E}"/>
              </a:ext>
            </a:extLst>
          </p:cNvPr>
          <p:cNvSpPr txBox="1"/>
          <p:nvPr/>
        </p:nvSpPr>
        <p:spPr>
          <a:xfrm>
            <a:off x="381000" y="5630123"/>
            <a:ext cx="8153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chemeClr val="bg2"/>
                </a:solidFill>
                <a:latin typeface="+mn-lt"/>
              </a:rPr>
              <a:t>Comparison of HGA technologies for 1 m</a:t>
            </a:r>
            <a:r>
              <a:rPr lang="en-US" b="1" baseline="30000" dirty="0">
                <a:solidFill>
                  <a:schemeClr val="bg2"/>
                </a:solidFill>
                <a:latin typeface="+mn-lt"/>
              </a:rPr>
              <a:t>2</a:t>
            </a:r>
            <a:r>
              <a:rPr lang="en-US" b="1" dirty="0">
                <a:solidFill>
                  <a:schemeClr val="bg2"/>
                </a:solidFill>
                <a:latin typeface="+mn-lt"/>
              </a:rPr>
              <a:t> reflective surface </a:t>
            </a:r>
            <a:r>
              <a:rPr lang="en-US" b="1" dirty="0" smtClean="0">
                <a:solidFill>
                  <a:schemeClr val="bg2"/>
                </a:solidFill>
                <a:latin typeface="+mn-lt"/>
              </a:rPr>
              <a:t>area (Chandra, 2015)</a:t>
            </a:r>
            <a:endParaRPr lang="en-US" b="1" dirty="0">
              <a:solidFill>
                <a:schemeClr val="bg2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382000" cy="714375"/>
          </a:xfrm>
        </p:spPr>
        <p:txBody>
          <a:bodyPr/>
          <a:lstStyle/>
          <a:p>
            <a:r>
              <a:rPr lang="en-US" altLang="en-US" smtClean="0"/>
              <a:t>Introduction - reconfiguration</a:t>
            </a:r>
          </a:p>
        </p:txBody>
      </p:sp>
      <p:sp>
        <p:nvSpPr>
          <p:cNvPr id="1536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936750"/>
            <a:ext cx="8382000" cy="446405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smtClean="0"/>
              <a:t>Reflector curvatures can be reconfigured.</a:t>
            </a:r>
          </a:p>
          <a:p>
            <a:pPr>
              <a:lnSpc>
                <a:spcPct val="150000"/>
              </a:lnSpc>
            </a:pPr>
            <a:r>
              <a:rPr lang="en-US" altLang="en-US" smtClean="0"/>
              <a:t>Reconfiguration enhances reflector performance.</a:t>
            </a:r>
          </a:p>
          <a:p>
            <a:pPr>
              <a:lnSpc>
                <a:spcPct val="150000"/>
              </a:lnSpc>
            </a:pPr>
            <a:r>
              <a:rPr lang="en-US" altLang="en-US" smtClean="0"/>
              <a:t>Can be used to correct shape errors.</a:t>
            </a:r>
          </a:p>
          <a:p>
            <a:pPr>
              <a:lnSpc>
                <a:spcPct val="150000"/>
              </a:lnSpc>
            </a:pPr>
            <a:r>
              <a:rPr lang="en-US" altLang="en-US" smtClean="0"/>
              <a:t>Can assist with antenna fine pointing.</a:t>
            </a:r>
          </a:p>
          <a:p>
            <a:endParaRPr lang="en-US" altLang="en-US" smtClean="0"/>
          </a:p>
        </p:txBody>
      </p:sp>
      <p:sp>
        <p:nvSpPr>
          <p:cNvPr id="15364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fld id="{95D916FB-9D8E-42D9-BCD9-17A0AB98FA96}" type="slidenum">
              <a:rPr lang="en-US" altLang="en-US" smtClean="0"/>
              <a:pPr/>
              <a:t>5</a:t>
            </a:fld>
            <a:endParaRPr lang="en-US" altLang="en-US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382000" cy="714375"/>
          </a:xfrm>
        </p:spPr>
        <p:txBody>
          <a:bodyPr/>
          <a:lstStyle/>
          <a:p>
            <a:r>
              <a:rPr lang="en-US" altLang="en-US" smtClean="0"/>
              <a:t>Motivation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0CC529-D717-47F4-84D8-9FD853DD47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36750"/>
            <a:ext cx="8077200" cy="4464050"/>
          </a:xfrm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dirty="0"/>
              <a:t>Enhance deep space CubeSat communications by:</a:t>
            </a:r>
          </a:p>
          <a:p>
            <a:pPr>
              <a:defRPr/>
            </a:pPr>
            <a:r>
              <a:rPr lang="en-US" dirty="0"/>
              <a:t>High gain reflector design.</a:t>
            </a:r>
          </a:p>
          <a:p>
            <a:pPr>
              <a:defRPr/>
            </a:pPr>
            <a:r>
              <a:rPr lang="en-US" dirty="0"/>
              <a:t>Co-operative reflector systems between CubeSats.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en-US" dirty="0"/>
          </a:p>
        </p:txBody>
      </p:sp>
      <p:sp>
        <p:nvSpPr>
          <p:cNvPr id="1638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fld id="{EDE92814-CB8B-44E0-A093-2DCA96D204B3}" type="slidenum">
              <a:rPr lang="en-US" altLang="en-US" smtClean="0"/>
              <a:pPr/>
              <a:t>6</a:t>
            </a:fld>
            <a:endParaRPr lang="en-US" altLang="en-US" smtClean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86863E3-C16C-4763-9C14-74E2ED8780BC}"/>
              </a:ext>
            </a:extLst>
          </p:cNvPr>
          <p:cNvGraphicFramePr>
            <a:graphicFrameLocks noGrp="1"/>
          </p:cNvGraphicFramePr>
          <p:nvPr/>
        </p:nvGraphicFramePr>
        <p:xfrm>
          <a:off x="1295400" y="3962400"/>
          <a:ext cx="6019800" cy="1447801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291408">
                  <a:extLst>
                    <a:ext uri="{9D8B030D-6E8A-4147-A177-3AD203B41FA5}">
                      <a16:colId xmlns:a16="http://schemas.microsoft.com/office/drawing/2014/main" val="2000779209"/>
                    </a:ext>
                  </a:extLst>
                </a:gridCol>
                <a:gridCol w="3728392">
                  <a:extLst>
                    <a:ext uri="{9D8B030D-6E8A-4147-A177-3AD203B41FA5}">
                      <a16:colId xmlns:a16="http://schemas.microsoft.com/office/drawing/2014/main" val="2913997107"/>
                    </a:ext>
                  </a:extLst>
                </a:gridCol>
              </a:tblGrid>
              <a:tr h="5614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Frequency band</a:t>
                      </a:r>
                      <a:endParaRPr lang="en-US" sz="1800" b="1" dirty="0">
                        <a:solidFill>
                          <a:schemeClr val="bg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Minimum required gain (</a:t>
                      </a:r>
                      <a:r>
                        <a:rPr lang="en-US" sz="1800" b="1" dirty="0" err="1">
                          <a:solidFill>
                            <a:schemeClr val="bg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dBi</a:t>
                      </a:r>
                      <a:r>
                        <a:rPr lang="en-US" sz="1800" b="1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0542705"/>
                  </a:ext>
                </a:extLst>
              </a:tr>
              <a:tr h="44317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X - band</a:t>
                      </a:r>
                      <a:endParaRPr lang="en-US" sz="1800" b="1" dirty="0">
                        <a:solidFill>
                          <a:schemeClr val="bg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28</a:t>
                      </a:r>
                      <a:endParaRPr lang="en-US" sz="1800" b="1" dirty="0">
                        <a:solidFill>
                          <a:schemeClr val="bg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3981358"/>
                  </a:ext>
                </a:extLst>
              </a:tr>
              <a:tr h="44317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Ka - band</a:t>
                      </a:r>
                      <a:endParaRPr lang="en-US" sz="1800" b="1" dirty="0">
                        <a:solidFill>
                          <a:schemeClr val="bg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931026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9794A9AE-3BE4-4F1A-84EB-0F33575DBB47}"/>
              </a:ext>
            </a:extLst>
          </p:cNvPr>
          <p:cNvSpPr txBox="1"/>
          <p:nvPr/>
        </p:nvSpPr>
        <p:spPr>
          <a:xfrm>
            <a:off x="1808162" y="5405438"/>
            <a:ext cx="53546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chemeClr val="bg2"/>
                </a:solidFill>
                <a:latin typeface="+mn-lt"/>
              </a:rPr>
              <a:t>Interplanetary mission reflector gain </a:t>
            </a:r>
            <a:r>
              <a:rPr lang="en-US" b="1" dirty="0" smtClean="0">
                <a:solidFill>
                  <a:schemeClr val="bg2"/>
                </a:solidFill>
                <a:latin typeface="+mn-lt"/>
              </a:rPr>
              <a:t>requirements.  </a:t>
            </a:r>
            <a:endParaRPr lang="en-US" b="1" dirty="0">
              <a:solidFill>
                <a:schemeClr val="bg2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1074738"/>
            <a:ext cx="8382000" cy="715962"/>
          </a:xfrm>
        </p:spPr>
        <p:txBody>
          <a:bodyPr/>
          <a:lstStyle/>
          <a:p>
            <a:r>
              <a:rPr lang="en-US" altLang="en-US" smtClean="0"/>
              <a:t>Related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3ACDFD-8D20-47DE-ADAD-AAD80E5AB7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325" y="1744663"/>
            <a:ext cx="7848600" cy="1035050"/>
          </a:xfrm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dirty="0"/>
              <a:t>Reconfiguration has been attempted using:</a:t>
            </a:r>
          </a:p>
          <a:p>
            <a:pPr>
              <a:defRPr/>
            </a:pPr>
            <a:r>
              <a:rPr lang="en-US" dirty="0" smtClean="0"/>
              <a:t>Piezo </a:t>
            </a:r>
            <a:r>
              <a:rPr lang="en-US" dirty="0"/>
              <a:t>based linear </a:t>
            </a:r>
            <a:r>
              <a:rPr lang="en-US" dirty="0" smtClean="0"/>
              <a:t>actuators. </a:t>
            </a:r>
            <a:r>
              <a:rPr lang="en-US" sz="1800" dirty="0" smtClean="0"/>
              <a:t>(</a:t>
            </a:r>
            <a:r>
              <a:rPr lang="en-US" sz="1800" dirty="0" err="1" smtClean="0"/>
              <a:t>Datahvili</a:t>
            </a:r>
            <a:r>
              <a:rPr lang="en-US" sz="1800" dirty="0" smtClean="0"/>
              <a:t>, 2017)</a:t>
            </a:r>
            <a:endParaRPr lang="en-US" sz="1800" dirty="0"/>
          </a:p>
          <a:p>
            <a:pPr>
              <a:defRPr/>
            </a:pPr>
            <a:r>
              <a:rPr lang="en-US" dirty="0"/>
              <a:t>Shape memory </a:t>
            </a:r>
            <a:r>
              <a:rPr lang="en-US" dirty="0" smtClean="0"/>
              <a:t>alloys. </a:t>
            </a:r>
            <a:r>
              <a:rPr lang="en-US" sz="1800" dirty="0" smtClean="0"/>
              <a:t>(</a:t>
            </a:r>
            <a:r>
              <a:rPr lang="en-US" sz="1800" dirty="0" err="1" smtClean="0"/>
              <a:t>Kalra</a:t>
            </a:r>
            <a:r>
              <a:rPr lang="en-US" sz="1800" dirty="0" smtClean="0"/>
              <a:t> et al., 2018) </a:t>
            </a:r>
            <a:endParaRPr lang="en-US" sz="1800" dirty="0"/>
          </a:p>
        </p:txBody>
      </p:sp>
      <p:sp>
        <p:nvSpPr>
          <p:cNvPr id="17412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fld id="{988732AF-83CE-4113-8DE2-08EA4DBA7E21}" type="slidenum">
              <a:rPr lang="en-US" altLang="en-US" smtClean="0"/>
              <a:pPr/>
              <a:t>7</a:t>
            </a:fld>
            <a:endParaRPr lang="en-US" altLang="en-US" smtClean="0"/>
          </a:p>
        </p:txBody>
      </p:sp>
      <p:pic>
        <p:nvPicPr>
          <p:cNvPr id="1741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38" y="3429000"/>
            <a:ext cx="4924425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8793ADE-49EF-486C-BDDA-EDA4B79C2D0D}"/>
              </a:ext>
            </a:extLst>
          </p:cNvPr>
          <p:cNvCxnSpPr>
            <a:cxnSpLocks/>
          </p:cNvCxnSpPr>
          <p:nvPr/>
        </p:nvCxnSpPr>
        <p:spPr bwMode="auto">
          <a:xfrm>
            <a:off x="4414838" y="4038600"/>
            <a:ext cx="1528762" cy="0"/>
          </a:xfrm>
          <a:prstGeom prst="line">
            <a:avLst/>
          </a:prstGeom>
          <a:ln w="19050"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D5DB4232-1B73-4D94-948E-F1B619EC8C6B}"/>
              </a:ext>
            </a:extLst>
          </p:cNvPr>
          <p:cNvSpPr txBox="1"/>
          <p:nvPr/>
        </p:nvSpPr>
        <p:spPr>
          <a:xfrm>
            <a:off x="5943600" y="3836988"/>
            <a:ext cx="2754313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solidFill>
                  <a:schemeClr val="bg2"/>
                </a:solidFill>
                <a:latin typeface="+mn-lt"/>
              </a:rPr>
              <a:t>Control points on surface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BF19C8B-68B9-4353-9AEF-A702B79D0721}"/>
              </a:ext>
            </a:extLst>
          </p:cNvPr>
          <p:cNvCxnSpPr>
            <a:cxnSpLocks/>
          </p:cNvCxnSpPr>
          <p:nvPr/>
        </p:nvCxnSpPr>
        <p:spPr bwMode="auto">
          <a:xfrm>
            <a:off x="4414838" y="5562600"/>
            <a:ext cx="1528762" cy="0"/>
          </a:xfrm>
          <a:prstGeom prst="line">
            <a:avLst/>
          </a:prstGeom>
          <a:ln w="19050"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FD0AA41-04A4-475F-A433-20C99D653B9E}"/>
              </a:ext>
            </a:extLst>
          </p:cNvPr>
          <p:cNvCxnSpPr>
            <a:cxnSpLocks/>
          </p:cNvCxnSpPr>
          <p:nvPr/>
        </p:nvCxnSpPr>
        <p:spPr bwMode="auto">
          <a:xfrm>
            <a:off x="5105400" y="5181600"/>
            <a:ext cx="838200" cy="358775"/>
          </a:xfrm>
          <a:prstGeom prst="line">
            <a:avLst/>
          </a:prstGeom>
          <a:ln w="19050"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2F51A04-FBAD-4F56-86D4-FBE9C764E6F4}"/>
              </a:ext>
            </a:extLst>
          </p:cNvPr>
          <p:cNvSpPr txBox="1"/>
          <p:nvPr/>
        </p:nvSpPr>
        <p:spPr>
          <a:xfrm>
            <a:off x="5953125" y="5356225"/>
            <a:ext cx="24495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solidFill>
                  <a:schemeClr val="bg2"/>
                </a:solidFill>
                <a:latin typeface="+mn-lt"/>
              </a:rPr>
              <a:t>Point force application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382000" cy="714375"/>
          </a:xfrm>
        </p:spPr>
        <p:txBody>
          <a:bodyPr/>
          <a:lstStyle/>
          <a:p>
            <a:r>
              <a:rPr lang="en-US" altLang="en-US" smtClean="0"/>
              <a:t>Challenges</a:t>
            </a:r>
          </a:p>
        </p:txBody>
      </p:sp>
      <p:sp>
        <p:nvSpPr>
          <p:cNvPr id="18435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fld id="{3D6948C4-3F1A-498B-9FCE-43F7AD0139C7}" type="slidenum">
              <a:rPr lang="en-US" altLang="en-US" smtClean="0"/>
              <a:pPr/>
              <a:t>8</a:t>
            </a:fld>
            <a:endParaRPr lang="en-US" altLang="en-US" smtClean="0"/>
          </a:p>
        </p:txBody>
      </p:sp>
      <p:sp>
        <p:nvSpPr>
          <p:cNvPr id="14340" name="Content Placeholder 6">
            <a:extLst>
              <a:ext uri="{FF2B5EF4-FFF2-40B4-BE49-F238E27FC236}">
                <a16:creationId xmlns:a16="http://schemas.microsoft.com/office/drawing/2014/main" id="{807FB649-3A59-4FA9-A900-514B987FEAD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936750"/>
            <a:ext cx="8382000" cy="446405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Mechanical actuators are bulky.</a:t>
            </a:r>
          </a:p>
          <a:p>
            <a:pPr>
              <a:defRPr/>
            </a:pPr>
            <a:r>
              <a:rPr lang="en-US" altLang="en-US" dirty="0"/>
              <a:t>Large number of actuators are required.</a:t>
            </a:r>
          </a:p>
          <a:p>
            <a:pPr>
              <a:defRPr/>
            </a:pPr>
            <a:r>
              <a:rPr lang="en-US" altLang="en-US" dirty="0"/>
              <a:t>Can be mechanically complex.</a:t>
            </a:r>
          </a:p>
          <a:p>
            <a:pPr>
              <a:defRPr/>
            </a:pPr>
            <a:r>
              <a:rPr lang="en-US" altLang="en-US" dirty="0"/>
              <a:t>Metallic actuator parts cause signal interference</a:t>
            </a:r>
            <a:r>
              <a:rPr lang="en-US" altLang="en-US" dirty="0" smtClean="0"/>
              <a:t>.</a:t>
            </a:r>
          </a:p>
          <a:p>
            <a:pPr marL="0" indent="0">
              <a:buNone/>
              <a:defRPr/>
            </a:pPr>
            <a:r>
              <a:rPr lang="en-US" altLang="en-US" dirty="0"/>
              <a:t> </a:t>
            </a:r>
            <a:r>
              <a:rPr lang="en-US" altLang="en-US" dirty="0" smtClean="0"/>
              <a:t>    </a:t>
            </a:r>
            <a:r>
              <a:rPr lang="en-US" altLang="en-US" sz="1800" dirty="0" smtClean="0"/>
              <a:t>(</a:t>
            </a:r>
            <a:r>
              <a:rPr lang="en-US" altLang="en-US" sz="1800" dirty="0" err="1" smtClean="0"/>
              <a:t>Datashvili</a:t>
            </a:r>
            <a:r>
              <a:rPr lang="en-US" altLang="en-US" sz="1800" dirty="0" smtClean="0"/>
              <a:t> et al., 2010)</a:t>
            </a:r>
            <a:endParaRPr lang="en-US" altLang="en-US" sz="1800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en-US" altLang="en-US" dirty="0"/>
          </a:p>
          <a:p>
            <a:pPr>
              <a:defRPr/>
            </a:pPr>
            <a:endParaRPr lang="en-US" alt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382000" cy="714375"/>
          </a:xfrm>
        </p:spPr>
        <p:txBody>
          <a:bodyPr/>
          <a:lstStyle/>
          <a:p>
            <a:r>
              <a:rPr lang="en-US" altLang="en-US" smtClean="0"/>
              <a:t>Objectives</a:t>
            </a:r>
          </a:p>
        </p:txBody>
      </p:sp>
      <p:sp>
        <p:nvSpPr>
          <p:cNvPr id="19459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936750"/>
            <a:ext cx="8382000" cy="446405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smtClean="0"/>
              <a:t>To develop a pneumatic actuation mechanism.</a:t>
            </a:r>
          </a:p>
          <a:p>
            <a:pPr>
              <a:lnSpc>
                <a:spcPct val="150000"/>
              </a:lnSpc>
            </a:pPr>
            <a:r>
              <a:rPr lang="en-US" altLang="en-US" smtClean="0"/>
              <a:t>To design a reflector based on this mechanism.</a:t>
            </a:r>
          </a:p>
          <a:p>
            <a:pPr>
              <a:lnSpc>
                <a:spcPct val="150000"/>
              </a:lnSpc>
            </a:pPr>
            <a:r>
              <a:rPr lang="en-US" altLang="en-US" smtClean="0"/>
              <a:t>Numerically analyze structural behavior.</a:t>
            </a:r>
          </a:p>
          <a:p>
            <a:pPr>
              <a:lnSpc>
                <a:spcPct val="150000"/>
              </a:lnSpc>
            </a:pPr>
            <a:r>
              <a:rPr lang="en-US" altLang="en-US" smtClean="0"/>
              <a:t>Develop a reflector design using the mechanism.</a:t>
            </a:r>
          </a:p>
        </p:txBody>
      </p:sp>
      <p:sp>
        <p:nvSpPr>
          <p:cNvPr id="19460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fld id="{AD0F43FC-3FDF-438E-80A6-58BB5AD52164}" type="slidenum">
              <a:rPr lang="en-US" altLang="en-US" smtClean="0"/>
              <a:pPr/>
              <a:t>9</a:t>
            </a:fld>
            <a:endParaRPr lang="en-US" altLang="en-US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3581400" y="3429000"/>
            <a:ext cx="1676400" cy="501650"/>
          </a:xfrm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r>
              <a:rPr lang="en-US" altLang="en-US" smtClean="0"/>
              <a:t>Approach</a:t>
            </a:r>
          </a:p>
        </p:txBody>
      </p:sp>
      <p:sp>
        <p:nvSpPr>
          <p:cNvPr id="20483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fld id="{50389A74-CF76-4551-A7B6-2E36612C2EB7}" type="slidenum">
              <a:rPr lang="en-US" altLang="en-US" smtClean="0"/>
              <a:pPr/>
              <a:t>10</a:t>
            </a:fld>
            <a:endParaRPr lang="en-US" altLang="en-US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382000" cy="714375"/>
          </a:xfrm>
        </p:spPr>
        <p:txBody>
          <a:bodyPr/>
          <a:lstStyle/>
          <a:p>
            <a:r>
              <a:rPr lang="en-US" altLang="en-US" smtClean="0"/>
              <a:t>Chemical sublimate gas generation </a:t>
            </a:r>
          </a:p>
        </p:txBody>
      </p:sp>
      <p:sp>
        <p:nvSpPr>
          <p:cNvPr id="21507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936750"/>
            <a:ext cx="8382000" cy="1111250"/>
          </a:xfrm>
        </p:spPr>
        <p:txBody>
          <a:bodyPr/>
          <a:lstStyle/>
          <a:p>
            <a:r>
              <a:rPr lang="en-US" altLang="en-US" smtClean="0"/>
              <a:t>Sublimates undergo solid to gas transformation.</a:t>
            </a:r>
          </a:p>
          <a:p>
            <a:r>
              <a:rPr lang="en-US" altLang="en-US" smtClean="0"/>
              <a:t>Pressure of gas able to inflate a membrane in space.</a:t>
            </a:r>
          </a:p>
        </p:txBody>
      </p:sp>
      <p:sp>
        <p:nvSpPr>
          <p:cNvPr id="2150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fld id="{99E2B5BA-0517-4CDC-B9F7-A03A23A0F7F2}" type="slidenum">
              <a:rPr lang="en-US" altLang="en-US" smtClean="0"/>
              <a:pPr/>
              <a:t>11</a:t>
            </a:fld>
            <a:endParaRPr lang="en-US" altLang="en-US" smtClean="0"/>
          </a:p>
        </p:txBody>
      </p:sp>
      <p:sp>
        <p:nvSpPr>
          <p:cNvPr id="6" name="Rounded Rectangle 8">
            <a:extLst>
              <a:ext uri="{FF2B5EF4-FFF2-40B4-BE49-F238E27FC236}">
                <a16:creationId xmlns:a16="http://schemas.microsoft.com/office/drawing/2014/main" id="{68069026-BE9E-4A4B-8834-92610A268307}"/>
              </a:ext>
            </a:extLst>
          </p:cNvPr>
          <p:cNvSpPr/>
          <p:nvPr/>
        </p:nvSpPr>
        <p:spPr bwMode="auto">
          <a:xfrm>
            <a:off x="2133600" y="3625850"/>
            <a:ext cx="1524000" cy="1319213"/>
          </a:xfrm>
          <a:prstGeom prst="round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defTabSz="914400">
              <a:defRPr/>
            </a:pPr>
            <a:endParaRPr lang="en-US" sz="2400" u="sng">
              <a:solidFill>
                <a:schemeClr val="tx1"/>
              </a:solidFill>
            </a:endParaRPr>
          </a:p>
        </p:txBody>
      </p:sp>
      <p:sp>
        <p:nvSpPr>
          <p:cNvPr id="21510" name="Oval 6"/>
          <p:cNvSpPr>
            <a:spLocks noChangeArrowheads="1"/>
          </p:cNvSpPr>
          <p:nvPr/>
        </p:nvSpPr>
        <p:spPr bwMode="auto">
          <a:xfrm>
            <a:off x="2570163" y="4486275"/>
            <a:ext cx="163512" cy="1524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defTabSz="914400"/>
            <a:endParaRPr lang="en-US" altLang="en-US" sz="2400" u="sng">
              <a:latin typeface="Garamond" panose="02020404030301010803" pitchFamily="18" charset="0"/>
            </a:endParaRPr>
          </a:p>
        </p:txBody>
      </p:sp>
      <p:sp>
        <p:nvSpPr>
          <p:cNvPr id="21511" name="Oval 7"/>
          <p:cNvSpPr>
            <a:spLocks noChangeArrowheads="1"/>
          </p:cNvSpPr>
          <p:nvPr/>
        </p:nvSpPr>
        <p:spPr bwMode="auto">
          <a:xfrm>
            <a:off x="2733675" y="4486275"/>
            <a:ext cx="163513" cy="1524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defTabSz="914400"/>
            <a:endParaRPr lang="en-US" altLang="en-US" sz="2400" u="sng">
              <a:latin typeface="Garamond" panose="02020404030301010803" pitchFamily="18" charset="0"/>
            </a:endParaRPr>
          </a:p>
        </p:txBody>
      </p:sp>
      <p:sp>
        <p:nvSpPr>
          <p:cNvPr id="21512" name="Oval 8"/>
          <p:cNvSpPr>
            <a:spLocks noChangeArrowheads="1"/>
          </p:cNvSpPr>
          <p:nvPr/>
        </p:nvSpPr>
        <p:spPr bwMode="auto">
          <a:xfrm>
            <a:off x="2897188" y="4486275"/>
            <a:ext cx="163512" cy="1524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defTabSz="914400"/>
            <a:endParaRPr lang="en-US" altLang="en-US" sz="2400" u="sng">
              <a:latin typeface="Garamond" panose="02020404030301010803" pitchFamily="18" charset="0"/>
            </a:endParaRPr>
          </a:p>
        </p:txBody>
      </p:sp>
      <p:sp>
        <p:nvSpPr>
          <p:cNvPr id="21513" name="Oval 9"/>
          <p:cNvSpPr>
            <a:spLocks noChangeArrowheads="1"/>
          </p:cNvSpPr>
          <p:nvPr/>
        </p:nvSpPr>
        <p:spPr bwMode="auto">
          <a:xfrm>
            <a:off x="3060700" y="4486275"/>
            <a:ext cx="163513" cy="1524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defTabSz="914400"/>
            <a:endParaRPr lang="en-US" altLang="en-US" sz="2400" u="sng">
              <a:latin typeface="Garamond" panose="02020404030301010803" pitchFamily="18" charset="0"/>
            </a:endParaRPr>
          </a:p>
        </p:txBody>
      </p:sp>
      <p:sp>
        <p:nvSpPr>
          <p:cNvPr id="21514" name="Oval 10"/>
          <p:cNvSpPr>
            <a:spLocks noChangeArrowheads="1"/>
          </p:cNvSpPr>
          <p:nvPr/>
        </p:nvSpPr>
        <p:spPr bwMode="auto">
          <a:xfrm>
            <a:off x="2578100" y="4632325"/>
            <a:ext cx="163513" cy="1524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defTabSz="914400"/>
            <a:endParaRPr lang="en-US" altLang="en-US" sz="2400" u="sng">
              <a:latin typeface="Garamond" panose="02020404030301010803" pitchFamily="18" charset="0"/>
            </a:endParaRPr>
          </a:p>
        </p:txBody>
      </p:sp>
      <p:sp>
        <p:nvSpPr>
          <p:cNvPr id="21515" name="Oval 11"/>
          <p:cNvSpPr>
            <a:spLocks noChangeArrowheads="1"/>
          </p:cNvSpPr>
          <p:nvPr/>
        </p:nvSpPr>
        <p:spPr bwMode="auto">
          <a:xfrm>
            <a:off x="2738438" y="4635500"/>
            <a:ext cx="163512" cy="1524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defTabSz="914400"/>
            <a:endParaRPr lang="en-US" altLang="en-US" sz="2400" u="sng">
              <a:latin typeface="Garamond" panose="02020404030301010803" pitchFamily="18" charset="0"/>
            </a:endParaRPr>
          </a:p>
        </p:txBody>
      </p:sp>
      <p:sp>
        <p:nvSpPr>
          <p:cNvPr id="21516" name="Oval 12"/>
          <p:cNvSpPr>
            <a:spLocks noChangeArrowheads="1"/>
          </p:cNvSpPr>
          <p:nvPr/>
        </p:nvSpPr>
        <p:spPr bwMode="auto">
          <a:xfrm>
            <a:off x="2895600" y="4640263"/>
            <a:ext cx="163513" cy="1524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defTabSz="914400"/>
            <a:endParaRPr lang="en-US" altLang="en-US" sz="2400" u="sng">
              <a:latin typeface="Garamond" panose="02020404030301010803" pitchFamily="18" charset="0"/>
            </a:endParaRPr>
          </a:p>
        </p:txBody>
      </p:sp>
      <p:sp>
        <p:nvSpPr>
          <p:cNvPr id="21517" name="Oval 13"/>
          <p:cNvSpPr>
            <a:spLocks noChangeArrowheads="1"/>
          </p:cNvSpPr>
          <p:nvPr/>
        </p:nvSpPr>
        <p:spPr bwMode="auto">
          <a:xfrm>
            <a:off x="3055938" y="4632325"/>
            <a:ext cx="163512" cy="1524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defTabSz="914400"/>
            <a:endParaRPr lang="en-US" altLang="en-US" sz="2400" u="sng">
              <a:latin typeface="Garamond" panose="02020404030301010803" pitchFamily="18" charset="0"/>
            </a:endParaRPr>
          </a:p>
        </p:txBody>
      </p:sp>
      <p:sp>
        <p:nvSpPr>
          <p:cNvPr id="21518" name="Oval 14"/>
          <p:cNvSpPr>
            <a:spLocks noChangeArrowheads="1"/>
          </p:cNvSpPr>
          <p:nvPr/>
        </p:nvSpPr>
        <p:spPr bwMode="auto">
          <a:xfrm>
            <a:off x="2582863" y="4778375"/>
            <a:ext cx="161925" cy="1524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defTabSz="914400"/>
            <a:endParaRPr lang="en-US" altLang="en-US" sz="2400" u="sng">
              <a:latin typeface="Garamond" panose="02020404030301010803" pitchFamily="18" charset="0"/>
            </a:endParaRPr>
          </a:p>
        </p:txBody>
      </p:sp>
      <p:sp>
        <p:nvSpPr>
          <p:cNvPr id="21519" name="Oval 15"/>
          <p:cNvSpPr>
            <a:spLocks noChangeArrowheads="1"/>
          </p:cNvSpPr>
          <p:nvPr/>
        </p:nvSpPr>
        <p:spPr bwMode="auto">
          <a:xfrm>
            <a:off x="2743200" y="4783138"/>
            <a:ext cx="161925" cy="1524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defTabSz="914400"/>
            <a:endParaRPr lang="en-US" altLang="en-US" sz="2400" u="sng">
              <a:latin typeface="Garamond" panose="02020404030301010803" pitchFamily="18" charset="0"/>
            </a:endParaRPr>
          </a:p>
        </p:txBody>
      </p:sp>
      <p:sp>
        <p:nvSpPr>
          <p:cNvPr id="21520" name="Oval 16"/>
          <p:cNvSpPr>
            <a:spLocks noChangeArrowheads="1"/>
          </p:cNvSpPr>
          <p:nvPr/>
        </p:nvSpPr>
        <p:spPr bwMode="auto">
          <a:xfrm>
            <a:off x="2909888" y="4779963"/>
            <a:ext cx="163512" cy="1524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defTabSz="914400"/>
            <a:endParaRPr lang="en-US" altLang="en-US" sz="2400" u="sng">
              <a:latin typeface="Garamond" panose="02020404030301010803" pitchFamily="18" charset="0"/>
            </a:endParaRPr>
          </a:p>
        </p:txBody>
      </p:sp>
      <p:sp>
        <p:nvSpPr>
          <p:cNvPr id="21521" name="Oval 17"/>
          <p:cNvSpPr>
            <a:spLocks noChangeArrowheads="1"/>
          </p:cNvSpPr>
          <p:nvPr/>
        </p:nvSpPr>
        <p:spPr bwMode="auto">
          <a:xfrm>
            <a:off x="3067050" y="4779963"/>
            <a:ext cx="163513" cy="1524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defTabSz="914400"/>
            <a:endParaRPr lang="en-US" altLang="en-US" sz="2400" u="sng">
              <a:latin typeface="Garamond" panose="02020404030301010803" pitchFamily="18" charset="0"/>
            </a:endParaRPr>
          </a:p>
        </p:txBody>
      </p:sp>
      <p:sp>
        <p:nvSpPr>
          <p:cNvPr id="21522" name="Oval 18"/>
          <p:cNvSpPr>
            <a:spLocks noChangeArrowheads="1"/>
          </p:cNvSpPr>
          <p:nvPr/>
        </p:nvSpPr>
        <p:spPr bwMode="auto">
          <a:xfrm>
            <a:off x="2408238" y="3887788"/>
            <a:ext cx="161925" cy="1524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defTabSz="914400"/>
            <a:endParaRPr lang="en-US" altLang="en-US" sz="2400" u="sng">
              <a:latin typeface="Garamond" panose="02020404030301010803" pitchFamily="18" charset="0"/>
            </a:endParaRPr>
          </a:p>
        </p:txBody>
      </p:sp>
      <p:sp>
        <p:nvSpPr>
          <p:cNvPr id="21523" name="Oval 19"/>
          <p:cNvSpPr>
            <a:spLocks noChangeArrowheads="1"/>
          </p:cNvSpPr>
          <p:nvPr/>
        </p:nvSpPr>
        <p:spPr bwMode="auto">
          <a:xfrm>
            <a:off x="2924175" y="3714750"/>
            <a:ext cx="163513" cy="1524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defTabSz="914400"/>
            <a:endParaRPr lang="en-US" altLang="en-US" sz="2400" u="sng">
              <a:latin typeface="Garamond" panose="02020404030301010803" pitchFamily="18" charset="0"/>
            </a:endParaRPr>
          </a:p>
        </p:txBody>
      </p:sp>
      <p:sp>
        <p:nvSpPr>
          <p:cNvPr id="21524" name="Oval 20"/>
          <p:cNvSpPr>
            <a:spLocks noChangeArrowheads="1"/>
          </p:cNvSpPr>
          <p:nvPr/>
        </p:nvSpPr>
        <p:spPr bwMode="auto">
          <a:xfrm>
            <a:off x="3087688" y="4159250"/>
            <a:ext cx="163512" cy="1524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defTabSz="914400"/>
            <a:endParaRPr lang="en-US" altLang="en-US" sz="2400" u="sng">
              <a:latin typeface="Garamond" panose="02020404030301010803" pitchFamily="18" charset="0"/>
            </a:endParaRPr>
          </a:p>
        </p:txBody>
      </p:sp>
      <p:cxnSp>
        <p:nvCxnSpPr>
          <p:cNvPr id="21525" name="Straight Arrow Connector 22"/>
          <p:cNvCxnSpPr>
            <a:cxnSpLocks/>
          </p:cNvCxnSpPr>
          <p:nvPr/>
        </p:nvCxnSpPr>
        <p:spPr bwMode="auto">
          <a:xfrm flipV="1">
            <a:off x="2922588" y="4945063"/>
            <a:ext cx="0" cy="381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46C14CE2-060C-4305-8E7E-A0FA1E348BE4}"/>
              </a:ext>
            </a:extLst>
          </p:cNvPr>
          <p:cNvSpPr txBox="1"/>
          <p:nvPr/>
        </p:nvSpPr>
        <p:spPr>
          <a:xfrm>
            <a:off x="2133600" y="5391150"/>
            <a:ext cx="1676400" cy="647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solidFill>
                  <a:schemeClr val="bg2"/>
                </a:solidFill>
                <a:latin typeface="+mn-lt"/>
              </a:rPr>
              <a:t>Applied heat of sublimation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31FCB27-0B97-4ED7-B64A-8BD14329A5D7}"/>
              </a:ext>
            </a:extLst>
          </p:cNvPr>
          <p:cNvCxnSpPr/>
          <p:nvPr/>
        </p:nvCxnSpPr>
        <p:spPr bwMode="auto">
          <a:xfrm>
            <a:off x="3505200" y="4208463"/>
            <a:ext cx="1371600" cy="0"/>
          </a:xfrm>
          <a:prstGeom prst="straightConnector1">
            <a:avLst/>
          </a:prstGeom>
          <a:ln w="19050">
            <a:headEnd type="none" w="med" len="med"/>
            <a:tailEnd type="triangle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98F1A96E-D65C-4E7C-8794-0EDECE2E48C2}"/>
              </a:ext>
            </a:extLst>
          </p:cNvPr>
          <p:cNvSpPr txBox="1"/>
          <p:nvPr/>
        </p:nvSpPr>
        <p:spPr>
          <a:xfrm>
            <a:off x="4883150" y="4024313"/>
            <a:ext cx="312420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solidFill>
                  <a:schemeClr val="bg2"/>
                </a:solidFill>
                <a:latin typeface="+mn-lt"/>
              </a:rPr>
              <a:t>Solid to gas transformation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382000" cy="714375"/>
          </a:xfrm>
        </p:spPr>
        <p:txBody>
          <a:bodyPr/>
          <a:lstStyle/>
          <a:p>
            <a:r>
              <a:rPr lang="en-US" altLang="en-US" smtClean="0"/>
              <a:t>Sublimate gas pressure control</a:t>
            </a:r>
          </a:p>
        </p:txBody>
      </p:sp>
      <p:sp>
        <p:nvSpPr>
          <p:cNvPr id="22531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fld id="{329DE01B-19B2-41FF-8ECC-5D47C5B1D8A0}" type="slidenum">
              <a:rPr lang="en-US" altLang="en-US" smtClean="0"/>
              <a:pPr/>
              <a:t>12</a:t>
            </a:fld>
            <a:endParaRPr lang="en-US" altLang="en-US" dirty="0" smtClean="0"/>
          </a:p>
        </p:txBody>
      </p:sp>
      <p:graphicFrame>
        <p:nvGraphicFramePr>
          <p:cNvPr id="22532" name="Object 5"/>
          <p:cNvGraphicFramePr>
            <a:graphicFrameLocks noChangeAspect="1"/>
          </p:cNvGraphicFramePr>
          <p:nvPr/>
        </p:nvGraphicFramePr>
        <p:xfrm>
          <a:off x="627063" y="3186113"/>
          <a:ext cx="3227387" cy="88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9" r:id="rId3" imgW="1574800" imgH="444500" progId="Equation.3">
                  <p:embed/>
                </p:oleObj>
              </mc:Choice>
              <mc:Fallback>
                <p:oleObj r:id="rId3" imgW="1574800" imgH="4445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7063" y="3186113"/>
                        <a:ext cx="3227387" cy="882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1A4EDE9F-64ED-4CBF-8DD8-509D837695D0}"/>
              </a:ext>
            </a:extLst>
          </p:cNvPr>
          <p:cNvSpPr txBox="1">
            <a:spLocks/>
          </p:cNvSpPr>
          <p:nvPr/>
        </p:nvSpPr>
        <p:spPr bwMode="auto">
          <a:xfrm>
            <a:off x="228600" y="1936750"/>
            <a:ext cx="8839200" cy="88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anose="05000000000000000000" pitchFamily="2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anose="05000000000000000000" pitchFamily="2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defTabSz="914400">
              <a:defRPr/>
            </a:pPr>
            <a:r>
              <a:rPr lang="en-US" kern="0" dirty="0"/>
              <a:t>Pressure controlled by ambient pressure and temperature </a:t>
            </a:r>
            <a:r>
              <a:rPr lang="en-US" kern="0" dirty="0" smtClean="0"/>
              <a:t>shown. </a:t>
            </a:r>
            <a:r>
              <a:rPr lang="en-US" sz="1800" kern="0" dirty="0" smtClean="0"/>
              <a:t>(Babuscia et al., 2014)</a:t>
            </a:r>
            <a:endParaRPr lang="en-US" sz="1800" kern="0" dirty="0"/>
          </a:p>
        </p:txBody>
      </p:sp>
      <p:pic>
        <p:nvPicPr>
          <p:cNvPr id="22534" name="Picture 1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40"/>
          <a:stretch>
            <a:fillRect/>
          </a:stretch>
        </p:blipFill>
        <p:spPr bwMode="auto">
          <a:xfrm>
            <a:off x="4724400" y="2898775"/>
            <a:ext cx="2922588" cy="181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31B6272-AB86-43A0-989A-C291B11DF191}"/>
              </a:ext>
            </a:extLst>
          </p:cNvPr>
          <p:cNvSpPr txBox="1">
            <a:spLocks/>
          </p:cNvSpPr>
          <p:nvPr/>
        </p:nvSpPr>
        <p:spPr bwMode="auto">
          <a:xfrm>
            <a:off x="152400" y="4851400"/>
            <a:ext cx="8915400" cy="88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anose="05000000000000000000" pitchFamily="2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anose="05000000000000000000" pitchFamily="2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defTabSz="914400">
              <a:defRPr/>
            </a:pPr>
            <a:r>
              <a:rPr lang="en-US" kern="0" dirty="0"/>
              <a:t>At constant temperature, pressure reaches equilibrium</a:t>
            </a:r>
          </a:p>
          <a:p>
            <a:pPr marL="0" indent="0" defTabSz="914400">
              <a:buFont typeface="Wingdings" panose="05000000000000000000" pitchFamily="2" charset="2"/>
              <a:buNone/>
              <a:defRPr/>
            </a:pPr>
            <a:endParaRPr lang="en-US" kern="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382000" cy="714375"/>
          </a:xfrm>
        </p:spPr>
        <p:txBody>
          <a:bodyPr/>
          <a:lstStyle/>
          <a:p>
            <a:r>
              <a:rPr lang="en-US" altLang="en-US" smtClean="0"/>
              <a:t>Sublimate gas pressure measurement</a:t>
            </a:r>
          </a:p>
        </p:txBody>
      </p:sp>
      <p:sp>
        <p:nvSpPr>
          <p:cNvPr id="23555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fld id="{027244EB-3B58-42E8-B661-598FEAF70EED}" type="slidenum">
              <a:rPr lang="en-US" altLang="en-US" smtClean="0"/>
              <a:pPr/>
              <a:t>13</a:t>
            </a:fld>
            <a:endParaRPr lang="en-US" altLang="en-US" dirty="0" smtClean="0"/>
          </a:p>
        </p:txBody>
      </p:sp>
      <p:pic>
        <p:nvPicPr>
          <p:cNvPr id="23556" name="Content Placeholder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857375"/>
            <a:ext cx="5006975" cy="420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FBDA62B-C504-4BFC-9B3F-B4D2AEBCB8DF}"/>
              </a:ext>
            </a:extLst>
          </p:cNvPr>
          <p:cNvSpPr txBox="1"/>
          <p:nvPr/>
        </p:nvSpPr>
        <p:spPr>
          <a:xfrm>
            <a:off x="152400" y="6057900"/>
            <a:ext cx="594360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b="1" dirty="0">
                <a:solidFill>
                  <a:schemeClr val="bg2"/>
                </a:solidFill>
                <a:latin typeface="+mn-lt"/>
              </a:rPr>
              <a:t>Benzoic acid gas pressures at room temperature </a:t>
            </a:r>
            <a:r>
              <a:rPr lang="en-US" b="1" dirty="0" smtClean="0">
                <a:solidFill>
                  <a:schemeClr val="bg2"/>
                </a:solidFill>
                <a:latin typeface="+mn-lt"/>
              </a:rPr>
              <a:t>vacuum (Chandra, 2015)</a:t>
            </a:r>
            <a:endParaRPr lang="en-US" b="1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23558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5410200" y="1857375"/>
            <a:ext cx="3467100" cy="446405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dirty="0" smtClean="0"/>
              <a:t>Sublimate benzoic acid yields a final stable pressure of 0.38 Pa at room temperature.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Sublimate gas membrane inflation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733800" y="6390547"/>
            <a:ext cx="2438400" cy="476250"/>
          </a:xfrm>
        </p:spPr>
        <p:txBody>
          <a:bodyPr/>
          <a:lstStyle/>
          <a:p>
            <a:pPr>
              <a:defRPr/>
            </a:pPr>
            <a:fld id="{6CCC833C-50E7-42A7-A180-96BC4BB50A6A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pic>
        <p:nvPicPr>
          <p:cNvPr id="5" name="Video_1">
            <a:hlinkClick r:id="" action="ppaction://media"/>
          </p:cNvPr>
          <p:cNvPicPr>
            <a:picLocks noGrp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64078" y="2081859"/>
            <a:ext cx="5568243" cy="4083050"/>
          </a:xfrm>
        </p:spPr>
      </p:pic>
    </p:spTree>
    <p:extLst>
      <p:ext uri="{BB962C8B-B14F-4D97-AF65-F5344CB8AC3E}">
        <p14:creationId xmlns:p14="http://schemas.microsoft.com/office/powerpoint/2010/main" val="1279673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Oval 37">
            <a:extLst>
              <a:ext uri="{FF2B5EF4-FFF2-40B4-BE49-F238E27FC236}">
                <a16:creationId xmlns:a16="http://schemas.microsoft.com/office/drawing/2014/main" id="{9A3E95FA-9A84-43FC-B35C-A3E15A2E4E6B}"/>
              </a:ext>
            </a:extLst>
          </p:cNvPr>
          <p:cNvSpPr/>
          <p:nvPr/>
        </p:nvSpPr>
        <p:spPr bwMode="auto">
          <a:xfrm>
            <a:off x="7362825" y="3732213"/>
            <a:ext cx="180975" cy="549275"/>
          </a:xfrm>
          <a:prstGeom prst="ellipse">
            <a:avLst/>
          </a:prstGeom>
          <a:ln>
            <a:solidFill>
              <a:schemeClr val="bg2"/>
            </a:solidFill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defTabSz="914400">
              <a:defRPr/>
            </a:pPr>
            <a:endParaRPr lang="en-US" sz="2400" u="sng">
              <a:solidFill>
                <a:schemeClr val="tx1"/>
              </a:solidFill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E1A371F8-D5C2-44D6-B4B5-E7EC8F0828CE}"/>
              </a:ext>
            </a:extLst>
          </p:cNvPr>
          <p:cNvSpPr/>
          <p:nvPr/>
        </p:nvSpPr>
        <p:spPr bwMode="auto">
          <a:xfrm>
            <a:off x="4772025" y="3733800"/>
            <a:ext cx="180975" cy="547688"/>
          </a:xfrm>
          <a:prstGeom prst="ellipse">
            <a:avLst/>
          </a:prstGeom>
          <a:ln>
            <a:solidFill>
              <a:schemeClr val="bg2"/>
            </a:solidFill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defTabSz="914400">
              <a:defRPr/>
            </a:pPr>
            <a:endParaRPr lang="en-US" sz="2400" u="sng">
              <a:solidFill>
                <a:schemeClr val="tx1"/>
              </a:solidFill>
            </a:endParaRPr>
          </a:p>
        </p:txBody>
      </p:sp>
      <p:sp>
        <p:nvSpPr>
          <p:cNvPr id="24580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382000" cy="714375"/>
          </a:xfrm>
        </p:spPr>
        <p:txBody>
          <a:bodyPr/>
          <a:lstStyle/>
          <a:p>
            <a:r>
              <a:rPr lang="en-US" altLang="en-US" smtClean="0"/>
              <a:t>Pneumatic actuator</a:t>
            </a:r>
          </a:p>
        </p:txBody>
      </p:sp>
      <p:sp>
        <p:nvSpPr>
          <p:cNvPr id="24581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936750"/>
            <a:ext cx="8382000" cy="958850"/>
          </a:xfrm>
        </p:spPr>
        <p:txBody>
          <a:bodyPr/>
          <a:lstStyle/>
          <a:p>
            <a:r>
              <a:rPr lang="en-US" altLang="en-US" dirty="0" smtClean="0"/>
              <a:t>Sublimate incorporated into a Mylar membrane unit to form actuator.</a:t>
            </a:r>
          </a:p>
        </p:txBody>
      </p:sp>
      <p:sp>
        <p:nvSpPr>
          <p:cNvPr id="24582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fld id="{8E4F20BB-3E8E-4F70-9682-664AEE7B508D}" type="slidenum">
              <a:rPr lang="en-US" altLang="en-US" smtClean="0"/>
              <a:pPr/>
              <a:t>15</a:t>
            </a:fld>
            <a:endParaRPr lang="en-US" altLang="en-US" smtClean="0"/>
          </a:p>
        </p:txBody>
      </p:sp>
      <p:sp>
        <p:nvSpPr>
          <p:cNvPr id="5" name="Arc 4">
            <a:extLst>
              <a:ext uri="{FF2B5EF4-FFF2-40B4-BE49-F238E27FC236}">
                <a16:creationId xmlns:a16="http://schemas.microsoft.com/office/drawing/2014/main" id="{FE4F7F54-B517-46DF-9849-D6CF075451D4}"/>
              </a:ext>
            </a:extLst>
          </p:cNvPr>
          <p:cNvSpPr/>
          <p:nvPr/>
        </p:nvSpPr>
        <p:spPr bwMode="auto">
          <a:xfrm flipV="1">
            <a:off x="1295400" y="3797300"/>
            <a:ext cx="2743200" cy="762000"/>
          </a:xfrm>
          <a:prstGeom prst="arc">
            <a:avLst>
              <a:gd name="adj1" fmla="val 11066448"/>
              <a:gd name="adj2" fmla="val 21312890"/>
            </a:avLst>
          </a:prstGeom>
          <a:noFill/>
          <a:ln w="2857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defTabSz="914400">
              <a:defRPr/>
            </a:pPr>
            <a:endParaRPr lang="en-US" sz="2400" u="sng">
              <a:latin typeface="Garamond" pitchFamily="18" charset="0"/>
            </a:endParaRPr>
          </a:p>
        </p:txBody>
      </p:sp>
      <p:sp>
        <p:nvSpPr>
          <p:cNvPr id="6" name="Arc 5">
            <a:extLst>
              <a:ext uri="{FF2B5EF4-FFF2-40B4-BE49-F238E27FC236}">
                <a16:creationId xmlns:a16="http://schemas.microsoft.com/office/drawing/2014/main" id="{D44814DB-A18A-43D2-9F43-E629E07C00C0}"/>
              </a:ext>
            </a:extLst>
          </p:cNvPr>
          <p:cNvSpPr/>
          <p:nvPr/>
        </p:nvSpPr>
        <p:spPr bwMode="auto">
          <a:xfrm rot="10800000" flipV="1">
            <a:off x="1295400" y="3717925"/>
            <a:ext cx="2743200" cy="762000"/>
          </a:xfrm>
          <a:prstGeom prst="arc">
            <a:avLst>
              <a:gd name="adj1" fmla="val 11077372"/>
              <a:gd name="adj2" fmla="val 21326980"/>
            </a:avLst>
          </a:prstGeom>
          <a:noFill/>
          <a:ln w="2857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defTabSz="914400">
              <a:defRPr/>
            </a:pPr>
            <a:endParaRPr lang="en-US" sz="2400" u="sng">
              <a:latin typeface="Garamond" pitchFamily="18" charset="0"/>
            </a:endParaRPr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96007574-6EB7-4B24-A52C-A418C5A5A39E}"/>
              </a:ext>
            </a:extLst>
          </p:cNvPr>
          <p:cNvSpPr/>
          <p:nvPr/>
        </p:nvSpPr>
        <p:spPr bwMode="auto">
          <a:xfrm flipV="1">
            <a:off x="4800600" y="3797300"/>
            <a:ext cx="2743200" cy="762000"/>
          </a:xfrm>
          <a:prstGeom prst="arc">
            <a:avLst>
              <a:gd name="adj1" fmla="val 11066448"/>
              <a:gd name="adj2" fmla="val 21312890"/>
            </a:avLst>
          </a:prstGeom>
          <a:noFill/>
          <a:ln w="2857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defTabSz="914400">
              <a:defRPr/>
            </a:pPr>
            <a:endParaRPr lang="en-US" sz="2400" u="sng">
              <a:latin typeface="Garamond" pitchFamily="18" charset="0"/>
            </a:endParaRPr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9C93E34C-8C9F-42B7-9008-90D42CCE9128}"/>
              </a:ext>
            </a:extLst>
          </p:cNvPr>
          <p:cNvSpPr/>
          <p:nvPr/>
        </p:nvSpPr>
        <p:spPr bwMode="auto">
          <a:xfrm rot="10800000" flipV="1">
            <a:off x="4800600" y="3457575"/>
            <a:ext cx="2743200" cy="762000"/>
          </a:xfrm>
          <a:prstGeom prst="arc">
            <a:avLst>
              <a:gd name="adj1" fmla="val 11077372"/>
              <a:gd name="adj2" fmla="val 21326980"/>
            </a:avLst>
          </a:prstGeom>
          <a:noFill/>
          <a:ln w="2857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defTabSz="914400">
              <a:defRPr/>
            </a:pPr>
            <a:endParaRPr lang="en-US" sz="2400" u="sng">
              <a:latin typeface="Garamond" pitchFamily="18" charset="0"/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1975C79A-90BA-49CC-86A3-C2D119D72C1E}"/>
              </a:ext>
            </a:extLst>
          </p:cNvPr>
          <p:cNvCxnSpPr>
            <a:cxnSpLocks/>
          </p:cNvCxnSpPr>
          <p:nvPr/>
        </p:nvCxnSpPr>
        <p:spPr bwMode="auto">
          <a:xfrm flipV="1">
            <a:off x="838200" y="4006850"/>
            <a:ext cx="7391400" cy="92075"/>
          </a:xfrm>
          <a:prstGeom prst="line">
            <a:avLst/>
          </a:prstGeom>
          <a:ln>
            <a:prstDash val="dashDot"/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Oval 35">
            <a:extLst>
              <a:ext uri="{FF2B5EF4-FFF2-40B4-BE49-F238E27FC236}">
                <a16:creationId xmlns:a16="http://schemas.microsoft.com/office/drawing/2014/main" id="{3EBC2073-88B9-4BB6-9234-009E3A85E61E}"/>
              </a:ext>
            </a:extLst>
          </p:cNvPr>
          <p:cNvSpPr/>
          <p:nvPr/>
        </p:nvSpPr>
        <p:spPr bwMode="auto">
          <a:xfrm>
            <a:off x="3913188" y="3994150"/>
            <a:ext cx="101600" cy="287338"/>
          </a:xfrm>
          <a:prstGeom prst="ellipse">
            <a:avLst/>
          </a:prstGeom>
          <a:ln>
            <a:solidFill>
              <a:schemeClr val="bg2"/>
            </a:solidFill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defTabSz="914400">
              <a:defRPr/>
            </a:pPr>
            <a:endParaRPr lang="en-US" sz="2400" u="sng">
              <a:solidFill>
                <a:schemeClr val="tx1"/>
              </a:solidFill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327D672E-662D-4552-878F-05C56A9326F3}"/>
              </a:ext>
            </a:extLst>
          </p:cNvPr>
          <p:cNvSpPr/>
          <p:nvPr/>
        </p:nvSpPr>
        <p:spPr bwMode="auto">
          <a:xfrm>
            <a:off x="1295400" y="3994150"/>
            <a:ext cx="101600" cy="287338"/>
          </a:xfrm>
          <a:prstGeom prst="ellipse">
            <a:avLst/>
          </a:prstGeom>
          <a:ln>
            <a:solidFill>
              <a:schemeClr val="bg2"/>
            </a:solidFill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defTabSz="914400">
              <a:defRPr/>
            </a:pPr>
            <a:endParaRPr lang="en-US" sz="2400" u="sng">
              <a:solidFill>
                <a:schemeClr val="tx1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EADD3A2-BDF0-462C-8A8B-46F7FA34EEA3}"/>
              </a:ext>
            </a:extLst>
          </p:cNvPr>
          <p:cNvSpPr txBox="1"/>
          <p:nvPr/>
        </p:nvSpPr>
        <p:spPr>
          <a:xfrm>
            <a:off x="2277269" y="4170377"/>
            <a:ext cx="10255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 smtClean="0">
                <a:solidFill>
                  <a:srgbClr val="FF0000"/>
                </a:solidFill>
                <a:latin typeface="+mn-lt"/>
              </a:rPr>
              <a:t>P</a:t>
            </a:r>
            <a:r>
              <a:rPr lang="en-US" baseline="-25000" dirty="0" smtClean="0">
                <a:solidFill>
                  <a:srgbClr val="FF0000"/>
                </a:solidFill>
                <a:latin typeface="+mn-lt"/>
              </a:rPr>
              <a:t>1</a:t>
            </a:r>
            <a:r>
              <a:rPr lang="en-US" dirty="0" smtClean="0">
                <a:solidFill>
                  <a:srgbClr val="FF0000"/>
                </a:solidFill>
                <a:latin typeface="+mn-lt"/>
              </a:rPr>
              <a:t>, T</a:t>
            </a:r>
            <a:r>
              <a:rPr lang="en-US" baseline="-25000" dirty="0" smtClean="0">
                <a:solidFill>
                  <a:srgbClr val="FF0000"/>
                </a:solidFill>
                <a:latin typeface="+mn-lt"/>
              </a:rPr>
              <a:t>1</a:t>
            </a:r>
            <a:endParaRPr lang="en-US" baseline="-25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C4D57E8-FC6A-430C-A4E6-E857A13D5794}"/>
              </a:ext>
            </a:extLst>
          </p:cNvPr>
          <p:cNvSpPr txBox="1"/>
          <p:nvPr/>
        </p:nvSpPr>
        <p:spPr>
          <a:xfrm>
            <a:off x="5992813" y="4103354"/>
            <a:ext cx="9890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 smtClean="0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</a:rPr>
              <a:t>P</a:t>
            </a:r>
            <a:r>
              <a:rPr lang="en-US" baseline="-25000" dirty="0" smtClean="0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</a:rPr>
              <a:t>2</a:t>
            </a:r>
            <a:r>
              <a:rPr lang="en-US" dirty="0" smtClean="0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</a:rPr>
              <a:t>, T</a:t>
            </a:r>
            <a:r>
              <a:rPr lang="en-US" baseline="-25000" dirty="0" smtClean="0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</a:rPr>
              <a:t>2</a:t>
            </a:r>
            <a:endParaRPr lang="en-US" baseline="-25000" dirty="0">
              <a:solidFill>
                <a:schemeClr val="bg2">
                  <a:lumMod val="50000"/>
                  <a:lumOff val="50000"/>
                </a:schemeClr>
              </a:solidFill>
              <a:latin typeface="+mn-lt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893A7DF-CA09-429E-A600-BC29C7F2913B}"/>
              </a:ext>
            </a:extLst>
          </p:cNvPr>
          <p:cNvSpPr txBox="1"/>
          <p:nvPr/>
        </p:nvSpPr>
        <p:spPr>
          <a:xfrm>
            <a:off x="1143000" y="4818063"/>
            <a:ext cx="701040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solidFill>
                  <a:schemeClr val="bg2"/>
                </a:solidFill>
                <a:latin typeface="+mn-lt"/>
              </a:rPr>
              <a:t>Mylar membrane </a:t>
            </a:r>
            <a:r>
              <a:rPr lang="en-US" b="1" dirty="0" smtClean="0">
                <a:solidFill>
                  <a:schemeClr val="bg2"/>
                </a:solidFill>
                <a:latin typeface="+mn-lt"/>
              </a:rPr>
              <a:t>changing pressure state with temperature</a:t>
            </a:r>
            <a:endParaRPr lang="en-US" b="1" dirty="0">
              <a:solidFill>
                <a:schemeClr val="bg2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CA2957F8-0265-4B43-AB90-A2C944E9F7A1}"/>
              </a:ext>
            </a:extLst>
          </p:cNvPr>
          <p:cNvSpPr/>
          <p:nvPr/>
        </p:nvSpPr>
        <p:spPr bwMode="auto">
          <a:xfrm>
            <a:off x="1981200" y="4459288"/>
            <a:ext cx="222250" cy="841375"/>
          </a:xfrm>
          <a:prstGeom prst="ellipse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defTabSz="914400">
              <a:defRPr/>
            </a:pPr>
            <a:endParaRPr lang="en-US" sz="2400" u="sng">
              <a:solidFill>
                <a:schemeClr val="tx1"/>
              </a:solidFill>
            </a:endParaRPr>
          </a:p>
        </p:txBody>
      </p:sp>
      <p:sp>
        <p:nvSpPr>
          <p:cNvPr id="25603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382000" cy="714375"/>
          </a:xfrm>
        </p:spPr>
        <p:txBody>
          <a:bodyPr/>
          <a:lstStyle/>
          <a:p>
            <a:r>
              <a:rPr lang="en-US" altLang="en-US" smtClean="0"/>
              <a:t>Actuation stroke length</a:t>
            </a:r>
          </a:p>
        </p:txBody>
      </p:sp>
      <p:sp>
        <p:nvSpPr>
          <p:cNvPr id="25604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936750"/>
            <a:ext cx="8382000" cy="1058863"/>
          </a:xfrm>
        </p:spPr>
        <p:txBody>
          <a:bodyPr/>
          <a:lstStyle/>
          <a:p>
            <a:r>
              <a:rPr lang="en-US" altLang="en-US" smtClean="0"/>
              <a:t>Numerical analysis carried out using LS-Dyna.</a:t>
            </a:r>
          </a:p>
          <a:p>
            <a:r>
              <a:rPr lang="en-US" altLang="en-US" smtClean="0"/>
              <a:t>Stiffness and deflection behavior simulated.</a:t>
            </a:r>
          </a:p>
          <a:p>
            <a:endParaRPr lang="en-US" altLang="en-US" smtClean="0"/>
          </a:p>
        </p:txBody>
      </p:sp>
      <p:sp>
        <p:nvSpPr>
          <p:cNvPr id="25605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fld id="{2CCE503A-FD9A-4883-9F11-6A82A3309005}" type="slidenum">
              <a:rPr lang="en-US" altLang="en-US" smtClean="0"/>
              <a:pPr/>
              <a:t>16</a:t>
            </a:fld>
            <a:endParaRPr lang="en-US" altLang="en-US" smtClean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084BB5E4-6244-4018-A6F3-F242BC98276F}"/>
              </a:ext>
            </a:extLst>
          </p:cNvPr>
          <p:cNvSpPr/>
          <p:nvPr/>
        </p:nvSpPr>
        <p:spPr bwMode="auto">
          <a:xfrm>
            <a:off x="6829425" y="4473575"/>
            <a:ext cx="180975" cy="547688"/>
          </a:xfrm>
          <a:prstGeom prst="ellipse">
            <a:avLst/>
          </a:prstGeom>
          <a:ln>
            <a:solidFill>
              <a:schemeClr val="bg2"/>
            </a:solidFill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defTabSz="914400">
              <a:defRPr/>
            </a:pPr>
            <a:endParaRPr lang="en-US" sz="2400" u="sng">
              <a:solidFill>
                <a:schemeClr val="tx1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6445CE1-D7B3-4D43-9187-72CD31074656}"/>
              </a:ext>
            </a:extLst>
          </p:cNvPr>
          <p:cNvSpPr/>
          <p:nvPr/>
        </p:nvSpPr>
        <p:spPr bwMode="auto">
          <a:xfrm>
            <a:off x="4238625" y="4475163"/>
            <a:ext cx="180975" cy="547687"/>
          </a:xfrm>
          <a:prstGeom prst="ellipse">
            <a:avLst/>
          </a:prstGeom>
          <a:ln>
            <a:solidFill>
              <a:schemeClr val="bg2"/>
            </a:solidFill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defTabSz="914400">
              <a:defRPr/>
            </a:pPr>
            <a:endParaRPr lang="en-US" sz="2400" u="sng">
              <a:solidFill>
                <a:schemeClr val="tx1"/>
              </a:solidFill>
            </a:endParaRPr>
          </a:p>
        </p:txBody>
      </p:sp>
      <p:sp>
        <p:nvSpPr>
          <p:cNvPr id="7" name="Arc 6">
            <a:extLst>
              <a:ext uri="{FF2B5EF4-FFF2-40B4-BE49-F238E27FC236}">
                <a16:creationId xmlns:a16="http://schemas.microsoft.com/office/drawing/2014/main" id="{A861692E-14E8-46AE-86B0-A4477FB168E6}"/>
              </a:ext>
            </a:extLst>
          </p:cNvPr>
          <p:cNvSpPr/>
          <p:nvPr/>
        </p:nvSpPr>
        <p:spPr bwMode="auto">
          <a:xfrm flipV="1">
            <a:off x="762000" y="4538663"/>
            <a:ext cx="2743200" cy="762000"/>
          </a:xfrm>
          <a:prstGeom prst="arc">
            <a:avLst>
              <a:gd name="adj1" fmla="val 11066448"/>
              <a:gd name="adj2" fmla="val 21312890"/>
            </a:avLst>
          </a:prstGeom>
          <a:noFill/>
          <a:ln w="2857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defTabSz="914400">
              <a:defRPr/>
            </a:pPr>
            <a:endParaRPr lang="en-US" sz="2400" u="sng">
              <a:latin typeface="Garamond" pitchFamily="18" charset="0"/>
            </a:endParaRPr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58FEA5D1-B4F8-464D-A435-653F168A40AE}"/>
              </a:ext>
            </a:extLst>
          </p:cNvPr>
          <p:cNvSpPr/>
          <p:nvPr/>
        </p:nvSpPr>
        <p:spPr bwMode="auto">
          <a:xfrm rot="10800000" flipV="1">
            <a:off x="762000" y="4459288"/>
            <a:ext cx="2743200" cy="762000"/>
          </a:xfrm>
          <a:prstGeom prst="arc">
            <a:avLst>
              <a:gd name="adj1" fmla="val 11077372"/>
              <a:gd name="adj2" fmla="val 21326980"/>
            </a:avLst>
          </a:prstGeom>
          <a:noFill/>
          <a:ln w="2857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defTabSz="914400">
              <a:defRPr/>
            </a:pPr>
            <a:endParaRPr lang="en-US" sz="2400" u="sng">
              <a:latin typeface="Garamond" pitchFamily="18" charset="0"/>
            </a:endParaRPr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id="{934BF05C-4424-483F-BC7B-C6B647653C38}"/>
              </a:ext>
            </a:extLst>
          </p:cNvPr>
          <p:cNvSpPr/>
          <p:nvPr/>
        </p:nvSpPr>
        <p:spPr bwMode="auto">
          <a:xfrm flipV="1">
            <a:off x="4267200" y="4538663"/>
            <a:ext cx="2743200" cy="762000"/>
          </a:xfrm>
          <a:prstGeom prst="arc">
            <a:avLst>
              <a:gd name="adj1" fmla="val 11066448"/>
              <a:gd name="adj2" fmla="val 21312890"/>
            </a:avLst>
          </a:prstGeom>
          <a:noFill/>
          <a:ln w="2857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defTabSz="914400">
              <a:defRPr/>
            </a:pPr>
            <a:endParaRPr lang="en-US" sz="2400" u="sng">
              <a:latin typeface="Garamond" pitchFamily="18" charset="0"/>
            </a:endParaRPr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0101FDC1-4316-44C9-BD40-198CB1A85239}"/>
              </a:ext>
            </a:extLst>
          </p:cNvPr>
          <p:cNvSpPr/>
          <p:nvPr/>
        </p:nvSpPr>
        <p:spPr bwMode="auto">
          <a:xfrm rot="10800000" flipV="1">
            <a:off x="4267200" y="4198938"/>
            <a:ext cx="2743200" cy="762000"/>
          </a:xfrm>
          <a:prstGeom prst="arc">
            <a:avLst>
              <a:gd name="adj1" fmla="val 11077372"/>
              <a:gd name="adj2" fmla="val 21326980"/>
            </a:avLst>
          </a:prstGeom>
          <a:noFill/>
          <a:ln w="2857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defTabSz="914400">
              <a:defRPr/>
            </a:pPr>
            <a:endParaRPr lang="en-US" sz="2400" u="sng">
              <a:latin typeface="Garamond" pitchFamily="18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6E92390-9D84-4ADF-941B-1D832D75ACE9}"/>
              </a:ext>
            </a:extLst>
          </p:cNvPr>
          <p:cNvSpPr/>
          <p:nvPr/>
        </p:nvSpPr>
        <p:spPr bwMode="auto">
          <a:xfrm>
            <a:off x="3379788" y="4735513"/>
            <a:ext cx="101600" cy="287337"/>
          </a:xfrm>
          <a:prstGeom prst="ellipse">
            <a:avLst/>
          </a:prstGeom>
          <a:ln>
            <a:solidFill>
              <a:schemeClr val="bg2"/>
            </a:solidFill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defTabSz="914400">
              <a:defRPr/>
            </a:pPr>
            <a:endParaRPr lang="en-US" sz="2400" u="sng">
              <a:solidFill>
                <a:schemeClr val="tx1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A046354-34FF-4A4D-AB5E-D5C23D0F41F6}"/>
              </a:ext>
            </a:extLst>
          </p:cNvPr>
          <p:cNvSpPr/>
          <p:nvPr/>
        </p:nvSpPr>
        <p:spPr bwMode="auto">
          <a:xfrm>
            <a:off x="762000" y="4735513"/>
            <a:ext cx="101600" cy="287337"/>
          </a:xfrm>
          <a:prstGeom prst="ellipse">
            <a:avLst/>
          </a:prstGeom>
          <a:ln>
            <a:solidFill>
              <a:schemeClr val="bg2"/>
            </a:solidFill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defTabSz="914400">
              <a:defRPr/>
            </a:pPr>
            <a:endParaRPr lang="en-US" sz="2400" u="sng">
              <a:solidFill>
                <a:schemeClr val="tx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2BE535F-5442-486B-B875-EE9760876F45}"/>
              </a:ext>
            </a:extLst>
          </p:cNvPr>
          <p:cNvSpPr txBox="1"/>
          <p:nvPr/>
        </p:nvSpPr>
        <p:spPr>
          <a:xfrm>
            <a:off x="1014413" y="4862513"/>
            <a:ext cx="457200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FF0000"/>
                </a:solidFill>
                <a:latin typeface="+mn-lt"/>
              </a:rPr>
              <a:t>P1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F397E78-0269-42C5-A832-C2BB2F419B0D}"/>
              </a:ext>
            </a:extLst>
          </p:cNvPr>
          <p:cNvSpPr txBox="1"/>
          <p:nvPr/>
        </p:nvSpPr>
        <p:spPr>
          <a:xfrm>
            <a:off x="4522788" y="4824413"/>
            <a:ext cx="45720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</a:rPr>
              <a:t>P2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540A5DB5-09C1-4645-918D-1FBA9D927158}"/>
              </a:ext>
            </a:extLst>
          </p:cNvPr>
          <p:cNvSpPr/>
          <p:nvPr/>
        </p:nvSpPr>
        <p:spPr bwMode="auto">
          <a:xfrm>
            <a:off x="5514975" y="4198938"/>
            <a:ext cx="242888" cy="1101725"/>
          </a:xfrm>
          <a:prstGeom prst="ellipse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defTabSz="914400">
              <a:defRPr/>
            </a:pPr>
            <a:endParaRPr lang="en-US" sz="2400" u="sng">
              <a:solidFill>
                <a:schemeClr val="tx1"/>
              </a:solidFill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7C2E31B-93E8-40A5-9F41-D715201F786F}"/>
              </a:ext>
            </a:extLst>
          </p:cNvPr>
          <p:cNvCxnSpPr>
            <a:cxnSpLocks/>
          </p:cNvCxnSpPr>
          <p:nvPr/>
        </p:nvCxnSpPr>
        <p:spPr bwMode="auto">
          <a:xfrm>
            <a:off x="2092325" y="4432300"/>
            <a:ext cx="5299075" cy="0"/>
          </a:xfrm>
          <a:prstGeom prst="line">
            <a:avLst/>
          </a:prstGeom>
          <a:ln>
            <a:prstDash val="dashDot"/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8277E7E-8E4C-45A6-8B6F-D95E12E9EB9B}"/>
              </a:ext>
            </a:extLst>
          </p:cNvPr>
          <p:cNvCxnSpPr>
            <a:cxnSpLocks/>
          </p:cNvCxnSpPr>
          <p:nvPr/>
        </p:nvCxnSpPr>
        <p:spPr bwMode="auto">
          <a:xfrm>
            <a:off x="5605463" y="4191000"/>
            <a:ext cx="1785937" cy="0"/>
          </a:xfrm>
          <a:prstGeom prst="line">
            <a:avLst/>
          </a:prstGeom>
          <a:ln>
            <a:prstDash val="dashDot"/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619" name="Straight Arrow Connector 24"/>
          <p:cNvCxnSpPr>
            <a:cxnSpLocks/>
          </p:cNvCxnSpPr>
          <p:nvPr/>
        </p:nvCxnSpPr>
        <p:spPr bwMode="auto">
          <a:xfrm>
            <a:off x="7391400" y="4191000"/>
            <a:ext cx="0" cy="268288"/>
          </a:xfrm>
          <a:prstGeom prst="straightConnector1">
            <a:avLst/>
          </a:prstGeom>
          <a:noFill/>
          <a:ln w="19050" algn="ctr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C8F4924-3364-43AE-9944-5532FFFC53D4}"/>
              </a:ext>
            </a:extLst>
          </p:cNvPr>
          <p:cNvCxnSpPr>
            <a:cxnSpLocks/>
            <a:stCxn id="13" idx="2"/>
          </p:cNvCxnSpPr>
          <p:nvPr/>
        </p:nvCxnSpPr>
        <p:spPr bwMode="auto">
          <a:xfrm flipV="1">
            <a:off x="762000" y="4811713"/>
            <a:ext cx="6172200" cy="66675"/>
          </a:xfrm>
          <a:prstGeom prst="line">
            <a:avLst/>
          </a:prstGeom>
          <a:ln>
            <a:prstDash val="dashDot"/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621" name="Straight Arrow Connector 41"/>
          <p:cNvCxnSpPr>
            <a:cxnSpLocks/>
          </p:cNvCxnSpPr>
          <p:nvPr/>
        </p:nvCxnSpPr>
        <p:spPr bwMode="auto">
          <a:xfrm flipH="1">
            <a:off x="7391400" y="4316413"/>
            <a:ext cx="457200" cy="0"/>
          </a:xfrm>
          <a:prstGeom prst="straightConnector1">
            <a:avLst/>
          </a:prstGeom>
          <a:noFill/>
          <a:ln w="19050" algn="ctr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622" name="Straight Connector 45"/>
          <p:cNvCxnSpPr>
            <a:cxnSpLocks/>
          </p:cNvCxnSpPr>
          <p:nvPr/>
        </p:nvCxnSpPr>
        <p:spPr bwMode="auto">
          <a:xfrm flipV="1">
            <a:off x="7848600" y="3657600"/>
            <a:ext cx="0" cy="668338"/>
          </a:xfrm>
          <a:prstGeom prst="line">
            <a:avLst/>
          </a:prstGeom>
          <a:noFill/>
          <a:ln w="19050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623" name="Straight Arrow Connector 48"/>
          <p:cNvCxnSpPr>
            <a:cxnSpLocks/>
          </p:cNvCxnSpPr>
          <p:nvPr/>
        </p:nvCxnSpPr>
        <p:spPr bwMode="auto">
          <a:xfrm flipV="1">
            <a:off x="2133600" y="5300663"/>
            <a:ext cx="0" cy="414337"/>
          </a:xfrm>
          <a:prstGeom prst="straightConnector1">
            <a:avLst/>
          </a:prstGeom>
          <a:noFill/>
          <a:ln w="19050" algn="ctr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624" name="Straight Connector 50"/>
          <p:cNvCxnSpPr>
            <a:cxnSpLocks/>
          </p:cNvCxnSpPr>
          <p:nvPr/>
        </p:nvCxnSpPr>
        <p:spPr bwMode="auto">
          <a:xfrm flipV="1">
            <a:off x="3884613" y="5727700"/>
            <a:ext cx="0" cy="368300"/>
          </a:xfrm>
          <a:prstGeom prst="line">
            <a:avLst/>
          </a:prstGeom>
          <a:noFill/>
          <a:ln w="19050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625" name="Straight Arrow Connector 51"/>
          <p:cNvCxnSpPr>
            <a:cxnSpLocks/>
          </p:cNvCxnSpPr>
          <p:nvPr/>
        </p:nvCxnSpPr>
        <p:spPr bwMode="auto">
          <a:xfrm flipV="1">
            <a:off x="5637213" y="5299075"/>
            <a:ext cx="0" cy="442913"/>
          </a:xfrm>
          <a:prstGeom prst="straightConnector1">
            <a:avLst/>
          </a:prstGeom>
          <a:noFill/>
          <a:ln w="19050" algn="ctr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626" name="Straight Connector 52"/>
          <p:cNvCxnSpPr>
            <a:cxnSpLocks/>
          </p:cNvCxnSpPr>
          <p:nvPr/>
        </p:nvCxnSpPr>
        <p:spPr bwMode="auto">
          <a:xfrm flipH="1" flipV="1">
            <a:off x="2133600" y="5713413"/>
            <a:ext cx="3503613" cy="28575"/>
          </a:xfrm>
          <a:prstGeom prst="line">
            <a:avLst/>
          </a:prstGeom>
          <a:noFill/>
          <a:ln w="19050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2659775B-8D53-48FB-98F0-BE06E8943C46}"/>
              </a:ext>
            </a:extLst>
          </p:cNvPr>
          <p:cNvSpPr txBox="1"/>
          <p:nvPr/>
        </p:nvSpPr>
        <p:spPr>
          <a:xfrm>
            <a:off x="1828800" y="6056313"/>
            <a:ext cx="428625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solidFill>
                  <a:schemeClr val="bg2"/>
                </a:solidFill>
                <a:latin typeface="+mn-lt"/>
              </a:rPr>
              <a:t>Results extracted at central circumference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A75962FD-ADA6-477B-BF31-38A7B54324DB}"/>
              </a:ext>
            </a:extLst>
          </p:cNvPr>
          <p:cNvSpPr txBox="1"/>
          <p:nvPr/>
        </p:nvSpPr>
        <p:spPr>
          <a:xfrm>
            <a:off x="7091363" y="3267075"/>
            <a:ext cx="1514475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solidFill>
                  <a:schemeClr val="bg2"/>
                </a:solidFill>
                <a:latin typeface="+mn-lt"/>
              </a:rPr>
              <a:t>Stroke length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382000" cy="714375"/>
          </a:xfrm>
        </p:spPr>
        <p:txBody>
          <a:bodyPr/>
          <a:lstStyle/>
          <a:p>
            <a:r>
              <a:rPr lang="en-US" altLang="en-US" smtClean="0"/>
              <a:t>Numerical Results</a:t>
            </a:r>
          </a:p>
        </p:txBody>
      </p:sp>
      <p:pic>
        <p:nvPicPr>
          <p:cNvPr id="26627" name="Content Placeholder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14500" y="1752600"/>
            <a:ext cx="5715000" cy="4298950"/>
          </a:xfrm>
        </p:spPr>
      </p:pic>
      <p:sp>
        <p:nvSpPr>
          <p:cNvPr id="2662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fld id="{117ED706-793B-483C-B287-06B0961764BA}" type="slidenum">
              <a:rPr lang="en-US" altLang="en-US" smtClean="0"/>
              <a:pPr/>
              <a:t>17</a:t>
            </a:fld>
            <a:endParaRPr lang="en-US" altLang="en-US" smtClean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925101-F3AF-4874-B6C8-BC222E7BD6ED}"/>
              </a:ext>
            </a:extLst>
          </p:cNvPr>
          <p:cNvSpPr txBox="1"/>
          <p:nvPr/>
        </p:nvSpPr>
        <p:spPr>
          <a:xfrm>
            <a:off x="2505075" y="6005513"/>
            <a:ext cx="428625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solidFill>
                  <a:schemeClr val="bg2"/>
                </a:solidFill>
                <a:latin typeface="+mn-lt"/>
              </a:rPr>
              <a:t>Force and stroke length during inflation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382000" cy="714375"/>
          </a:xfrm>
        </p:spPr>
        <p:txBody>
          <a:bodyPr/>
          <a:lstStyle/>
          <a:p>
            <a:r>
              <a:rPr lang="en-US" altLang="en-US" smtClean="0"/>
              <a:t>Composite inflatable reflector</a:t>
            </a:r>
          </a:p>
        </p:txBody>
      </p:sp>
      <p:sp>
        <p:nvSpPr>
          <p:cNvPr id="27651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833563"/>
            <a:ext cx="8382000" cy="715962"/>
          </a:xfrm>
        </p:spPr>
        <p:txBody>
          <a:bodyPr/>
          <a:lstStyle/>
          <a:p>
            <a:r>
              <a:rPr lang="en-US" altLang="en-US" dirty="0" smtClean="0"/>
              <a:t>Multiple units to form reflector structure </a:t>
            </a:r>
            <a:r>
              <a:rPr lang="en-US" altLang="en-US" sz="1800" dirty="0" smtClean="0"/>
              <a:t>(Chandra</a:t>
            </a:r>
            <a:r>
              <a:rPr lang="en-US" altLang="en-US" sz="1800" dirty="0"/>
              <a:t> </a:t>
            </a:r>
            <a:r>
              <a:rPr lang="en-US" altLang="en-US" sz="1800" dirty="0" smtClean="0"/>
              <a:t>et al., 2018) </a:t>
            </a:r>
          </a:p>
        </p:txBody>
      </p:sp>
      <p:sp>
        <p:nvSpPr>
          <p:cNvPr id="27652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fld id="{81F4CD54-0BF2-4998-B0F2-790B2A55A617}" type="slidenum">
              <a:rPr lang="en-US" altLang="en-US" smtClean="0"/>
              <a:pPr/>
              <a:t>18</a:t>
            </a:fld>
            <a:endParaRPr lang="en-US" altLang="en-US" smtClean="0"/>
          </a:p>
        </p:txBody>
      </p:sp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519363"/>
            <a:ext cx="3733800" cy="385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7654" name="Straight Connector 13"/>
          <p:cNvCxnSpPr>
            <a:cxnSpLocks/>
          </p:cNvCxnSpPr>
          <p:nvPr/>
        </p:nvCxnSpPr>
        <p:spPr bwMode="auto">
          <a:xfrm>
            <a:off x="3505200" y="2663825"/>
            <a:ext cx="914400" cy="0"/>
          </a:xfrm>
          <a:prstGeom prst="line">
            <a:avLst/>
          </a:prstGeom>
          <a:noFill/>
          <a:ln w="12700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655" name="TextBox 15"/>
          <p:cNvSpPr txBox="1">
            <a:spLocks noChangeArrowheads="1"/>
          </p:cNvSpPr>
          <p:nvPr/>
        </p:nvSpPr>
        <p:spPr bwMode="auto">
          <a:xfrm>
            <a:off x="4419600" y="2501900"/>
            <a:ext cx="2667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b="1">
                <a:solidFill>
                  <a:schemeClr val="bg2"/>
                </a:solidFill>
              </a:rPr>
              <a:t>Reflective membrane</a:t>
            </a:r>
          </a:p>
        </p:txBody>
      </p:sp>
      <p:sp>
        <p:nvSpPr>
          <p:cNvPr id="27656" name="TextBox 17"/>
          <p:cNvSpPr txBox="1">
            <a:spLocks noChangeArrowheads="1"/>
          </p:cNvSpPr>
          <p:nvPr/>
        </p:nvSpPr>
        <p:spPr bwMode="auto">
          <a:xfrm>
            <a:off x="5334000" y="2957513"/>
            <a:ext cx="2819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b="1">
                <a:solidFill>
                  <a:schemeClr val="bg2"/>
                </a:solidFill>
              </a:rPr>
              <a:t>inflatable actuator layer</a:t>
            </a:r>
          </a:p>
        </p:txBody>
      </p:sp>
      <p:cxnSp>
        <p:nvCxnSpPr>
          <p:cNvPr id="27657" name="Straight Connector 18"/>
          <p:cNvCxnSpPr>
            <a:cxnSpLocks/>
          </p:cNvCxnSpPr>
          <p:nvPr/>
        </p:nvCxnSpPr>
        <p:spPr bwMode="auto">
          <a:xfrm>
            <a:off x="4267200" y="3141663"/>
            <a:ext cx="990600" cy="0"/>
          </a:xfrm>
          <a:prstGeom prst="line">
            <a:avLst/>
          </a:prstGeom>
          <a:noFill/>
          <a:ln w="12700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658" name="TextBox 22"/>
          <p:cNvSpPr txBox="1">
            <a:spLocks noChangeArrowheads="1"/>
          </p:cNvSpPr>
          <p:nvPr/>
        </p:nvSpPr>
        <p:spPr bwMode="auto">
          <a:xfrm>
            <a:off x="5384800" y="4584700"/>
            <a:ext cx="21336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b="1">
                <a:solidFill>
                  <a:schemeClr val="bg2"/>
                </a:solidFill>
              </a:rPr>
              <a:t>Backing layer</a:t>
            </a:r>
          </a:p>
        </p:txBody>
      </p:sp>
      <p:cxnSp>
        <p:nvCxnSpPr>
          <p:cNvPr id="27659" name="Straight Connector 23"/>
          <p:cNvCxnSpPr>
            <a:cxnSpLocks/>
          </p:cNvCxnSpPr>
          <p:nvPr/>
        </p:nvCxnSpPr>
        <p:spPr bwMode="auto">
          <a:xfrm>
            <a:off x="4648200" y="4768850"/>
            <a:ext cx="609600" cy="0"/>
          </a:xfrm>
          <a:prstGeom prst="line">
            <a:avLst/>
          </a:prstGeom>
          <a:noFill/>
          <a:ln w="12700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382000" cy="714375"/>
          </a:xfrm>
        </p:spPr>
        <p:txBody>
          <a:bodyPr/>
          <a:lstStyle/>
          <a:p>
            <a:r>
              <a:rPr lang="en-US" altLang="en-US" smtClean="0"/>
              <a:t>Composite inflatable reflector</a:t>
            </a:r>
          </a:p>
        </p:txBody>
      </p:sp>
      <p:pic>
        <p:nvPicPr>
          <p:cNvPr id="28675" name="Content Placeholder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6"/>
          <a:stretch>
            <a:fillRect/>
          </a:stretch>
        </p:blipFill>
        <p:spPr>
          <a:xfrm>
            <a:off x="5715000" y="2244725"/>
            <a:ext cx="2335213" cy="3881438"/>
          </a:xfrm>
        </p:spPr>
      </p:pic>
      <p:sp>
        <p:nvSpPr>
          <p:cNvPr id="2867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fld id="{ABF4FE38-0D3E-470A-87F4-2680EFA3B47E}" type="slidenum">
              <a:rPr lang="en-US" altLang="en-US" smtClean="0"/>
              <a:pPr/>
              <a:t>19</a:t>
            </a:fld>
            <a:endParaRPr lang="en-US" altLang="en-US" smtClean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04A94A3-0C7B-4D36-909E-F7215618D1F9}"/>
              </a:ext>
            </a:extLst>
          </p:cNvPr>
          <p:cNvSpPr txBox="1">
            <a:spLocks/>
          </p:cNvSpPr>
          <p:nvPr/>
        </p:nvSpPr>
        <p:spPr bwMode="auto">
          <a:xfrm>
            <a:off x="228600" y="2203450"/>
            <a:ext cx="4572000" cy="324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anose="05000000000000000000" pitchFamily="2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anose="05000000000000000000" pitchFamily="2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defTabSz="914400">
              <a:defRPr/>
            </a:pPr>
            <a:r>
              <a:rPr lang="en-US" kern="0" dirty="0"/>
              <a:t>Inflatable units can be used to modulate f/d ratios.</a:t>
            </a:r>
          </a:p>
          <a:p>
            <a:pPr defTabSz="914400">
              <a:defRPr/>
            </a:pPr>
            <a:r>
              <a:rPr lang="en-US" kern="0" dirty="0"/>
              <a:t>Patterned inflation can be used to obtain desired geometry</a:t>
            </a:r>
          </a:p>
          <a:p>
            <a:pPr defTabSz="914400">
              <a:defRPr/>
            </a:pPr>
            <a:endParaRPr lang="en-US" kern="0" dirty="0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2D78226-EBF9-4A0A-A922-5E3F472E086C}"/>
              </a:ext>
            </a:extLst>
          </p:cNvPr>
          <p:cNvCxnSpPr>
            <a:cxnSpLocks/>
          </p:cNvCxnSpPr>
          <p:nvPr/>
        </p:nvCxnSpPr>
        <p:spPr bwMode="auto">
          <a:xfrm flipH="1">
            <a:off x="7042150" y="2800350"/>
            <a:ext cx="1641475" cy="3581400"/>
          </a:xfrm>
          <a:prstGeom prst="straightConnector1">
            <a:avLst/>
          </a:prstGeom>
          <a:ln>
            <a:headEnd type="triangle"/>
            <a:tailEnd type="triangle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BE03901C-C32B-442C-9BA6-02BA2D74A47A}"/>
              </a:ext>
            </a:extLst>
          </p:cNvPr>
          <p:cNvSpPr txBox="1"/>
          <p:nvPr/>
        </p:nvSpPr>
        <p:spPr>
          <a:xfrm>
            <a:off x="7964488" y="4246563"/>
            <a:ext cx="255587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solidFill>
                  <a:schemeClr val="bg2"/>
                </a:solidFill>
                <a:latin typeface="+mn-lt"/>
              </a:rPr>
              <a:t>d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4784F7A9-6C99-4F57-9754-EF4E40E73F2D}"/>
              </a:ext>
            </a:extLst>
          </p:cNvPr>
          <p:cNvCxnSpPr/>
          <p:nvPr/>
        </p:nvCxnSpPr>
        <p:spPr bwMode="auto">
          <a:xfrm>
            <a:off x="6086475" y="3540125"/>
            <a:ext cx="1143000" cy="706438"/>
          </a:xfrm>
          <a:prstGeom prst="straightConnector1">
            <a:avLst/>
          </a:prstGeom>
          <a:ln>
            <a:headEnd type="triangle"/>
            <a:tailEnd type="triangle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D4B64209-9A87-45B2-AA57-F6DB434EA3CE}"/>
              </a:ext>
            </a:extLst>
          </p:cNvPr>
          <p:cNvSpPr txBox="1"/>
          <p:nvPr/>
        </p:nvSpPr>
        <p:spPr>
          <a:xfrm rot="18269235">
            <a:off x="6530181" y="3580607"/>
            <a:ext cx="255587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solidFill>
                  <a:schemeClr val="bg2"/>
                </a:solidFill>
                <a:latin typeface="+mn-lt"/>
              </a:rPr>
              <a:t>f</a:t>
            </a:r>
          </a:p>
        </p:txBody>
      </p:sp>
      <p:sp>
        <p:nvSpPr>
          <p:cNvPr id="28682" name="Oval 27"/>
          <p:cNvSpPr>
            <a:spLocks noChangeArrowheads="1"/>
          </p:cNvSpPr>
          <p:nvPr/>
        </p:nvSpPr>
        <p:spPr bwMode="auto">
          <a:xfrm>
            <a:off x="5953125" y="3409950"/>
            <a:ext cx="152400" cy="1524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defTabSz="914400"/>
            <a:endParaRPr lang="en-US" altLang="en-US" sz="2400" u="sng">
              <a:latin typeface="Garamond" panose="02020404030301010803" pitchFamily="18" charset="0"/>
            </a:endParaRP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B6FDD674-A34B-48DA-BBDF-4F9D93E3C08E}"/>
              </a:ext>
            </a:extLst>
          </p:cNvPr>
          <p:cNvCxnSpPr/>
          <p:nvPr/>
        </p:nvCxnSpPr>
        <p:spPr bwMode="auto">
          <a:xfrm>
            <a:off x="6029325" y="2724150"/>
            <a:ext cx="0" cy="685800"/>
          </a:xfrm>
          <a:prstGeom prst="straightConnector1">
            <a:avLst/>
          </a:prstGeom>
          <a:ln>
            <a:headEnd type="none" w="med" len="med"/>
            <a:tailEnd type="triangle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6D24C844-7D51-4278-A260-112E67E8370D}"/>
              </a:ext>
            </a:extLst>
          </p:cNvPr>
          <p:cNvSpPr txBox="1"/>
          <p:nvPr/>
        </p:nvSpPr>
        <p:spPr>
          <a:xfrm>
            <a:off x="5732463" y="2373313"/>
            <a:ext cx="858837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solidFill>
                  <a:schemeClr val="bg2"/>
                </a:solidFill>
                <a:latin typeface="+mn-lt"/>
              </a:rPr>
              <a:t>focus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8B15E22-6985-4904-82A4-859ACAF889D5}"/>
              </a:ext>
            </a:extLst>
          </p:cNvPr>
          <p:cNvCxnSpPr>
            <a:cxnSpLocks/>
          </p:cNvCxnSpPr>
          <p:nvPr/>
        </p:nvCxnSpPr>
        <p:spPr bwMode="auto">
          <a:xfrm>
            <a:off x="7662863" y="2330450"/>
            <a:ext cx="1020762" cy="46990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7558BDF3-4DC3-4AD1-B77C-DF7AC6ACB717}"/>
              </a:ext>
            </a:extLst>
          </p:cNvPr>
          <p:cNvCxnSpPr>
            <a:cxnSpLocks/>
          </p:cNvCxnSpPr>
          <p:nvPr/>
        </p:nvCxnSpPr>
        <p:spPr bwMode="auto">
          <a:xfrm>
            <a:off x="6096000" y="6011863"/>
            <a:ext cx="946150" cy="369887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382000" cy="714375"/>
          </a:xfrm>
        </p:spPr>
        <p:txBody>
          <a:bodyPr/>
          <a:lstStyle/>
          <a:p>
            <a:r>
              <a:rPr lang="en-US" altLang="en-US" smtClean="0"/>
              <a:t>Further Work</a:t>
            </a:r>
          </a:p>
        </p:txBody>
      </p:sp>
      <p:pic>
        <p:nvPicPr>
          <p:cNvPr id="29699" name="Content Placeholder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10113" y="2162175"/>
            <a:ext cx="3976687" cy="3095625"/>
          </a:xfrm>
        </p:spPr>
      </p:pic>
      <p:sp>
        <p:nvSpPr>
          <p:cNvPr id="29700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fld id="{EC17100E-E869-4FEC-A447-3DA30D08C67F}" type="slidenum">
              <a:rPr lang="en-US" altLang="en-US" smtClean="0"/>
              <a:pPr/>
              <a:t>20</a:t>
            </a:fld>
            <a:endParaRPr lang="en-US" altLang="en-US" smtClean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342592-F2A0-49DF-89EC-5E0ACA3797E3}"/>
              </a:ext>
            </a:extLst>
          </p:cNvPr>
          <p:cNvSpPr txBox="1"/>
          <p:nvPr/>
        </p:nvSpPr>
        <p:spPr>
          <a:xfrm>
            <a:off x="5105400" y="5246688"/>
            <a:ext cx="428625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solidFill>
                  <a:schemeClr val="bg2"/>
                </a:solidFill>
                <a:latin typeface="+mn-lt"/>
              </a:rPr>
              <a:t>Radiation pattern for 1 m reflector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4D1131F-156B-4193-A1CC-18A8E6CAEA30}"/>
              </a:ext>
            </a:extLst>
          </p:cNvPr>
          <p:cNvSpPr txBox="1">
            <a:spLocks/>
          </p:cNvSpPr>
          <p:nvPr/>
        </p:nvSpPr>
        <p:spPr bwMode="auto">
          <a:xfrm>
            <a:off x="457200" y="1936750"/>
            <a:ext cx="4343400" cy="454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anose="05000000000000000000" pitchFamily="2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anose="05000000000000000000" pitchFamily="2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defTabSz="914400">
              <a:defRPr/>
            </a:pPr>
            <a:r>
              <a:rPr lang="en-US" kern="0" dirty="0"/>
              <a:t>Work underway to understand how focal length/ distance ratios change with actuation.</a:t>
            </a:r>
          </a:p>
          <a:p>
            <a:pPr defTabSz="914400">
              <a:defRPr/>
            </a:pPr>
            <a:endParaRPr lang="en-US" kern="0" dirty="0"/>
          </a:p>
          <a:p>
            <a:pPr defTabSz="914400">
              <a:defRPr/>
            </a:pPr>
            <a:r>
              <a:rPr lang="en-US" kern="0" dirty="0"/>
              <a:t>Radiation pattern analysis would be done for each case.</a:t>
            </a:r>
          </a:p>
          <a:p>
            <a:pPr marL="0" indent="0" defTabSz="914400">
              <a:buFont typeface="Wingdings" panose="05000000000000000000" pitchFamily="2" charset="2"/>
              <a:buNone/>
              <a:defRPr/>
            </a:pPr>
            <a:endParaRPr lang="en-US" kern="0" dirty="0"/>
          </a:p>
          <a:p>
            <a:pPr defTabSz="914400">
              <a:defRPr/>
            </a:pPr>
            <a:endParaRPr lang="en-US" kern="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382000" cy="714375"/>
          </a:xfrm>
        </p:spPr>
        <p:txBody>
          <a:bodyPr/>
          <a:lstStyle/>
          <a:p>
            <a:r>
              <a:rPr lang="en-US" altLang="en-US" smtClean="0"/>
              <a:t>Conclusion</a:t>
            </a:r>
          </a:p>
        </p:txBody>
      </p:sp>
      <p:sp>
        <p:nvSpPr>
          <p:cNvPr id="3072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936750"/>
            <a:ext cx="8382000" cy="4464050"/>
          </a:xfrm>
        </p:spPr>
        <p:txBody>
          <a:bodyPr/>
          <a:lstStyle/>
          <a:p>
            <a:r>
              <a:rPr lang="en-US" altLang="en-US" smtClean="0"/>
              <a:t>A pneumatic actuation mechanism has been developed.</a:t>
            </a:r>
          </a:p>
          <a:p>
            <a:r>
              <a:rPr lang="en-US" altLang="en-US" smtClean="0"/>
              <a:t>Force and stroke length data show actuation feasibility.</a:t>
            </a:r>
          </a:p>
          <a:p>
            <a:r>
              <a:rPr lang="en-US" altLang="en-US" smtClean="0"/>
              <a:t>A methodology towards application to parabolic reflectors has been proposed.</a:t>
            </a:r>
          </a:p>
          <a:p>
            <a:endParaRPr lang="en-US" altLang="en-US" smtClean="0"/>
          </a:p>
        </p:txBody>
      </p:sp>
      <p:sp>
        <p:nvSpPr>
          <p:cNvPr id="30724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fld id="{89914DF4-C695-4957-83F8-20146519B97E}" type="slidenum">
              <a:rPr lang="en-US" altLang="en-US" smtClean="0"/>
              <a:pPr/>
              <a:t>21</a:t>
            </a:fld>
            <a:endParaRPr lang="en-US" altLang="en-US"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 noChangeArrowheads="1"/>
          </p:cNvSpPr>
          <p:nvPr>
            <p:ph type="title"/>
          </p:nvPr>
        </p:nvSpPr>
        <p:spPr>
          <a:xfrm>
            <a:off x="533400" y="3276600"/>
            <a:ext cx="8382000" cy="714375"/>
          </a:xfrm>
        </p:spPr>
        <p:txBody>
          <a:bodyPr/>
          <a:lstStyle/>
          <a:p>
            <a:r>
              <a:rPr lang="en-US" altLang="en-US" smtClean="0"/>
              <a:t>Thank you</a:t>
            </a:r>
          </a:p>
        </p:txBody>
      </p:sp>
      <p:sp>
        <p:nvSpPr>
          <p:cNvPr id="31747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fld id="{21CD846E-7999-49C1-900B-FEC50D9FAC26}" type="slidenum">
              <a:rPr lang="en-US" altLang="en-US" smtClean="0"/>
              <a:pPr/>
              <a:t>22</a:t>
            </a:fld>
            <a:endParaRPr lang="en-US" altLang="en-US" smtClean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382000" cy="714375"/>
          </a:xfrm>
        </p:spPr>
        <p:txBody>
          <a:bodyPr/>
          <a:lstStyle/>
          <a:p>
            <a:r>
              <a:rPr lang="en-US" altLang="en-US" dirty="0" smtClean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132AB1-1AF4-4FBC-AFB9-A9C1B45091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597" y="1752600"/>
            <a:ext cx="8382000" cy="4464050"/>
          </a:xfrm>
        </p:spPr>
        <p:txBody>
          <a:bodyPr/>
          <a:lstStyle/>
          <a:p>
            <a:pPr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sz="1800" dirty="0" err="1"/>
              <a:t>Chahat</a:t>
            </a:r>
            <a:r>
              <a:rPr lang="en-US" sz="1800" dirty="0"/>
              <a:t>, </a:t>
            </a:r>
            <a:r>
              <a:rPr lang="en-US" sz="1800" dirty="0" err="1"/>
              <a:t>Nacer</a:t>
            </a:r>
            <a:r>
              <a:rPr lang="en-US" sz="1800" dirty="0"/>
              <a:t>, et al. "The Deep-Space Network Telecommunication CubeSat Antenna: Using the deployable Ka-band mesh reflector antenna." IEEE Antennas and Propagation Magazine 59.2 (2017): 31-38</a:t>
            </a:r>
            <a:r>
              <a:rPr lang="en-US" sz="1800" dirty="0" smtClean="0"/>
              <a:t>.</a:t>
            </a:r>
          </a:p>
          <a:p>
            <a:pPr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sz="1800" dirty="0"/>
              <a:t>Chandra, </a:t>
            </a:r>
            <a:r>
              <a:rPr lang="en-US" sz="1800" dirty="0" err="1"/>
              <a:t>Aman</a:t>
            </a:r>
            <a:r>
              <a:rPr lang="en-US" sz="1800" dirty="0"/>
              <a:t>. Inflatable Parabolic Reflectors for Small Satellite Communication. Diss. Arizona State University, 2015</a:t>
            </a:r>
            <a:r>
              <a:rPr lang="en-US" sz="1800" dirty="0" smtClean="0"/>
              <a:t>.</a:t>
            </a:r>
            <a:endParaRPr lang="en-US" sz="1800" dirty="0"/>
          </a:p>
          <a:p>
            <a:pPr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sz="1800" dirty="0" err="1"/>
              <a:t>Datashvili</a:t>
            </a:r>
            <a:r>
              <a:rPr lang="en-US" sz="1800" dirty="0"/>
              <a:t>, Leri, et al. Enabling Technologies and Architectures at LSS GmbH for European Large Deployable and Reconfigurable Reflector Antennas. Deutsche Gesellschaft </a:t>
            </a:r>
            <a:r>
              <a:rPr lang="en-US" sz="1800" dirty="0" err="1"/>
              <a:t>für</a:t>
            </a:r>
            <a:r>
              <a:rPr lang="en-US" sz="1800" dirty="0"/>
              <a:t> </a:t>
            </a:r>
            <a:r>
              <a:rPr lang="en-US" sz="1800" dirty="0" err="1"/>
              <a:t>Luft</a:t>
            </a:r>
            <a:r>
              <a:rPr lang="en-US" sz="1800" dirty="0"/>
              <a:t>-und </a:t>
            </a:r>
            <a:r>
              <a:rPr lang="en-US" sz="1800" dirty="0" err="1"/>
              <a:t>Raumfahrt</a:t>
            </a:r>
            <a:r>
              <a:rPr lang="en-US" sz="1800" dirty="0"/>
              <a:t>-Lilienthal-</a:t>
            </a:r>
            <a:r>
              <a:rPr lang="en-US" sz="1800" dirty="0" err="1"/>
              <a:t>Oberth</a:t>
            </a:r>
            <a:r>
              <a:rPr lang="en-US" sz="1800" dirty="0"/>
              <a:t> eV, 2017.</a:t>
            </a:r>
          </a:p>
          <a:p>
            <a:pPr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sz="1800" dirty="0" err="1"/>
              <a:t>Boyarchuk</a:t>
            </a:r>
            <a:r>
              <a:rPr lang="en-US" sz="1800" dirty="0"/>
              <a:t>, Mikhail </a:t>
            </a:r>
            <a:r>
              <a:rPr lang="en-US" sz="1800" dirty="0" err="1"/>
              <a:t>Viktorovich</a:t>
            </a:r>
            <a:r>
              <a:rPr lang="en-US" sz="1800" dirty="0"/>
              <a:t>, et al. "Investigation Testing of Structural Members of Large-sized Reconfigurable Spacecraft Antenna Reflectors." International Journal of Applied Engineering Research 12.8 (2017): 1529-1535.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en-US" sz="1800" dirty="0"/>
          </a:p>
        </p:txBody>
      </p:sp>
      <p:sp>
        <p:nvSpPr>
          <p:cNvPr id="32772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fld id="{18A701DB-F3D1-442E-BEE5-842E42ED3197}" type="slidenum">
              <a:rPr lang="en-US" altLang="en-US" smtClean="0"/>
              <a:pPr/>
              <a:t>23</a:t>
            </a:fld>
            <a:endParaRPr lang="en-US" altLang="en-US" smtClean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382000" cy="714375"/>
          </a:xfrm>
        </p:spPr>
        <p:txBody>
          <a:bodyPr/>
          <a:lstStyle/>
          <a:p>
            <a:r>
              <a:rPr lang="en-US" altLang="en-US" smtClean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55BE82-EF18-435E-8CE0-FCD49E6A7D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676400"/>
            <a:ext cx="8382000" cy="4464050"/>
          </a:xfrm>
        </p:spPr>
        <p:txBody>
          <a:bodyPr/>
          <a:lstStyle/>
          <a:p>
            <a:pPr marL="457200" indent="-457200">
              <a:lnSpc>
                <a:spcPct val="150000"/>
              </a:lnSpc>
              <a:buFont typeface="+mj-lt"/>
              <a:buAutoNum type="arabicPeriod" startAt="4"/>
              <a:defRPr/>
            </a:pPr>
            <a:r>
              <a:rPr lang="en-US" sz="1800" dirty="0" err="1"/>
              <a:t>Kalra</a:t>
            </a:r>
            <a:r>
              <a:rPr lang="en-US" sz="1800" dirty="0"/>
              <a:t>, Sahil, et al. "Smart reconfigurable parabolic space antenna for variable electromagnetic patterns." IOP Conference Series: Materials Science and Engineering. Vol. 311. No. 1. IOP Publishing, 2018.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 startAt="4"/>
              <a:defRPr/>
            </a:pPr>
            <a:r>
              <a:rPr lang="en-US" sz="1800" dirty="0" err="1"/>
              <a:t>Babuscia</a:t>
            </a:r>
            <a:r>
              <a:rPr lang="en-US" sz="1800" dirty="0"/>
              <a:t>, Alessandra, et al. "Inflatable antenna for CubeSat: A new spherical design for increased X-band gain." Aerospace Conference, 2017 IEEE. IEEE, 2017</a:t>
            </a:r>
            <a:r>
              <a:rPr lang="en-US" sz="1800" dirty="0" smtClean="0"/>
              <a:t>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 startAt="4"/>
              <a:defRPr/>
            </a:pPr>
            <a:r>
              <a:rPr lang="en-US" sz="1800" dirty="0" err="1" smtClean="0"/>
              <a:t>Aman</a:t>
            </a:r>
            <a:r>
              <a:rPr lang="en-US" sz="1800" dirty="0" smtClean="0"/>
              <a:t>, Chandra, </a:t>
            </a:r>
            <a:r>
              <a:rPr lang="en-US" sz="1800" dirty="0"/>
              <a:t>et al. </a:t>
            </a:r>
            <a:r>
              <a:rPr lang="en-US" sz="1800" dirty="0" smtClean="0"/>
              <a:t>“Modular inflatable space structures." </a:t>
            </a:r>
            <a:r>
              <a:rPr lang="en-US" sz="1800" dirty="0"/>
              <a:t>Aerospace Conference, </a:t>
            </a:r>
            <a:r>
              <a:rPr lang="en-US" sz="1800" dirty="0" smtClean="0"/>
              <a:t>2018 </a:t>
            </a:r>
            <a:r>
              <a:rPr lang="en-US" sz="1800" dirty="0"/>
              <a:t>IEEE. IEEE, </a:t>
            </a:r>
            <a:r>
              <a:rPr lang="en-US" sz="1800" dirty="0" smtClean="0"/>
              <a:t>2018.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 startAt="4"/>
              <a:defRPr/>
            </a:pPr>
            <a:r>
              <a:rPr lang="en-US" sz="1800" dirty="0" err="1"/>
              <a:t>Datashvili</a:t>
            </a:r>
            <a:r>
              <a:rPr lang="en-US" sz="1800" dirty="0"/>
              <a:t>, </a:t>
            </a:r>
            <a:r>
              <a:rPr lang="en-US" sz="1800" dirty="0" err="1"/>
              <a:t>Leri</a:t>
            </a:r>
            <a:r>
              <a:rPr lang="en-US" sz="1800" dirty="0"/>
              <a:t>, et al. Enabling Technologies and Architectures at LSS GmbH for European Large Deployable and Reconfigurable Reflector Antennas. Deutsche </a:t>
            </a:r>
            <a:r>
              <a:rPr lang="en-US" sz="1800" dirty="0" err="1"/>
              <a:t>Gesellschaft</a:t>
            </a:r>
            <a:r>
              <a:rPr lang="en-US" sz="1800" dirty="0"/>
              <a:t> </a:t>
            </a:r>
            <a:r>
              <a:rPr lang="en-US" sz="1800" dirty="0" err="1"/>
              <a:t>für</a:t>
            </a:r>
            <a:r>
              <a:rPr lang="en-US" sz="1800" dirty="0"/>
              <a:t> </a:t>
            </a:r>
            <a:r>
              <a:rPr lang="en-US" sz="1800" dirty="0" err="1"/>
              <a:t>Luft</a:t>
            </a:r>
            <a:r>
              <a:rPr lang="en-US" sz="1800" dirty="0"/>
              <a:t>-und </a:t>
            </a:r>
            <a:r>
              <a:rPr lang="en-US" sz="1800" dirty="0" err="1"/>
              <a:t>Raumfahrt</a:t>
            </a:r>
            <a:r>
              <a:rPr lang="en-US" sz="1800" dirty="0"/>
              <a:t>-Lilienthal-</a:t>
            </a:r>
            <a:r>
              <a:rPr lang="en-US" sz="1800" dirty="0" err="1"/>
              <a:t>Oberth</a:t>
            </a:r>
            <a:r>
              <a:rPr lang="en-US" sz="1800" dirty="0"/>
              <a:t> eV, 2017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 startAt="4"/>
              <a:defRPr/>
            </a:pPr>
            <a:endParaRPr lang="en-US" sz="2000" dirty="0"/>
          </a:p>
          <a:p>
            <a:pPr>
              <a:defRPr/>
            </a:pPr>
            <a:endParaRPr lang="en-US" dirty="0"/>
          </a:p>
        </p:txBody>
      </p:sp>
      <p:sp>
        <p:nvSpPr>
          <p:cNvPr id="3379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fld id="{8DD2D9E4-1737-4AC7-A03B-B9C6717B6741}" type="slidenum">
              <a:rPr lang="en-US" altLang="en-US" smtClean="0"/>
              <a:pPr/>
              <a:t>24</a:t>
            </a:fld>
            <a:endParaRPr lang="en-US" altLang="en-US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Garamond"/>
        <a:ea typeface="Microsoft YaHei"/>
        <a:cs typeface=""/>
      </a:majorFont>
      <a:minorFont>
        <a:latin typeface="Garamond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Stream">
  <a:themeElements>
    <a:clrScheme name="Custo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00238E"/>
      </a:hlink>
      <a:folHlink>
        <a:srgbClr val="00238E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890</TotalTime>
  <Words>846</Words>
  <Application>Microsoft Office PowerPoint</Application>
  <PresentationFormat>On-screen Show (4:3)</PresentationFormat>
  <Paragraphs>156</Paragraphs>
  <Slides>24</Slides>
  <Notes>1</Notes>
  <HiddenSlides>0</HiddenSlides>
  <MMClips>1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3" baseType="lpstr">
      <vt:lpstr>Microsoft YaHei</vt:lpstr>
      <vt:lpstr>Arial</vt:lpstr>
      <vt:lpstr>Calibri</vt:lpstr>
      <vt:lpstr>Garamond</vt:lpstr>
      <vt:lpstr>Times New Roman</vt:lpstr>
      <vt:lpstr>Wingdings</vt:lpstr>
      <vt:lpstr>Office Theme</vt:lpstr>
      <vt:lpstr>3_Stream</vt:lpstr>
      <vt:lpstr>Microsoft Equation 3.0</vt:lpstr>
      <vt:lpstr>PowerPoint Presentation</vt:lpstr>
      <vt:lpstr>Outline</vt:lpstr>
      <vt:lpstr>Introduction – High gain antennas (HGA)</vt:lpstr>
      <vt:lpstr>Introduction - Reflectors </vt:lpstr>
      <vt:lpstr>Introduction - reconfiguration</vt:lpstr>
      <vt:lpstr>Motivation</vt:lpstr>
      <vt:lpstr>Related Work</vt:lpstr>
      <vt:lpstr>Challenges</vt:lpstr>
      <vt:lpstr>Objectives</vt:lpstr>
      <vt:lpstr>PowerPoint Presentation</vt:lpstr>
      <vt:lpstr>Chemical sublimate gas generation </vt:lpstr>
      <vt:lpstr>Sublimate gas pressure control</vt:lpstr>
      <vt:lpstr>Sublimate gas pressure measurement</vt:lpstr>
      <vt:lpstr>Sublimate gas membrane inflation</vt:lpstr>
      <vt:lpstr>Pneumatic actuator</vt:lpstr>
      <vt:lpstr>Actuation stroke length</vt:lpstr>
      <vt:lpstr>Numerical Results</vt:lpstr>
      <vt:lpstr>Composite inflatable reflector</vt:lpstr>
      <vt:lpstr>Composite inflatable reflector</vt:lpstr>
      <vt:lpstr>Further Work</vt:lpstr>
      <vt:lpstr>Conclusion</vt:lpstr>
      <vt:lpstr>Thank you</vt:lpstr>
      <vt:lpstr>References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Jekan Thanga</dc:creator>
  <cp:lastModifiedBy>AMAN CHANDRA</cp:lastModifiedBy>
  <cp:revision>143</cp:revision>
  <cp:lastPrinted>2017-04-03T06:57:25Z</cp:lastPrinted>
  <dcterms:created xsi:type="dcterms:W3CDTF">1601-01-01T00:00:00Z</dcterms:created>
  <dcterms:modified xsi:type="dcterms:W3CDTF">2018-05-07T21:56:26Z</dcterms:modified>
</cp:coreProperties>
</file>