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  <p:sldMasterId id="2147484002" r:id="rId2"/>
  </p:sldMasterIdLst>
  <p:notesMasterIdLst>
    <p:notesMasterId r:id="rId23"/>
  </p:notesMasterIdLst>
  <p:handoutMasterIdLst>
    <p:handoutMasterId r:id="rId24"/>
  </p:handoutMasterIdLst>
  <p:sldIdLst>
    <p:sldId id="352" r:id="rId3"/>
    <p:sldId id="351" r:id="rId4"/>
    <p:sldId id="353" r:id="rId5"/>
    <p:sldId id="354" r:id="rId6"/>
    <p:sldId id="357" r:id="rId7"/>
    <p:sldId id="381" r:id="rId8"/>
    <p:sldId id="383" r:id="rId9"/>
    <p:sldId id="379" r:id="rId10"/>
    <p:sldId id="362" r:id="rId11"/>
    <p:sldId id="363" r:id="rId12"/>
    <p:sldId id="364" r:id="rId13"/>
    <p:sldId id="375" r:id="rId14"/>
    <p:sldId id="365" r:id="rId15"/>
    <p:sldId id="380" r:id="rId16"/>
    <p:sldId id="378" r:id="rId17"/>
    <p:sldId id="384" r:id="rId18"/>
    <p:sldId id="376" r:id="rId19"/>
    <p:sldId id="331" r:id="rId20"/>
    <p:sldId id="369" r:id="rId21"/>
    <p:sldId id="371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7F6"/>
    <a:srgbClr val="FFFEBD"/>
    <a:srgbClr val="2A292A"/>
    <a:srgbClr val="FFFD78"/>
    <a:srgbClr val="D5FC79"/>
    <a:srgbClr val="434345"/>
    <a:srgbClr val="5D5D60"/>
    <a:srgbClr val="76777B"/>
    <a:srgbClr val="A5A5A5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0797" autoAdjust="0"/>
  </p:normalViewPr>
  <p:slideViewPr>
    <p:cSldViewPr snapToGrid="0" snapToObjects="1">
      <p:cViewPr varScale="1">
        <p:scale>
          <a:sx n="115" d="100"/>
          <a:sy n="115" d="100"/>
        </p:scale>
        <p:origin x="5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A200-6553-B147-90C9-CEF91EFF8297}" type="datetimeFigureOut">
              <a:rPr lang="en-US" smtClean="0">
                <a:latin typeface="Arial"/>
              </a:rPr>
              <a:t>4/30/18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2C01C-8156-EE4C-BC47-869CA09DFB9E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24958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FC77F81-3125-2240-A858-DAD650E09B57}" type="datetimeFigureOut">
              <a:rPr lang="en-US" smtClean="0"/>
              <a:pPr/>
              <a:t>4/30/18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55DD9D9-7F94-8C4C-8748-81A0C015A8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635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20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Electronic Ground Support Equipment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8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3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1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4" name="Picture 3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20" y="1672559"/>
            <a:ext cx="2128446" cy="1241592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909983" y="6459398"/>
            <a:ext cx="7424737" cy="39860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</p:spTree>
    <p:extLst>
      <p:ext uri="{BB962C8B-B14F-4D97-AF65-F5344CB8AC3E}">
        <p14:creationId xmlns:p14="http://schemas.microsoft.com/office/powerpoint/2010/main" val="183458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6554654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pic>
        <p:nvPicPr>
          <p:cNvPr id="12" name="Picture 11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196" y="5423673"/>
            <a:ext cx="2128446" cy="1241592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8" y="6458523"/>
            <a:ext cx="6554655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655465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68193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</a:t>
            </a:r>
          </a:p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pic>
        <p:nvPicPr>
          <p:cNvPr id="10" name="Picture 9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293" y="5047373"/>
            <a:ext cx="2128446" cy="1241592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5687786" y="6133629"/>
            <a:ext cx="3347357" cy="72437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</p:spTree>
    <p:extLst>
      <p:ext uri="{BB962C8B-B14F-4D97-AF65-F5344CB8AC3E}">
        <p14:creationId xmlns:p14="http://schemas.microsoft.com/office/powerpoint/2010/main" val="134653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0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5056B3-DCA2-2040-BC0A-1E79AC85D8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824" y="6452824"/>
            <a:ext cx="405176" cy="40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5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5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4D59BC-D502-5744-8917-C29137D724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6" y="6457846"/>
            <a:ext cx="400153" cy="40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9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Picture 1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17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86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7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1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Gray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51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25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230327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986655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437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57" y="2307166"/>
            <a:ext cx="3846286" cy="22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4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909983" y="6459398"/>
            <a:ext cx="7424737" cy="39860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20" y="1672559"/>
            <a:ext cx="2128446" cy="12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44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6554654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8" y="6458523"/>
            <a:ext cx="6554655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655465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4" name="Picture 13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196" y="5423673"/>
            <a:ext cx="2128446" cy="12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8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</a:t>
            </a:r>
          </a:p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5687786" y="6133629"/>
            <a:ext cx="3347357" cy="72437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12" name="Picture 11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293" y="5047373"/>
            <a:ext cx="2128446" cy="12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97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54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31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87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2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268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45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Picture 1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8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35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757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8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46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981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rgbClr val="FFFFFF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0654553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6347734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4982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55" y="2307166"/>
            <a:ext cx="3846288" cy="22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8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320800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366000" y="6457847"/>
            <a:ext cx="1022141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1" r:id="rId2"/>
    <p:sldLayoutId id="2147483983" r:id="rId3"/>
    <p:sldLayoutId id="2147484001" r:id="rId4"/>
    <p:sldLayoutId id="2147483985" r:id="rId5"/>
    <p:sldLayoutId id="2147483987" r:id="rId6"/>
    <p:sldLayoutId id="2147483986" r:id="rId7"/>
    <p:sldLayoutId id="2147483988" r:id="rId8"/>
    <p:sldLayoutId id="2147483997" r:id="rId9"/>
    <p:sldLayoutId id="2147483998" r:id="rId10"/>
    <p:sldLayoutId id="2147483999" r:id="rId11"/>
    <p:sldLayoutId id="2147484000" r:id="rId12"/>
    <p:sldLayoutId id="2147483989" r:id="rId13"/>
    <p:sldLayoutId id="2147483991" r:id="rId14"/>
    <p:sldLayoutId id="2147483993" r:id="rId15"/>
    <p:sldLayoutId id="2147483994" r:id="rId16"/>
    <p:sldLayoutId id="2147483995" r:id="rId17"/>
    <p:sldLayoutId id="2147483996" r:id="rId18"/>
    <p:sldLayoutId id="2147483984" r:id="rId1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spc="0" baseline="0">
          <a:ln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320800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366000" y="6457847"/>
            <a:ext cx="1022141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5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spc="0" baseline="0">
          <a:ln>
            <a:noFill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bornstei/proj/cii/specifications/Macintosh%20HD:Users:bornstei:proj:cii:specifications:CII%20Data%20Interface%20DRAFT%202011-02-07.doc!OLE_LINK4" TargetMode="Externa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it-dev@googlegroups.com" TargetMode="External"/><Relationship Id="rId2" Type="http://schemas.openxmlformats.org/officeDocument/2006/relationships/hyperlink" Target="https://github.com/NASA-AMMOS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ait-gui.readthedocs.io/en/latest/" TargetMode="External"/><Relationship Id="rId5" Type="http://schemas.openxmlformats.org/officeDocument/2006/relationships/hyperlink" Target="https://ait-core.readthedocs.io/en/latest/" TargetMode="External"/><Relationship Id="rId4" Type="http://schemas.openxmlformats.org/officeDocument/2006/relationships/hyperlink" Target="https://groups.google.com/forum/#!forum/ait-dev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000" dirty="0"/>
              <a:t>Advanced Multi-Mission Operations System Instrument Toolkit</a:t>
            </a:r>
          </a:p>
          <a:p>
            <a:r>
              <a:rPr lang="en-US" sz="1800" b="0" dirty="0"/>
              <a:t>An open source instrument and small satellite operations toolkit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369199" y="5708579"/>
            <a:ext cx="6554654" cy="665791"/>
          </a:xfrm>
        </p:spPr>
        <p:txBody>
          <a:bodyPr/>
          <a:lstStyle/>
          <a:p>
            <a:r>
              <a:rPr lang="en-US" dirty="0" err="1"/>
              <a:t>Multimission</a:t>
            </a:r>
            <a:r>
              <a:rPr lang="en-US" dirty="0"/>
              <a:t> Ground System and Services Office </a:t>
            </a:r>
            <a:r>
              <a:rPr lang="mr-IN" dirty="0"/>
              <a:t>–</a:t>
            </a:r>
            <a:r>
              <a:rPr lang="en-US" dirty="0"/>
              <a:t> Instrument Data Systems</a:t>
            </a:r>
          </a:p>
          <a:p>
            <a:r>
              <a:rPr lang="en-US" dirty="0"/>
              <a:t>Presented by Michael Joyce</a:t>
            </a:r>
            <a:r>
              <a:rPr lang="en-US" baseline="30000" dirty="0"/>
              <a:t>1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baseline="30000" dirty="0"/>
              <a:t>1</a:t>
            </a:r>
            <a:r>
              <a:rPr lang="en-US" dirty="0"/>
              <a:t>Jet Propulsion Laboratory, California Institute of Technology</a:t>
            </a:r>
          </a:p>
          <a:p>
            <a:r>
              <a:rPr lang="en-US" dirty="0"/>
              <a:t>© 2018 California Institute of Technology. Government sponsorship acknowledged.</a:t>
            </a:r>
          </a:p>
        </p:txBody>
      </p:sp>
      <p:pic>
        <p:nvPicPr>
          <p:cNvPr id="16" name="Picture Placeholder 1" descr="PIA15257_altV1-rotated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15657" r="19817" b="2772"/>
          <a:stretch/>
        </p:blipFill>
        <p:spPr>
          <a:xfrm rot="5400000">
            <a:off x="2339081" y="-2339081"/>
            <a:ext cx="4465838" cy="91440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D05E84-D328-6F41-86EA-FE61CEFBED08}"/>
              </a:ext>
            </a:extLst>
          </p:cNvPr>
          <p:cNvSpPr txBox="1"/>
          <p:nvPr/>
        </p:nvSpPr>
        <p:spPr>
          <a:xfrm>
            <a:off x="1505415" y="531913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7EB53D-DFB4-604A-A91E-722A10C59376}"/>
              </a:ext>
            </a:extLst>
          </p:cNvPr>
          <p:cNvSpPr txBox="1"/>
          <p:nvPr/>
        </p:nvSpPr>
        <p:spPr>
          <a:xfrm>
            <a:off x="7649737" y="607741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D3E2A-F8FD-F24B-9643-30489D49A5EB}"/>
              </a:ext>
            </a:extLst>
          </p:cNvPr>
          <p:cNvSpPr/>
          <p:nvPr/>
        </p:nvSpPr>
        <p:spPr>
          <a:xfrm>
            <a:off x="6923853" y="5535452"/>
            <a:ext cx="1881480" cy="11228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77A1AC-97D7-5D4D-AC1B-F5021031E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57" y="5358087"/>
            <a:ext cx="1477537" cy="147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1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8319-ED8A-2844-B9B6-F7A9EAC13C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sz="1600" dirty="0"/>
              <a:t>Python-based GDS/MOS/EGSE, command, telemetry, and sequencing toolkit</a:t>
            </a:r>
          </a:p>
          <a:p>
            <a:endParaRPr lang="en-US" sz="1600" dirty="0"/>
          </a:p>
          <a:p>
            <a:r>
              <a:rPr lang="en-US" sz="1600" dirty="0"/>
              <a:t>Initially developed for Vehicle Cabin Atmosphere Monitor (VCAM) and Electronic Nose (</a:t>
            </a:r>
            <a:r>
              <a:rPr lang="en-US" sz="1600" dirty="0" err="1"/>
              <a:t>ENose</a:t>
            </a:r>
            <a:r>
              <a:rPr lang="en-US" sz="1600" dirty="0"/>
              <a:t>) ISS instruments circa 2008.</a:t>
            </a:r>
          </a:p>
          <a:p>
            <a:endParaRPr lang="en-US" sz="1600" dirty="0"/>
          </a:p>
          <a:p>
            <a:r>
              <a:rPr lang="en-US" sz="1600" dirty="0"/>
              <a:t>Updated and expanded for OCO-3 (TBD launch) and now ECOSTRESS (2018 launch).  Baseline for ISS S.A.M instrument (a VCAM follow-on), Cold Atom Lab (CAL), M2020 MOXIE EGSE, MAIA IOS, and Lunar </a:t>
            </a:r>
            <a:r>
              <a:rPr lang="en-US" sz="1600" dirty="0" err="1"/>
              <a:t>IceCube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r>
              <a:rPr lang="en-US" sz="1600" dirty="0"/>
              <a:t>Extended to support CCSDS SLE and CFDP specifications for Small Satellites in 2017/18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095804"/>
            <a:ext cx="8229601" cy="338554"/>
          </a:xfrm>
          <a:prstGeom prst="rect">
            <a:avLst/>
          </a:prstGeom>
          <a:solidFill>
            <a:srgbClr val="D5FC79">
              <a:alpha val="50196"/>
            </a:srgb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1600"/>
              <a:t>AIT </a:t>
            </a:r>
            <a:r>
              <a:rPr lang="en-US" sz="1600" dirty="0"/>
              <a:t>is an instrument I&amp;T and operations toolkit supporting uplink and downlink</a:t>
            </a:r>
          </a:p>
        </p:txBody>
      </p:sp>
    </p:spTree>
    <p:extLst>
      <p:ext uri="{BB962C8B-B14F-4D97-AF65-F5344CB8AC3E}">
        <p14:creationId xmlns:p14="http://schemas.microsoft.com/office/powerpoint/2010/main" val="191740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Feature Highlights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Applicable in both EGSE (I&amp;T) and Operations settings</a:t>
            </a:r>
          </a:p>
          <a:p>
            <a:r>
              <a:rPr lang="en-US" sz="1600" dirty="0"/>
              <a:t>Modern web-based interface (HTML5/CSS/JS)</a:t>
            </a:r>
          </a:p>
          <a:p>
            <a:r>
              <a:rPr lang="en-US" sz="1600" dirty="0"/>
              <a:t>Python scripting</a:t>
            </a:r>
          </a:p>
          <a:p>
            <a:r>
              <a:rPr lang="en-US" sz="1600" dirty="0"/>
              <a:t>Efficient packet evaluation</a:t>
            </a:r>
          </a:p>
          <a:p>
            <a:r>
              <a:rPr lang="en-US" sz="1600" dirty="0"/>
              <a:t>Standard file formats whenever possible (e.g. .</a:t>
            </a:r>
            <a:r>
              <a:rPr lang="en-US" sz="1600" dirty="0" err="1"/>
              <a:t>pcap</a:t>
            </a:r>
            <a:r>
              <a:rPr lang="en-US" sz="1600" dirty="0"/>
              <a:t>, .</a:t>
            </a:r>
            <a:r>
              <a:rPr lang="en-US" sz="1600" dirty="0" err="1"/>
              <a:t>yaml</a:t>
            </a:r>
            <a:r>
              <a:rPr lang="en-US" sz="1600" dirty="0"/>
              <a:t>)</a:t>
            </a:r>
          </a:p>
          <a:p>
            <a:r>
              <a:rPr lang="en-US" sz="1600" dirty="0"/>
              <a:t>YAML Command and Telemetry Dictionaries</a:t>
            </a:r>
          </a:p>
          <a:p>
            <a:pPr lvl="1"/>
            <a:r>
              <a:rPr lang="en-US" sz="1600" dirty="0"/>
              <a:t>Used by AIT GDS tools for:</a:t>
            </a:r>
          </a:p>
          <a:p>
            <a:pPr lvl="2"/>
            <a:r>
              <a:rPr lang="en-US" sz="1600" dirty="0"/>
              <a:t>CMD/TLM Processing and Validation</a:t>
            </a:r>
          </a:p>
          <a:p>
            <a:pPr lvl="2"/>
            <a:r>
              <a:rPr lang="en-US" sz="1600" dirty="0"/>
              <a:t>Sequencing</a:t>
            </a:r>
          </a:p>
          <a:p>
            <a:pPr lvl="2"/>
            <a:r>
              <a:rPr lang="en-US" sz="1600" dirty="0"/>
              <a:t>Command Builder UI</a:t>
            </a:r>
          </a:p>
          <a:p>
            <a:pPr lvl="2"/>
            <a:r>
              <a:rPr lang="en-US" sz="1600" dirty="0"/>
              <a:t>Telemetry Display</a:t>
            </a:r>
          </a:p>
          <a:p>
            <a:pPr lvl="2"/>
            <a:r>
              <a:rPr lang="en-US" sz="1600" dirty="0"/>
              <a:t>Monitoring</a:t>
            </a:r>
          </a:p>
          <a:p>
            <a:pPr lvl="2"/>
            <a:r>
              <a:rPr lang="en-US" sz="1600" dirty="0"/>
              <a:t>Plotting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5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Component Architecture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Layered component architecture</a:t>
            </a:r>
          </a:p>
          <a:p>
            <a:endParaRPr lang="en-US" sz="1600" dirty="0"/>
          </a:p>
          <a:p>
            <a:r>
              <a:rPr lang="en-US" sz="1600" dirty="0"/>
              <a:t>Starts with a easily human readable, </a:t>
            </a:r>
            <a:r>
              <a:rPr lang="en-US" sz="1600" i="1" dirty="0"/>
              <a:t>declarative</a:t>
            </a:r>
            <a:r>
              <a:rPr lang="en-US" sz="1600" dirty="0"/>
              <a:t> configuration (what, not how)</a:t>
            </a:r>
          </a:p>
          <a:p>
            <a:endParaRPr lang="en-US" sz="1600" dirty="0"/>
          </a:p>
          <a:p>
            <a:r>
              <a:rPr lang="en-US" sz="1600" dirty="0"/>
              <a:t>Unix philosophy: Simple file formats (SQL/NoSQL, elastic DBs not precluded); small components and APIs that do one thing well</a:t>
            </a:r>
          </a:p>
          <a:p>
            <a:endParaRPr lang="en-US" sz="1600" dirty="0"/>
          </a:p>
          <a:p>
            <a:r>
              <a:rPr lang="en-US" sz="1600" dirty="0"/>
              <a:t>Centralized, syslog and </a:t>
            </a:r>
            <a:r>
              <a:rPr lang="en-US" sz="1600" dirty="0" err="1"/>
              <a:t>pcap</a:t>
            </a:r>
            <a:r>
              <a:rPr lang="en-US" sz="1600" dirty="0"/>
              <a:t> based logging (built </a:t>
            </a:r>
            <a:r>
              <a:rPr lang="en-US" sz="1600"/>
              <a:t>in AIT </a:t>
            </a:r>
            <a:r>
              <a:rPr lang="en-US" sz="1600" dirty="0"/>
              <a:t>API)</a:t>
            </a:r>
          </a:p>
          <a:p>
            <a:endParaRPr lang="en-US" sz="1600" dirty="0"/>
          </a:p>
          <a:p>
            <a:r>
              <a:rPr lang="en-US" sz="1600" dirty="0"/>
              <a:t>TCP, UDP/IP for real-time data transfer</a:t>
            </a:r>
          </a:p>
          <a:p>
            <a:endParaRPr lang="en-US" sz="1600" dirty="0"/>
          </a:p>
          <a:p>
            <a:r>
              <a:rPr lang="en-US" sz="1600" dirty="0"/>
              <a:t>Web-based Client / Server</a:t>
            </a:r>
          </a:p>
          <a:p>
            <a:pPr lvl="1"/>
            <a:r>
              <a:rPr lang="en-US" sz="1600" dirty="0"/>
              <a:t>HTTP Web Servers</a:t>
            </a:r>
          </a:p>
          <a:p>
            <a:pPr lvl="1"/>
            <a:r>
              <a:rPr lang="en-US" sz="1600" dirty="0"/>
              <a:t>REST APIs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3898899" y="4118435"/>
            <a:ext cx="4788637" cy="1995394"/>
            <a:chOff x="3898899" y="4118435"/>
            <a:chExt cx="4788637" cy="1995394"/>
          </a:xfrm>
        </p:grpSpPr>
        <p:sp>
          <p:nvSpPr>
            <p:cNvPr id="9" name="Rectangle 8"/>
            <p:cNvSpPr/>
            <p:nvPr/>
          </p:nvSpPr>
          <p:spPr bwMode="auto">
            <a:xfrm>
              <a:off x="4830232" y="4118435"/>
              <a:ext cx="2914650" cy="394828"/>
            </a:xfrm>
            <a:prstGeom prst="rect">
              <a:avLst/>
            </a:prstGeom>
            <a:solidFill>
              <a:srgbClr val="FF6666"/>
            </a:solidFill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GUI and REST Services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898899" y="5719001"/>
              <a:ext cx="3856567" cy="394828"/>
            </a:xfrm>
            <a:prstGeom prst="rect">
              <a:avLst/>
            </a:prstGeom>
            <a:solidFill>
              <a:srgbClr val="CCFF66"/>
            </a:solidFill>
            <a:ln>
              <a:solidFill>
                <a:srgbClr val="008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Configuration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898900" y="4664534"/>
              <a:ext cx="1890182" cy="394828"/>
            </a:xfrm>
            <a:prstGeom prst="rect">
              <a:avLst/>
            </a:prstGeom>
            <a:solidFill>
              <a:srgbClr val="CC66FF"/>
            </a:solidFill>
            <a:ln>
              <a:solidFill>
                <a:srgbClr val="660066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Tools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779428" y="4664534"/>
              <a:ext cx="1892808" cy="394828"/>
            </a:xfrm>
            <a:prstGeom prst="rect">
              <a:avLst/>
            </a:prstGeom>
            <a:solidFill>
              <a:srgbClr val="66CCFF"/>
            </a:solidFill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Scripts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898900" y="5197935"/>
              <a:ext cx="4787900" cy="394828"/>
            </a:xfrm>
            <a:prstGeom prst="rect">
              <a:avLst/>
            </a:prstGeom>
            <a:solidFill>
              <a:srgbClr val="FFCC66"/>
            </a:solidFill>
            <a:ln>
              <a:solidFill>
                <a:srgbClr val="FF66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Application Programming Interface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916146" y="4467685"/>
              <a:ext cx="746126" cy="581024"/>
            </a:xfrm>
            <a:prstGeom prst="rect">
              <a:avLst/>
            </a:prstGeom>
            <a:solidFill>
              <a:srgbClr val="FF6666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950936" y="5593129"/>
              <a:ext cx="736600" cy="520700"/>
            </a:xfrm>
            <a:prstGeom prst="rect">
              <a:avLst/>
            </a:prstGeom>
            <a:solidFill>
              <a:srgbClr val="FFCC66"/>
            </a:solidFill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7964424" y="5550913"/>
              <a:ext cx="704088" cy="520700"/>
            </a:xfrm>
            <a:prstGeom prst="rect">
              <a:avLst/>
            </a:prstGeom>
            <a:solidFill>
              <a:srgbClr val="FFCC66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31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Commanding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Command Dictionary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287338" indent="-285750"/>
            <a:r>
              <a:rPr lang="en-US" sz="1600" dirty="0"/>
              <a:t>Schema documents and represents commands with enough detail to verify units, ranges, etc. and encode to or decode from binary</a:t>
            </a:r>
          </a:p>
          <a:p>
            <a:pPr marL="287338" indent="-285750"/>
            <a:r>
              <a:rPr lang="en-US" sz="1600" dirty="0"/>
              <a:t>Simple plain-text representation of schema in YAML (YAML </a:t>
            </a:r>
            <a:r>
              <a:rPr lang="en-US" sz="1600" dirty="0" err="1"/>
              <a:t>Ain't</a:t>
            </a:r>
            <a:r>
              <a:rPr lang="en-US" sz="1600" dirty="0"/>
              <a:t> Markup Language)</a:t>
            </a:r>
          </a:p>
          <a:p>
            <a:pPr lvl="1"/>
            <a:r>
              <a:rPr lang="en-US" sz="1600" dirty="0"/>
              <a:t>Easy to view / edit with any text editor and many other tools</a:t>
            </a:r>
          </a:p>
          <a:p>
            <a:pPr lvl="1"/>
            <a:r>
              <a:rPr lang="en-US" sz="1600" dirty="0"/>
              <a:t>Easy to compare and difference</a:t>
            </a:r>
          </a:p>
          <a:p>
            <a:pPr lvl="1"/>
            <a:r>
              <a:rPr lang="en-US" sz="1600" dirty="0"/>
              <a:t>Track changes and evolution over time in SCM system</a:t>
            </a:r>
          </a:p>
          <a:p>
            <a:r>
              <a:rPr lang="en-US" sz="1600" dirty="0"/>
              <a:t>Single representation feeds many different tools</a:t>
            </a:r>
          </a:p>
          <a:p>
            <a:pPr lvl="1"/>
            <a:r>
              <a:rPr lang="en-US" sz="1600" dirty="0"/>
              <a:t>Encode to / decode from binary format</a:t>
            </a:r>
          </a:p>
          <a:p>
            <a:pPr lvl="1"/>
            <a:r>
              <a:rPr lang="en-US" sz="1600" dirty="0"/>
              <a:t>Validate syntax and parameters</a:t>
            </a:r>
          </a:p>
          <a:p>
            <a:pPr lvl="1"/>
            <a:r>
              <a:rPr lang="en-US" sz="1600" dirty="0"/>
              <a:t>Monitoring GUI functionality</a:t>
            </a:r>
          </a:p>
          <a:p>
            <a:pPr lvl="1"/>
            <a:r>
              <a:rPr lang="en-US" sz="1600" dirty="0"/>
              <a:t>Generate FSW source code</a:t>
            </a:r>
          </a:p>
          <a:p>
            <a:pPr lvl="1"/>
            <a:r>
              <a:rPr lang="en-US" sz="1600" dirty="0" err="1"/>
              <a:t>LaTeX</a:t>
            </a:r>
            <a:r>
              <a:rPr lang="en-US" sz="1600" dirty="0"/>
              <a:t> to PDF documentation</a:t>
            </a:r>
          </a:p>
          <a:p>
            <a:pPr marL="411480" lvl="1" indent="0">
              <a:buNone/>
            </a:pPr>
            <a:endParaRPr lang="en-US" sz="1600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07501" y="3593942"/>
            <a:ext cx="3377848" cy="2400657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rgbClr val="000000"/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sz="800" b="1" dirty="0">
                <a:latin typeface="Courier New"/>
                <a:cs typeface="Courier New"/>
              </a:rPr>
              <a:t>--- !Command</a:t>
            </a:r>
          </a:p>
          <a:p>
            <a:r>
              <a:rPr lang="en-US" sz="800" b="1" dirty="0">
                <a:latin typeface="Courier New"/>
                <a:cs typeface="Courier New"/>
              </a:rPr>
              <a:t>name:      CORE_SET_OP_MODE</a:t>
            </a:r>
          </a:p>
          <a:p>
            <a:r>
              <a:rPr lang="en-US" sz="800" b="1" dirty="0">
                <a:latin typeface="Courier New"/>
                <a:cs typeface="Courier New"/>
              </a:rPr>
              <a:t>opcode:    0x1234</a:t>
            </a:r>
          </a:p>
          <a:p>
            <a:r>
              <a:rPr lang="en-US" sz="800" b="1" dirty="0">
                <a:latin typeface="Courier New"/>
                <a:cs typeface="Courier New"/>
              </a:rPr>
              <a:t>subsystem: CORE</a:t>
            </a:r>
          </a:p>
          <a:p>
            <a:r>
              <a:rPr lang="en-US" sz="800" b="1" dirty="0" err="1">
                <a:latin typeface="Courier New"/>
                <a:cs typeface="Courier New"/>
              </a:rPr>
              <a:t>desc</a:t>
            </a:r>
            <a:r>
              <a:rPr lang="en-US" sz="800" b="1" dirty="0">
                <a:latin typeface="Courier New"/>
                <a:cs typeface="Courier New"/>
              </a:rPr>
              <a:t>:      |</a:t>
            </a:r>
          </a:p>
          <a:p>
            <a:r>
              <a:rPr lang="en-US" sz="800" b="1" dirty="0">
                <a:latin typeface="Courier New"/>
                <a:cs typeface="Courier New"/>
              </a:rPr>
              <a:t>  This command sets the operational mode.</a:t>
            </a:r>
          </a:p>
          <a:p>
            <a:endParaRPr lang="en-US" sz="800" b="1" dirty="0">
              <a:latin typeface="Courier New"/>
              <a:cs typeface="Courier New"/>
            </a:endParaRPr>
          </a:p>
          <a:p>
            <a:r>
              <a:rPr lang="en-US" sz="800" b="1" dirty="0">
                <a:latin typeface="Courier New"/>
                <a:cs typeface="Courier New"/>
              </a:rPr>
              <a:t>arguments:</a:t>
            </a:r>
          </a:p>
          <a:p>
            <a:r>
              <a:rPr lang="en-US" sz="800" b="1" dirty="0">
                <a:latin typeface="Courier New"/>
                <a:cs typeface="Courier New"/>
              </a:rPr>
              <a:t>  - !Argument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name:  mode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</a:t>
            </a:r>
            <a:r>
              <a:rPr lang="en-US" sz="800" b="1" dirty="0" err="1">
                <a:latin typeface="Courier New"/>
                <a:cs typeface="Courier New"/>
              </a:rPr>
              <a:t>desc</a:t>
            </a:r>
            <a:r>
              <a:rPr lang="en-US" sz="800" b="1" dirty="0">
                <a:latin typeface="Courier New"/>
                <a:cs typeface="Courier New"/>
              </a:rPr>
              <a:t>:  Mode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units: none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type:  U8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bytes: 0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</a:t>
            </a:r>
            <a:r>
              <a:rPr lang="en-US" sz="800" b="1" dirty="0" err="1">
                <a:latin typeface="Courier New"/>
                <a:cs typeface="Courier New"/>
              </a:rPr>
              <a:t>enum</a:t>
            </a:r>
            <a:r>
              <a:rPr lang="en-US" sz="800" b="1" dirty="0">
                <a:latin typeface="Courier New"/>
                <a:cs typeface="Courier New"/>
              </a:rPr>
              <a:t>: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0: SAFE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1: IDLE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2: SCANNING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3: SCIENCE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64755" y="5879942"/>
            <a:ext cx="1107996" cy="246221"/>
          </a:xfrm>
          <a:prstGeom prst="rect">
            <a:avLst/>
          </a:prstGeom>
          <a:solidFill>
            <a:srgbClr val="D5FC79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/>
              <a:t>config</a:t>
            </a:r>
            <a:r>
              <a:rPr lang="en-US" sz="1000" dirty="0"/>
              <a:t>/</a:t>
            </a:r>
            <a:r>
              <a:rPr lang="en-US" sz="1000" dirty="0" err="1"/>
              <a:t>cmd.yaml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129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7683-026B-EA4F-B2F2-9DF7FFA9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07318-9038-864A-B126-0C6377D6C3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292C4-56F6-AB4B-819D-C9496F75A1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Monitoring GUI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E83A026-6EF3-5347-8373-EE5EBA6D359C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68659"/>
            <a:ext cx="8229600" cy="2952369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BA547AF-7065-7C47-84BD-458D86434E5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994035-314C-2244-9BCA-92F0692380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F4E9AB-0FE9-3843-9AE2-DB37F1EC743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8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7683-026B-EA4F-B2F2-9DF7FFA9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07318-9038-864A-B126-0C6377D6C3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292C4-56F6-AB4B-819D-C9496F75A1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Monitoring GUI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E83A026-6EF3-5347-8373-EE5EBA6D359C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68659"/>
            <a:ext cx="8229600" cy="2952369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BA547AF-7065-7C47-84BD-458D86434E5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994035-314C-2244-9BCA-92F0692380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F4E9AB-0FE9-3843-9AE2-DB37F1EC743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BB172-A111-0E41-905A-E566B6874A5E}"/>
              </a:ext>
            </a:extLst>
          </p:cNvPr>
          <p:cNvSpPr/>
          <p:nvPr/>
        </p:nvSpPr>
        <p:spPr>
          <a:xfrm>
            <a:off x="457198" y="2302558"/>
            <a:ext cx="3378631" cy="36332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AD340A-E024-FF4A-9978-C51A8FB71935}"/>
              </a:ext>
            </a:extLst>
          </p:cNvPr>
          <p:cNvSpPr txBox="1"/>
          <p:nvPr/>
        </p:nvSpPr>
        <p:spPr>
          <a:xfrm>
            <a:off x="605011" y="2302558"/>
            <a:ext cx="3323810" cy="3293209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Courier"/>
                <a:cs typeface="Courier"/>
              </a:rPr>
              <a:t>- !Command</a:t>
            </a:r>
          </a:p>
          <a:p>
            <a:r>
              <a:rPr lang="en-US" sz="800" b="1" dirty="0">
                <a:latin typeface="Courier"/>
                <a:cs typeface="Courier"/>
              </a:rPr>
              <a:t>  name:      SEQ_ENABLE_DISABLE</a:t>
            </a:r>
          </a:p>
          <a:p>
            <a:r>
              <a:rPr lang="en-US" sz="800" b="1" dirty="0">
                <a:latin typeface="Courier"/>
                <a:cs typeface="Courier"/>
              </a:rPr>
              <a:t>  opcode:    0x0003</a:t>
            </a:r>
          </a:p>
          <a:p>
            <a:r>
              <a:rPr lang="en-US" sz="800" b="1" dirty="0">
                <a:latin typeface="Courier"/>
                <a:cs typeface="Courier"/>
              </a:rPr>
              <a:t>  subsystem: CMD</a:t>
            </a:r>
          </a:p>
          <a:p>
            <a:r>
              <a:rPr lang="en-US" sz="800" b="1" dirty="0">
                <a:latin typeface="Courier"/>
                <a:cs typeface="Courier"/>
              </a:rPr>
              <a:t>  title: Enable/Disable Sequence</a:t>
            </a:r>
          </a:p>
          <a:p>
            <a:r>
              <a:rPr lang="en-US" sz="800" b="1" dirty="0">
                <a:latin typeface="Courier"/>
                <a:cs typeface="Courier"/>
              </a:rPr>
              <a:t>  </a:t>
            </a:r>
            <a:r>
              <a:rPr lang="en-US" sz="800" b="1" dirty="0" err="1">
                <a:latin typeface="Courier"/>
                <a:cs typeface="Courier"/>
              </a:rPr>
              <a:t>desc</a:t>
            </a:r>
            <a:r>
              <a:rPr lang="en-US" sz="800" b="1" dirty="0">
                <a:latin typeface="Courier"/>
                <a:cs typeface="Courier"/>
              </a:rPr>
              <a:t>:      |</a:t>
            </a:r>
          </a:p>
          <a:p>
            <a:r>
              <a:rPr lang="en-US" sz="800" b="1" dirty="0">
                <a:latin typeface="Courier"/>
                <a:cs typeface="Courier"/>
              </a:rPr>
              <a:t>    This command enables or disabled the specified</a:t>
            </a:r>
          </a:p>
          <a:p>
            <a:r>
              <a:rPr lang="en-US" sz="800" b="1" dirty="0">
                <a:latin typeface="Courier"/>
                <a:cs typeface="Courier"/>
              </a:rPr>
              <a:t>    sequence. If a sequence to be disabled is</a:t>
            </a:r>
          </a:p>
          <a:p>
            <a:r>
              <a:rPr lang="en-US" sz="800" b="1" dirty="0">
                <a:latin typeface="Courier"/>
                <a:cs typeface="Courier"/>
              </a:rPr>
              <a:t>    currently executing, it will be interrupted.</a:t>
            </a:r>
          </a:p>
          <a:p>
            <a:endParaRPr lang="en-US" sz="800" b="1" dirty="0">
              <a:latin typeface="Courier"/>
              <a:cs typeface="Courier"/>
            </a:endParaRPr>
          </a:p>
          <a:p>
            <a:r>
              <a:rPr lang="en-US" sz="800" b="1" dirty="0">
                <a:latin typeface="Courier"/>
                <a:cs typeface="Courier"/>
              </a:rPr>
              <a:t>  arguments:</a:t>
            </a:r>
          </a:p>
          <a:p>
            <a:r>
              <a:rPr lang="en-US" sz="800" b="1" dirty="0">
                <a:latin typeface="Courier"/>
                <a:cs typeface="Courier"/>
              </a:rPr>
              <a:t>    - !Argument</a:t>
            </a:r>
          </a:p>
          <a:p>
            <a:r>
              <a:rPr lang="en-US" sz="800" b="1" dirty="0">
                <a:latin typeface="Courier"/>
                <a:cs typeface="Courier"/>
              </a:rPr>
              <a:t>      name:  </a:t>
            </a:r>
            <a:r>
              <a:rPr lang="en-US" sz="800" b="1" dirty="0" err="1">
                <a:latin typeface="Courier"/>
                <a:cs typeface="Courier"/>
              </a:rPr>
              <a:t>sequence_id</a:t>
            </a:r>
            <a:endParaRPr lang="en-US" sz="800" b="1" dirty="0">
              <a:latin typeface="Courier"/>
              <a:cs typeface="Courier"/>
            </a:endParaRPr>
          </a:p>
          <a:p>
            <a:r>
              <a:rPr lang="en-US" sz="800" b="1" dirty="0">
                <a:latin typeface="Courier"/>
                <a:cs typeface="Courier"/>
              </a:rPr>
              <a:t>      units: none</a:t>
            </a:r>
          </a:p>
          <a:p>
            <a:r>
              <a:rPr lang="en-US" sz="800" b="1" dirty="0">
                <a:latin typeface="Courier"/>
                <a:cs typeface="Courier"/>
              </a:rPr>
              <a:t>      type:  MSB_U16</a:t>
            </a:r>
          </a:p>
          <a:p>
            <a:r>
              <a:rPr lang="en-US" sz="800" b="1" dirty="0">
                <a:latin typeface="Courier"/>
                <a:cs typeface="Courier"/>
              </a:rPr>
              <a:t>      bytes: [0,1]</a:t>
            </a:r>
          </a:p>
          <a:p>
            <a:endParaRPr lang="en-US" sz="800" b="1" dirty="0">
              <a:latin typeface="Courier"/>
              <a:cs typeface="Courier"/>
            </a:endParaRPr>
          </a:p>
          <a:p>
            <a:r>
              <a:rPr lang="en-US" sz="800" b="1" dirty="0">
                <a:latin typeface="Courier"/>
                <a:cs typeface="Courier"/>
              </a:rPr>
              <a:t>    - !Argument</a:t>
            </a:r>
          </a:p>
          <a:p>
            <a:r>
              <a:rPr lang="en-US" sz="800" b="1" dirty="0">
                <a:latin typeface="Courier"/>
                <a:cs typeface="Courier"/>
              </a:rPr>
              <a:t>      name:  enable</a:t>
            </a:r>
          </a:p>
          <a:p>
            <a:r>
              <a:rPr lang="en-US" sz="800" b="1" dirty="0">
                <a:latin typeface="Courier"/>
                <a:cs typeface="Courier"/>
              </a:rPr>
              <a:t>      units: none</a:t>
            </a:r>
          </a:p>
          <a:p>
            <a:r>
              <a:rPr lang="en-US" sz="800" b="1" dirty="0">
                <a:latin typeface="Courier"/>
                <a:cs typeface="Courier"/>
              </a:rPr>
              <a:t>      type:  U8</a:t>
            </a:r>
          </a:p>
          <a:p>
            <a:r>
              <a:rPr lang="en-US" sz="800" b="1" dirty="0">
                <a:latin typeface="Courier"/>
                <a:cs typeface="Courier"/>
              </a:rPr>
              <a:t>      bytes: 2</a:t>
            </a:r>
          </a:p>
          <a:p>
            <a:r>
              <a:rPr lang="en-US" sz="800" b="1" dirty="0">
                <a:latin typeface="Courier"/>
                <a:cs typeface="Courier"/>
              </a:rPr>
              <a:t>      </a:t>
            </a:r>
            <a:r>
              <a:rPr lang="en-US" sz="800" b="1" dirty="0" err="1">
                <a:latin typeface="Courier"/>
                <a:cs typeface="Courier"/>
              </a:rPr>
              <a:t>enum</a:t>
            </a:r>
            <a:r>
              <a:rPr lang="en-US" sz="800" b="1" dirty="0">
                <a:latin typeface="Courier"/>
                <a:cs typeface="Courier"/>
              </a:rPr>
              <a:t>:</a:t>
            </a:r>
          </a:p>
          <a:p>
            <a:r>
              <a:rPr lang="en-US" sz="800" b="1" dirty="0">
                <a:latin typeface="Courier"/>
                <a:cs typeface="Courier"/>
              </a:rPr>
              <a:t>        0: DISABLED</a:t>
            </a:r>
          </a:p>
          <a:p>
            <a:r>
              <a:rPr lang="en-US" sz="800" b="1" dirty="0">
                <a:latin typeface="Courier"/>
                <a:cs typeface="Courier"/>
              </a:rPr>
              <a:t>        1: ENABLED</a:t>
            </a:r>
          </a:p>
          <a:p>
            <a:endParaRPr lang="en-US" sz="8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32381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Sequencing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Relative-Time Sequences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13316" y="2906520"/>
            <a:ext cx="7969321" cy="2610877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2 CORE_SET_OP_MODE INSTRUMENT_SAFE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2 CORE_SET_OP_MODE SCIENCE</a:t>
            </a:r>
          </a:p>
          <a:p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# boot V5 interface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2  CORE_BOOT_V5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15 CORE_NO_OP</a:t>
            </a:r>
          </a:p>
          <a:p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# set GPS interface options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5 GPS_SET_PROGRAM_INTERFACE PVT_SOLUTION 0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5 GPS_SET_PROGRAM_INTERFACE GPS_TIME 0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5 GPS_SET_PROGRAM_INTERFACE SGR_STATUS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79FD45-0B21-5744-8A16-E24A4ED19758}"/>
              </a:ext>
            </a:extLst>
          </p:cNvPr>
          <p:cNvSpPr txBox="1"/>
          <p:nvPr/>
        </p:nvSpPr>
        <p:spPr>
          <a:xfrm>
            <a:off x="457198" y="1368659"/>
            <a:ext cx="5776333" cy="656014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7774C8-7B0E-C74A-A1BD-73BA55BB611A}"/>
              </a:ext>
            </a:extLst>
          </p:cNvPr>
          <p:cNvSpPr txBox="1"/>
          <p:nvPr/>
        </p:nvSpPr>
        <p:spPr>
          <a:xfrm>
            <a:off x="613316" y="1633062"/>
            <a:ext cx="7969321" cy="1079576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Consists of time offset and command to execute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Can be executed from ground via Monitoring UI or API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Can be encoded for upload to FSW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17F53F-F45A-3E4A-9108-EABA0FA4B5A4}"/>
              </a:ext>
            </a:extLst>
          </p:cNvPr>
          <p:cNvSpPr txBox="1"/>
          <p:nvPr/>
        </p:nvSpPr>
        <p:spPr>
          <a:xfrm>
            <a:off x="2932770" y="1918010"/>
            <a:ext cx="2910469" cy="11115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C7E5B3-5749-4D48-8C4D-15B163D7FF64}"/>
              </a:ext>
            </a:extLst>
          </p:cNvPr>
          <p:cNvSpPr txBox="1"/>
          <p:nvPr/>
        </p:nvSpPr>
        <p:spPr>
          <a:xfrm>
            <a:off x="1193180" y="185110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50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Telemetry Dictionary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94338" y="1316182"/>
            <a:ext cx="8562435" cy="5144310"/>
            <a:chOff x="88900" y="863076"/>
            <a:chExt cx="8562435" cy="5144310"/>
          </a:xfrm>
        </p:grpSpPr>
        <p:grpSp>
          <p:nvGrpSpPr>
            <p:cNvPr id="14" name="Group 13"/>
            <p:cNvGrpSpPr/>
            <p:nvPr/>
          </p:nvGrpSpPr>
          <p:grpSpPr>
            <a:xfrm>
              <a:off x="88900" y="1903769"/>
              <a:ext cx="8432792" cy="3957424"/>
              <a:chOff x="418700" y="1732035"/>
              <a:chExt cx="8361341" cy="424009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18700" y="1732038"/>
                <a:ext cx="4182532" cy="4240094"/>
              </a:xfrm>
              <a:prstGeom prst="rect">
                <a:avLst/>
              </a:prstGeom>
              <a:solidFill>
                <a:srgbClr val="FFFD78">
                  <a:alpha val="50196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US" sz="800" b="1" dirty="0">
                    <a:latin typeface="Courier New"/>
                    <a:cs typeface="Courier New"/>
                  </a:rPr>
                  <a:t>- !Packet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name: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CCSDS_Packet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type: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ethernet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FSW 1553 Telemetry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headers: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- !Header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name: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CCSDS_Primary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fields: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version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Indicates CCSDS Version-1 (does not change)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0xE0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type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Distinguishes between core and payload packet types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to extend the APID space to 4032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0x10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enum</a:t>
                </a:r>
                <a:r>
                  <a:rPr lang="en-US" sz="800" b="1" dirty="0">
                    <a:latin typeface="Courier New"/>
                    <a:cs typeface="Courier New"/>
                  </a:rPr>
                  <a:t>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0: 'Core'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1: 'Payload’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secondary_header_flag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Indicates whether, or not, a Secondary Header follows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the primary header (always set to 1)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601232" y="1732035"/>
                <a:ext cx="4178809" cy="4240096"/>
              </a:xfrm>
              <a:prstGeom prst="rect">
                <a:avLst/>
              </a:prstGeom>
              <a:solidFill>
                <a:srgbClr val="FFFD78">
                  <a:alpha val="50196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0x08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enum</a:t>
                </a:r>
                <a:r>
                  <a:rPr lang="en-US" sz="800" b="1" dirty="0">
                    <a:latin typeface="Courier New"/>
                    <a:cs typeface="Courier New"/>
                  </a:rPr>
                  <a:t>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0: 'Not Present'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1: 'Present’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apid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Used in conjunction with Type to define the Logical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Data Path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[0, 1]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MSB_U16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0x07FF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sequence_flags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When sending commands, the sequence flags must be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marked as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unsegmented</a:t>
                </a:r>
                <a:r>
                  <a:rPr lang="en-US" sz="800" b="1" dirty="0">
                    <a:latin typeface="Courier New"/>
                    <a:cs typeface="Courier New"/>
                  </a:rPr>
                  <a:t> data. All other PL packets may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be per source/destination ICDs.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2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0xC0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enum</a:t>
                </a:r>
                <a:r>
                  <a:rPr lang="en-US" sz="800" b="1" dirty="0">
                    <a:latin typeface="Courier New"/>
                    <a:cs typeface="Courier New"/>
                  </a:rPr>
                  <a:t>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0: 'Continuation Segment'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1: 'First Segment'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2: 'Last Segment'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3: '</a:t>
                </a:r>
                <a:r>
                  <a:rPr lang="en-US" sz="800" b="1" dirty="0" err="1">
                    <a:latin typeface="Courier New"/>
                    <a:cs typeface="Courier New"/>
                  </a:rPr>
                  <a:t>Unsegmented</a:t>
                </a:r>
                <a:r>
                  <a:rPr lang="en-US" sz="800" b="1" dirty="0">
                    <a:latin typeface="Courier New"/>
                    <a:cs typeface="Courier New"/>
                  </a:rPr>
                  <a:t>’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7352582" y="5714998"/>
              <a:ext cx="1298753" cy="292388"/>
            </a:xfrm>
            <a:prstGeom prst="rect">
              <a:avLst/>
            </a:prstGeom>
            <a:solidFill>
              <a:srgbClr val="D5FC79"/>
            </a:solidFill>
            <a:ln>
              <a:solidFill>
                <a:srgbClr val="92D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300" dirty="0" err="1"/>
                <a:t>config</a:t>
              </a:r>
              <a:r>
                <a:rPr lang="en-US" sz="1300" dirty="0"/>
                <a:t>/</a:t>
              </a:r>
              <a:r>
                <a:rPr lang="en-US" sz="1300" dirty="0" err="1"/>
                <a:t>tlm.yaml</a:t>
              </a:r>
              <a:endParaRPr lang="en-US" sz="1300" dirty="0"/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5950071"/>
                </p:ext>
              </p:extLst>
            </p:nvPr>
          </p:nvGraphicFramePr>
          <p:xfrm>
            <a:off x="1908784" y="863076"/>
            <a:ext cx="4869233" cy="11770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77" name="Document" r:id="rId3" imgW="5613480" imgH="1371240" progId="Word.Document.12">
                    <p:link updateAutomatic="1"/>
                  </p:oleObj>
                </mc:Choice>
                <mc:Fallback>
                  <p:oleObj name="Document" r:id="rId3" imgW="5613480" imgH="1371240" progId="Word.Document.12">
                    <p:link updateAutomatic="1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8784" y="863076"/>
                          <a:ext cx="4869233" cy="1177054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4776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Telemetry Dictionary Features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9" y="178628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Telemetry dictionary also provides ability to specify:</a:t>
            </a:r>
          </a:p>
          <a:p>
            <a:endParaRPr lang="en-US" sz="1600" dirty="0"/>
          </a:p>
          <a:p>
            <a:r>
              <a:rPr lang="en-US" sz="1600" dirty="0"/>
              <a:t>Constants</a:t>
            </a:r>
          </a:p>
          <a:p>
            <a:r>
              <a:rPr lang="en-US" sz="1600" dirty="0"/>
              <a:t>Functions</a:t>
            </a:r>
          </a:p>
          <a:p>
            <a:r>
              <a:rPr lang="en-US" sz="1600" dirty="0"/>
              <a:t>History</a:t>
            </a:r>
          </a:p>
          <a:p>
            <a:r>
              <a:rPr lang="en-US" sz="1600" dirty="0"/>
              <a:t>DN to EU</a:t>
            </a:r>
          </a:p>
          <a:p>
            <a:r>
              <a:rPr lang="en-US" sz="1600" dirty="0" err="1"/>
              <a:t>Muxed</a:t>
            </a:r>
            <a:r>
              <a:rPr lang="en-US" sz="1600" dirty="0"/>
              <a:t> Data</a:t>
            </a:r>
          </a:p>
          <a:p>
            <a:r>
              <a:rPr lang="en-US" sz="1600" dirty="0"/>
              <a:t>Masks</a:t>
            </a:r>
          </a:p>
          <a:p>
            <a:r>
              <a:rPr lang="en-US" sz="1600" dirty="0"/>
              <a:t>Imports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258389" y="2202910"/>
            <a:ext cx="6439561" cy="4193291"/>
            <a:chOff x="2095500" y="1739900"/>
            <a:chExt cx="6439561" cy="4193291"/>
          </a:xfrm>
        </p:grpSpPr>
        <p:sp>
          <p:nvSpPr>
            <p:cNvPr id="11" name="TextBox 10"/>
            <p:cNvSpPr txBox="1"/>
            <p:nvPr/>
          </p:nvSpPr>
          <p:spPr>
            <a:xfrm>
              <a:off x="2095500" y="1739900"/>
              <a:ext cx="6313098" cy="4076700"/>
            </a:xfrm>
            <a:prstGeom prst="rect">
              <a:avLst/>
            </a:prstGeom>
            <a:solidFill>
              <a:srgbClr val="FFFD78">
                <a:alpha val="50196"/>
              </a:srgbClr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000" b="1" dirty="0">
                  <a:latin typeface="Courier New"/>
                  <a:cs typeface="Courier New"/>
                </a:rPr>
                <a:t>- !Packet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name:  </a:t>
              </a:r>
              <a:r>
                <a:rPr lang="en-US" sz="1000" b="1" dirty="0" err="1">
                  <a:latin typeface="Courier New"/>
                  <a:cs typeface="Courier New"/>
                </a:rPr>
                <a:t>AMR_Standard_Telemetry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|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See AMR Command and Telemetry Handbook (Doc D-12345)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constants: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A:   371.81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B:  -4.850e-2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C:   1.086e-5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D:  -1.239e-9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RL: 1000.0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RH: 5000.0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functions: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): RL + 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 - history.RT0) * (RH - RL) / (history.RT1 - history.RT0)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T(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): A + (B *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)) + (C *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)**2) + (D *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)**3)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history: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VX0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VX1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VX2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VX3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VX4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!include 1553_ehs.yaml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36308" y="5640803"/>
              <a:ext cx="1298753" cy="292388"/>
            </a:xfrm>
            <a:prstGeom prst="rect">
              <a:avLst/>
            </a:prstGeom>
            <a:solidFill>
              <a:srgbClr val="D5FC79"/>
            </a:solidFill>
            <a:ln>
              <a:solidFill>
                <a:srgbClr val="92D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dirty="0" err="1"/>
                <a:t>config</a:t>
              </a:r>
              <a:r>
                <a:rPr lang="en-US" sz="1300" dirty="0"/>
                <a:t>/</a:t>
              </a:r>
              <a:r>
                <a:rPr lang="en-US" sz="1300" dirty="0" err="1"/>
                <a:t>tlm.yaml</a:t>
              </a:r>
              <a:endParaRPr lang="en-US" sz="13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38594" y="1866351"/>
              <a:ext cx="5185315" cy="2388704"/>
            </a:xfrm>
            <a:prstGeom prst="rect">
              <a:avLst/>
            </a:prstGeom>
            <a:solidFill>
              <a:srgbClr val="FFFEBD"/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200" b="1" dirty="0">
                  <a:latin typeface="Courier New"/>
                  <a:cs typeface="Courier New"/>
                </a:rPr>
                <a:t> 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- !Field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name:   VX6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</a:t>
              </a:r>
              <a:r>
                <a:rPr lang="en-US" sz="1200" b="1" dirty="0" err="1">
                  <a:latin typeface="Courier New"/>
                  <a:cs typeface="Courier New"/>
                </a:rPr>
                <a:t>desc</a:t>
              </a:r>
              <a:r>
                <a:rPr lang="en-US" sz="1200" b="1" dirty="0">
                  <a:latin typeface="Courier New"/>
                  <a:cs typeface="Courier New"/>
                </a:rPr>
                <a:t>:   VFC (+12V)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</a:t>
              </a:r>
              <a:r>
                <a:rPr lang="en-US" sz="1200" b="1" dirty="0" err="1">
                  <a:latin typeface="Courier New"/>
                  <a:cs typeface="Courier New"/>
                </a:rPr>
                <a:t>dntoeu</a:t>
              </a:r>
              <a:r>
                <a:rPr lang="en-US" sz="1200" b="1" dirty="0">
                  <a:latin typeface="Courier New"/>
                  <a:cs typeface="Courier New"/>
                </a:rPr>
                <a:t>: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  equation: 11.53 * raw.VX6 / history.VX0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  units:    volts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  when:     history.VX0 &gt; 2000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type:   MSB_U16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when:   HKMux1 == 0x6e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449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Telemetry Dictionary Features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9" y="178628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Telemetry dictionary also provides ability to specify:</a:t>
            </a:r>
          </a:p>
          <a:p>
            <a:endParaRPr lang="en-US" sz="1600" dirty="0"/>
          </a:p>
          <a:p>
            <a:r>
              <a:rPr lang="en-US" sz="1600" dirty="0"/>
              <a:t>Constants</a:t>
            </a:r>
          </a:p>
          <a:p>
            <a:r>
              <a:rPr lang="en-US" sz="1600" dirty="0"/>
              <a:t>Functions</a:t>
            </a:r>
          </a:p>
          <a:p>
            <a:r>
              <a:rPr lang="en-US" sz="1600" dirty="0"/>
              <a:t>History</a:t>
            </a:r>
          </a:p>
          <a:p>
            <a:r>
              <a:rPr lang="en-US" sz="1600" dirty="0"/>
              <a:t>DN to EU</a:t>
            </a:r>
          </a:p>
          <a:p>
            <a:r>
              <a:rPr lang="en-US" sz="1600" dirty="0" err="1"/>
              <a:t>Muxed</a:t>
            </a:r>
            <a:r>
              <a:rPr lang="en-US" sz="1600" dirty="0"/>
              <a:t> Data</a:t>
            </a:r>
          </a:p>
          <a:p>
            <a:r>
              <a:rPr lang="en-US" sz="1600" dirty="0"/>
              <a:t>Masks</a:t>
            </a:r>
          </a:p>
          <a:p>
            <a:r>
              <a:rPr lang="en-US" sz="1600" dirty="0"/>
              <a:t>Imports</a:t>
            </a:r>
          </a:p>
          <a:p>
            <a:endParaRPr lang="en-US" sz="16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58389" y="2202910"/>
            <a:ext cx="6313098" cy="4076700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000" b="1" dirty="0">
                <a:latin typeface="Courier New"/>
                <a:cs typeface="Courier New"/>
              </a:rPr>
              <a:t>- !Packet</a:t>
            </a:r>
          </a:p>
          <a:p>
            <a:r>
              <a:rPr lang="en-US" sz="1000" b="1" dirty="0">
                <a:latin typeface="Courier New"/>
                <a:cs typeface="Courier New"/>
              </a:rPr>
              <a:t>  name:  </a:t>
            </a:r>
            <a:r>
              <a:rPr lang="en-US" sz="1000" b="1" dirty="0" err="1">
                <a:latin typeface="Courier New"/>
                <a:cs typeface="Courier New"/>
              </a:rPr>
              <a:t>AMR_Standard_Telemetry</a:t>
            </a:r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</a:t>
            </a:r>
            <a:r>
              <a:rPr lang="en-US" sz="1000" b="1" dirty="0" err="1">
                <a:latin typeface="Courier New"/>
                <a:cs typeface="Courier New"/>
              </a:rPr>
              <a:t>desc</a:t>
            </a:r>
            <a:r>
              <a:rPr lang="en-US" sz="1000" b="1" dirty="0">
                <a:latin typeface="Courier New"/>
                <a:cs typeface="Courier New"/>
              </a:rPr>
              <a:t>:  |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See AMR Command and Telemetry Handbook (Doc D-12345)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</a:t>
            </a:r>
          </a:p>
          <a:p>
            <a:r>
              <a:rPr lang="en-US" sz="1000" b="1" dirty="0">
                <a:latin typeface="Courier New"/>
                <a:cs typeface="Courier New"/>
              </a:rPr>
              <a:t>  constants: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A:   371.81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B:  -4.850e-2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C:   1.086e-5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D:  -1.239e-9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RL: 1000.0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RH: 5000.0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functions: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): RL + 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 - history.RT0) * (RH - RL) / (history.RT1 - history.RT0)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T(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): A + (B *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)) + (C *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)**2) + (D *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)**3)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history: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VX0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VX1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VX2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VX3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VX4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!include 1553_ehs.yaml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9197" y="6108077"/>
            <a:ext cx="1298753" cy="292388"/>
          </a:xfrm>
          <a:prstGeom prst="rect">
            <a:avLst/>
          </a:prstGeom>
          <a:solidFill>
            <a:srgbClr val="D5FC79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300" dirty="0" err="1"/>
              <a:t>config</a:t>
            </a:r>
            <a:r>
              <a:rPr lang="en-US" sz="1300" dirty="0"/>
              <a:t>/</a:t>
            </a:r>
            <a:r>
              <a:rPr lang="en-US" sz="1300" dirty="0" err="1"/>
              <a:t>tlm.yaml</a:t>
            </a:r>
            <a:endParaRPr lang="en-US" sz="1300" dirty="0"/>
          </a:p>
        </p:txBody>
      </p:sp>
      <p:sp>
        <p:nvSpPr>
          <p:cNvPr id="15" name="TextBox 14"/>
          <p:cNvSpPr txBox="1"/>
          <p:nvPr/>
        </p:nvSpPr>
        <p:spPr>
          <a:xfrm>
            <a:off x="3501483" y="2322673"/>
            <a:ext cx="5196467" cy="2364058"/>
          </a:xfrm>
          <a:prstGeom prst="rect">
            <a:avLst/>
          </a:prstGeom>
          <a:solidFill>
            <a:srgbClr val="FFFEBD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200" b="1" dirty="0">
                <a:latin typeface="Courier New"/>
                <a:cs typeface="Courier New"/>
              </a:rPr>
              <a:t> </a:t>
            </a:r>
          </a:p>
          <a:p>
            <a:r>
              <a:rPr lang="en-US" sz="1200" b="1" dirty="0">
                <a:latin typeface="Courier New"/>
                <a:cs typeface="Courier New"/>
              </a:rPr>
              <a:t>- !Field         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name:   RT2    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bytes:  '@</a:t>
            </a:r>
            <a:r>
              <a:rPr lang="en-US" sz="1200" b="1" dirty="0" err="1">
                <a:latin typeface="Courier New"/>
                <a:cs typeface="Courier New"/>
              </a:rPr>
              <a:t>prev</a:t>
            </a:r>
            <a:r>
              <a:rPr lang="en-US" sz="1200" b="1" dirty="0">
                <a:latin typeface="Courier New"/>
                <a:cs typeface="Courier New"/>
              </a:rPr>
              <a:t>'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</a:t>
            </a:r>
            <a:r>
              <a:rPr lang="en-US" sz="1200" b="1" dirty="0" err="1">
                <a:latin typeface="Courier New"/>
                <a:cs typeface="Courier New"/>
              </a:rPr>
              <a:t>desc</a:t>
            </a:r>
            <a:r>
              <a:rPr lang="en-US" sz="1200" b="1" dirty="0">
                <a:latin typeface="Courier New"/>
                <a:cs typeface="Courier New"/>
              </a:rPr>
              <a:t>:   RT2 External Temp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</a:t>
            </a:r>
            <a:r>
              <a:rPr lang="en-US" sz="1200" b="1" dirty="0" err="1">
                <a:latin typeface="Courier New"/>
                <a:cs typeface="Courier New"/>
              </a:rPr>
              <a:t>dntoeu</a:t>
            </a:r>
            <a:r>
              <a:rPr lang="en-US" sz="1200" b="1" dirty="0">
                <a:latin typeface="Courier New"/>
                <a:cs typeface="Courier New"/>
              </a:rPr>
              <a:t>:        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  equation: T(raw.RT2)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  units:    Kelvin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  when:     (history.RT1 - history.RT0) &gt; 3000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type:   MSB_U16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mask:   0xFF00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when:   HKMux1 == 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D04-5991-6E4F-82DF-4527CFCE6037}"/>
              </a:ext>
            </a:extLst>
          </p:cNvPr>
          <p:cNvSpPr txBox="1"/>
          <p:nvPr/>
        </p:nvSpPr>
        <p:spPr>
          <a:xfrm>
            <a:off x="1728439" y="1037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78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Limits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9" y="1786289"/>
            <a:ext cx="8229600" cy="4525963"/>
          </a:xfrm>
        </p:spPr>
        <p:txBody>
          <a:bodyPr/>
          <a:lstStyle/>
          <a:p>
            <a:r>
              <a:rPr lang="en-US" sz="1600" dirty="0"/>
              <a:t>Monitor telemetry streams for invalid values</a:t>
            </a:r>
          </a:p>
          <a:p>
            <a:endParaRPr lang="en-US" sz="1600" dirty="0"/>
          </a:p>
          <a:p>
            <a:r>
              <a:rPr lang="en-US" sz="1600" dirty="0"/>
              <a:t>Define “warning” and “error value</a:t>
            </a:r>
            <a:br>
              <a:rPr lang="en-US" sz="1600" dirty="0"/>
            </a:br>
            <a:r>
              <a:rPr lang="en-US" sz="1600" dirty="0"/>
              <a:t>ranges</a:t>
            </a:r>
          </a:p>
          <a:p>
            <a:r>
              <a:rPr lang="en-US" sz="1600" dirty="0"/>
              <a:t>Specify mnemonics that are out</a:t>
            </a:r>
            <a:br>
              <a:rPr lang="en-US" sz="1600" dirty="0"/>
            </a:br>
            <a:r>
              <a:rPr lang="en-US" sz="1600" dirty="0"/>
              <a:t>of limit</a:t>
            </a:r>
          </a:p>
          <a:p>
            <a:endParaRPr lang="en-US" sz="1600" dirty="0"/>
          </a:p>
          <a:p>
            <a:r>
              <a:rPr lang="en-US" sz="1600" dirty="0"/>
              <a:t>Notify users in Monitoring UI of</a:t>
            </a:r>
            <a:br>
              <a:rPr lang="en-US" sz="1600" dirty="0"/>
            </a:br>
            <a:r>
              <a:rPr lang="en-US" sz="1600" dirty="0"/>
              <a:t>invalid values</a:t>
            </a:r>
          </a:p>
          <a:p>
            <a:r>
              <a:rPr lang="en-US" sz="1600" dirty="0"/>
              <a:t>Automatically send text and email</a:t>
            </a:r>
            <a:br>
              <a:rPr lang="en-US" sz="1600" dirty="0"/>
            </a:br>
            <a:r>
              <a:rPr lang="en-US" sz="1600" dirty="0"/>
              <a:t>alerts when limit trips are detected.</a:t>
            </a:r>
          </a:p>
          <a:p>
            <a:endParaRPr lang="en-US" sz="16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59405" y="2307491"/>
            <a:ext cx="4646088" cy="4004761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- !Limit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source:  1553_EHS.AnalogsCurr_STAR_TRACKER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000" b="1" dirty="0" err="1">
                <a:latin typeface="Courier New" charset="0"/>
                <a:ea typeface="Courier New" charset="0"/>
                <a:cs typeface="Courier New" charset="0"/>
              </a:rPr>
              <a:t>desc</a:t>
            </a:r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:    Overcurrent - Star Tracker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units:   amperes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upper: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  warn:  0.43</a:t>
            </a:r>
          </a:p>
          <a:p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1000" b="1" dirty="0" err="1">
                <a:latin typeface="Courier New" charset="0"/>
                <a:ea typeface="Courier New" charset="0"/>
                <a:cs typeface="Courier New" charset="0"/>
              </a:rPr>
              <a:t>error</a:t>
            </a:r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: 0.52</a:t>
            </a:r>
          </a:p>
          <a:p>
            <a:endParaRPr lang="mr-IN" sz="10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- !Limit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source:  1553_EHS.AnalogsVoltage_V_GA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000" b="1" dirty="0" err="1">
                <a:latin typeface="Courier New" charset="0"/>
                <a:ea typeface="Courier New" charset="0"/>
                <a:cs typeface="Courier New" charset="0"/>
              </a:rPr>
              <a:t>desc</a:t>
            </a:r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:    Voltage Bank A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units:   volts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lower:</a:t>
            </a:r>
          </a:p>
          <a:p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1000" b="1" dirty="0" err="1">
                <a:latin typeface="Courier New" charset="0"/>
                <a:ea typeface="Courier New" charset="0"/>
                <a:cs typeface="Courier New" charset="0"/>
              </a:rPr>
              <a:t>error</a:t>
            </a:r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: 23.0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  warn:  27.0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de-DE" sz="1000" b="1" dirty="0" err="1">
                <a:latin typeface="Courier New" charset="0"/>
                <a:ea typeface="Courier New" charset="0"/>
                <a:cs typeface="Courier New" charset="0"/>
              </a:rPr>
              <a:t>upper</a:t>
            </a:r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: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  warn:  29.0</a:t>
            </a:r>
          </a:p>
          <a:p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1000" b="1" dirty="0" err="1">
                <a:latin typeface="Courier New" charset="0"/>
                <a:ea typeface="Courier New" charset="0"/>
                <a:cs typeface="Courier New" charset="0"/>
              </a:rPr>
              <a:t>error</a:t>
            </a:r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: 35.0</a:t>
            </a:r>
          </a:p>
          <a:p>
            <a:endParaRPr lang="en-US" sz="10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- !Limit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source:  1553_EHS.SRUSWBootFailure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000" b="1" dirty="0" err="1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desc</a:t>
            </a:r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:    SRU S/W Boot Failure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value: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  error: FAILED</a:t>
            </a:r>
            <a:endParaRPr lang="mr-IN" sz="10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61158" y="6092662"/>
            <a:ext cx="1455848" cy="292388"/>
          </a:xfrm>
          <a:prstGeom prst="rect">
            <a:avLst/>
          </a:prstGeom>
          <a:solidFill>
            <a:srgbClr val="D5FC79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300" dirty="0" err="1"/>
              <a:t>config</a:t>
            </a:r>
            <a:r>
              <a:rPr lang="en-US" sz="1300" dirty="0"/>
              <a:t>/</a:t>
            </a:r>
            <a:r>
              <a:rPr lang="en-US" sz="1300" dirty="0" err="1"/>
              <a:t>limits.yaml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08496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Configurable Telemetry Displays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It’s just HTML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67101" y="1557300"/>
            <a:ext cx="7616406" cy="3927201"/>
            <a:chOff x="490015" y="1668538"/>
            <a:chExt cx="8017270" cy="4207724"/>
          </a:xfrm>
        </p:grpSpPr>
        <p:sp>
          <p:nvSpPr>
            <p:cNvPr id="10" name="Right Arrow 9"/>
            <p:cNvSpPr/>
            <p:nvPr/>
          </p:nvSpPr>
          <p:spPr bwMode="auto">
            <a:xfrm>
              <a:off x="4809559" y="3395759"/>
              <a:ext cx="592667" cy="807581"/>
            </a:xfrm>
            <a:prstGeom prst="rightArrow">
              <a:avLst/>
            </a:prstGeom>
            <a:solidFill>
              <a:srgbClr val="D5FC79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812706"/>
              <a:endParaRPr lang="en-US" sz="1900"/>
            </a:p>
          </p:txBody>
        </p:sp>
        <p:pic>
          <p:nvPicPr>
            <p:cNvPr id="11" name="Picture 10" descr="screenshot-01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8551" y="3506013"/>
              <a:ext cx="2988734" cy="5870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2" name="Group 11"/>
            <p:cNvGrpSpPr/>
            <p:nvPr/>
          </p:nvGrpSpPr>
          <p:grpSpPr>
            <a:xfrm>
              <a:off x="490015" y="1668538"/>
              <a:ext cx="4122158" cy="4207724"/>
              <a:chOff x="490015" y="1668538"/>
              <a:chExt cx="4122158" cy="4207724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490021" y="1668538"/>
                <a:ext cx="4122152" cy="1566998"/>
                <a:chOff x="490021" y="1668538"/>
                <a:chExt cx="4122152" cy="1566998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3170279" y="1668538"/>
                  <a:ext cx="1441894" cy="280297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EECC00"/>
                  </a:solidFill>
                  <a:prstDash val="solid"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 err="1">
                      <a:latin typeface="Courier New"/>
                      <a:cs typeface="Courier New"/>
                    </a:rPr>
                    <a:t>gui</a:t>
                  </a:r>
                  <a:r>
                    <a:rPr lang="en-US" sz="1100" b="1" dirty="0">
                      <a:latin typeface="Courier New"/>
                      <a:cs typeface="Courier New"/>
                    </a:rPr>
                    <a:t>/</a:t>
                  </a:r>
                  <a:r>
                    <a:rPr lang="en-US" sz="1100" b="1" dirty="0" err="1">
                      <a:latin typeface="Courier New"/>
                      <a:cs typeface="Courier New"/>
                    </a:rPr>
                    <a:t>telem.html</a:t>
                  </a:r>
                  <a:endParaRPr lang="en-US" sz="1100" b="1" dirty="0">
                    <a:latin typeface="Courier New"/>
                    <a:cs typeface="Courier New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490021" y="1949467"/>
                  <a:ext cx="4122152" cy="1286069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000000"/>
                  </a:solidFill>
                  <a:prstDash val="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latin typeface="Courier New"/>
                      <a:cs typeface="Courier New"/>
                    </a:rPr>
                    <a:t>&lt;h4 class="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telem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-group-title"&gt;FSW&lt;/h4&gt;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&lt;table class="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telem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col2"&gt;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&gt;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Recv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: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CmdsRcvd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    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Fail: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CmdsFailed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&gt;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Exec: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CmdsExec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    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Curr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Seq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ID: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CurrSeqID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&gt;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Seq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:  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SeqCmdOffset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&lt;/table&gt;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&lt;/div&gt;</a:t>
                  </a: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490015" y="3646607"/>
                <a:ext cx="4122158" cy="2229655"/>
                <a:chOff x="490021" y="1919416"/>
                <a:chExt cx="4122158" cy="2229655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3069439" y="1919416"/>
                  <a:ext cx="1531001" cy="280296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EECC00"/>
                  </a:solidFill>
                  <a:prstDash val="solid"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 err="1">
                      <a:latin typeface="Courier New"/>
                      <a:cs typeface="Courier New"/>
                    </a:rPr>
                    <a:t>config</a:t>
                  </a:r>
                  <a:r>
                    <a:rPr lang="en-US" sz="1100" b="1" dirty="0">
                      <a:latin typeface="Courier New"/>
                      <a:cs typeface="Courier New"/>
                    </a:rPr>
                    <a:t>/</a:t>
                  </a:r>
                  <a:r>
                    <a:rPr lang="en-US" sz="1100" b="1" dirty="0" err="1">
                      <a:latin typeface="Courier New"/>
                      <a:cs typeface="Courier New"/>
                    </a:rPr>
                    <a:t>tlm.yaml</a:t>
                  </a:r>
                  <a:endParaRPr lang="en-US" sz="1100" b="1" dirty="0">
                    <a:latin typeface="Courier New"/>
                    <a:cs typeface="Courier New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90021" y="2203483"/>
                  <a:ext cx="4122158" cy="1945588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000000"/>
                  </a:solidFill>
                  <a:prstDash val="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l-NL" sz="800" b="1" dirty="0">
                      <a:latin typeface="Courier New"/>
                      <a:cs typeface="Courier New"/>
                    </a:rPr>
                    <a:t> - !Field		- !Field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CmdsRcvd</a:t>
                  </a:r>
                  <a:r>
                    <a:rPr lang="nl-NL" sz="800" b="1" dirty="0">
                      <a:latin typeface="Courier New"/>
                      <a:cs typeface="Courier New"/>
                    </a:rPr>
                    <a:t>	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CurrSeqID</a:t>
                  </a:r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bytes: [297,298]	  bytes: [303,304]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type: MSB_U16               type: MSB_U16</a:t>
                  </a:r>
                </a:p>
                <a:p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- !Field		- !Field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CmdsFailed</a:t>
                  </a:r>
                  <a:r>
                    <a:rPr lang="nl-NL" sz="800" b="1" dirty="0">
                      <a:latin typeface="Courier New"/>
                      <a:cs typeface="Courier New"/>
                    </a:rPr>
                    <a:t>	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SeqCmdOffset</a:t>
                  </a:r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bytes: [299,300]	  bytes: [305,306]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type: MSB_U16	   type: MSB_U16</a:t>
                  </a:r>
                </a:p>
                <a:p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- !Field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CmdsExec</a:t>
                  </a:r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bytes: [301,302]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type: MSB_U16</a:t>
                  </a:r>
                  <a:endParaRPr lang="en-US" sz="800" b="1" dirty="0">
                    <a:latin typeface="Courier New"/>
                    <a:cs typeface="Courier New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5301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4706-9899-6C4D-8417-A5361565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Telemetry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50C99-ADB4-2544-BBCD-AD7DDDF5F0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C55EE-3A47-2645-B477-E626784966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Monitoring Display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AA73937-535F-CC4F-B3B7-FEA534AFE811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5661"/>
            <a:ext cx="8229600" cy="4435041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96FBB3E-6768-184D-A732-0EFDCFB0760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C35236-E3B6-794B-BCDE-4976EB43162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E6CCEA-0211-8046-ABE9-725984F8239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3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API and Payload Scripting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Low-Level Script Interface: It’s Python!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7199" y="1794665"/>
            <a:ext cx="8114288" cy="4484945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from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ait.core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 import log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from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ait.core.api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import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APITimeoutError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,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CmdExecError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, wait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import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myInstrument</a:t>
            </a:r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try: 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p =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myInstrument.api.Payload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()  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p.OVERRIDE_NEXT_CMD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p.ehs.CmdOverrideEnabled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== 'OVERRIDE_ENABLED'",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p.execute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('RELEASE_LOCK SWITCH_ON PRIMARY')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p.ehs.PMALockState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== 'UNLOCKED'",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p.execute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('SET_RELEASE_THRESHOLD', 0xffff)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p.ehs.PMAReleaseThreshold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== '0xffff'",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p.execute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('SWITCH_POWER', 'SWITCH_ON')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p.ehs.PCEPMAOn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log.info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("SUCCESS: Lock Deploy Executed")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except (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APITimeoutError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,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CmdExecError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) as e: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log.error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e.msg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)</a:t>
            </a:r>
            <a:endParaRPr lang="en-US" sz="12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31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762D-B8E8-E14C-8B4F-B848C6CC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Scratching the Surface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826AD-C9CF-A74E-BEBC-71D1C5A789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68A43-62E5-B540-8542-6003D3298A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B7012C-4CF4-FD47-B5B0-968DA8555A4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Command and Data Handling Tables</a:t>
            </a:r>
          </a:p>
          <a:p>
            <a:pPr lvl="1"/>
            <a:r>
              <a:rPr lang="en-US" dirty="0"/>
              <a:t>Configurable FSW data structures</a:t>
            </a:r>
          </a:p>
          <a:p>
            <a:pPr lvl="1"/>
            <a:endParaRPr lang="en-US" dirty="0"/>
          </a:p>
          <a:p>
            <a:r>
              <a:rPr lang="en-US" dirty="0"/>
              <a:t>Event Verification Records</a:t>
            </a:r>
          </a:p>
          <a:p>
            <a:pPr lvl="1"/>
            <a:r>
              <a:rPr lang="en-US" dirty="0"/>
              <a:t>Decode FSW EVR codes into human-readable records</a:t>
            </a:r>
          </a:p>
          <a:p>
            <a:pPr lvl="1"/>
            <a:endParaRPr lang="en-US" dirty="0"/>
          </a:p>
          <a:p>
            <a:r>
              <a:rPr lang="en-US" dirty="0"/>
              <a:t>AIT – Goddard’s Core Flight Software bridge</a:t>
            </a:r>
          </a:p>
          <a:p>
            <a:pPr lvl="1"/>
            <a:r>
              <a:rPr lang="en-US" dirty="0"/>
              <a:t>Building blocks for communication with open source FSW</a:t>
            </a:r>
          </a:p>
          <a:p>
            <a:pPr lvl="1"/>
            <a:endParaRPr lang="en-US" dirty="0"/>
          </a:p>
          <a:p>
            <a:r>
              <a:rPr lang="en-US" dirty="0"/>
              <a:t>DSN SLE and File Interfaces</a:t>
            </a:r>
          </a:p>
          <a:p>
            <a:pPr lvl="1"/>
            <a:r>
              <a:rPr lang="en-US" dirty="0"/>
              <a:t>Return All Frames, Return Channel Frames, and Forward CLTU</a:t>
            </a:r>
          </a:p>
          <a:p>
            <a:pPr lvl="1"/>
            <a:r>
              <a:rPr lang="en-US" dirty="0"/>
              <a:t>CFDP Class 1</a:t>
            </a:r>
          </a:p>
          <a:p>
            <a:pPr lvl="1"/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B86A14-7499-4545-B523-093FAA6045A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2FE5447-A3DD-2946-B866-A3C363B6982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B06DA1-2BC4-3B49-A50E-A3352143EDF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52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Documentation, Support, Installation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8" y="1093609"/>
            <a:ext cx="8229600" cy="4816537"/>
          </a:xfrm>
        </p:spPr>
        <p:txBody>
          <a:bodyPr/>
          <a:lstStyle/>
          <a:p>
            <a:r>
              <a:rPr lang="en-US" dirty="0"/>
              <a:t>Visit</a:t>
            </a:r>
          </a:p>
          <a:p>
            <a:pPr lvl="1"/>
            <a:r>
              <a:rPr lang="en-US" dirty="0">
                <a:hlinkClick r:id="rId2"/>
              </a:rPr>
              <a:t>https://github.com/NASA-AMMOS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Mailing Lists</a:t>
            </a:r>
          </a:p>
          <a:p>
            <a:pPr lvl="1"/>
            <a:r>
              <a:rPr lang="en-US" dirty="0">
                <a:hlinkClick r:id="rId3"/>
              </a:rPr>
              <a:t>ait-dev@googlegroups.com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https://groups.google.com/forum/#!forum/ait-dev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Documentation</a:t>
            </a:r>
          </a:p>
          <a:p>
            <a:pPr lvl="1"/>
            <a:r>
              <a:rPr lang="en-US" dirty="0">
                <a:hlinkClick r:id="rId5"/>
              </a:rPr>
              <a:t>https://ait-core.readthedocs.io/en/latest/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https://ait-gui.readthedocs.io/en/latest/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Install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7853" y="5274204"/>
            <a:ext cx="4348978" cy="461665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$ pip install 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ait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-core</a:t>
            </a:r>
          </a:p>
          <a:p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$ pip install 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ait-gui</a:t>
            </a:r>
            <a:endParaRPr lang="en-US" sz="12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5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DF4F89-B142-CF40-B0A8-65778FF47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8288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81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 and Data Handling Tables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9647"/>
              </p:ext>
            </p:extLst>
          </p:nvPr>
        </p:nvGraphicFramePr>
        <p:xfrm>
          <a:off x="457199" y="1760537"/>
          <a:ext cx="3276600" cy="11277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1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Latitude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Longitude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Elevation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34.200° N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118.18° W</a:t>
                      </a:r>
                      <a:endParaRPr lang="en-US" sz="1000" cap="small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0.39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34.406° 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150.879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0.03</a:t>
                      </a:r>
                      <a:r>
                        <a:rPr lang="en-US" sz="1000" baseline="0" dirty="0"/>
                        <a:t> km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457199" y="1456111"/>
            <a:ext cx="327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/>
              <a:t>Onboard Target Table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83884" y="3271383"/>
            <a:ext cx="5976230" cy="2973898"/>
            <a:chOff x="228600" y="2798252"/>
            <a:chExt cx="5976230" cy="2973898"/>
          </a:xfrm>
        </p:grpSpPr>
        <p:sp>
          <p:nvSpPr>
            <p:cNvPr id="18" name="TextBox 17"/>
            <p:cNvSpPr txBox="1"/>
            <p:nvPr/>
          </p:nvSpPr>
          <p:spPr>
            <a:xfrm>
              <a:off x="228600" y="3060700"/>
              <a:ext cx="2985698" cy="2711450"/>
            </a:xfrm>
            <a:prstGeom prst="rect">
              <a:avLst/>
            </a:prstGeom>
            <a:solidFill>
              <a:srgbClr val="FFFEBD"/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000" b="1" dirty="0">
                  <a:latin typeface="Courier New"/>
                  <a:cs typeface="Courier New"/>
                </a:rPr>
                <a:t>--- !</a:t>
              </a:r>
              <a:r>
                <a:rPr lang="en-US" sz="1000" b="1" dirty="0" err="1">
                  <a:latin typeface="Courier New"/>
                  <a:cs typeface="Courier New"/>
                </a:rPr>
                <a:t>FSWTable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name: targets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delimiter: ","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columns: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TARGET_ID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target ID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"%u"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none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MSB_U16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LAT_DEGS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latitude degrees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"%20.6f"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</a:t>
              </a:r>
              <a:r>
                <a:rPr lang="en-US" sz="1000" b="1" dirty="0" err="1">
                  <a:latin typeface="Courier New"/>
                  <a:cs typeface="Courier New"/>
                </a:rPr>
                <a:t>deg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MSB_D64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13100" y="3060700"/>
              <a:ext cx="2985698" cy="2705100"/>
            </a:xfrm>
            <a:prstGeom prst="rect">
              <a:avLst/>
            </a:prstGeom>
            <a:solidFill>
              <a:srgbClr val="FFFEBD"/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000" b="1" dirty="0">
                  <a:latin typeface="Courier New"/>
                  <a:cs typeface="Courier New"/>
                </a:rPr>
                <a:t>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LON_DEGS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longitude degrees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"%20.6f"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</a:t>
              </a:r>
              <a:r>
                <a:rPr lang="en-US" sz="1000" b="1" dirty="0" err="1">
                  <a:latin typeface="Courier New"/>
                  <a:cs typeface="Courier New"/>
                </a:rPr>
                <a:t>deg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MSB_D64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ALTITUDE_METERS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altitude meters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"%20.6f"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meters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MSB_D64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81074" y="2798252"/>
              <a:ext cx="1623756" cy="261610"/>
            </a:xfrm>
            <a:prstGeom prst="rect">
              <a:avLst/>
            </a:prstGeom>
            <a:solidFill>
              <a:srgbClr val="FFFEBD"/>
            </a:solidFill>
            <a:ln>
              <a:solidFill>
                <a:srgbClr val="EECC00"/>
              </a:solidFill>
              <a:prstDash val="solid"/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 err="1">
                  <a:latin typeface="Courier New"/>
                  <a:cs typeface="Courier New"/>
                </a:rPr>
                <a:t>config</a:t>
              </a:r>
              <a:r>
                <a:rPr lang="en-US" sz="1100" b="1" dirty="0">
                  <a:latin typeface="Courier New"/>
                  <a:cs typeface="Courier New"/>
                </a:rPr>
                <a:t>/</a:t>
              </a:r>
              <a:r>
                <a:rPr lang="en-US" sz="1100" b="1" dirty="0" err="1">
                  <a:latin typeface="Courier New"/>
                  <a:cs typeface="Courier New"/>
                </a:rPr>
                <a:t>table.yaml</a:t>
              </a:r>
              <a:endParaRPr lang="en-US" sz="1100" b="1" dirty="0">
                <a:latin typeface="Courier New"/>
                <a:cs typeface="Courier New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5861049" y="1686302"/>
            <a:ext cx="2647950" cy="1323439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1000" b="1" dirty="0" err="1">
                <a:latin typeface="Courier New"/>
                <a:cs typeface="Courier New"/>
              </a:rPr>
              <a:t>typedef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struct</a:t>
            </a:r>
            <a:r>
              <a:rPr lang="en-US" sz="1000" b="1" dirty="0">
                <a:latin typeface="Courier New"/>
                <a:cs typeface="Courier New"/>
              </a:rPr>
              <a:t> {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ushort16 </a:t>
            </a:r>
            <a:r>
              <a:rPr lang="en-US" sz="1000" b="1" dirty="0" err="1">
                <a:latin typeface="Courier New"/>
                <a:cs typeface="Courier New"/>
              </a:rPr>
              <a:t>targetID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latDegs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lonDegs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altitudeMeters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uchar8   enabled;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} </a:t>
            </a:r>
            <a:r>
              <a:rPr lang="en-US" sz="1000" b="1" dirty="0" err="1">
                <a:latin typeface="Courier New"/>
                <a:cs typeface="Courier New"/>
              </a:rPr>
              <a:t>target_t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… </a:t>
            </a:r>
          </a:p>
        </p:txBody>
      </p:sp>
      <p:sp>
        <p:nvSpPr>
          <p:cNvPr id="22" name="Left-Right Arrow 21"/>
          <p:cNvSpPr/>
          <p:nvPr/>
        </p:nvSpPr>
        <p:spPr bwMode="auto">
          <a:xfrm>
            <a:off x="3968749" y="1878922"/>
            <a:ext cx="1657350" cy="784311"/>
          </a:xfrm>
          <a:prstGeom prst="leftRightArrow">
            <a:avLst/>
          </a:prstGeom>
          <a:solidFill>
            <a:srgbClr val="CCFF66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210" tIns="43105" rIns="86210" bIns="4310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/>
              <a:t>AIT</a:t>
            </a:r>
            <a:endParaRPr lang="en-US" sz="1000" dirty="0"/>
          </a:p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/>
              <a:t>Encode / Decode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0508" y="1429883"/>
            <a:ext cx="1120820" cy="261610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/>
                <a:cs typeface="Courier New"/>
              </a:rPr>
              <a:t>Binary Data</a:t>
            </a:r>
          </a:p>
        </p:txBody>
      </p:sp>
    </p:spTree>
    <p:extLst>
      <p:ext uri="{BB962C8B-B14F-4D97-AF65-F5344CB8AC3E}">
        <p14:creationId xmlns:p14="http://schemas.microsoft.com/office/powerpoint/2010/main" val="200471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 and Data Handling Tables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Example Tables and Products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457199" y="1760537"/>
          <a:ext cx="3276600" cy="11277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1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Latitude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Longitude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Elevation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34.200° N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118.18° W</a:t>
                      </a:r>
                      <a:endParaRPr lang="en-US" sz="1000" cap="small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0.39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34.406° 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150.879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0.03</a:t>
                      </a:r>
                      <a:r>
                        <a:rPr lang="en-US" sz="1000" baseline="0" dirty="0"/>
                        <a:t> km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457199" y="1456111"/>
            <a:ext cx="327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/>
              <a:t>Onboard Target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61049" y="1686302"/>
            <a:ext cx="2647950" cy="1323439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1000" b="1" dirty="0" err="1">
                <a:latin typeface="Courier New"/>
                <a:cs typeface="Courier New"/>
              </a:rPr>
              <a:t>typedef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struct</a:t>
            </a:r>
            <a:r>
              <a:rPr lang="en-US" sz="1000" b="1" dirty="0">
                <a:latin typeface="Courier New"/>
                <a:cs typeface="Courier New"/>
              </a:rPr>
              <a:t> {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ushort16 </a:t>
            </a:r>
            <a:r>
              <a:rPr lang="en-US" sz="1000" b="1" dirty="0" err="1">
                <a:latin typeface="Courier New"/>
                <a:cs typeface="Courier New"/>
              </a:rPr>
              <a:t>targetID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latDegs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lonDegs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altitudeMeters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uchar8   enabled;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} </a:t>
            </a:r>
            <a:r>
              <a:rPr lang="en-US" sz="1000" b="1" dirty="0" err="1">
                <a:latin typeface="Courier New"/>
                <a:cs typeface="Courier New"/>
              </a:rPr>
              <a:t>target_t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… </a:t>
            </a:r>
          </a:p>
        </p:txBody>
      </p:sp>
      <p:sp>
        <p:nvSpPr>
          <p:cNvPr id="22" name="Left-Right Arrow 21"/>
          <p:cNvSpPr/>
          <p:nvPr/>
        </p:nvSpPr>
        <p:spPr bwMode="auto">
          <a:xfrm>
            <a:off x="3968749" y="1878922"/>
            <a:ext cx="1657350" cy="784311"/>
          </a:xfrm>
          <a:prstGeom prst="leftRightArrow">
            <a:avLst/>
          </a:prstGeom>
          <a:solidFill>
            <a:srgbClr val="CCFF66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210" tIns="43105" rIns="86210" bIns="4310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/>
              <a:t>AIT</a:t>
            </a:r>
            <a:endParaRPr lang="en-US" sz="1000" dirty="0"/>
          </a:p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/>
              <a:t>Encode / Decode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0508" y="1429883"/>
            <a:ext cx="1120820" cy="261610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/>
                <a:cs typeface="Courier New"/>
              </a:rPr>
              <a:t>Binary Data</a:t>
            </a:r>
          </a:p>
        </p:txBody>
      </p:sp>
      <p:sp>
        <p:nvSpPr>
          <p:cNvPr id="14" name="Text Placeholder 1"/>
          <p:cNvSpPr txBox="1">
            <a:spLocks/>
          </p:cNvSpPr>
          <p:nvPr/>
        </p:nvSpPr>
        <p:spPr>
          <a:xfrm>
            <a:off x="476249" y="3192723"/>
            <a:ext cx="8191500" cy="3328147"/>
          </a:xfrm>
          <a:prstGeom prst="rect">
            <a:avLst/>
          </a:prstGeom>
        </p:spPr>
        <p:txBody>
          <a:bodyPr/>
          <a:lstStyle>
            <a:lvl1pPr marL="230188" indent="-230188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7700" lvl="2" indent="0">
              <a:buFont typeface="Arial" pitchFamily="34" charset="0"/>
              <a:buNone/>
            </a:pPr>
            <a:r>
              <a:rPr lang="en-US" dirty="0"/>
              <a:t>Configuration-based approach </a:t>
            </a:r>
            <a:r>
              <a:rPr lang="en-US"/>
              <a:t>allows projects to </a:t>
            </a:r>
            <a:r>
              <a:rPr lang="en-US" dirty="0"/>
              <a:t>use the same AIT tools for multiple C&amp;DH onboard data tables: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CRC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Downlink Windows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Fault Response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Keep Out Zones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Line-of-Sight Errors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Memory Scrub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Schedule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Targets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Error Logs</a:t>
            </a:r>
          </a:p>
        </p:txBody>
      </p:sp>
    </p:spTree>
    <p:extLst>
      <p:ext uri="{BB962C8B-B14F-4D97-AF65-F5344CB8AC3E}">
        <p14:creationId xmlns:p14="http://schemas.microsoft.com/office/powerpoint/2010/main" val="253396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PL-WhiteTheme-4x3-vA6">
  <a:themeElements>
    <a:clrScheme name="JPL Colors - Jan 2017">
      <a:dk1>
        <a:sysClr val="windowText" lastClr="000000"/>
      </a:dk1>
      <a:lt1>
        <a:sysClr val="window" lastClr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JPL-BlackTheme-4x3-vA6">
  <a:themeElements>
    <a:clrScheme name="JPL Colors - Jan 2017">
      <a:dk1>
        <a:sysClr val="windowText" lastClr="000000"/>
      </a:dk1>
      <a:lt1>
        <a:sysClr val="window" lastClr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>
        <a:noAutofit/>
      </a:bodyPr>
      <a:lstStyle>
        <a:defPPr>
          <a:defRPr dirty="0" err="1" smtClean="0">
            <a:solidFill>
              <a:srgbClr val="FFFFFF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21355</TotalTime>
  <Words>2390</Words>
  <Application>Microsoft Macintosh PowerPoint</Application>
  <PresentationFormat>On-screen Show (4:3)</PresentationFormat>
  <Paragraphs>510</Paragraphs>
  <Slides>20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Courier</vt:lpstr>
      <vt:lpstr>Courier New</vt:lpstr>
      <vt:lpstr>JPL-WhiteTheme-4x3-vA6</vt:lpstr>
      <vt:lpstr>JPL-BlackTheme-4x3-vA6</vt:lpstr>
      <vt:lpstr>file:///Users/bornstei/proj/cii/specifications/Macintosh%20HD:Users:bornstei:proj:cii:specifications:CII%20Data%20Interface%20DRAFT%202011-02-07.doc!OLE_LINK4</vt:lpstr>
      <vt:lpstr>PowerPoint Presentation</vt:lpstr>
      <vt:lpstr>AIT Overview</vt:lpstr>
      <vt:lpstr>AIT Feature Highlights</vt:lpstr>
      <vt:lpstr>AIT Component Architecture</vt:lpstr>
      <vt:lpstr>AIT Commanding</vt:lpstr>
      <vt:lpstr>AIT Commanding</vt:lpstr>
      <vt:lpstr>AIT Commanding</vt:lpstr>
      <vt:lpstr>AIT Sequencing</vt:lpstr>
      <vt:lpstr>AIT Telemetry</vt:lpstr>
      <vt:lpstr>AIT Telemetry</vt:lpstr>
      <vt:lpstr>AIT Telemetry</vt:lpstr>
      <vt:lpstr>AIT Telemetry</vt:lpstr>
      <vt:lpstr>Configurable Telemetry Displays</vt:lpstr>
      <vt:lpstr>AIT Telemetry</vt:lpstr>
      <vt:lpstr>AIT API and Payload Scripting</vt:lpstr>
      <vt:lpstr>Scratching the Surface</vt:lpstr>
      <vt:lpstr>AIT Documentation, Support, Installation</vt:lpstr>
      <vt:lpstr>PowerPoint Presentation</vt:lpstr>
      <vt:lpstr>AIT Command and Data Handling Tables</vt:lpstr>
      <vt:lpstr>AIT Command and Data Handling Tables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Microsoft Office User</cp:lastModifiedBy>
  <cp:revision>368</cp:revision>
  <cp:lastPrinted>2016-07-26T23:14:33Z</cp:lastPrinted>
  <dcterms:created xsi:type="dcterms:W3CDTF">2016-06-29T01:27:10Z</dcterms:created>
  <dcterms:modified xsi:type="dcterms:W3CDTF">2018-04-30T22:53:44Z</dcterms:modified>
</cp:coreProperties>
</file>