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50" r:id="rId1"/>
    <p:sldMasterId id="2147484002" r:id="rId2"/>
  </p:sldMasterIdLst>
  <p:notesMasterIdLst>
    <p:notesMasterId r:id="rId23"/>
  </p:notesMasterIdLst>
  <p:handoutMasterIdLst>
    <p:handoutMasterId r:id="rId24"/>
  </p:handoutMasterIdLst>
  <p:sldIdLst>
    <p:sldId id="352" r:id="rId3"/>
    <p:sldId id="351" r:id="rId4"/>
    <p:sldId id="353" r:id="rId5"/>
    <p:sldId id="354" r:id="rId6"/>
    <p:sldId id="357" r:id="rId7"/>
    <p:sldId id="381" r:id="rId8"/>
    <p:sldId id="383" r:id="rId9"/>
    <p:sldId id="379" r:id="rId10"/>
    <p:sldId id="362" r:id="rId11"/>
    <p:sldId id="363" r:id="rId12"/>
    <p:sldId id="364" r:id="rId13"/>
    <p:sldId id="375" r:id="rId14"/>
    <p:sldId id="365" r:id="rId15"/>
    <p:sldId id="380" r:id="rId16"/>
    <p:sldId id="378" r:id="rId17"/>
    <p:sldId id="384" r:id="rId18"/>
    <p:sldId id="376" r:id="rId19"/>
    <p:sldId id="331" r:id="rId20"/>
    <p:sldId id="369" r:id="rId21"/>
    <p:sldId id="371" r:id="rId22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6D7F6"/>
    <a:srgbClr val="FFFEBD"/>
    <a:srgbClr val="2A292A"/>
    <a:srgbClr val="FFFD78"/>
    <a:srgbClr val="D5FC79"/>
    <a:srgbClr val="434345"/>
    <a:srgbClr val="5D5D60"/>
    <a:srgbClr val="76777B"/>
    <a:srgbClr val="A5A5A5"/>
    <a:srgbClr val="C8C8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34" autoAdjust="0"/>
    <p:restoredTop sz="90797" autoAdjust="0"/>
  </p:normalViewPr>
  <p:slideViewPr>
    <p:cSldViewPr snapToGrid="0" snapToObjects="1">
      <p:cViewPr varScale="1">
        <p:scale>
          <a:sx n="165" d="100"/>
          <a:sy n="165" d="100"/>
        </p:scale>
        <p:origin x="192" y="5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>
              <a:latin typeface="Arial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E0A200-6553-B147-90C9-CEF91EFF8297}" type="datetimeFigureOut">
              <a:rPr lang="en-US" smtClean="0">
                <a:latin typeface="Arial"/>
              </a:rPr>
              <a:t>4/25/18</a:t>
            </a:fld>
            <a:endParaRPr lang="en-US" dirty="0">
              <a:latin typeface="Arial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>
              <a:latin typeface="Arial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32C01C-8156-EE4C-BC47-869CA09DFB9E}" type="slidenum">
              <a:rPr lang="en-US" smtClean="0">
                <a:latin typeface="Arial"/>
              </a:rPr>
              <a:t>‹#›</a:t>
            </a:fld>
            <a:endParaRPr lang="en-US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3249582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/>
              </a:defRPr>
            </a:lvl1pPr>
          </a:lstStyle>
          <a:p>
            <a:fld id="{2FC77F81-3125-2240-A858-DAD650E09B57}" type="datetimeFigureOut">
              <a:rPr lang="en-US" smtClean="0"/>
              <a:pPr/>
              <a:t>4/25/18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/>
              </a:defRPr>
            </a:lvl1pPr>
          </a:lstStyle>
          <a:p>
            <a:fld id="{D55DD9D9-7F94-8C4C-8748-81A0C015A8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746357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5DD9D9-7F94-8C4C-8748-81A0C015A865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10202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Arial"/>
                <a:ea typeface="+mn-ea"/>
                <a:cs typeface="+mn-cs"/>
              </a:rPr>
              <a:t>Electronic Ground Support Equipment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5DD9D9-7F94-8C4C-8748-81A0C015A865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577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5DD9D9-7F94-8C4C-8748-81A0C015A865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1483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5DD9D9-7F94-8C4C-8748-81A0C015A865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3439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5DD9D9-7F94-8C4C-8748-81A0C015A865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26176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_N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912341" y="3221701"/>
            <a:ext cx="7513104" cy="50048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2800" b="1" baseline="0">
                <a:solidFill>
                  <a:schemeClr val="tx1"/>
                </a:solidFill>
                <a:latin typeface="+mj-lt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Presentation Title</a:t>
            </a:r>
          </a:p>
        </p:txBody>
      </p:sp>
      <p:sp>
        <p:nvSpPr>
          <p:cNvPr id="3" name="Text Placeholder 20"/>
          <p:cNvSpPr>
            <a:spLocks noGrp="1"/>
          </p:cNvSpPr>
          <p:nvPr>
            <p:ph type="body" sz="quarter" idx="19" hasCustomPrompt="1"/>
          </p:nvPr>
        </p:nvSpPr>
        <p:spPr>
          <a:xfrm>
            <a:off x="912341" y="3722185"/>
            <a:ext cx="7498993" cy="1235772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aseline="0">
                <a:solidFill>
                  <a:schemeClr val="tx1"/>
                </a:solidFill>
                <a:latin typeface="+mj-lt"/>
                <a:cs typeface="Arial"/>
              </a:defRPr>
            </a:lvl1pPr>
          </a:lstStyle>
          <a:p>
            <a:pPr lvl="0"/>
            <a:r>
              <a:rPr lang="en-US" dirty="0"/>
              <a:t>Click to Add a Presentation Subtitle</a:t>
            </a:r>
          </a:p>
        </p:txBody>
      </p:sp>
      <p:pic>
        <p:nvPicPr>
          <p:cNvPr id="4" name="Picture 3" descr="JPL_RedBlack_rgb_stacked_5in_160601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120" y="1672559"/>
            <a:ext cx="2128446" cy="1241592"/>
          </a:xfrm>
          <a:prstGeom prst="rect">
            <a:avLst/>
          </a:prstGeom>
        </p:spPr>
      </p:pic>
      <p:sp>
        <p:nvSpPr>
          <p:cNvPr id="11" name="Text Placeholder 10"/>
          <p:cNvSpPr>
            <a:spLocks noGrp="1"/>
          </p:cNvSpPr>
          <p:nvPr>
            <p:ph type="body" sz="quarter" idx="22" hasCustomPrompt="1"/>
          </p:nvPr>
        </p:nvSpPr>
        <p:spPr>
          <a:xfrm>
            <a:off x="909983" y="5649583"/>
            <a:ext cx="7424737" cy="779462"/>
          </a:xfrm>
          <a:prstGeom prst="rect">
            <a:avLst/>
          </a:prstGeom>
        </p:spPr>
        <p:txBody>
          <a:bodyPr vert="horz" anchor="b">
            <a:noAutofit/>
          </a:bodyPr>
          <a:lstStyle>
            <a:lvl1pPr marL="0" indent="0">
              <a:buNone/>
              <a:defRPr sz="1200" baseline="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# | Directorate, Division, Section or Group Name, Presented by, Job Title, Date, etc.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23" hasCustomPrompt="1"/>
          </p:nvPr>
        </p:nvSpPr>
        <p:spPr>
          <a:xfrm>
            <a:off x="909983" y="6459398"/>
            <a:ext cx="7424737" cy="398602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None/>
              <a:defRPr sz="900" baseline="0">
                <a:solidFill>
                  <a:schemeClr val="bg1">
                    <a:lumMod val="50000"/>
                  </a:schemeClr>
                </a:solidFill>
                <a:latin typeface="+mn-lt"/>
                <a:cs typeface="Arial"/>
              </a:defRPr>
            </a:lvl1pPr>
            <a:lvl2pPr marL="457200" indent="0">
              <a:buNone/>
              <a:defRPr sz="900">
                <a:latin typeface="Arial Narrow"/>
                <a:cs typeface="Arial Narrow"/>
              </a:defRPr>
            </a:lvl2pPr>
            <a:lvl3pPr marL="914400" indent="0">
              <a:buNone/>
              <a:defRPr sz="900">
                <a:latin typeface="Arial Narrow"/>
                <a:cs typeface="Arial Narrow"/>
              </a:defRPr>
            </a:lvl3pPr>
            <a:lvl4pPr marL="1371600" indent="0">
              <a:buNone/>
              <a:defRPr sz="900">
                <a:latin typeface="Arial Narrow"/>
                <a:cs typeface="Arial Narrow"/>
              </a:defRPr>
            </a:lvl4pPr>
            <a:lvl5pPr marL="1828800" indent="0">
              <a:buNone/>
              <a:defRPr sz="900">
                <a:latin typeface="Arial Narrow"/>
                <a:cs typeface="Arial Narrow"/>
              </a:defRPr>
            </a:lvl5pPr>
          </a:lstStyle>
          <a:p>
            <a:pPr lvl="0"/>
            <a:r>
              <a:rPr lang="en-US" dirty="0"/>
              <a:t>Proprietary information or required markings can go here.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909983" y="2885929"/>
            <a:ext cx="7515462" cy="335773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1600" baseline="0">
                <a:solidFill>
                  <a:schemeClr val="accent1"/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Click to Add a Theme, Project or Mission Name (optional)</a:t>
            </a:r>
          </a:p>
        </p:txBody>
      </p:sp>
    </p:spTree>
    <p:extLst>
      <p:ext uri="{BB962C8B-B14F-4D97-AF65-F5344CB8AC3E}">
        <p14:creationId xmlns:p14="http://schemas.microsoft.com/office/powerpoint/2010/main" val="18345849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_Horz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4465835"/>
          </a:xfrm>
          <a:prstGeom prst="rect">
            <a:avLst/>
          </a:prstGeom>
        </p:spPr>
        <p:txBody>
          <a:bodyPr vert="horz" anchor="ctr"/>
          <a:lstStyle>
            <a:lvl1pPr marL="0" indent="0" algn="ctr">
              <a:buFontTx/>
              <a:buNone/>
              <a:defRPr sz="1600">
                <a:solidFill>
                  <a:srgbClr val="000000"/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3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369198" y="4814634"/>
            <a:ext cx="8436135" cy="430183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defRPr sz="2800" b="1" baseline="0">
                <a:solidFill>
                  <a:srgbClr val="000000"/>
                </a:solidFill>
                <a:latin typeface="+mj-lt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Presentation Title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69198" y="4523999"/>
            <a:ext cx="8436135" cy="290635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1600" baseline="0">
                <a:solidFill>
                  <a:schemeClr val="accent1"/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Click to Add a Theme, Project or Mission Name (optional)</a:t>
            </a:r>
          </a:p>
        </p:txBody>
      </p:sp>
      <p:sp>
        <p:nvSpPr>
          <p:cNvPr id="11" name="Text Placeholder 20"/>
          <p:cNvSpPr>
            <a:spLocks noGrp="1"/>
          </p:cNvSpPr>
          <p:nvPr>
            <p:ph type="body" sz="quarter" idx="18" hasCustomPrompt="1"/>
          </p:nvPr>
        </p:nvSpPr>
        <p:spPr>
          <a:xfrm>
            <a:off x="369199" y="5853545"/>
            <a:ext cx="6554654" cy="665791"/>
          </a:xfrm>
          <a:prstGeom prst="rect">
            <a:avLst/>
          </a:prstGeom>
        </p:spPr>
        <p:txBody>
          <a:bodyPr anchor="b"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 baseline="0">
                <a:solidFill>
                  <a:srgbClr val="000000"/>
                </a:solidFill>
                <a:latin typeface="+mn-lt"/>
                <a:cs typeface="Arial"/>
              </a:defRPr>
            </a:lvl1pPr>
          </a:lstStyle>
          <a:p>
            <a:pPr lvl="0"/>
            <a:r>
              <a:rPr lang="en-US" dirty="0"/>
              <a:t># | Directorate, Division, Section or Group Name, Presented by, Job Title, Date, etc.</a:t>
            </a:r>
          </a:p>
        </p:txBody>
      </p:sp>
      <p:pic>
        <p:nvPicPr>
          <p:cNvPr id="12" name="Picture 11" descr="JPL_RedBlack_rgb_stacked_5in_160601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9196" y="5423673"/>
            <a:ext cx="2128446" cy="1241592"/>
          </a:xfrm>
          <a:prstGeom prst="rect">
            <a:avLst/>
          </a:prstGeom>
        </p:spPr>
      </p:pic>
      <p:sp>
        <p:nvSpPr>
          <p:cNvPr id="13" name="Text Placeholder 12"/>
          <p:cNvSpPr>
            <a:spLocks noGrp="1"/>
          </p:cNvSpPr>
          <p:nvPr>
            <p:ph type="body" sz="quarter" idx="23" hasCustomPrompt="1"/>
          </p:nvPr>
        </p:nvSpPr>
        <p:spPr>
          <a:xfrm>
            <a:off x="369198" y="6458523"/>
            <a:ext cx="6554655" cy="399477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None/>
              <a:defRPr sz="900" baseline="0">
                <a:solidFill>
                  <a:schemeClr val="bg1">
                    <a:lumMod val="50000"/>
                  </a:schemeClr>
                </a:solidFill>
                <a:latin typeface="+mn-lt"/>
                <a:cs typeface="Arial"/>
              </a:defRPr>
            </a:lvl1pPr>
            <a:lvl2pPr marL="457200" indent="0">
              <a:buNone/>
              <a:defRPr sz="900">
                <a:latin typeface="Arial Narrow"/>
                <a:cs typeface="Arial Narrow"/>
              </a:defRPr>
            </a:lvl2pPr>
            <a:lvl3pPr marL="914400" indent="0">
              <a:buNone/>
              <a:defRPr sz="900">
                <a:latin typeface="Arial Narrow"/>
                <a:cs typeface="Arial Narrow"/>
              </a:defRPr>
            </a:lvl3pPr>
            <a:lvl4pPr marL="1371600" indent="0">
              <a:buNone/>
              <a:defRPr sz="900">
                <a:latin typeface="Arial Narrow"/>
                <a:cs typeface="Arial Narrow"/>
              </a:defRPr>
            </a:lvl4pPr>
            <a:lvl5pPr marL="1828800" indent="0">
              <a:buNone/>
              <a:defRPr sz="900">
                <a:latin typeface="Arial Narrow"/>
                <a:cs typeface="Arial Narrow"/>
              </a:defRPr>
            </a:lvl5pPr>
          </a:lstStyle>
          <a:p>
            <a:pPr lvl="0"/>
            <a:r>
              <a:rPr lang="en-US" dirty="0"/>
              <a:t>Proprietary information or required markings can go here.</a:t>
            </a:r>
          </a:p>
        </p:txBody>
      </p:sp>
      <p:sp>
        <p:nvSpPr>
          <p:cNvPr id="8" name="Text Placeholder 20"/>
          <p:cNvSpPr>
            <a:spLocks noGrp="1"/>
          </p:cNvSpPr>
          <p:nvPr>
            <p:ph type="body" sz="quarter" idx="19" hasCustomPrompt="1"/>
          </p:nvPr>
        </p:nvSpPr>
        <p:spPr>
          <a:xfrm>
            <a:off x="369199" y="5244817"/>
            <a:ext cx="6554654" cy="470183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aseline="0">
                <a:solidFill>
                  <a:schemeClr val="tx1"/>
                </a:solidFill>
                <a:latin typeface="+mj-lt"/>
                <a:cs typeface="Arial"/>
              </a:defRPr>
            </a:lvl1pPr>
          </a:lstStyle>
          <a:p>
            <a:pPr lvl="0"/>
            <a:r>
              <a:rPr lang="en-US" dirty="0"/>
              <a:t>Click to Add a Presentation Subtitle</a:t>
            </a:r>
          </a:p>
        </p:txBody>
      </p:sp>
    </p:spTree>
    <p:extLst>
      <p:ext uri="{BB962C8B-B14F-4D97-AF65-F5344CB8AC3E}">
        <p14:creationId xmlns:p14="http://schemas.microsoft.com/office/powerpoint/2010/main" val="6819300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_Ver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5576455" cy="6858000"/>
          </a:xfrm>
          <a:prstGeom prst="rect">
            <a:avLst/>
          </a:prstGeom>
        </p:spPr>
        <p:txBody>
          <a:bodyPr vert="horz" anchor="ctr"/>
          <a:lstStyle>
            <a:lvl1pPr marL="0" indent="0" algn="ctr">
              <a:buFontTx/>
              <a:buNone/>
              <a:defRPr sz="1600">
                <a:solidFill>
                  <a:srgbClr val="000000"/>
                </a:solidFill>
              </a:defRPr>
            </a:lvl1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3" name="Text Placeholder 4"/>
          <p:cNvSpPr>
            <a:spLocks noGrp="1"/>
          </p:cNvSpPr>
          <p:nvPr>
            <p:ph type="body" sz="quarter" idx="19" hasCustomPrompt="1"/>
          </p:nvPr>
        </p:nvSpPr>
        <p:spPr>
          <a:xfrm>
            <a:off x="5687786" y="1919101"/>
            <a:ext cx="3347357" cy="883015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1" baseline="0">
                <a:solidFill>
                  <a:srgbClr val="000000"/>
                </a:solidFill>
                <a:latin typeface="+mj-lt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Presentation Title</a:t>
            </a:r>
          </a:p>
        </p:txBody>
      </p:sp>
      <p:sp>
        <p:nvSpPr>
          <p:cNvPr id="4" name="Text Placeholder 20"/>
          <p:cNvSpPr>
            <a:spLocks noGrp="1"/>
          </p:cNvSpPr>
          <p:nvPr>
            <p:ph type="body" sz="quarter" idx="20" hasCustomPrompt="1"/>
          </p:nvPr>
        </p:nvSpPr>
        <p:spPr>
          <a:xfrm>
            <a:off x="5687785" y="2783302"/>
            <a:ext cx="3347357" cy="1000129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 baseline="0">
                <a:solidFill>
                  <a:srgbClr val="000000"/>
                </a:solidFill>
                <a:latin typeface="+mn-lt"/>
                <a:cs typeface="Arial"/>
              </a:defRPr>
            </a:lvl1pPr>
          </a:lstStyle>
          <a:p>
            <a:pPr lvl="0"/>
            <a:r>
              <a:rPr lang="en-US" dirty="0"/>
              <a:t># | Directorate, Division, Section or Group</a:t>
            </a:r>
          </a:p>
          <a:p>
            <a:pPr lvl="0"/>
            <a:r>
              <a:rPr lang="en-US" dirty="0"/>
              <a:t>Presented by, Job Title, Date, etc.</a:t>
            </a:r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5687784" y="1015999"/>
            <a:ext cx="3347359" cy="856873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ctr">
              <a:buNone/>
              <a:tabLst/>
              <a:defRPr sz="1400" baseline="0">
                <a:solidFill>
                  <a:schemeClr val="accent1"/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Click to Add a Theme, Project or </a:t>
            </a:r>
            <a:br>
              <a:rPr lang="en-US" dirty="0"/>
            </a:br>
            <a:r>
              <a:rPr lang="en-US" dirty="0"/>
              <a:t>Mission Name (optional)</a:t>
            </a:r>
          </a:p>
        </p:txBody>
      </p:sp>
      <p:pic>
        <p:nvPicPr>
          <p:cNvPr id="10" name="Picture 9" descr="JPL_RedBlack_rgb_stacked_5in_160601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6293" y="5047373"/>
            <a:ext cx="2128446" cy="1241592"/>
          </a:xfrm>
          <a:prstGeom prst="rect">
            <a:avLst/>
          </a:prstGeom>
        </p:spPr>
      </p:pic>
      <p:sp>
        <p:nvSpPr>
          <p:cNvPr id="11" name="Text Placeholder 12"/>
          <p:cNvSpPr>
            <a:spLocks noGrp="1"/>
          </p:cNvSpPr>
          <p:nvPr>
            <p:ph type="body" sz="quarter" idx="23" hasCustomPrompt="1"/>
          </p:nvPr>
        </p:nvSpPr>
        <p:spPr>
          <a:xfrm>
            <a:off x="5687786" y="6133629"/>
            <a:ext cx="3347357" cy="724371"/>
          </a:xfrm>
          <a:prstGeom prst="rect">
            <a:avLst/>
          </a:prstGeom>
        </p:spPr>
        <p:txBody>
          <a:bodyPr vert="horz" anchor="b">
            <a:noAutofit/>
          </a:bodyPr>
          <a:lstStyle>
            <a:lvl1pPr marL="0" indent="0" algn="ctr">
              <a:buNone/>
              <a:defRPr sz="900" baseline="0">
                <a:solidFill>
                  <a:schemeClr val="bg1">
                    <a:lumMod val="50000"/>
                  </a:schemeClr>
                </a:solidFill>
                <a:latin typeface="+mn-lt"/>
                <a:cs typeface="Arial"/>
              </a:defRPr>
            </a:lvl1pPr>
            <a:lvl2pPr marL="457200" indent="0">
              <a:buNone/>
              <a:defRPr sz="900">
                <a:latin typeface="Arial Narrow"/>
                <a:cs typeface="Arial Narrow"/>
              </a:defRPr>
            </a:lvl2pPr>
            <a:lvl3pPr marL="914400" indent="0">
              <a:buNone/>
              <a:defRPr sz="900">
                <a:latin typeface="Arial Narrow"/>
                <a:cs typeface="Arial Narrow"/>
              </a:defRPr>
            </a:lvl3pPr>
            <a:lvl4pPr marL="1371600" indent="0">
              <a:buNone/>
              <a:defRPr sz="900">
                <a:latin typeface="Arial Narrow"/>
                <a:cs typeface="Arial Narrow"/>
              </a:defRPr>
            </a:lvl4pPr>
            <a:lvl5pPr marL="1828800" indent="0">
              <a:buNone/>
              <a:defRPr sz="900">
                <a:latin typeface="Arial Narrow"/>
                <a:cs typeface="Arial Narrow"/>
              </a:defRPr>
            </a:lvl5pPr>
          </a:lstStyle>
          <a:p>
            <a:pPr lvl="0"/>
            <a:r>
              <a:rPr lang="en-US" dirty="0"/>
              <a:t>Proprietary information or required markings can go here.</a:t>
            </a:r>
          </a:p>
        </p:txBody>
      </p:sp>
    </p:spTree>
    <p:extLst>
      <p:ext uri="{BB962C8B-B14F-4D97-AF65-F5344CB8AC3E}">
        <p14:creationId xmlns:p14="http://schemas.microsoft.com/office/powerpoint/2010/main" val="13465387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457200" y="149734"/>
            <a:ext cx="8229601" cy="251482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10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project, mission or org ID (optional)</a:t>
            </a:r>
          </a:p>
        </p:txBody>
      </p:sp>
      <p:pic>
        <p:nvPicPr>
          <p:cNvPr id="7" name="Picture 6" descr="JPL_RedBlack_rgb_horz_5in_160601.eps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20" r="64328"/>
          <a:stretch/>
        </p:blipFill>
        <p:spPr>
          <a:xfrm>
            <a:off x="8409031" y="6502282"/>
            <a:ext cx="561474" cy="325465"/>
          </a:xfrm>
          <a:prstGeom prst="rect">
            <a:avLst/>
          </a:prstGeom>
        </p:spPr>
      </p:pic>
      <p:sp>
        <p:nvSpPr>
          <p:cNvPr id="10" name="Content Placeholder 9"/>
          <p:cNvSpPr>
            <a:spLocks noGrp="1"/>
          </p:cNvSpPr>
          <p:nvPr>
            <p:ph sz="quarter" idx="18"/>
          </p:nvPr>
        </p:nvSpPr>
        <p:spPr>
          <a:xfrm>
            <a:off x="457199" y="1600198"/>
            <a:ext cx="8229601" cy="452596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96659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457199" y="149733"/>
            <a:ext cx="8229601" cy="26195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10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project, mission or org ID (optional)</a:t>
            </a:r>
          </a:p>
        </p:txBody>
      </p:sp>
      <p:pic>
        <p:nvPicPr>
          <p:cNvPr id="7" name="Picture 6" descr="JPL_RedBlack_rgb_horz_5in_160601.eps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20" r="64328"/>
          <a:stretch/>
        </p:blipFill>
        <p:spPr>
          <a:xfrm>
            <a:off x="8409031" y="6502282"/>
            <a:ext cx="561474" cy="325465"/>
          </a:xfrm>
          <a:prstGeom prst="rect">
            <a:avLst/>
          </a:prstGeom>
        </p:spPr>
      </p:pic>
      <p:sp>
        <p:nvSpPr>
          <p:cNvPr id="8" name="Date Placeholder 7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72007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457200" y="149734"/>
            <a:ext cx="8229601" cy="251482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10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project, mission or org ID (optional)</a:t>
            </a:r>
          </a:p>
        </p:txBody>
      </p:sp>
      <p:pic>
        <p:nvPicPr>
          <p:cNvPr id="7" name="Picture 6" descr="JPL_RedBlack_rgb_horz_5in_160601.eps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20" r="64328"/>
          <a:stretch/>
        </p:blipFill>
        <p:spPr>
          <a:xfrm>
            <a:off x="8409031" y="6502282"/>
            <a:ext cx="561474" cy="325465"/>
          </a:xfrm>
          <a:prstGeom prst="rect">
            <a:avLst/>
          </a:prstGeom>
        </p:spPr>
      </p:pic>
      <p:sp>
        <p:nvSpPr>
          <p:cNvPr id="10" name="Content Placeholder 9"/>
          <p:cNvSpPr>
            <a:spLocks noGrp="1"/>
          </p:cNvSpPr>
          <p:nvPr>
            <p:ph sz="quarter" idx="18"/>
          </p:nvPr>
        </p:nvSpPr>
        <p:spPr>
          <a:xfrm>
            <a:off x="457199" y="1600198"/>
            <a:ext cx="8229601" cy="452596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77526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457200" y="149733"/>
            <a:ext cx="8229601" cy="26195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10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project, mission or org ID (optional)</a:t>
            </a:r>
          </a:p>
        </p:txBody>
      </p:sp>
      <p:sp>
        <p:nvSpPr>
          <p:cNvPr id="7" name="Text Placeholder 13"/>
          <p:cNvSpPr>
            <a:spLocks noGrp="1"/>
          </p:cNvSpPr>
          <p:nvPr>
            <p:ph type="body" sz="quarter" idx="16" hasCustomPrompt="1"/>
          </p:nvPr>
        </p:nvSpPr>
        <p:spPr>
          <a:xfrm>
            <a:off x="457199" y="890176"/>
            <a:ext cx="8229601" cy="426006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200" baseline="0">
                <a:solidFill>
                  <a:srgbClr val="000000"/>
                </a:solidFill>
                <a:latin typeface="+mj-lt"/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add subtitle</a:t>
            </a:r>
          </a:p>
        </p:txBody>
      </p:sp>
      <p:pic>
        <p:nvPicPr>
          <p:cNvPr id="9" name="Picture 8" descr="JPL_RedBlack_rgb_horz_5in_160601.eps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20" r="64328"/>
          <a:stretch/>
        </p:blipFill>
        <p:spPr>
          <a:xfrm>
            <a:off x="8409031" y="6502282"/>
            <a:ext cx="561474" cy="325465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82511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457200" y="149733"/>
            <a:ext cx="8229601" cy="26195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10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project, mission or org ID (optional)</a:t>
            </a:r>
          </a:p>
        </p:txBody>
      </p:sp>
      <p:pic>
        <p:nvPicPr>
          <p:cNvPr id="9" name="Picture 8" descr="JPL_RedBlack_rgb_horz_5in_160601.eps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20" r="64328"/>
          <a:stretch/>
        </p:blipFill>
        <p:spPr>
          <a:xfrm>
            <a:off x="8409031" y="6502282"/>
            <a:ext cx="561474" cy="325465"/>
          </a:xfrm>
          <a:prstGeom prst="rect">
            <a:avLst/>
          </a:prstGeom>
        </p:spPr>
      </p:pic>
      <p:sp>
        <p:nvSpPr>
          <p:cNvPr id="11" name="Text Placeholder 13"/>
          <p:cNvSpPr>
            <a:spLocks noGrp="1"/>
          </p:cNvSpPr>
          <p:nvPr>
            <p:ph type="body" sz="quarter" idx="16" hasCustomPrompt="1"/>
          </p:nvPr>
        </p:nvSpPr>
        <p:spPr>
          <a:xfrm>
            <a:off x="457199" y="890176"/>
            <a:ext cx="8229601" cy="426006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200" baseline="0">
                <a:solidFill>
                  <a:srgbClr val="000000"/>
                </a:solidFill>
                <a:latin typeface="+mj-lt"/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9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7696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457200" y="149733"/>
            <a:ext cx="8229601" cy="26195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10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project, mission or org ID (optional)</a:t>
            </a:r>
          </a:p>
        </p:txBody>
      </p:sp>
      <p:sp>
        <p:nvSpPr>
          <p:cNvPr id="13" name="Content Placeholder 14"/>
          <p:cNvSpPr>
            <a:spLocks noGrp="1"/>
          </p:cNvSpPr>
          <p:nvPr>
            <p:ph sz="quarter" idx="21"/>
          </p:nvPr>
        </p:nvSpPr>
        <p:spPr>
          <a:xfrm>
            <a:off x="457200" y="1599449"/>
            <a:ext cx="4038600" cy="452671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Content Placeholder 14"/>
          <p:cNvSpPr>
            <a:spLocks noGrp="1"/>
          </p:cNvSpPr>
          <p:nvPr>
            <p:ph sz="quarter" idx="22"/>
          </p:nvPr>
        </p:nvSpPr>
        <p:spPr>
          <a:xfrm>
            <a:off x="4648200" y="1599449"/>
            <a:ext cx="4038600" cy="452671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Text Placeholder 13"/>
          <p:cNvSpPr>
            <a:spLocks noGrp="1"/>
          </p:cNvSpPr>
          <p:nvPr>
            <p:ph type="body" sz="quarter" idx="16" hasCustomPrompt="1"/>
          </p:nvPr>
        </p:nvSpPr>
        <p:spPr>
          <a:xfrm>
            <a:off x="457199" y="890176"/>
            <a:ext cx="8229601" cy="426006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200" baseline="0">
                <a:solidFill>
                  <a:srgbClr val="000000"/>
                </a:solidFill>
                <a:latin typeface="+mj-lt"/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add subtitle</a:t>
            </a:r>
          </a:p>
        </p:txBody>
      </p:sp>
      <p:pic>
        <p:nvPicPr>
          <p:cNvPr id="16" name="Picture 15" descr="JPL_RedBlack_rgb_horz_5in_160601.eps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20" r="64328"/>
          <a:stretch/>
        </p:blipFill>
        <p:spPr>
          <a:xfrm>
            <a:off x="8409031" y="6502282"/>
            <a:ext cx="561474" cy="325465"/>
          </a:xfrm>
          <a:prstGeom prst="rect">
            <a:avLst/>
          </a:prstGeom>
        </p:spPr>
      </p:pic>
      <p:sp>
        <p:nvSpPr>
          <p:cNvPr id="3" name="Date Placeholder 2"/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71995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457200" y="149733"/>
            <a:ext cx="8229601" cy="26195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10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project, mission or org ID (optional)</a:t>
            </a:r>
          </a:p>
        </p:txBody>
      </p:sp>
      <p:sp>
        <p:nvSpPr>
          <p:cNvPr id="13" name="Content Placeholder 14"/>
          <p:cNvSpPr>
            <a:spLocks noGrp="1"/>
          </p:cNvSpPr>
          <p:nvPr>
            <p:ph sz="quarter" idx="21"/>
          </p:nvPr>
        </p:nvSpPr>
        <p:spPr>
          <a:xfrm>
            <a:off x="457200" y="2174875"/>
            <a:ext cx="4038600" cy="3951288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Content Placeholder 14"/>
          <p:cNvSpPr>
            <a:spLocks noGrp="1"/>
          </p:cNvSpPr>
          <p:nvPr>
            <p:ph sz="quarter" idx="22"/>
          </p:nvPr>
        </p:nvSpPr>
        <p:spPr>
          <a:xfrm>
            <a:off x="4648200" y="2174875"/>
            <a:ext cx="4038600" cy="3951288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Text Placeholder 13"/>
          <p:cNvSpPr>
            <a:spLocks noGrp="1"/>
          </p:cNvSpPr>
          <p:nvPr>
            <p:ph type="body" sz="quarter" idx="16" hasCustomPrompt="1"/>
          </p:nvPr>
        </p:nvSpPr>
        <p:spPr>
          <a:xfrm>
            <a:off x="457199" y="890176"/>
            <a:ext cx="8229601" cy="426006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200" baseline="0">
                <a:solidFill>
                  <a:srgbClr val="000000"/>
                </a:solidFill>
                <a:latin typeface="+mj-lt"/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7" name="Picture 16" descr="JPL_RedBlack_rgb_horz_5in_160601.eps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20" r="64328"/>
          <a:stretch/>
        </p:blipFill>
        <p:spPr>
          <a:xfrm>
            <a:off x="8409031" y="6502282"/>
            <a:ext cx="561474" cy="325465"/>
          </a:xfrm>
          <a:prstGeom prst="rect">
            <a:avLst/>
          </a:prstGeom>
        </p:spPr>
      </p:pic>
      <p:sp>
        <p:nvSpPr>
          <p:cNvPr id="3" name="Date Placeholder 2"/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91790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457200" y="149733"/>
            <a:ext cx="8229601" cy="26195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10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project, mission or org ID (optional)</a:t>
            </a:r>
          </a:p>
        </p:txBody>
      </p:sp>
      <p:sp>
        <p:nvSpPr>
          <p:cNvPr id="15" name="Text Placeholder 13"/>
          <p:cNvSpPr>
            <a:spLocks noGrp="1"/>
          </p:cNvSpPr>
          <p:nvPr>
            <p:ph type="body" sz="quarter" idx="16" hasCustomPrompt="1"/>
          </p:nvPr>
        </p:nvSpPr>
        <p:spPr>
          <a:xfrm>
            <a:off x="457199" y="890176"/>
            <a:ext cx="8229601" cy="426006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200" baseline="0">
                <a:solidFill>
                  <a:srgbClr val="000000"/>
                </a:solidFill>
                <a:latin typeface="+mj-lt"/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idx="1"/>
          </p:nvPr>
        </p:nvSpPr>
        <p:spPr>
          <a:xfrm>
            <a:off x="3575050" y="1596524"/>
            <a:ext cx="5111750" cy="4405898"/>
          </a:xfrm>
        </p:spPr>
        <p:txBody>
          <a:bodyPr>
            <a:noAutofit/>
          </a:bodyPr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758573"/>
            <a:ext cx="3008313" cy="3243849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9" name="Text Placeholder 2"/>
          <p:cNvSpPr>
            <a:spLocks noGrp="1"/>
          </p:cNvSpPr>
          <p:nvPr>
            <p:ph type="body" idx="18" hasCustomPrompt="1"/>
          </p:nvPr>
        </p:nvSpPr>
        <p:spPr>
          <a:xfrm>
            <a:off x="457200" y="1596524"/>
            <a:ext cx="3008313" cy="1162049"/>
          </a:xfrm>
        </p:spPr>
        <p:txBody>
          <a:bodyPr anchor="b">
            <a:no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title style</a:t>
            </a:r>
          </a:p>
        </p:txBody>
      </p:sp>
      <p:pic>
        <p:nvPicPr>
          <p:cNvPr id="20" name="Picture 19" descr="JPL_RedBlack_rgb_horz_5in_160601.eps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20" r="64328"/>
          <a:stretch/>
        </p:blipFill>
        <p:spPr>
          <a:xfrm>
            <a:off x="8409031" y="6502282"/>
            <a:ext cx="561474" cy="325465"/>
          </a:xfrm>
          <a:prstGeom prst="rect">
            <a:avLst/>
          </a:prstGeom>
        </p:spPr>
      </p:pic>
      <p:sp>
        <p:nvSpPr>
          <p:cNvPr id="3" name="Date Placeholder 2"/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25862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457200" y="149733"/>
            <a:ext cx="8229601" cy="26195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10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project, mission or org ID (optional)</a:t>
            </a:r>
          </a:p>
        </p:txBody>
      </p:sp>
      <p:sp>
        <p:nvSpPr>
          <p:cNvPr id="15" name="Text Placeholder 13"/>
          <p:cNvSpPr>
            <a:spLocks noGrp="1"/>
          </p:cNvSpPr>
          <p:nvPr>
            <p:ph type="body" sz="quarter" idx="16" hasCustomPrompt="1"/>
          </p:nvPr>
        </p:nvSpPr>
        <p:spPr>
          <a:xfrm>
            <a:off x="457199" y="890176"/>
            <a:ext cx="8229601" cy="426006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200" baseline="0">
                <a:solidFill>
                  <a:srgbClr val="000000"/>
                </a:solidFill>
                <a:latin typeface="+mj-lt"/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12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590842"/>
            <a:ext cx="5486400" cy="338396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614565"/>
            <a:ext cx="5486400" cy="521540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2"/>
          <p:cNvSpPr>
            <a:spLocks noGrp="1"/>
          </p:cNvSpPr>
          <p:nvPr>
            <p:ph type="body" idx="18" hasCustomPrompt="1"/>
          </p:nvPr>
        </p:nvSpPr>
        <p:spPr>
          <a:xfrm>
            <a:off x="1792288" y="4974802"/>
            <a:ext cx="5486400" cy="631073"/>
          </a:xfrm>
        </p:spPr>
        <p:txBody>
          <a:bodyPr anchor="b">
            <a:no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title style</a:t>
            </a:r>
          </a:p>
        </p:txBody>
      </p:sp>
      <p:pic>
        <p:nvPicPr>
          <p:cNvPr id="16" name="Picture 15" descr="JPL_RedBlack_rgb_horz_5in_160601.eps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20" r="64328"/>
          <a:stretch/>
        </p:blipFill>
        <p:spPr>
          <a:xfrm>
            <a:off x="8409031" y="6502282"/>
            <a:ext cx="561474" cy="325465"/>
          </a:xfrm>
          <a:prstGeom prst="rect">
            <a:avLst/>
          </a:prstGeom>
        </p:spPr>
      </p:pic>
      <p:sp>
        <p:nvSpPr>
          <p:cNvPr id="3" name="Date Placeholder 2"/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02780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Black Str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457200" y="149734"/>
            <a:ext cx="8229601" cy="251482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10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project, mission or org ID (optional)</a:t>
            </a:r>
          </a:p>
        </p:txBody>
      </p:sp>
      <p:pic>
        <p:nvPicPr>
          <p:cNvPr id="8" name="Picture 7" descr="JPL_RedBlack_rgb_horz_5in_160601.eps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20" r="64328"/>
          <a:stretch/>
        </p:blipFill>
        <p:spPr>
          <a:xfrm>
            <a:off x="8409031" y="6502282"/>
            <a:ext cx="561474" cy="325465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>
            <a:off x="0" y="1419226"/>
            <a:ext cx="9144000" cy="5029199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 Placeholder 13"/>
          <p:cNvSpPr>
            <a:spLocks noGrp="1"/>
          </p:cNvSpPr>
          <p:nvPr>
            <p:ph type="body" sz="quarter" idx="16" hasCustomPrompt="1"/>
          </p:nvPr>
        </p:nvSpPr>
        <p:spPr>
          <a:xfrm>
            <a:off x="457199" y="890176"/>
            <a:ext cx="8229601" cy="426006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200" baseline="0">
                <a:solidFill>
                  <a:srgbClr val="000000"/>
                </a:solidFill>
                <a:latin typeface="+mj-lt"/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9014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Gray Str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1419226"/>
            <a:ext cx="9144000" cy="502919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457200" y="149734"/>
            <a:ext cx="8229601" cy="251482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10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project, mission or org ID (optional)</a:t>
            </a:r>
          </a:p>
        </p:txBody>
      </p:sp>
      <p:pic>
        <p:nvPicPr>
          <p:cNvPr id="8" name="Picture 7" descr="JPL_RedBlack_rgb_horz_5in_160601.eps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20" r="64328"/>
          <a:stretch/>
        </p:blipFill>
        <p:spPr>
          <a:xfrm>
            <a:off x="8409031" y="6502282"/>
            <a:ext cx="561474" cy="325465"/>
          </a:xfrm>
          <a:prstGeom prst="rect">
            <a:avLst/>
          </a:prstGeom>
        </p:spPr>
      </p:pic>
      <p:sp>
        <p:nvSpPr>
          <p:cNvPr id="9" name="Text Placeholder 13"/>
          <p:cNvSpPr>
            <a:spLocks noGrp="1"/>
          </p:cNvSpPr>
          <p:nvPr>
            <p:ph type="body" sz="quarter" idx="16" hasCustomPrompt="1"/>
          </p:nvPr>
        </p:nvSpPr>
        <p:spPr>
          <a:xfrm>
            <a:off x="457199" y="890176"/>
            <a:ext cx="8229601" cy="426006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200" baseline="0">
                <a:solidFill>
                  <a:srgbClr val="000000"/>
                </a:solidFill>
                <a:latin typeface="+mj-lt"/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81519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oter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JPL_RedBlack_rgb_horz_5in_160601.eps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20" r="64328"/>
          <a:stretch/>
        </p:blipFill>
        <p:spPr>
          <a:xfrm>
            <a:off x="8409031" y="6502282"/>
            <a:ext cx="561474" cy="325465"/>
          </a:xfrm>
          <a:prstGeom prst="rect">
            <a:avLst/>
          </a:prstGeo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58257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JPL_RedBlack_rgb_horz_5in_160601.eps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20" r="64328"/>
          <a:stretch/>
        </p:blipFill>
        <p:spPr>
          <a:xfrm>
            <a:off x="8409031" y="6502282"/>
            <a:ext cx="561474" cy="325465"/>
          </a:xfrm>
          <a:prstGeom prst="rect">
            <a:avLst/>
          </a:prstGeom>
        </p:spPr>
      </p:pic>
      <p:sp>
        <p:nvSpPr>
          <p:cNvPr id="8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458107" y="2537619"/>
            <a:ext cx="8227786" cy="1782763"/>
          </a:xfrm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1">
                  <a:lumMod val="50000"/>
                </a:schemeClr>
              </a:buClr>
              <a:buSzTx/>
              <a:buFont typeface="Arial" pitchFamily="34" charset="0"/>
              <a:buNone/>
              <a:tabLst/>
              <a:defRPr sz="4800" baseline="0">
                <a:solidFill>
                  <a:schemeClr val="tx1"/>
                </a:solidFill>
                <a:latin typeface="+mj-lt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1">
                  <a:lumMod val="50000"/>
                </a:schemeClr>
              </a:buClr>
              <a:buSzTx/>
              <a:buFont typeface="Arial" pitchFamily="34" charset="0"/>
              <a:buNone/>
              <a:tabLst/>
              <a:defRPr/>
            </a:pPr>
            <a:r>
              <a:rPr lang="en-US" dirty="0"/>
              <a:t>Click to add section header</a:t>
            </a:r>
          </a:p>
        </p:txBody>
      </p:sp>
    </p:spTree>
    <p:extLst>
      <p:ext uri="{BB962C8B-B14F-4D97-AF65-F5344CB8AC3E}">
        <p14:creationId xmlns:p14="http://schemas.microsoft.com/office/powerpoint/2010/main" val="32303273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_Gray"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JPL_RedBlack_rgb_horz_5in_160601.eps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20" r="64328"/>
          <a:stretch/>
        </p:blipFill>
        <p:spPr>
          <a:xfrm>
            <a:off x="8409031" y="6502282"/>
            <a:ext cx="561474" cy="325465"/>
          </a:xfrm>
          <a:prstGeom prst="rect">
            <a:avLst/>
          </a:prstGeom>
        </p:spPr>
      </p:pic>
      <p:sp>
        <p:nvSpPr>
          <p:cNvPr id="7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458107" y="2537619"/>
            <a:ext cx="8227786" cy="1782763"/>
          </a:xfrm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1">
                  <a:lumMod val="50000"/>
                </a:schemeClr>
              </a:buClr>
              <a:buSzTx/>
              <a:buFont typeface="Arial" pitchFamily="34" charset="0"/>
              <a:buNone/>
              <a:tabLst/>
              <a:defRPr sz="4800" baseline="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1">
                  <a:lumMod val="50000"/>
                </a:schemeClr>
              </a:buClr>
              <a:buSzTx/>
              <a:buFont typeface="Arial" pitchFamily="34" charset="0"/>
              <a:buNone/>
              <a:tabLst/>
              <a:defRPr/>
            </a:pPr>
            <a:r>
              <a:rPr lang="en-US" dirty="0"/>
              <a:t>Click to add section header</a:t>
            </a:r>
          </a:p>
        </p:txBody>
      </p:sp>
    </p:spTree>
    <p:extLst>
      <p:ext uri="{BB962C8B-B14F-4D97-AF65-F5344CB8AC3E}">
        <p14:creationId xmlns:p14="http://schemas.microsoft.com/office/powerpoint/2010/main" val="9866556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9043793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JPL_RedBlack_rgb_stacked_5in_160601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8857" y="2307166"/>
            <a:ext cx="3846286" cy="2243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425405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_N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912341" y="3221701"/>
            <a:ext cx="7513104" cy="50048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2800" b="1" baseline="0">
                <a:solidFill>
                  <a:srgbClr val="FFFFFF"/>
                </a:solidFill>
                <a:latin typeface="+mj-lt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Presentation Title</a:t>
            </a:r>
          </a:p>
        </p:txBody>
      </p:sp>
      <p:sp>
        <p:nvSpPr>
          <p:cNvPr id="3" name="Text Placeholder 20"/>
          <p:cNvSpPr>
            <a:spLocks noGrp="1"/>
          </p:cNvSpPr>
          <p:nvPr>
            <p:ph type="body" sz="quarter" idx="19" hasCustomPrompt="1"/>
          </p:nvPr>
        </p:nvSpPr>
        <p:spPr>
          <a:xfrm>
            <a:off x="912341" y="3722185"/>
            <a:ext cx="7498993" cy="1235772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aseline="0">
                <a:solidFill>
                  <a:srgbClr val="FFFFFF"/>
                </a:solidFill>
                <a:latin typeface="+mj-lt"/>
                <a:cs typeface="Arial"/>
              </a:defRPr>
            </a:lvl1pPr>
          </a:lstStyle>
          <a:p>
            <a:pPr lvl="0"/>
            <a:r>
              <a:rPr lang="en-US" dirty="0"/>
              <a:t>Click to Add a Presentation Subtitle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22" hasCustomPrompt="1"/>
          </p:nvPr>
        </p:nvSpPr>
        <p:spPr>
          <a:xfrm>
            <a:off x="909983" y="5649583"/>
            <a:ext cx="7424737" cy="779462"/>
          </a:xfrm>
          <a:prstGeom prst="rect">
            <a:avLst/>
          </a:prstGeom>
        </p:spPr>
        <p:txBody>
          <a:bodyPr vert="horz" anchor="b">
            <a:noAutofit/>
          </a:bodyPr>
          <a:lstStyle>
            <a:lvl1pPr marL="0" indent="0">
              <a:buNone/>
              <a:defRPr sz="1200" baseline="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# | Directorate, Division, Section or Group Name, Presented by, Job Title, Date, etc.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23" hasCustomPrompt="1"/>
          </p:nvPr>
        </p:nvSpPr>
        <p:spPr>
          <a:xfrm>
            <a:off x="909983" y="6459398"/>
            <a:ext cx="7424737" cy="398602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None/>
              <a:defRPr sz="900" baseline="0">
                <a:solidFill>
                  <a:schemeClr val="bg1">
                    <a:lumMod val="50000"/>
                  </a:schemeClr>
                </a:solidFill>
                <a:latin typeface="+mn-lt"/>
                <a:cs typeface="Arial"/>
              </a:defRPr>
            </a:lvl1pPr>
            <a:lvl2pPr marL="457200" indent="0">
              <a:buNone/>
              <a:defRPr sz="900">
                <a:latin typeface="Arial Narrow"/>
                <a:cs typeface="Arial Narrow"/>
              </a:defRPr>
            </a:lvl2pPr>
            <a:lvl3pPr marL="914400" indent="0">
              <a:buNone/>
              <a:defRPr sz="900">
                <a:latin typeface="Arial Narrow"/>
                <a:cs typeface="Arial Narrow"/>
              </a:defRPr>
            </a:lvl3pPr>
            <a:lvl4pPr marL="1371600" indent="0">
              <a:buNone/>
              <a:defRPr sz="900">
                <a:latin typeface="Arial Narrow"/>
                <a:cs typeface="Arial Narrow"/>
              </a:defRPr>
            </a:lvl4pPr>
            <a:lvl5pPr marL="1828800" indent="0">
              <a:buNone/>
              <a:defRPr sz="900">
                <a:latin typeface="Arial Narrow"/>
                <a:cs typeface="Arial Narrow"/>
              </a:defRPr>
            </a:lvl5pPr>
          </a:lstStyle>
          <a:p>
            <a:pPr lvl="0"/>
            <a:r>
              <a:rPr lang="en-US" dirty="0"/>
              <a:t>Proprietary information or required markings can go here.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909983" y="2885929"/>
            <a:ext cx="7515462" cy="335773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1600" baseline="0">
                <a:solidFill>
                  <a:schemeClr val="accent1"/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Click to Add a Theme, Project or Mission Name (optional)</a:t>
            </a:r>
          </a:p>
        </p:txBody>
      </p:sp>
      <p:pic>
        <p:nvPicPr>
          <p:cNvPr id="9" name="Picture 8" descr="JPL_RedWhite_rgb_stacked_5in_160601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120" y="1672559"/>
            <a:ext cx="2128446" cy="1241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864465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_Horz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4465835"/>
          </a:xfrm>
          <a:prstGeom prst="rect">
            <a:avLst/>
          </a:prstGeom>
        </p:spPr>
        <p:txBody>
          <a:bodyPr vert="horz" anchor="ctr"/>
          <a:lstStyle>
            <a:lvl1pPr marL="0" indent="0" algn="ctr">
              <a:buFontTx/>
              <a:buNone/>
              <a:defRPr sz="160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3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369198" y="4814634"/>
            <a:ext cx="8436135" cy="430183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defRPr sz="2800" b="1" baseline="0">
                <a:solidFill>
                  <a:srgbClr val="FFFFFF"/>
                </a:solidFill>
                <a:latin typeface="+mj-lt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Presentation Title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69198" y="4523999"/>
            <a:ext cx="8436135" cy="290635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1600" baseline="0">
                <a:solidFill>
                  <a:schemeClr val="accent1"/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Click to Add a Theme, Project or Mission Name (optional)</a:t>
            </a:r>
          </a:p>
        </p:txBody>
      </p:sp>
      <p:sp>
        <p:nvSpPr>
          <p:cNvPr id="11" name="Text Placeholder 20"/>
          <p:cNvSpPr>
            <a:spLocks noGrp="1"/>
          </p:cNvSpPr>
          <p:nvPr>
            <p:ph type="body" sz="quarter" idx="18" hasCustomPrompt="1"/>
          </p:nvPr>
        </p:nvSpPr>
        <p:spPr>
          <a:xfrm>
            <a:off x="369199" y="5853545"/>
            <a:ext cx="6554654" cy="665791"/>
          </a:xfrm>
          <a:prstGeom prst="rect">
            <a:avLst/>
          </a:prstGeom>
        </p:spPr>
        <p:txBody>
          <a:bodyPr anchor="b"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 baseline="0">
                <a:solidFill>
                  <a:srgbClr val="FFFFFF"/>
                </a:solidFill>
                <a:latin typeface="+mn-lt"/>
                <a:cs typeface="Arial"/>
              </a:defRPr>
            </a:lvl1pPr>
          </a:lstStyle>
          <a:p>
            <a:pPr lvl="0"/>
            <a:r>
              <a:rPr lang="en-US" dirty="0"/>
              <a:t># | Directorate, Division, Section or Group Name, Presented by, Job Title, Date, etc.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23" hasCustomPrompt="1"/>
          </p:nvPr>
        </p:nvSpPr>
        <p:spPr>
          <a:xfrm>
            <a:off x="369198" y="6458523"/>
            <a:ext cx="6554655" cy="399477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None/>
              <a:defRPr sz="900" baseline="0">
                <a:solidFill>
                  <a:schemeClr val="bg1">
                    <a:lumMod val="50000"/>
                  </a:schemeClr>
                </a:solidFill>
                <a:latin typeface="+mn-lt"/>
                <a:cs typeface="Arial"/>
              </a:defRPr>
            </a:lvl1pPr>
            <a:lvl2pPr marL="457200" indent="0">
              <a:buNone/>
              <a:defRPr sz="900">
                <a:latin typeface="Arial Narrow"/>
                <a:cs typeface="Arial Narrow"/>
              </a:defRPr>
            </a:lvl2pPr>
            <a:lvl3pPr marL="914400" indent="0">
              <a:buNone/>
              <a:defRPr sz="900">
                <a:latin typeface="Arial Narrow"/>
                <a:cs typeface="Arial Narrow"/>
              </a:defRPr>
            </a:lvl3pPr>
            <a:lvl4pPr marL="1371600" indent="0">
              <a:buNone/>
              <a:defRPr sz="900">
                <a:latin typeface="Arial Narrow"/>
                <a:cs typeface="Arial Narrow"/>
              </a:defRPr>
            </a:lvl4pPr>
            <a:lvl5pPr marL="1828800" indent="0">
              <a:buNone/>
              <a:defRPr sz="900">
                <a:latin typeface="Arial Narrow"/>
                <a:cs typeface="Arial Narrow"/>
              </a:defRPr>
            </a:lvl5pPr>
          </a:lstStyle>
          <a:p>
            <a:pPr lvl="0"/>
            <a:r>
              <a:rPr lang="en-US" dirty="0"/>
              <a:t>Proprietary information or required markings can go here.</a:t>
            </a:r>
          </a:p>
        </p:txBody>
      </p:sp>
      <p:sp>
        <p:nvSpPr>
          <p:cNvPr id="8" name="Text Placeholder 20"/>
          <p:cNvSpPr>
            <a:spLocks noGrp="1"/>
          </p:cNvSpPr>
          <p:nvPr>
            <p:ph type="body" sz="quarter" idx="19" hasCustomPrompt="1"/>
          </p:nvPr>
        </p:nvSpPr>
        <p:spPr>
          <a:xfrm>
            <a:off x="369199" y="5244817"/>
            <a:ext cx="6554654" cy="470183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aseline="0">
                <a:solidFill>
                  <a:srgbClr val="FFFFFF"/>
                </a:solidFill>
                <a:latin typeface="+mj-lt"/>
                <a:cs typeface="Arial"/>
              </a:defRPr>
            </a:lvl1pPr>
          </a:lstStyle>
          <a:p>
            <a:pPr lvl="0"/>
            <a:r>
              <a:rPr lang="en-US" dirty="0"/>
              <a:t>Click to Add a Presentation Subtitle</a:t>
            </a:r>
          </a:p>
        </p:txBody>
      </p:sp>
      <p:pic>
        <p:nvPicPr>
          <p:cNvPr id="14" name="Picture 13" descr="JPL_RedWhite_rgb_stacked_5in_160601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9196" y="5423673"/>
            <a:ext cx="2128446" cy="1241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01878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_Ver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5576455" cy="6858000"/>
          </a:xfrm>
          <a:prstGeom prst="rect">
            <a:avLst/>
          </a:prstGeom>
        </p:spPr>
        <p:txBody>
          <a:bodyPr vert="horz" anchor="ctr"/>
          <a:lstStyle>
            <a:lvl1pPr marL="0" indent="0" algn="ctr">
              <a:buFontTx/>
              <a:buNone/>
              <a:defRPr sz="1600">
                <a:solidFill>
                  <a:srgbClr val="FFFFFF"/>
                </a:solidFill>
              </a:defRPr>
            </a:lvl1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3" name="Text Placeholder 4"/>
          <p:cNvSpPr>
            <a:spLocks noGrp="1"/>
          </p:cNvSpPr>
          <p:nvPr>
            <p:ph type="body" sz="quarter" idx="19" hasCustomPrompt="1"/>
          </p:nvPr>
        </p:nvSpPr>
        <p:spPr>
          <a:xfrm>
            <a:off x="5687786" y="1919101"/>
            <a:ext cx="3347357" cy="883015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1" baseline="0">
                <a:solidFill>
                  <a:srgbClr val="FFFFFF"/>
                </a:solidFill>
                <a:latin typeface="+mj-lt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Presentation Title</a:t>
            </a:r>
          </a:p>
        </p:txBody>
      </p:sp>
      <p:sp>
        <p:nvSpPr>
          <p:cNvPr id="4" name="Text Placeholder 20"/>
          <p:cNvSpPr>
            <a:spLocks noGrp="1"/>
          </p:cNvSpPr>
          <p:nvPr>
            <p:ph type="body" sz="quarter" idx="20" hasCustomPrompt="1"/>
          </p:nvPr>
        </p:nvSpPr>
        <p:spPr>
          <a:xfrm>
            <a:off x="5687785" y="2783302"/>
            <a:ext cx="3347357" cy="1000129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 baseline="0">
                <a:solidFill>
                  <a:srgbClr val="FFFFFF"/>
                </a:solidFill>
                <a:latin typeface="+mn-lt"/>
                <a:cs typeface="Arial"/>
              </a:defRPr>
            </a:lvl1pPr>
          </a:lstStyle>
          <a:p>
            <a:pPr lvl="0"/>
            <a:r>
              <a:rPr lang="en-US" dirty="0"/>
              <a:t># | Directorate, Division, Section or Group</a:t>
            </a:r>
          </a:p>
          <a:p>
            <a:pPr lvl="0"/>
            <a:r>
              <a:rPr lang="en-US" dirty="0"/>
              <a:t>Presented by, Job Title, Date, etc.</a:t>
            </a:r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5687784" y="1015999"/>
            <a:ext cx="3347359" cy="856873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ctr">
              <a:buNone/>
              <a:tabLst/>
              <a:defRPr sz="1400" baseline="0">
                <a:solidFill>
                  <a:schemeClr val="accent1"/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Click to Add a Theme, Project or </a:t>
            </a:r>
            <a:br>
              <a:rPr lang="en-US" dirty="0"/>
            </a:br>
            <a:r>
              <a:rPr lang="en-US" dirty="0"/>
              <a:t>Mission Name (optional)</a:t>
            </a:r>
          </a:p>
        </p:txBody>
      </p:sp>
      <p:sp>
        <p:nvSpPr>
          <p:cNvPr id="11" name="Text Placeholder 12"/>
          <p:cNvSpPr>
            <a:spLocks noGrp="1"/>
          </p:cNvSpPr>
          <p:nvPr>
            <p:ph type="body" sz="quarter" idx="23" hasCustomPrompt="1"/>
          </p:nvPr>
        </p:nvSpPr>
        <p:spPr>
          <a:xfrm>
            <a:off x="5687786" y="6133629"/>
            <a:ext cx="3347357" cy="724371"/>
          </a:xfrm>
          <a:prstGeom prst="rect">
            <a:avLst/>
          </a:prstGeom>
        </p:spPr>
        <p:txBody>
          <a:bodyPr vert="horz" anchor="b">
            <a:noAutofit/>
          </a:bodyPr>
          <a:lstStyle>
            <a:lvl1pPr marL="0" indent="0" algn="ctr">
              <a:buNone/>
              <a:defRPr sz="900" baseline="0">
                <a:solidFill>
                  <a:schemeClr val="bg1">
                    <a:lumMod val="50000"/>
                  </a:schemeClr>
                </a:solidFill>
                <a:latin typeface="+mn-lt"/>
                <a:cs typeface="Arial"/>
              </a:defRPr>
            </a:lvl1pPr>
            <a:lvl2pPr marL="457200" indent="0">
              <a:buNone/>
              <a:defRPr sz="900">
                <a:latin typeface="Arial Narrow"/>
                <a:cs typeface="Arial Narrow"/>
              </a:defRPr>
            </a:lvl2pPr>
            <a:lvl3pPr marL="914400" indent="0">
              <a:buNone/>
              <a:defRPr sz="900">
                <a:latin typeface="Arial Narrow"/>
                <a:cs typeface="Arial Narrow"/>
              </a:defRPr>
            </a:lvl3pPr>
            <a:lvl4pPr marL="1371600" indent="0">
              <a:buNone/>
              <a:defRPr sz="900">
                <a:latin typeface="Arial Narrow"/>
                <a:cs typeface="Arial Narrow"/>
              </a:defRPr>
            </a:lvl4pPr>
            <a:lvl5pPr marL="1828800" indent="0">
              <a:buNone/>
              <a:defRPr sz="900">
                <a:latin typeface="Arial Narrow"/>
                <a:cs typeface="Arial Narrow"/>
              </a:defRPr>
            </a:lvl5pPr>
          </a:lstStyle>
          <a:p>
            <a:pPr lvl="0"/>
            <a:r>
              <a:rPr lang="en-US" dirty="0"/>
              <a:t>Proprietary information or required markings can go here.</a:t>
            </a:r>
          </a:p>
        </p:txBody>
      </p:sp>
      <p:pic>
        <p:nvPicPr>
          <p:cNvPr id="12" name="Picture 11" descr="JPL_RedWhite_rgb_stacked_5in_160601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6293" y="5047373"/>
            <a:ext cx="2128446" cy="1241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999752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457200" y="149734"/>
            <a:ext cx="8229601" cy="251482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10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project, mission or org ID (optional)</a:t>
            </a:r>
          </a:p>
        </p:txBody>
      </p:sp>
      <p:pic>
        <p:nvPicPr>
          <p:cNvPr id="7" name="Picture 6" descr="JPL_RedBlack_rgb_horz_5in_160601.eps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20" r="64328"/>
          <a:stretch/>
        </p:blipFill>
        <p:spPr>
          <a:xfrm>
            <a:off x="8409031" y="6502282"/>
            <a:ext cx="561474" cy="325465"/>
          </a:xfrm>
          <a:prstGeom prst="rect">
            <a:avLst/>
          </a:prstGeom>
        </p:spPr>
      </p:pic>
      <p:sp>
        <p:nvSpPr>
          <p:cNvPr id="10" name="Content Placeholder 9"/>
          <p:cNvSpPr>
            <a:spLocks noGrp="1"/>
          </p:cNvSpPr>
          <p:nvPr>
            <p:ph sz="quarter" idx="18"/>
          </p:nvPr>
        </p:nvSpPr>
        <p:spPr>
          <a:xfrm>
            <a:off x="457199" y="1600198"/>
            <a:ext cx="8229601" cy="452596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225485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457199" y="149733"/>
            <a:ext cx="8229601" cy="26195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10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project, mission or org ID (optional)</a:t>
            </a:r>
          </a:p>
        </p:txBody>
      </p:sp>
      <p:pic>
        <p:nvPicPr>
          <p:cNvPr id="7" name="Picture 6" descr="JPL_RedBlack_rgb_horz_5in_160601.eps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20" r="64328"/>
          <a:stretch/>
        </p:blipFill>
        <p:spPr>
          <a:xfrm>
            <a:off x="8409031" y="6502282"/>
            <a:ext cx="561474" cy="325465"/>
          </a:xfrm>
          <a:prstGeom prst="rect">
            <a:avLst/>
          </a:prstGeom>
        </p:spPr>
      </p:pic>
      <p:sp>
        <p:nvSpPr>
          <p:cNvPr id="8" name="Date Placeholder 7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563115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457200" y="149734"/>
            <a:ext cx="8229601" cy="251482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10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project, mission or org ID (optional)</a:t>
            </a:r>
          </a:p>
        </p:txBody>
      </p:sp>
      <p:pic>
        <p:nvPicPr>
          <p:cNvPr id="7" name="Picture 6" descr="JPL_RedBlack_rgb_horz_5in_160601.eps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20" r="64328"/>
          <a:stretch/>
        </p:blipFill>
        <p:spPr>
          <a:xfrm>
            <a:off x="8409031" y="6502282"/>
            <a:ext cx="561474" cy="325465"/>
          </a:xfrm>
          <a:prstGeom prst="rect">
            <a:avLst/>
          </a:prstGeom>
        </p:spPr>
      </p:pic>
      <p:sp>
        <p:nvSpPr>
          <p:cNvPr id="10" name="Content Placeholder 9"/>
          <p:cNvSpPr>
            <a:spLocks noGrp="1"/>
          </p:cNvSpPr>
          <p:nvPr>
            <p:ph sz="quarter" idx="18"/>
          </p:nvPr>
        </p:nvSpPr>
        <p:spPr>
          <a:xfrm>
            <a:off x="457199" y="1600198"/>
            <a:ext cx="8229601" cy="452596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678761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457200" y="149733"/>
            <a:ext cx="8229601" cy="26195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10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project, mission or org ID (optional)</a:t>
            </a:r>
          </a:p>
        </p:txBody>
      </p:sp>
      <p:sp>
        <p:nvSpPr>
          <p:cNvPr id="7" name="Text Placeholder 13"/>
          <p:cNvSpPr>
            <a:spLocks noGrp="1"/>
          </p:cNvSpPr>
          <p:nvPr>
            <p:ph type="body" sz="quarter" idx="16" hasCustomPrompt="1"/>
          </p:nvPr>
        </p:nvSpPr>
        <p:spPr>
          <a:xfrm>
            <a:off x="457199" y="890176"/>
            <a:ext cx="8229601" cy="426006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200" baseline="0">
                <a:solidFill>
                  <a:srgbClr val="FFFFFF"/>
                </a:solidFill>
                <a:latin typeface="+mj-lt"/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add subtitle</a:t>
            </a:r>
          </a:p>
        </p:txBody>
      </p:sp>
      <p:pic>
        <p:nvPicPr>
          <p:cNvPr id="9" name="Picture 8" descr="JPL_RedBlack_rgb_horz_5in_160601.eps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20" r="64328"/>
          <a:stretch/>
        </p:blipFill>
        <p:spPr>
          <a:xfrm>
            <a:off x="8409031" y="6502282"/>
            <a:ext cx="561474" cy="325465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69267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457200" y="149733"/>
            <a:ext cx="8229601" cy="26195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10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project, mission or org ID (optional)</a:t>
            </a:r>
          </a:p>
        </p:txBody>
      </p:sp>
      <p:pic>
        <p:nvPicPr>
          <p:cNvPr id="9" name="Picture 8" descr="JPL_RedBlack_rgb_horz_5in_160601.eps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20" r="64328"/>
          <a:stretch/>
        </p:blipFill>
        <p:spPr>
          <a:xfrm>
            <a:off x="8409031" y="6502282"/>
            <a:ext cx="561474" cy="325465"/>
          </a:xfrm>
          <a:prstGeom prst="rect">
            <a:avLst/>
          </a:prstGeom>
        </p:spPr>
      </p:pic>
      <p:sp>
        <p:nvSpPr>
          <p:cNvPr id="11" name="Text Placeholder 13"/>
          <p:cNvSpPr>
            <a:spLocks noGrp="1"/>
          </p:cNvSpPr>
          <p:nvPr>
            <p:ph type="body" sz="quarter" idx="16" hasCustomPrompt="1"/>
          </p:nvPr>
        </p:nvSpPr>
        <p:spPr>
          <a:xfrm>
            <a:off x="457199" y="890176"/>
            <a:ext cx="8229601" cy="426006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200" baseline="0">
                <a:solidFill>
                  <a:srgbClr val="FFFFFF"/>
                </a:solidFill>
                <a:latin typeface="+mj-lt"/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9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002689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457200" y="149733"/>
            <a:ext cx="8229601" cy="26195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10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project, mission or org ID (optional)</a:t>
            </a:r>
          </a:p>
        </p:txBody>
      </p:sp>
      <p:sp>
        <p:nvSpPr>
          <p:cNvPr id="13" name="Content Placeholder 14"/>
          <p:cNvSpPr>
            <a:spLocks noGrp="1"/>
          </p:cNvSpPr>
          <p:nvPr>
            <p:ph sz="quarter" idx="21"/>
          </p:nvPr>
        </p:nvSpPr>
        <p:spPr>
          <a:xfrm>
            <a:off x="457200" y="1599449"/>
            <a:ext cx="4038600" cy="452671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Content Placeholder 14"/>
          <p:cNvSpPr>
            <a:spLocks noGrp="1"/>
          </p:cNvSpPr>
          <p:nvPr>
            <p:ph sz="quarter" idx="22"/>
          </p:nvPr>
        </p:nvSpPr>
        <p:spPr>
          <a:xfrm>
            <a:off x="4648200" y="1599449"/>
            <a:ext cx="4038600" cy="452671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Text Placeholder 13"/>
          <p:cNvSpPr>
            <a:spLocks noGrp="1"/>
          </p:cNvSpPr>
          <p:nvPr>
            <p:ph type="body" sz="quarter" idx="16" hasCustomPrompt="1"/>
          </p:nvPr>
        </p:nvSpPr>
        <p:spPr>
          <a:xfrm>
            <a:off x="457199" y="890176"/>
            <a:ext cx="8229601" cy="426006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200" baseline="0">
                <a:solidFill>
                  <a:srgbClr val="FFFFFF"/>
                </a:solidFill>
                <a:latin typeface="+mj-lt"/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add subtitle</a:t>
            </a:r>
          </a:p>
        </p:txBody>
      </p:sp>
      <p:pic>
        <p:nvPicPr>
          <p:cNvPr id="16" name="Picture 15" descr="JPL_RedBlack_rgb_horz_5in_160601.eps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20" r="64328"/>
          <a:stretch/>
        </p:blipFill>
        <p:spPr>
          <a:xfrm>
            <a:off x="8409031" y="6502282"/>
            <a:ext cx="561474" cy="325465"/>
          </a:xfrm>
          <a:prstGeom prst="rect">
            <a:avLst/>
          </a:prstGeom>
        </p:spPr>
      </p:pic>
      <p:sp>
        <p:nvSpPr>
          <p:cNvPr id="3" name="Date Placeholder 2"/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594571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457200" y="149733"/>
            <a:ext cx="8229601" cy="26195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10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project, mission or org ID (optional)</a:t>
            </a:r>
          </a:p>
        </p:txBody>
      </p:sp>
      <p:sp>
        <p:nvSpPr>
          <p:cNvPr id="13" name="Content Placeholder 14"/>
          <p:cNvSpPr>
            <a:spLocks noGrp="1"/>
          </p:cNvSpPr>
          <p:nvPr>
            <p:ph sz="quarter" idx="21"/>
          </p:nvPr>
        </p:nvSpPr>
        <p:spPr>
          <a:xfrm>
            <a:off x="457200" y="2174875"/>
            <a:ext cx="4038600" cy="3951288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Content Placeholder 14"/>
          <p:cNvSpPr>
            <a:spLocks noGrp="1"/>
          </p:cNvSpPr>
          <p:nvPr>
            <p:ph sz="quarter" idx="22"/>
          </p:nvPr>
        </p:nvSpPr>
        <p:spPr>
          <a:xfrm>
            <a:off x="4648200" y="2174875"/>
            <a:ext cx="4038600" cy="3951288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Text Placeholder 13"/>
          <p:cNvSpPr>
            <a:spLocks noGrp="1"/>
          </p:cNvSpPr>
          <p:nvPr>
            <p:ph type="body" sz="quarter" idx="16" hasCustomPrompt="1"/>
          </p:nvPr>
        </p:nvSpPr>
        <p:spPr>
          <a:xfrm>
            <a:off x="457199" y="890176"/>
            <a:ext cx="8229601" cy="426006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200" baseline="0">
                <a:solidFill>
                  <a:srgbClr val="FFFFFF"/>
                </a:solidFill>
                <a:latin typeface="+mj-lt"/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7" name="Picture 16" descr="JPL_RedBlack_rgb_horz_5in_160601.eps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20" r="64328"/>
          <a:stretch/>
        </p:blipFill>
        <p:spPr>
          <a:xfrm>
            <a:off x="8409031" y="6502282"/>
            <a:ext cx="561474" cy="325465"/>
          </a:xfrm>
          <a:prstGeom prst="rect">
            <a:avLst/>
          </a:prstGeom>
        </p:spPr>
      </p:pic>
      <p:sp>
        <p:nvSpPr>
          <p:cNvPr id="3" name="Date Placeholder 2"/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26898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457200" y="149733"/>
            <a:ext cx="8229601" cy="26195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10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project, mission or org ID (optional)</a:t>
            </a:r>
          </a:p>
        </p:txBody>
      </p:sp>
      <p:sp>
        <p:nvSpPr>
          <p:cNvPr id="15" name="Text Placeholder 13"/>
          <p:cNvSpPr>
            <a:spLocks noGrp="1"/>
          </p:cNvSpPr>
          <p:nvPr>
            <p:ph type="body" sz="quarter" idx="16" hasCustomPrompt="1"/>
          </p:nvPr>
        </p:nvSpPr>
        <p:spPr>
          <a:xfrm>
            <a:off x="457199" y="890176"/>
            <a:ext cx="8229601" cy="426006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200" baseline="0">
                <a:solidFill>
                  <a:srgbClr val="FFFFFF"/>
                </a:solidFill>
                <a:latin typeface="+mj-lt"/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idx="1"/>
          </p:nvPr>
        </p:nvSpPr>
        <p:spPr>
          <a:xfrm>
            <a:off x="3575050" y="1596524"/>
            <a:ext cx="5111750" cy="4405898"/>
          </a:xfrm>
        </p:spPr>
        <p:txBody>
          <a:bodyPr>
            <a:noAutofit/>
          </a:bodyPr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758573"/>
            <a:ext cx="3008313" cy="3243849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9" name="Text Placeholder 2"/>
          <p:cNvSpPr>
            <a:spLocks noGrp="1"/>
          </p:cNvSpPr>
          <p:nvPr>
            <p:ph type="body" idx="18" hasCustomPrompt="1"/>
          </p:nvPr>
        </p:nvSpPr>
        <p:spPr>
          <a:xfrm>
            <a:off x="457200" y="1596524"/>
            <a:ext cx="3008313" cy="1162049"/>
          </a:xfrm>
        </p:spPr>
        <p:txBody>
          <a:bodyPr anchor="b">
            <a:no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title style</a:t>
            </a:r>
          </a:p>
        </p:txBody>
      </p:sp>
      <p:pic>
        <p:nvPicPr>
          <p:cNvPr id="20" name="Picture 19" descr="JPL_RedBlack_rgb_horz_5in_160601.eps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20" r="64328"/>
          <a:stretch/>
        </p:blipFill>
        <p:spPr>
          <a:xfrm>
            <a:off x="8409031" y="6502282"/>
            <a:ext cx="561474" cy="325465"/>
          </a:xfrm>
          <a:prstGeom prst="rect">
            <a:avLst/>
          </a:prstGeom>
        </p:spPr>
      </p:pic>
      <p:sp>
        <p:nvSpPr>
          <p:cNvPr id="3" name="Date Placeholder 2"/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513561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457200" y="149733"/>
            <a:ext cx="8229601" cy="26195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10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project, mission or org ID (optional)</a:t>
            </a:r>
          </a:p>
        </p:txBody>
      </p:sp>
      <p:sp>
        <p:nvSpPr>
          <p:cNvPr id="15" name="Text Placeholder 13"/>
          <p:cNvSpPr>
            <a:spLocks noGrp="1"/>
          </p:cNvSpPr>
          <p:nvPr>
            <p:ph type="body" sz="quarter" idx="16" hasCustomPrompt="1"/>
          </p:nvPr>
        </p:nvSpPr>
        <p:spPr>
          <a:xfrm>
            <a:off x="457199" y="890176"/>
            <a:ext cx="8229601" cy="426006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200" baseline="0">
                <a:solidFill>
                  <a:srgbClr val="FFFFFF"/>
                </a:solidFill>
                <a:latin typeface="+mj-lt"/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12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590842"/>
            <a:ext cx="5486400" cy="338396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614565"/>
            <a:ext cx="5486400" cy="521540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2"/>
          <p:cNvSpPr>
            <a:spLocks noGrp="1"/>
          </p:cNvSpPr>
          <p:nvPr>
            <p:ph type="body" idx="18" hasCustomPrompt="1"/>
          </p:nvPr>
        </p:nvSpPr>
        <p:spPr>
          <a:xfrm>
            <a:off x="1792288" y="4974802"/>
            <a:ext cx="5486400" cy="631073"/>
          </a:xfrm>
        </p:spPr>
        <p:txBody>
          <a:bodyPr anchor="b">
            <a:no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title style</a:t>
            </a:r>
          </a:p>
        </p:txBody>
      </p:sp>
      <p:pic>
        <p:nvPicPr>
          <p:cNvPr id="16" name="Picture 15" descr="JPL_RedBlack_rgb_horz_5in_160601.eps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20" r="64328"/>
          <a:stretch/>
        </p:blipFill>
        <p:spPr>
          <a:xfrm>
            <a:off x="8409031" y="6502282"/>
            <a:ext cx="561474" cy="325465"/>
          </a:xfrm>
          <a:prstGeom prst="rect">
            <a:avLst/>
          </a:prstGeom>
        </p:spPr>
      </p:pic>
      <p:sp>
        <p:nvSpPr>
          <p:cNvPr id="3" name="Date Placeholder 2"/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787574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White Str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457200" y="149734"/>
            <a:ext cx="8229601" cy="251482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10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project, mission or org ID (optional)</a:t>
            </a:r>
          </a:p>
        </p:txBody>
      </p:sp>
      <p:pic>
        <p:nvPicPr>
          <p:cNvPr id="8" name="Picture 7" descr="JPL_RedBlack_rgb_horz_5in_160601.eps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20" r="64328"/>
          <a:stretch/>
        </p:blipFill>
        <p:spPr>
          <a:xfrm>
            <a:off x="8409031" y="6502282"/>
            <a:ext cx="561474" cy="325465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>
            <a:off x="0" y="1419226"/>
            <a:ext cx="9144000" cy="502919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 Placeholder 13"/>
          <p:cNvSpPr>
            <a:spLocks noGrp="1"/>
          </p:cNvSpPr>
          <p:nvPr>
            <p:ph type="body" sz="quarter" idx="16" hasCustomPrompt="1"/>
          </p:nvPr>
        </p:nvSpPr>
        <p:spPr>
          <a:xfrm>
            <a:off x="457199" y="890176"/>
            <a:ext cx="8229601" cy="426006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200" baseline="0">
                <a:solidFill>
                  <a:srgbClr val="FFFFFF"/>
                </a:solidFill>
                <a:latin typeface="+mj-lt"/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96854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Dark Str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1419226"/>
            <a:ext cx="9144000" cy="502919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457200" y="149734"/>
            <a:ext cx="8229601" cy="251482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10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project, mission or org ID (optional)</a:t>
            </a:r>
          </a:p>
        </p:txBody>
      </p:sp>
      <p:pic>
        <p:nvPicPr>
          <p:cNvPr id="8" name="Picture 7" descr="JPL_RedBlack_rgb_horz_5in_160601.eps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20" r="64328"/>
          <a:stretch/>
        </p:blipFill>
        <p:spPr>
          <a:xfrm>
            <a:off x="8409031" y="6502282"/>
            <a:ext cx="561474" cy="325465"/>
          </a:xfrm>
          <a:prstGeom prst="rect">
            <a:avLst/>
          </a:prstGeom>
        </p:spPr>
      </p:pic>
      <p:sp>
        <p:nvSpPr>
          <p:cNvPr id="9" name="Text Placeholder 13"/>
          <p:cNvSpPr>
            <a:spLocks noGrp="1"/>
          </p:cNvSpPr>
          <p:nvPr>
            <p:ph type="body" sz="quarter" idx="16" hasCustomPrompt="1"/>
          </p:nvPr>
        </p:nvSpPr>
        <p:spPr>
          <a:xfrm>
            <a:off x="457199" y="890176"/>
            <a:ext cx="8229601" cy="426006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200" baseline="0">
                <a:solidFill>
                  <a:srgbClr val="FFFFFF"/>
                </a:solidFill>
                <a:latin typeface="+mj-lt"/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464623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oter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JPL_RedBlack_rgb_horz_5in_160601.eps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20" r="64328"/>
          <a:stretch/>
        </p:blipFill>
        <p:spPr>
          <a:xfrm>
            <a:off x="8409031" y="6502282"/>
            <a:ext cx="561474" cy="325465"/>
          </a:xfrm>
          <a:prstGeom prst="rect">
            <a:avLst/>
          </a:prstGeo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999816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JPL_RedBlack_rgb_horz_5in_160601.eps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20" r="64328"/>
          <a:stretch/>
        </p:blipFill>
        <p:spPr>
          <a:xfrm>
            <a:off x="8409031" y="6502282"/>
            <a:ext cx="561474" cy="325465"/>
          </a:xfrm>
          <a:prstGeom prst="rect">
            <a:avLst/>
          </a:prstGeom>
        </p:spPr>
      </p:pic>
      <p:sp>
        <p:nvSpPr>
          <p:cNvPr id="8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458107" y="2537619"/>
            <a:ext cx="8227786" cy="1782763"/>
          </a:xfrm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1">
                  <a:lumMod val="50000"/>
                </a:schemeClr>
              </a:buClr>
              <a:buSzTx/>
              <a:buFont typeface="Arial" pitchFamily="34" charset="0"/>
              <a:buNone/>
              <a:tabLst/>
              <a:defRPr sz="4800" baseline="0">
                <a:solidFill>
                  <a:srgbClr val="FFFFFF"/>
                </a:solidFill>
                <a:latin typeface="+mj-lt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1">
                  <a:lumMod val="50000"/>
                </a:schemeClr>
              </a:buClr>
              <a:buSzTx/>
              <a:buFont typeface="Arial" pitchFamily="34" charset="0"/>
              <a:buNone/>
              <a:tabLst/>
              <a:defRPr/>
            </a:pPr>
            <a:r>
              <a:rPr lang="en-US" dirty="0"/>
              <a:t>Click to add section header</a:t>
            </a:r>
          </a:p>
        </p:txBody>
      </p:sp>
    </p:spTree>
    <p:extLst>
      <p:ext uri="{BB962C8B-B14F-4D97-AF65-F5344CB8AC3E}">
        <p14:creationId xmlns:p14="http://schemas.microsoft.com/office/powerpoint/2010/main" val="306545531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_Dark Gray"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JPL_RedBlack_rgb_horz_5in_160601.eps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20" r="64328"/>
          <a:stretch/>
        </p:blipFill>
        <p:spPr>
          <a:xfrm>
            <a:off x="8409031" y="6502282"/>
            <a:ext cx="561474" cy="325465"/>
          </a:xfrm>
          <a:prstGeom prst="rect">
            <a:avLst/>
          </a:prstGeom>
        </p:spPr>
      </p:pic>
      <p:sp>
        <p:nvSpPr>
          <p:cNvPr id="7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458107" y="2537619"/>
            <a:ext cx="8227786" cy="1782763"/>
          </a:xfrm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1">
                  <a:lumMod val="50000"/>
                </a:schemeClr>
              </a:buClr>
              <a:buSzTx/>
              <a:buFont typeface="Arial" pitchFamily="34" charset="0"/>
              <a:buNone/>
              <a:tabLst/>
              <a:defRPr sz="4800" baseline="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1">
                  <a:lumMod val="50000"/>
                </a:schemeClr>
              </a:buClr>
              <a:buSzTx/>
              <a:buFont typeface="Arial" pitchFamily="34" charset="0"/>
              <a:buNone/>
              <a:tabLst/>
              <a:defRPr/>
            </a:pPr>
            <a:r>
              <a:rPr lang="en-US" dirty="0"/>
              <a:t>Click to add section header</a:t>
            </a:r>
          </a:p>
        </p:txBody>
      </p:sp>
    </p:spTree>
    <p:extLst>
      <p:ext uri="{BB962C8B-B14F-4D97-AF65-F5344CB8AC3E}">
        <p14:creationId xmlns:p14="http://schemas.microsoft.com/office/powerpoint/2010/main" val="263477340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0549824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JPL_RedWhite_rgb_stacked_5in_160601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8855" y="2307166"/>
            <a:ext cx="3846288" cy="2243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32885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13" Type="http://schemas.openxmlformats.org/officeDocument/2006/relationships/slideLayout" Target="../slideLayouts/slideLayout32.xml"/><Relationship Id="rId18" Type="http://schemas.openxmlformats.org/officeDocument/2006/relationships/slideLayout" Target="../slideLayouts/slideLayout37.xml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12" Type="http://schemas.openxmlformats.org/officeDocument/2006/relationships/slideLayout" Target="../slideLayouts/slideLayout31.xml"/><Relationship Id="rId17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1.xml"/><Relationship Id="rId16" Type="http://schemas.openxmlformats.org/officeDocument/2006/relationships/slideLayout" Target="../slideLayouts/slideLayout35.xml"/><Relationship Id="rId20" Type="http://schemas.openxmlformats.org/officeDocument/2006/relationships/theme" Target="../theme/theme2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4.xml"/><Relationship Id="rId15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29.xml"/><Relationship Id="rId19" Type="http://schemas.openxmlformats.org/officeDocument/2006/relationships/slideLayout" Target="../slideLayouts/slideLayout38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Relationship Id="rId14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Placeholder 10"/>
          <p:cNvSpPr>
            <a:spLocks noGrp="1"/>
          </p:cNvSpPr>
          <p:nvPr>
            <p:ph type="title"/>
          </p:nvPr>
        </p:nvSpPr>
        <p:spPr>
          <a:xfrm>
            <a:off x="457200" y="411693"/>
            <a:ext cx="8229600" cy="47848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6" name="Text Placeholder 15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2"/>
          </p:nvPr>
        </p:nvSpPr>
        <p:spPr>
          <a:xfrm>
            <a:off x="457200" y="6457847"/>
            <a:ext cx="1320800" cy="4001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2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1871186" y="6457847"/>
            <a:ext cx="5401628" cy="4001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3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7366000" y="6457847"/>
            <a:ext cx="1022141" cy="4001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79" r:id="rId1"/>
    <p:sldLayoutId id="2147483981" r:id="rId2"/>
    <p:sldLayoutId id="2147483983" r:id="rId3"/>
    <p:sldLayoutId id="2147484001" r:id="rId4"/>
    <p:sldLayoutId id="2147483985" r:id="rId5"/>
    <p:sldLayoutId id="2147483987" r:id="rId6"/>
    <p:sldLayoutId id="2147483986" r:id="rId7"/>
    <p:sldLayoutId id="2147483988" r:id="rId8"/>
    <p:sldLayoutId id="2147483997" r:id="rId9"/>
    <p:sldLayoutId id="2147483998" r:id="rId10"/>
    <p:sldLayoutId id="2147483999" r:id="rId11"/>
    <p:sldLayoutId id="2147484000" r:id="rId12"/>
    <p:sldLayoutId id="2147483989" r:id="rId13"/>
    <p:sldLayoutId id="2147483991" r:id="rId14"/>
    <p:sldLayoutId id="2147483993" r:id="rId15"/>
    <p:sldLayoutId id="2147483994" r:id="rId16"/>
    <p:sldLayoutId id="2147483995" r:id="rId17"/>
    <p:sldLayoutId id="2147483996" r:id="rId18"/>
    <p:sldLayoutId id="2147483984" r:id="rId19"/>
  </p:sldLayoutIdLst>
  <p:hf hdr="0"/>
  <p:txStyles>
    <p:titleStyle>
      <a:lvl1pPr algn="l" defTabSz="914400" rtl="0" eaLnBrk="1" latinLnBrk="0" hangingPunct="1">
        <a:spcBef>
          <a:spcPct val="0"/>
        </a:spcBef>
        <a:buNone/>
        <a:defRPr sz="2800" b="1" kern="1200" cap="none" spc="0" baseline="0">
          <a:ln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30188" indent="-230188" algn="l" defTabSz="9144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Placeholder 10"/>
          <p:cNvSpPr>
            <a:spLocks noGrp="1"/>
          </p:cNvSpPr>
          <p:nvPr>
            <p:ph type="title"/>
          </p:nvPr>
        </p:nvSpPr>
        <p:spPr>
          <a:xfrm>
            <a:off x="457200" y="411693"/>
            <a:ext cx="8229600" cy="47848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6" name="Text Placeholder 15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2"/>
          </p:nvPr>
        </p:nvSpPr>
        <p:spPr>
          <a:xfrm>
            <a:off x="457200" y="6457847"/>
            <a:ext cx="1320800" cy="4001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2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1871186" y="6457847"/>
            <a:ext cx="5401628" cy="4001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3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7366000" y="6457847"/>
            <a:ext cx="1022141" cy="4001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64592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3" r:id="rId1"/>
    <p:sldLayoutId id="2147484004" r:id="rId2"/>
    <p:sldLayoutId id="2147484005" r:id="rId3"/>
    <p:sldLayoutId id="2147484006" r:id="rId4"/>
    <p:sldLayoutId id="2147484007" r:id="rId5"/>
    <p:sldLayoutId id="2147484008" r:id="rId6"/>
    <p:sldLayoutId id="2147484009" r:id="rId7"/>
    <p:sldLayoutId id="2147484010" r:id="rId8"/>
    <p:sldLayoutId id="2147484011" r:id="rId9"/>
    <p:sldLayoutId id="2147484012" r:id="rId10"/>
    <p:sldLayoutId id="2147484013" r:id="rId11"/>
    <p:sldLayoutId id="2147484014" r:id="rId12"/>
    <p:sldLayoutId id="2147484015" r:id="rId13"/>
    <p:sldLayoutId id="2147484016" r:id="rId14"/>
    <p:sldLayoutId id="2147484017" r:id="rId15"/>
    <p:sldLayoutId id="2147484018" r:id="rId16"/>
    <p:sldLayoutId id="2147484019" r:id="rId17"/>
    <p:sldLayoutId id="2147484020" r:id="rId18"/>
    <p:sldLayoutId id="2147484021" r:id="rId19"/>
  </p:sldLayoutIdLst>
  <p:hf hdr="0"/>
  <p:txStyles>
    <p:titleStyle>
      <a:lvl1pPr algn="l" defTabSz="914400" rtl="0" eaLnBrk="1" latinLnBrk="0" hangingPunct="1">
        <a:spcBef>
          <a:spcPct val="0"/>
        </a:spcBef>
        <a:buNone/>
        <a:defRPr sz="2800" b="1" kern="1200" cap="none" spc="0" baseline="0">
          <a:ln>
            <a:noFill/>
          </a:ln>
          <a:solidFill>
            <a:srgbClr val="FFFFFF"/>
          </a:solidFill>
          <a:effectLst/>
          <a:latin typeface="+mj-lt"/>
          <a:ea typeface="+mj-ea"/>
          <a:cs typeface="+mj-cs"/>
        </a:defRPr>
      </a:lvl1pPr>
    </p:titleStyle>
    <p:bodyStyle>
      <a:lvl1pPr marL="230188" indent="-230188" algn="l" defTabSz="9144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Arial" pitchFamily="34" charset="0"/>
        <a:buChar char="•"/>
        <a:defRPr sz="2200" kern="1200">
          <a:solidFill>
            <a:srgbClr val="FFFFFF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Arial" pitchFamily="34" charset="0"/>
        <a:buChar char="•"/>
        <a:defRPr sz="2000" kern="1200">
          <a:solidFill>
            <a:srgbClr val="FFFFFF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Arial" pitchFamily="34" charset="0"/>
        <a:buChar char="•"/>
        <a:defRPr sz="1800" kern="1200">
          <a:solidFill>
            <a:srgbClr val="FFFFFF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Arial" pitchFamily="34" charset="0"/>
        <a:buChar char="•"/>
        <a:defRPr sz="1600" kern="1200">
          <a:solidFill>
            <a:srgbClr val="FFFFFF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Arial" pitchFamily="34" charset="0"/>
        <a:buChar char="•"/>
        <a:defRPr sz="1400" kern="1200" baseline="0">
          <a:solidFill>
            <a:srgbClr val="FFFFFF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file:///Users/bornstei/proj/cii/specifications/Macintosh%20HD:Users:bornstei:proj:cii:specifications:CII%20Data%20Interface%20DRAFT%202011-02-07.doc!OLE_LINK4" TargetMode="External"/><Relationship Id="rId2" Type="http://schemas.openxmlformats.org/officeDocument/2006/relationships/slideLayout" Target="../slideLayouts/slideLayout8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7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mailto:ait-dev@googlegroups.com" TargetMode="External"/><Relationship Id="rId2" Type="http://schemas.openxmlformats.org/officeDocument/2006/relationships/hyperlink" Target="https://github.com/NASA-AMMOS" TargetMode="External"/><Relationship Id="rId1" Type="http://schemas.openxmlformats.org/officeDocument/2006/relationships/slideLayout" Target="../slideLayouts/slideLayout8.xml"/><Relationship Id="rId6" Type="http://schemas.openxmlformats.org/officeDocument/2006/relationships/hyperlink" Target="https://ait-gui.readthedocs.io/en/latest/" TargetMode="External"/><Relationship Id="rId5" Type="http://schemas.openxmlformats.org/officeDocument/2006/relationships/hyperlink" Target="https://ait-core.readthedocs.io/en/latest/" TargetMode="External"/><Relationship Id="rId4" Type="http://schemas.openxmlformats.org/officeDocument/2006/relationships/hyperlink" Target="https://groups.google.com/forum/#!forum/ait-dev" TargetMode="Externa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sz="2000" dirty="0"/>
              <a:t>Advanced Multi-Mission Operations System Instrument Toolkit</a:t>
            </a:r>
          </a:p>
          <a:p>
            <a:r>
              <a:rPr lang="en-US" sz="1800" b="0" dirty="0"/>
              <a:t>An open source instrument and small satellite operations toolkit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 err="1"/>
              <a:t>Multimission</a:t>
            </a:r>
            <a:r>
              <a:rPr lang="en-US" dirty="0"/>
              <a:t> Ground System and Services Office </a:t>
            </a:r>
            <a:r>
              <a:rPr lang="mr-IN" dirty="0"/>
              <a:t>–</a:t>
            </a:r>
            <a:r>
              <a:rPr lang="en-US" dirty="0"/>
              <a:t> Instrument Data Systems</a:t>
            </a:r>
          </a:p>
          <a:p>
            <a:r>
              <a:rPr lang="en-US" dirty="0"/>
              <a:t>Presented by Michael Joyce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6" name="Picture Placeholder 1" descr="PIA15257_altV1-rotated.jpg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40" t="15657" r="19817" b="2772"/>
          <a:stretch/>
        </p:blipFill>
        <p:spPr>
          <a:xfrm rot="5400000">
            <a:off x="2339081" y="-2339081"/>
            <a:ext cx="4465838" cy="9144003"/>
          </a:xfr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0D05E84-D328-6F41-86EA-FE61CEFBED08}"/>
              </a:ext>
            </a:extLst>
          </p:cNvPr>
          <p:cNvSpPr txBox="1"/>
          <p:nvPr/>
        </p:nvSpPr>
        <p:spPr>
          <a:xfrm>
            <a:off x="1505415" y="5319132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98178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AIT </a:t>
            </a:r>
            <a:r>
              <a:rPr lang="en-US" dirty="0"/>
              <a:t>Overview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9"/>
          </p:nvPr>
        </p:nvSpPr>
        <p:spPr/>
        <p:txBody>
          <a:bodyPr/>
          <a:lstStyle/>
          <a:p>
            <a:r>
              <a:rPr lang="en-US" sz="1600" dirty="0"/>
              <a:t>Python-based GDS/MOS/EGSE, command, telemetry, and sequencing toolkit</a:t>
            </a:r>
          </a:p>
          <a:p>
            <a:endParaRPr lang="en-US" sz="1600" dirty="0"/>
          </a:p>
          <a:p>
            <a:r>
              <a:rPr lang="en-US" sz="1600" dirty="0"/>
              <a:t>Initially developed for Vehicle Cabin Atmosphere Monitor (VCAM) and Electronic Nose (</a:t>
            </a:r>
            <a:r>
              <a:rPr lang="en-US" sz="1600" dirty="0" err="1"/>
              <a:t>ENose</a:t>
            </a:r>
            <a:r>
              <a:rPr lang="en-US" sz="1600" dirty="0"/>
              <a:t>) ISS instruments circa 2008.</a:t>
            </a:r>
          </a:p>
          <a:p>
            <a:endParaRPr lang="en-US" sz="1600" dirty="0"/>
          </a:p>
          <a:p>
            <a:r>
              <a:rPr lang="en-US" sz="1600" dirty="0"/>
              <a:t>Updated and expanded for OCO-3 (TBD launch) and now ECOSTRESS (2018 launch).  Baseline for ISS S.A.M instrument (a VCAM follow-on), Cold Atom Lab (CAL), M2020 MOXIE EGSE, MAIA IOS, and Lunar </a:t>
            </a:r>
            <a:r>
              <a:rPr lang="en-US" sz="1600" dirty="0" err="1"/>
              <a:t>IceCube</a:t>
            </a:r>
            <a:r>
              <a:rPr lang="en-US" sz="1600" dirty="0"/>
              <a:t>.</a:t>
            </a:r>
          </a:p>
          <a:p>
            <a:endParaRPr lang="en-US" sz="1600" dirty="0"/>
          </a:p>
          <a:p>
            <a:r>
              <a:rPr lang="en-US" sz="1600" dirty="0"/>
              <a:t>Extended to support CCSDS SLE and CFDP specifications for Small Satellites in 2017/18 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457200" y="1095804"/>
            <a:ext cx="8229601" cy="338554"/>
          </a:xfrm>
          <a:prstGeom prst="rect">
            <a:avLst/>
          </a:prstGeom>
          <a:solidFill>
            <a:srgbClr val="D5FC79">
              <a:alpha val="50196"/>
            </a:srgbClr>
          </a:solidFill>
          <a:ln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pPr marL="0" indent="0" algn="ctr">
              <a:buNone/>
            </a:pPr>
            <a:r>
              <a:rPr lang="en-US" sz="1600"/>
              <a:t>AIT </a:t>
            </a:r>
            <a:r>
              <a:rPr lang="en-US" sz="1600" dirty="0"/>
              <a:t>is an instrument I&amp;T and operations toolkit supporting uplink and downlink</a:t>
            </a:r>
          </a:p>
        </p:txBody>
      </p:sp>
    </p:spTree>
    <p:extLst>
      <p:ext uri="{BB962C8B-B14F-4D97-AF65-F5344CB8AC3E}">
        <p14:creationId xmlns:p14="http://schemas.microsoft.com/office/powerpoint/2010/main" val="19174046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AIT </a:t>
            </a:r>
            <a:r>
              <a:rPr lang="en-US" dirty="0"/>
              <a:t>Feature Highlights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9"/>
          </p:nvPr>
        </p:nvSpPr>
        <p:spPr/>
        <p:txBody>
          <a:bodyPr/>
          <a:lstStyle/>
          <a:p>
            <a:r>
              <a:rPr lang="en-US" sz="1600" dirty="0"/>
              <a:t>Applicable in both EGSE (I&amp;T) and Operations settings</a:t>
            </a:r>
          </a:p>
          <a:p>
            <a:r>
              <a:rPr lang="en-US" sz="1600" dirty="0"/>
              <a:t>Modern web-based interface (HTML5/CSS/JS)</a:t>
            </a:r>
          </a:p>
          <a:p>
            <a:r>
              <a:rPr lang="en-US" sz="1600" dirty="0"/>
              <a:t>Python scripting</a:t>
            </a:r>
          </a:p>
          <a:p>
            <a:r>
              <a:rPr lang="en-US" sz="1600" dirty="0"/>
              <a:t>Efficient packet evaluation</a:t>
            </a:r>
          </a:p>
          <a:p>
            <a:r>
              <a:rPr lang="en-US" sz="1600" dirty="0"/>
              <a:t>Standard file formats whenever possible (e.g. .</a:t>
            </a:r>
            <a:r>
              <a:rPr lang="en-US" sz="1600" dirty="0" err="1"/>
              <a:t>pcap</a:t>
            </a:r>
            <a:r>
              <a:rPr lang="en-US" sz="1600" dirty="0"/>
              <a:t>, .</a:t>
            </a:r>
            <a:r>
              <a:rPr lang="en-US" sz="1600" dirty="0" err="1"/>
              <a:t>yaml</a:t>
            </a:r>
            <a:r>
              <a:rPr lang="en-US" sz="1600" dirty="0"/>
              <a:t>)</a:t>
            </a:r>
          </a:p>
          <a:p>
            <a:r>
              <a:rPr lang="en-US" sz="1600" dirty="0"/>
              <a:t>YAML Command and Telemetry Dictionaries</a:t>
            </a:r>
          </a:p>
          <a:p>
            <a:pPr lvl="1"/>
            <a:r>
              <a:rPr lang="en-US" sz="1600" dirty="0"/>
              <a:t>Used by AIT GDS tools for:</a:t>
            </a:r>
          </a:p>
          <a:p>
            <a:pPr lvl="2"/>
            <a:r>
              <a:rPr lang="en-US" sz="1600" dirty="0"/>
              <a:t>CMD/TLM Processing and Validation</a:t>
            </a:r>
          </a:p>
          <a:p>
            <a:pPr lvl="2"/>
            <a:r>
              <a:rPr lang="en-US" sz="1600" dirty="0"/>
              <a:t>Sequencing</a:t>
            </a:r>
          </a:p>
          <a:p>
            <a:pPr lvl="2"/>
            <a:r>
              <a:rPr lang="en-US" sz="1600" dirty="0"/>
              <a:t>Command Builder UI</a:t>
            </a:r>
          </a:p>
          <a:p>
            <a:pPr lvl="2"/>
            <a:r>
              <a:rPr lang="en-US" sz="1600" dirty="0"/>
              <a:t>Telemetry Display</a:t>
            </a:r>
          </a:p>
          <a:p>
            <a:pPr lvl="2"/>
            <a:r>
              <a:rPr lang="en-US" sz="1600" dirty="0"/>
              <a:t>Monitoring</a:t>
            </a:r>
          </a:p>
          <a:p>
            <a:pPr lvl="2"/>
            <a:r>
              <a:rPr lang="en-US" sz="1600" dirty="0"/>
              <a:t>Plotting</a:t>
            </a:r>
          </a:p>
          <a:p>
            <a:pPr lvl="2"/>
            <a:r>
              <a:rPr lang="en-US" sz="1600" dirty="0"/>
              <a:t>etc.</a:t>
            </a:r>
          </a:p>
          <a:p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34561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AIT </a:t>
            </a:r>
            <a:r>
              <a:rPr lang="en-US" dirty="0"/>
              <a:t>Component Architecture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9"/>
          </p:nvPr>
        </p:nvSpPr>
        <p:spPr/>
        <p:txBody>
          <a:bodyPr/>
          <a:lstStyle/>
          <a:p>
            <a:r>
              <a:rPr lang="en-US" sz="1600" dirty="0"/>
              <a:t>Layered component architecture</a:t>
            </a:r>
          </a:p>
          <a:p>
            <a:endParaRPr lang="en-US" sz="1600" dirty="0"/>
          </a:p>
          <a:p>
            <a:r>
              <a:rPr lang="en-US" sz="1600" dirty="0"/>
              <a:t>Starts with a easily human readable, </a:t>
            </a:r>
            <a:r>
              <a:rPr lang="en-US" sz="1600" i="1" dirty="0"/>
              <a:t>declarative</a:t>
            </a:r>
            <a:r>
              <a:rPr lang="en-US" sz="1600" dirty="0"/>
              <a:t> configuration (what, not how)</a:t>
            </a:r>
          </a:p>
          <a:p>
            <a:endParaRPr lang="en-US" sz="1600" dirty="0"/>
          </a:p>
          <a:p>
            <a:r>
              <a:rPr lang="en-US" sz="1600" dirty="0"/>
              <a:t>Unix philosophy: Simple file formats (SQL/NoSQL, elastic DBs not precluded); small components and APIs that do one thing well</a:t>
            </a:r>
          </a:p>
          <a:p>
            <a:endParaRPr lang="en-US" sz="1600" dirty="0"/>
          </a:p>
          <a:p>
            <a:r>
              <a:rPr lang="en-US" sz="1600" dirty="0"/>
              <a:t>Centralized, syslog and </a:t>
            </a:r>
            <a:r>
              <a:rPr lang="en-US" sz="1600" dirty="0" err="1"/>
              <a:t>pcap</a:t>
            </a:r>
            <a:r>
              <a:rPr lang="en-US" sz="1600" dirty="0"/>
              <a:t> based logging (built </a:t>
            </a:r>
            <a:r>
              <a:rPr lang="en-US" sz="1600"/>
              <a:t>in AIT </a:t>
            </a:r>
            <a:r>
              <a:rPr lang="en-US" sz="1600" dirty="0"/>
              <a:t>API)</a:t>
            </a:r>
          </a:p>
          <a:p>
            <a:endParaRPr lang="en-US" sz="1600" dirty="0"/>
          </a:p>
          <a:p>
            <a:r>
              <a:rPr lang="en-US" sz="1600" dirty="0"/>
              <a:t>TCP, UDP/IP for real-time data transfer</a:t>
            </a:r>
          </a:p>
          <a:p>
            <a:endParaRPr lang="en-US" sz="1600" dirty="0"/>
          </a:p>
          <a:p>
            <a:r>
              <a:rPr lang="en-US" sz="1600" dirty="0"/>
              <a:t>Web-based Client / Server</a:t>
            </a:r>
          </a:p>
          <a:p>
            <a:pPr lvl="1"/>
            <a:r>
              <a:rPr lang="en-US" sz="1600" dirty="0"/>
              <a:t>HTTP Web Servers</a:t>
            </a:r>
          </a:p>
          <a:p>
            <a:pPr lvl="1"/>
            <a:r>
              <a:rPr lang="en-US" sz="1600" dirty="0"/>
              <a:t>REST APIs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18" name="Group 17"/>
          <p:cNvGrpSpPr/>
          <p:nvPr/>
        </p:nvGrpSpPr>
        <p:grpSpPr>
          <a:xfrm>
            <a:off x="3898899" y="4118435"/>
            <a:ext cx="4788637" cy="1995394"/>
            <a:chOff x="3898899" y="4118435"/>
            <a:chExt cx="4788637" cy="1995394"/>
          </a:xfrm>
        </p:grpSpPr>
        <p:sp>
          <p:nvSpPr>
            <p:cNvPr id="9" name="Rectangle 8"/>
            <p:cNvSpPr/>
            <p:nvPr/>
          </p:nvSpPr>
          <p:spPr bwMode="auto">
            <a:xfrm>
              <a:off x="4830232" y="4118435"/>
              <a:ext cx="2914650" cy="394828"/>
            </a:xfrm>
            <a:prstGeom prst="rect">
              <a:avLst/>
            </a:prstGeom>
            <a:solidFill>
              <a:srgbClr val="FF6666"/>
            </a:solidFill>
            <a:ln>
              <a:solidFill>
                <a:srgbClr val="FF0000"/>
              </a:solidFill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86210" tIns="43105" rIns="86210" bIns="43105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862013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solidFill>
                    <a:schemeClr val="tx1"/>
                  </a:solidFill>
                  <a:latin typeface="Arial" charset="0"/>
                </a:rPr>
                <a:t>GUI and REST Services</a:t>
              </a:r>
              <a:endPara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0" name="Rectangle 9"/>
            <p:cNvSpPr/>
            <p:nvPr/>
          </p:nvSpPr>
          <p:spPr bwMode="auto">
            <a:xfrm>
              <a:off x="3898899" y="5719001"/>
              <a:ext cx="3856567" cy="394828"/>
            </a:xfrm>
            <a:prstGeom prst="rect">
              <a:avLst/>
            </a:prstGeom>
            <a:solidFill>
              <a:srgbClr val="CCFF66"/>
            </a:solidFill>
            <a:ln>
              <a:solidFill>
                <a:srgbClr val="008000"/>
              </a:solidFill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86210" tIns="43105" rIns="86210" bIns="43105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862013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solidFill>
                    <a:schemeClr val="tx1"/>
                  </a:solidFill>
                  <a:latin typeface="Arial" charset="0"/>
                </a:rPr>
                <a:t>Configuration</a:t>
              </a:r>
              <a:endPara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1" name="Rectangle 10"/>
            <p:cNvSpPr/>
            <p:nvPr/>
          </p:nvSpPr>
          <p:spPr bwMode="auto">
            <a:xfrm>
              <a:off x="3898900" y="4664534"/>
              <a:ext cx="1890182" cy="394828"/>
            </a:xfrm>
            <a:prstGeom prst="rect">
              <a:avLst/>
            </a:prstGeom>
            <a:solidFill>
              <a:srgbClr val="CC66FF"/>
            </a:solidFill>
            <a:ln>
              <a:solidFill>
                <a:srgbClr val="660066"/>
              </a:solidFill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86210" tIns="43105" rIns="86210" bIns="43105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862013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solidFill>
                    <a:schemeClr val="tx1"/>
                  </a:solidFill>
                  <a:latin typeface="Arial" charset="0"/>
                </a:rPr>
                <a:t>Tools</a:t>
              </a:r>
              <a:endPara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2" name="Rectangle 11"/>
            <p:cNvSpPr/>
            <p:nvPr/>
          </p:nvSpPr>
          <p:spPr bwMode="auto">
            <a:xfrm>
              <a:off x="6779428" y="4664534"/>
              <a:ext cx="1892808" cy="394828"/>
            </a:xfrm>
            <a:prstGeom prst="rect">
              <a:avLst/>
            </a:prstGeom>
            <a:solidFill>
              <a:srgbClr val="66CCFF"/>
            </a:solidFill>
            <a:ln>
              <a:solidFill>
                <a:srgbClr val="0000FF"/>
              </a:solidFill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86210" tIns="43105" rIns="86210" bIns="43105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862013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solidFill>
                    <a:schemeClr val="tx1"/>
                  </a:solidFill>
                  <a:latin typeface="Arial" charset="0"/>
                </a:rPr>
                <a:t>Scripts</a:t>
              </a:r>
              <a:endPara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3" name="Rectangle 12"/>
            <p:cNvSpPr/>
            <p:nvPr/>
          </p:nvSpPr>
          <p:spPr bwMode="auto">
            <a:xfrm>
              <a:off x="3898900" y="5197935"/>
              <a:ext cx="4787900" cy="394828"/>
            </a:xfrm>
            <a:prstGeom prst="rect">
              <a:avLst/>
            </a:prstGeom>
            <a:solidFill>
              <a:srgbClr val="FFCC66"/>
            </a:solidFill>
            <a:ln>
              <a:solidFill>
                <a:srgbClr val="FF6600"/>
              </a:solidFill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86210" tIns="43105" rIns="86210" bIns="43105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862013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solidFill>
                    <a:schemeClr val="tx1"/>
                  </a:solidFill>
                  <a:latin typeface="Arial" charset="0"/>
                </a:rPr>
                <a:t>Application Programming Interface</a:t>
              </a:r>
              <a:endPara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4" name="Rectangle 13"/>
            <p:cNvSpPr/>
            <p:nvPr/>
          </p:nvSpPr>
          <p:spPr bwMode="auto">
            <a:xfrm>
              <a:off x="5916146" y="4467685"/>
              <a:ext cx="746126" cy="581024"/>
            </a:xfrm>
            <a:prstGeom prst="rect">
              <a:avLst/>
            </a:prstGeom>
            <a:solidFill>
              <a:srgbClr val="FF6666"/>
            </a:solidFill>
            <a:ln>
              <a:noFill/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86210" tIns="43105" rIns="86210" bIns="43105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862013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/>
          </p:nvSpPr>
          <p:spPr bwMode="auto">
            <a:xfrm>
              <a:off x="7950936" y="5593129"/>
              <a:ext cx="736600" cy="520700"/>
            </a:xfrm>
            <a:prstGeom prst="rect">
              <a:avLst/>
            </a:prstGeom>
            <a:solidFill>
              <a:srgbClr val="FFCC66"/>
            </a:solidFill>
            <a:ln>
              <a:solidFill>
                <a:schemeClr val="accent5"/>
              </a:solidFill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86210" tIns="43105" rIns="86210" bIns="43105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862013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7" name="Rectangle 16"/>
            <p:cNvSpPr/>
            <p:nvPr/>
          </p:nvSpPr>
          <p:spPr bwMode="auto">
            <a:xfrm>
              <a:off x="7964424" y="5550913"/>
              <a:ext cx="704088" cy="520700"/>
            </a:xfrm>
            <a:prstGeom prst="rect">
              <a:avLst/>
            </a:prstGeom>
            <a:solidFill>
              <a:srgbClr val="FFCC66"/>
            </a:solidFill>
            <a:ln>
              <a:noFill/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86210" tIns="43105" rIns="86210" bIns="43105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862013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453161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AIT </a:t>
            </a:r>
            <a:r>
              <a:rPr lang="en-US" dirty="0"/>
              <a:t>Commanding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Command Dictionary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9"/>
          </p:nvPr>
        </p:nvSpPr>
        <p:spPr/>
        <p:txBody>
          <a:bodyPr/>
          <a:lstStyle/>
          <a:p>
            <a:pPr marL="287338" indent="-285750"/>
            <a:r>
              <a:rPr lang="en-US" sz="1600" dirty="0"/>
              <a:t>Schema documents and represents commands with enough detail to verify units, ranges, etc. and encode to or decode from binary</a:t>
            </a:r>
          </a:p>
          <a:p>
            <a:pPr marL="287338" indent="-285750"/>
            <a:r>
              <a:rPr lang="en-US" sz="1600" dirty="0"/>
              <a:t>Simple plain-text representation of schema in YAML (YAML </a:t>
            </a:r>
            <a:r>
              <a:rPr lang="en-US" sz="1600" dirty="0" err="1"/>
              <a:t>Ain't</a:t>
            </a:r>
            <a:r>
              <a:rPr lang="en-US" sz="1600" dirty="0"/>
              <a:t> Markup Language)</a:t>
            </a:r>
          </a:p>
          <a:p>
            <a:pPr lvl="1"/>
            <a:r>
              <a:rPr lang="en-US" sz="1600" dirty="0"/>
              <a:t>Easy to view / edit with any text editor and many other tools</a:t>
            </a:r>
          </a:p>
          <a:p>
            <a:pPr lvl="1"/>
            <a:r>
              <a:rPr lang="en-US" sz="1600" dirty="0"/>
              <a:t>Easy to compare and difference</a:t>
            </a:r>
          </a:p>
          <a:p>
            <a:pPr lvl="1"/>
            <a:r>
              <a:rPr lang="en-US" sz="1600" dirty="0"/>
              <a:t>Track changes and evolution over time in SCM system</a:t>
            </a:r>
          </a:p>
          <a:p>
            <a:r>
              <a:rPr lang="en-US" sz="1600" dirty="0"/>
              <a:t>Single representation feeds many different tools</a:t>
            </a:r>
          </a:p>
          <a:p>
            <a:pPr lvl="1"/>
            <a:r>
              <a:rPr lang="en-US" sz="1600" dirty="0"/>
              <a:t>Encode to / decode from binary format</a:t>
            </a:r>
          </a:p>
          <a:p>
            <a:pPr lvl="1"/>
            <a:r>
              <a:rPr lang="en-US" sz="1600" dirty="0"/>
              <a:t>Validate syntax and parameters</a:t>
            </a:r>
          </a:p>
          <a:p>
            <a:pPr lvl="1"/>
            <a:r>
              <a:rPr lang="en-US" sz="1600" dirty="0"/>
              <a:t>Monitoring GUI functionality</a:t>
            </a:r>
          </a:p>
          <a:p>
            <a:pPr lvl="1"/>
            <a:r>
              <a:rPr lang="en-US" sz="1600" dirty="0"/>
              <a:t>Generate FSW source code</a:t>
            </a:r>
          </a:p>
          <a:p>
            <a:pPr lvl="1"/>
            <a:r>
              <a:rPr lang="en-US" sz="1600" dirty="0" err="1"/>
              <a:t>LaTeX</a:t>
            </a:r>
            <a:r>
              <a:rPr lang="en-US" sz="1600" dirty="0"/>
              <a:t> to PDF documentation</a:t>
            </a:r>
          </a:p>
          <a:p>
            <a:pPr marL="411480" lvl="1" indent="0">
              <a:buNone/>
            </a:pPr>
            <a:endParaRPr lang="en-US" sz="1600" dirty="0"/>
          </a:p>
          <a:p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207501" y="3593942"/>
            <a:ext cx="3377848" cy="2400657"/>
          </a:xfrm>
          <a:prstGeom prst="rect">
            <a:avLst/>
          </a:prstGeom>
          <a:solidFill>
            <a:srgbClr val="FFFD78">
              <a:alpha val="50196"/>
            </a:srgbClr>
          </a:solidFill>
          <a:ln>
            <a:solidFill>
              <a:srgbClr val="000000"/>
            </a:solidFill>
            <a:prstDash val="dash"/>
          </a:ln>
        </p:spPr>
        <p:txBody>
          <a:bodyPr wrap="none" rtlCol="0">
            <a:noAutofit/>
          </a:bodyPr>
          <a:lstStyle/>
          <a:p>
            <a:r>
              <a:rPr lang="en-US" sz="800" b="1" dirty="0">
                <a:latin typeface="Courier New"/>
                <a:cs typeface="Courier New"/>
              </a:rPr>
              <a:t>--- !Command</a:t>
            </a:r>
          </a:p>
          <a:p>
            <a:r>
              <a:rPr lang="en-US" sz="800" b="1" dirty="0">
                <a:latin typeface="Courier New"/>
                <a:cs typeface="Courier New"/>
              </a:rPr>
              <a:t>name:      CORE_SET_OP_MODE</a:t>
            </a:r>
          </a:p>
          <a:p>
            <a:r>
              <a:rPr lang="en-US" sz="800" b="1" dirty="0">
                <a:latin typeface="Courier New"/>
                <a:cs typeface="Courier New"/>
              </a:rPr>
              <a:t>opcode:    0x1234</a:t>
            </a:r>
          </a:p>
          <a:p>
            <a:r>
              <a:rPr lang="en-US" sz="800" b="1" dirty="0">
                <a:latin typeface="Courier New"/>
                <a:cs typeface="Courier New"/>
              </a:rPr>
              <a:t>subsystem: CORE</a:t>
            </a:r>
          </a:p>
          <a:p>
            <a:r>
              <a:rPr lang="en-US" sz="800" b="1" dirty="0" err="1">
                <a:latin typeface="Courier New"/>
                <a:cs typeface="Courier New"/>
              </a:rPr>
              <a:t>desc</a:t>
            </a:r>
            <a:r>
              <a:rPr lang="en-US" sz="800" b="1" dirty="0">
                <a:latin typeface="Courier New"/>
                <a:cs typeface="Courier New"/>
              </a:rPr>
              <a:t>:      |</a:t>
            </a:r>
          </a:p>
          <a:p>
            <a:r>
              <a:rPr lang="en-US" sz="800" b="1" dirty="0">
                <a:latin typeface="Courier New"/>
                <a:cs typeface="Courier New"/>
              </a:rPr>
              <a:t>  This command sets the operational mode.</a:t>
            </a:r>
          </a:p>
          <a:p>
            <a:endParaRPr lang="en-US" sz="800" b="1" dirty="0">
              <a:latin typeface="Courier New"/>
              <a:cs typeface="Courier New"/>
            </a:endParaRPr>
          </a:p>
          <a:p>
            <a:r>
              <a:rPr lang="en-US" sz="800" b="1" dirty="0">
                <a:latin typeface="Courier New"/>
                <a:cs typeface="Courier New"/>
              </a:rPr>
              <a:t>arguments:</a:t>
            </a:r>
          </a:p>
          <a:p>
            <a:r>
              <a:rPr lang="en-US" sz="800" b="1" dirty="0">
                <a:latin typeface="Courier New"/>
                <a:cs typeface="Courier New"/>
              </a:rPr>
              <a:t>  - !Argument</a:t>
            </a:r>
          </a:p>
          <a:p>
            <a:r>
              <a:rPr lang="en-US" sz="800" b="1" dirty="0">
                <a:latin typeface="Courier New"/>
                <a:cs typeface="Courier New"/>
              </a:rPr>
              <a:t>    name:  mode</a:t>
            </a:r>
          </a:p>
          <a:p>
            <a:r>
              <a:rPr lang="en-US" sz="800" b="1" dirty="0">
                <a:latin typeface="Courier New"/>
                <a:cs typeface="Courier New"/>
              </a:rPr>
              <a:t>    </a:t>
            </a:r>
            <a:r>
              <a:rPr lang="en-US" sz="800" b="1" dirty="0" err="1">
                <a:latin typeface="Courier New"/>
                <a:cs typeface="Courier New"/>
              </a:rPr>
              <a:t>desc</a:t>
            </a:r>
            <a:r>
              <a:rPr lang="en-US" sz="800" b="1" dirty="0">
                <a:latin typeface="Courier New"/>
                <a:cs typeface="Courier New"/>
              </a:rPr>
              <a:t>:  Mode</a:t>
            </a:r>
          </a:p>
          <a:p>
            <a:r>
              <a:rPr lang="en-US" sz="800" b="1" dirty="0">
                <a:latin typeface="Courier New"/>
                <a:cs typeface="Courier New"/>
              </a:rPr>
              <a:t>    units: none</a:t>
            </a:r>
          </a:p>
          <a:p>
            <a:r>
              <a:rPr lang="en-US" sz="800" b="1" dirty="0">
                <a:latin typeface="Courier New"/>
                <a:cs typeface="Courier New"/>
              </a:rPr>
              <a:t>    type:  U8</a:t>
            </a:r>
          </a:p>
          <a:p>
            <a:r>
              <a:rPr lang="en-US" sz="800" b="1" dirty="0">
                <a:latin typeface="Courier New"/>
                <a:cs typeface="Courier New"/>
              </a:rPr>
              <a:t>    bytes: 0</a:t>
            </a:r>
          </a:p>
          <a:p>
            <a:r>
              <a:rPr lang="en-US" sz="800" b="1" dirty="0">
                <a:latin typeface="Courier New"/>
                <a:cs typeface="Courier New"/>
              </a:rPr>
              <a:t>    </a:t>
            </a:r>
            <a:r>
              <a:rPr lang="en-US" sz="800" b="1" dirty="0" err="1">
                <a:latin typeface="Courier New"/>
                <a:cs typeface="Courier New"/>
              </a:rPr>
              <a:t>enum</a:t>
            </a:r>
            <a:r>
              <a:rPr lang="en-US" sz="800" b="1" dirty="0">
                <a:latin typeface="Courier New"/>
                <a:cs typeface="Courier New"/>
              </a:rPr>
              <a:t>:</a:t>
            </a:r>
          </a:p>
          <a:p>
            <a:r>
              <a:rPr lang="en-US" sz="800" b="1" dirty="0">
                <a:latin typeface="Courier New"/>
                <a:cs typeface="Courier New"/>
              </a:rPr>
              <a:t>      0: SAFE</a:t>
            </a:r>
          </a:p>
          <a:p>
            <a:r>
              <a:rPr lang="en-US" sz="800" b="1" dirty="0">
                <a:latin typeface="Courier New"/>
                <a:cs typeface="Courier New"/>
              </a:rPr>
              <a:t>      1: IDLE</a:t>
            </a:r>
          </a:p>
          <a:p>
            <a:r>
              <a:rPr lang="en-US" sz="800" b="1" dirty="0">
                <a:latin typeface="Courier New"/>
                <a:cs typeface="Courier New"/>
              </a:rPr>
              <a:t>      2: SCANNING</a:t>
            </a:r>
          </a:p>
          <a:p>
            <a:r>
              <a:rPr lang="en-US" sz="800" b="1" dirty="0">
                <a:latin typeface="Courier New"/>
                <a:cs typeface="Courier New"/>
              </a:rPr>
              <a:t>      3: SCIENCE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64755" y="5879942"/>
            <a:ext cx="1107996" cy="246221"/>
          </a:xfrm>
          <a:prstGeom prst="rect">
            <a:avLst/>
          </a:prstGeom>
          <a:solidFill>
            <a:srgbClr val="D5FC79"/>
          </a:solidFill>
          <a:ln>
            <a:solidFill>
              <a:srgbClr val="92D05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1000" dirty="0" err="1"/>
              <a:t>config</a:t>
            </a:r>
            <a:r>
              <a:rPr lang="en-US" sz="1000" dirty="0"/>
              <a:t>/</a:t>
            </a:r>
            <a:r>
              <a:rPr lang="en-US" sz="1000" dirty="0" err="1"/>
              <a:t>cmd.yaml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4012930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97683-026B-EA4F-B2F2-9DF7FFA906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AIT Commanding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107318-9038-864A-B126-0C6377D6C37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2292C4-56F6-AB4B-819D-C9496F75A1C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Monitoring GUI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6E83A026-6EF3-5347-8373-EE5EBA6D359C}"/>
              </a:ext>
            </a:extLst>
          </p:cNvPr>
          <p:cNvPicPr>
            <a:picLocks noGrp="1" noChangeAspect="1"/>
          </p:cNvPicPr>
          <p:nvPr>
            <p:ph sz="quarter" idx="19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99" y="1368659"/>
            <a:ext cx="8229600" cy="2952369"/>
          </a:xfrm>
        </p:spPr>
      </p:pic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5BA547AF-7065-7C47-84BD-458D86434E5C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FF994035-314C-2244-9BCA-92F06923806B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57F4E9AB-0FE9-3843-9AE2-DB37F1EC7433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0585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97683-026B-EA4F-B2F2-9DF7FFA906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AIT Commanding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107318-9038-864A-B126-0C6377D6C37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2292C4-56F6-AB4B-819D-C9496F75A1C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Monitoring GUI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6E83A026-6EF3-5347-8373-EE5EBA6D359C}"/>
              </a:ext>
            </a:extLst>
          </p:cNvPr>
          <p:cNvPicPr>
            <a:picLocks noGrp="1" noChangeAspect="1"/>
          </p:cNvPicPr>
          <p:nvPr>
            <p:ph sz="quarter" idx="19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99" y="1368659"/>
            <a:ext cx="8229600" cy="2952369"/>
          </a:xfrm>
        </p:spPr>
      </p:pic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5BA547AF-7065-7C47-84BD-458D86434E5C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FF994035-314C-2244-9BCA-92F06923806B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57F4E9AB-0FE9-3843-9AE2-DB37F1EC7433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74BB172-A111-0E41-905A-E566B6874A5E}"/>
              </a:ext>
            </a:extLst>
          </p:cNvPr>
          <p:cNvSpPr/>
          <p:nvPr/>
        </p:nvSpPr>
        <p:spPr>
          <a:xfrm>
            <a:off x="457198" y="2302558"/>
            <a:ext cx="3378631" cy="363329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6AD340A-E024-FF4A-9978-C51A8FB71935}"/>
              </a:ext>
            </a:extLst>
          </p:cNvPr>
          <p:cNvSpPr txBox="1"/>
          <p:nvPr/>
        </p:nvSpPr>
        <p:spPr>
          <a:xfrm>
            <a:off x="605011" y="2302558"/>
            <a:ext cx="3323810" cy="3293209"/>
          </a:xfrm>
          <a:prstGeom prst="rect">
            <a:avLst/>
          </a:prstGeom>
          <a:solidFill>
            <a:srgbClr val="FFFD78">
              <a:alpha val="50196"/>
            </a:srgbClr>
          </a:solidFill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en-US" sz="800" b="1" dirty="0">
                <a:latin typeface="Courier"/>
                <a:cs typeface="Courier"/>
              </a:rPr>
              <a:t>- !Command</a:t>
            </a:r>
          </a:p>
          <a:p>
            <a:r>
              <a:rPr lang="en-US" sz="800" b="1" dirty="0">
                <a:latin typeface="Courier"/>
                <a:cs typeface="Courier"/>
              </a:rPr>
              <a:t>  name:      SEQ_ENABLE_DISABLE</a:t>
            </a:r>
          </a:p>
          <a:p>
            <a:r>
              <a:rPr lang="en-US" sz="800" b="1" dirty="0">
                <a:latin typeface="Courier"/>
                <a:cs typeface="Courier"/>
              </a:rPr>
              <a:t>  opcode:    0x0003</a:t>
            </a:r>
          </a:p>
          <a:p>
            <a:r>
              <a:rPr lang="en-US" sz="800" b="1" dirty="0">
                <a:latin typeface="Courier"/>
                <a:cs typeface="Courier"/>
              </a:rPr>
              <a:t>  subsystem: CMD</a:t>
            </a:r>
          </a:p>
          <a:p>
            <a:r>
              <a:rPr lang="en-US" sz="800" b="1" dirty="0">
                <a:latin typeface="Courier"/>
                <a:cs typeface="Courier"/>
              </a:rPr>
              <a:t>  title: Enable/Disable Sequence</a:t>
            </a:r>
          </a:p>
          <a:p>
            <a:r>
              <a:rPr lang="en-US" sz="800" b="1" dirty="0">
                <a:latin typeface="Courier"/>
                <a:cs typeface="Courier"/>
              </a:rPr>
              <a:t>  </a:t>
            </a:r>
            <a:r>
              <a:rPr lang="en-US" sz="800" b="1" dirty="0" err="1">
                <a:latin typeface="Courier"/>
                <a:cs typeface="Courier"/>
              </a:rPr>
              <a:t>desc</a:t>
            </a:r>
            <a:r>
              <a:rPr lang="en-US" sz="800" b="1" dirty="0">
                <a:latin typeface="Courier"/>
                <a:cs typeface="Courier"/>
              </a:rPr>
              <a:t>:      |</a:t>
            </a:r>
          </a:p>
          <a:p>
            <a:r>
              <a:rPr lang="en-US" sz="800" b="1" dirty="0">
                <a:latin typeface="Courier"/>
                <a:cs typeface="Courier"/>
              </a:rPr>
              <a:t>    This command enables or disabled the specified</a:t>
            </a:r>
          </a:p>
          <a:p>
            <a:r>
              <a:rPr lang="en-US" sz="800" b="1" dirty="0">
                <a:latin typeface="Courier"/>
                <a:cs typeface="Courier"/>
              </a:rPr>
              <a:t>    sequence. If a sequence to be disabled is</a:t>
            </a:r>
          </a:p>
          <a:p>
            <a:r>
              <a:rPr lang="en-US" sz="800" b="1" dirty="0">
                <a:latin typeface="Courier"/>
                <a:cs typeface="Courier"/>
              </a:rPr>
              <a:t>    currently executing, it will be interrupted.</a:t>
            </a:r>
          </a:p>
          <a:p>
            <a:endParaRPr lang="en-US" sz="800" b="1" dirty="0">
              <a:latin typeface="Courier"/>
              <a:cs typeface="Courier"/>
            </a:endParaRPr>
          </a:p>
          <a:p>
            <a:r>
              <a:rPr lang="en-US" sz="800" b="1" dirty="0">
                <a:latin typeface="Courier"/>
                <a:cs typeface="Courier"/>
              </a:rPr>
              <a:t>  arguments:</a:t>
            </a:r>
          </a:p>
          <a:p>
            <a:r>
              <a:rPr lang="en-US" sz="800" b="1" dirty="0">
                <a:latin typeface="Courier"/>
                <a:cs typeface="Courier"/>
              </a:rPr>
              <a:t>    - !Argument</a:t>
            </a:r>
          </a:p>
          <a:p>
            <a:r>
              <a:rPr lang="en-US" sz="800" b="1" dirty="0">
                <a:latin typeface="Courier"/>
                <a:cs typeface="Courier"/>
              </a:rPr>
              <a:t>      name:  </a:t>
            </a:r>
            <a:r>
              <a:rPr lang="en-US" sz="800" b="1" dirty="0" err="1">
                <a:latin typeface="Courier"/>
                <a:cs typeface="Courier"/>
              </a:rPr>
              <a:t>sequence_id</a:t>
            </a:r>
            <a:endParaRPr lang="en-US" sz="800" b="1" dirty="0">
              <a:latin typeface="Courier"/>
              <a:cs typeface="Courier"/>
            </a:endParaRPr>
          </a:p>
          <a:p>
            <a:r>
              <a:rPr lang="en-US" sz="800" b="1" dirty="0">
                <a:latin typeface="Courier"/>
                <a:cs typeface="Courier"/>
              </a:rPr>
              <a:t>      units: none</a:t>
            </a:r>
          </a:p>
          <a:p>
            <a:r>
              <a:rPr lang="en-US" sz="800" b="1" dirty="0">
                <a:latin typeface="Courier"/>
                <a:cs typeface="Courier"/>
              </a:rPr>
              <a:t>      type:  MSB_U16</a:t>
            </a:r>
          </a:p>
          <a:p>
            <a:r>
              <a:rPr lang="en-US" sz="800" b="1" dirty="0">
                <a:latin typeface="Courier"/>
                <a:cs typeface="Courier"/>
              </a:rPr>
              <a:t>      bytes: [0,1]</a:t>
            </a:r>
          </a:p>
          <a:p>
            <a:endParaRPr lang="en-US" sz="800" b="1" dirty="0">
              <a:latin typeface="Courier"/>
              <a:cs typeface="Courier"/>
            </a:endParaRPr>
          </a:p>
          <a:p>
            <a:r>
              <a:rPr lang="en-US" sz="800" b="1" dirty="0">
                <a:latin typeface="Courier"/>
                <a:cs typeface="Courier"/>
              </a:rPr>
              <a:t>    - !Argument</a:t>
            </a:r>
          </a:p>
          <a:p>
            <a:r>
              <a:rPr lang="en-US" sz="800" b="1" dirty="0">
                <a:latin typeface="Courier"/>
                <a:cs typeface="Courier"/>
              </a:rPr>
              <a:t>      name:  enable</a:t>
            </a:r>
          </a:p>
          <a:p>
            <a:r>
              <a:rPr lang="en-US" sz="800" b="1" dirty="0">
                <a:latin typeface="Courier"/>
                <a:cs typeface="Courier"/>
              </a:rPr>
              <a:t>      units: none</a:t>
            </a:r>
          </a:p>
          <a:p>
            <a:r>
              <a:rPr lang="en-US" sz="800" b="1" dirty="0">
                <a:latin typeface="Courier"/>
                <a:cs typeface="Courier"/>
              </a:rPr>
              <a:t>      type:  U8</a:t>
            </a:r>
          </a:p>
          <a:p>
            <a:r>
              <a:rPr lang="en-US" sz="800" b="1" dirty="0">
                <a:latin typeface="Courier"/>
                <a:cs typeface="Courier"/>
              </a:rPr>
              <a:t>      bytes: 2</a:t>
            </a:r>
          </a:p>
          <a:p>
            <a:r>
              <a:rPr lang="en-US" sz="800" b="1" dirty="0">
                <a:latin typeface="Courier"/>
                <a:cs typeface="Courier"/>
              </a:rPr>
              <a:t>      </a:t>
            </a:r>
            <a:r>
              <a:rPr lang="en-US" sz="800" b="1" dirty="0" err="1">
                <a:latin typeface="Courier"/>
                <a:cs typeface="Courier"/>
              </a:rPr>
              <a:t>enum</a:t>
            </a:r>
            <a:r>
              <a:rPr lang="en-US" sz="800" b="1" dirty="0">
                <a:latin typeface="Courier"/>
                <a:cs typeface="Courier"/>
              </a:rPr>
              <a:t>:</a:t>
            </a:r>
          </a:p>
          <a:p>
            <a:r>
              <a:rPr lang="en-US" sz="800" b="1" dirty="0">
                <a:latin typeface="Courier"/>
                <a:cs typeface="Courier"/>
              </a:rPr>
              <a:t>        0: DISABLED</a:t>
            </a:r>
          </a:p>
          <a:p>
            <a:r>
              <a:rPr lang="en-US" sz="800" b="1" dirty="0">
                <a:latin typeface="Courier"/>
                <a:cs typeface="Courier"/>
              </a:rPr>
              <a:t>        1: ENABLED</a:t>
            </a:r>
          </a:p>
          <a:p>
            <a:endParaRPr lang="en-US" sz="800" b="1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35323812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AIT </a:t>
            </a:r>
            <a:r>
              <a:rPr lang="en-US" dirty="0"/>
              <a:t>Sequencing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Relative-Time Sequences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613316" y="2906520"/>
            <a:ext cx="7969321" cy="2610877"/>
          </a:xfrm>
          <a:prstGeom prst="rect">
            <a:avLst/>
          </a:prstGeom>
          <a:solidFill>
            <a:srgbClr val="FFFD78">
              <a:alpha val="50196"/>
            </a:srgbClr>
          </a:solidFill>
          <a:ln>
            <a:solidFill>
              <a:schemeClr val="tx1"/>
            </a:solidFill>
            <a:prstDash val="dash"/>
          </a:ln>
        </p:spPr>
        <p:txBody>
          <a:bodyPr wrap="square" rtlCol="0">
            <a:noAutofit/>
          </a:bodyPr>
          <a:lstStyle/>
          <a:p>
            <a:r>
              <a:rPr lang="en-US" sz="1400" b="1" dirty="0">
                <a:latin typeface="Courier New" charset="0"/>
                <a:ea typeface="Courier New" charset="0"/>
                <a:cs typeface="Courier New" charset="0"/>
              </a:rPr>
              <a:t>2 CORE_SET_OP_MODE INSTRUMENT_SAFE</a:t>
            </a:r>
          </a:p>
          <a:p>
            <a:r>
              <a:rPr lang="en-US" sz="1400" b="1" dirty="0">
                <a:latin typeface="Courier New" charset="0"/>
                <a:ea typeface="Courier New" charset="0"/>
                <a:cs typeface="Courier New" charset="0"/>
              </a:rPr>
              <a:t>2 CORE_SET_OP_MODE SCIENCE</a:t>
            </a:r>
          </a:p>
          <a:p>
            <a:endParaRPr lang="en-US" sz="1400" b="1" dirty="0">
              <a:latin typeface="Courier New" charset="0"/>
              <a:ea typeface="Courier New" charset="0"/>
              <a:cs typeface="Courier New" charset="0"/>
            </a:endParaRPr>
          </a:p>
          <a:p>
            <a:r>
              <a:rPr lang="en-US" sz="1400" b="1" dirty="0">
                <a:latin typeface="Courier New" charset="0"/>
                <a:ea typeface="Courier New" charset="0"/>
                <a:cs typeface="Courier New" charset="0"/>
              </a:rPr>
              <a:t># boot V5 interface</a:t>
            </a:r>
          </a:p>
          <a:p>
            <a:r>
              <a:rPr lang="en-US" sz="1400" b="1" dirty="0">
                <a:latin typeface="Courier New" charset="0"/>
                <a:ea typeface="Courier New" charset="0"/>
                <a:cs typeface="Courier New" charset="0"/>
              </a:rPr>
              <a:t>2  CORE_BOOT_V5</a:t>
            </a:r>
          </a:p>
          <a:p>
            <a:r>
              <a:rPr lang="en-US" sz="1400" b="1" dirty="0">
                <a:latin typeface="Courier New" charset="0"/>
                <a:ea typeface="Courier New" charset="0"/>
                <a:cs typeface="Courier New" charset="0"/>
              </a:rPr>
              <a:t>15 CORE_NO_OP</a:t>
            </a:r>
          </a:p>
          <a:p>
            <a:endParaRPr lang="en-US" sz="1400" b="1" dirty="0">
              <a:latin typeface="Courier New" charset="0"/>
              <a:ea typeface="Courier New" charset="0"/>
              <a:cs typeface="Courier New" charset="0"/>
            </a:endParaRPr>
          </a:p>
          <a:p>
            <a:r>
              <a:rPr lang="en-US" sz="1400" b="1" dirty="0">
                <a:latin typeface="Courier New" charset="0"/>
                <a:ea typeface="Courier New" charset="0"/>
                <a:cs typeface="Courier New" charset="0"/>
              </a:rPr>
              <a:t># set GPS interface options</a:t>
            </a:r>
          </a:p>
          <a:p>
            <a:r>
              <a:rPr lang="en-US" sz="1400" b="1" dirty="0">
                <a:latin typeface="Courier New" charset="0"/>
                <a:ea typeface="Courier New" charset="0"/>
                <a:cs typeface="Courier New" charset="0"/>
              </a:rPr>
              <a:t>5 GPS_SET_PROGRAM_INTERFACE PVT_SOLUTION 0</a:t>
            </a:r>
          </a:p>
          <a:p>
            <a:r>
              <a:rPr lang="en-US" sz="1400" b="1" dirty="0">
                <a:latin typeface="Courier New" charset="0"/>
                <a:ea typeface="Courier New" charset="0"/>
                <a:cs typeface="Courier New" charset="0"/>
              </a:rPr>
              <a:t>5 GPS_SET_PROGRAM_INTERFACE GPS_TIME 0</a:t>
            </a:r>
          </a:p>
          <a:p>
            <a:r>
              <a:rPr lang="en-US" sz="1400" b="1" dirty="0">
                <a:latin typeface="Courier New" charset="0"/>
                <a:ea typeface="Courier New" charset="0"/>
                <a:cs typeface="Courier New" charset="0"/>
              </a:rPr>
              <a:t>5 GPS_SET_PROGRAM_INTERFACE SGR_STATUS 0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A79FD45-0B21-5744-8A16-E24A4ED19758}"/>
              </a:ext>
            </a:extLst>
          </p:cNvPr>
          <p:cNvSpPr txBox="1"/>
          <p:nvPr/>
        </p:nvSpPr>
        <p:spPr>
          <a:xfrm>
            <a:off x="457198" y="1368659"/>
            <a:ext cx="5776333" cy="656014"/>
          </a:xfrm>
          <a:prstGeom prst="rect">
            <a:avLst/>
          </a:prstGeom>
        </p:spPr>
        <p:txBody>
          <a:bodyPr vert="horz" wrap="none" lIns="91440" tIns="45720" rIns="91440" bIns="45720" rtlCol="0">
            <a:noAutofit/>
          </a:bodyPr>
          <a:lstStyle/>
          <a:p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27774C8-7B0E-C74A-A1BD-73BA55BB611A}"/>
              </a:ext>
            </a:extLst>
          </p:cNvPr>
          <p:cNvSpPr txBox="1"/>
          <p:nvPr/>
        </p:nvSpPr>
        <p:spPr>
          <a:xfrm>
            <a:off x="613316" y="1633062"/>
            <a:ext cx="7969321" cy="1079576"/>
          </a:xfrm>
          <a:prstGeom prst="rect">
            <a:avLst/>
          </a:prstGeom>
        </p:spPr>
        <p:txBody>
          <a:bodyPr vert="horz" wrap="none" lIns="91440" tIns="45720" rIns="91440" bIns="45720" rtlCol="0">
            <a:no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600" dirty="0"/>
              <a:t>Consists of time offset and command to execute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600" dirty="0"/>
              <a:t>Can be executed from ground via Monitoring UI or API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600" dirty="0"/>
              <a:t>Can be encoded for upload to FSW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E17F53F-F45A-3E4A-9108-EABA0FA4B5A4}"/>
              </a:ext>
            </a:extLst>
          </p:cNvPr>
          <p:cNvSpPr txBox="1"/>
          <p:nvPr/>
        </p:nvSpPr>
        <p:spPr>
          <a:xfrm>
            <a:off x="2932770" y="1918010"/>
            <a:ext cx="2910469" cy="1111508"/>
          </a:xfrm>
          <a:prstGeom prst="rect">
            <a:avLst/>
          </a:prstGeom>
        </p:spPr>
        <p:txBody>
          <a:bodyPr vert="horz" wrap="none" lIns="91440" tIns="45720" rIns="91440" bIns="45720" rtlCol="0">
            <a:noAutofit/>
          </a:bodyPr>
          <a:lstStyle/>
          <a:p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EC7E5B3-5749-4D48-8C4D-15B163D7FF64}"/>
              </a:ext>
            </a:extLst>
          </p:cNvPr>
          <p:cNvSpPr txBox="1"/>
          <p:nvPr/>
        </p:nvSpPr>
        <p:spPr>
          <a:xfrm>
            <a:off x="1193180" y="1851102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9506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AIT </a:t>
            </a:r>
            <a:r>
              <a:rPr lang="en-US" dirty="0"/>
              <a:t>Telemetry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Telemetry Dictionary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294338" y="1316182"/>
            <a:ext cx="8562435" cy="5144310"/>
            <a:chOff x="88900" y="863076"/>
            <a:chExt cx="8562435" cy="5144310"/>
          </a:xfrm>
        </p:grpSpPr>
        <p:grpSp>
          <p:nvGrpSpPr>
            <p:cNvPr id="14" name="Group 13"/>
            <p:cNvGrpSpPr/>
            <p:nvPr/>
          </p:nvGrpSpPr>
          <p:grpSpPr>
            <a:xfrm>
              <a:off x="88900" y="1903769"/>
              <a:ext cx="8432792" cy="3957424"/>
              <a:chOff x="418700" y="1732035"/>
              <a:chExt cx="8361341" cy="4240097"/>
            </a:xfrm>
          </p:grpSpPr>
          <p:sp>
            <p:nvSpPr>
              <p:cNvPr id="17" name="TextBox 16"/>
              <p:cNvSpPr txBox="1"/>
              <p:nvPr/>
            </p:nvSpPr>
            <p:spPr>
              <a:xfrm>
                <a:off x="418700" y="1732038"/>
                <a:ext cx="4182532" cy="4240094"/>
              </a:xfrm>
              <a:prstGeom prst="rect">
                <a:avLst/>
              </a:prstGeom>
              <a:solidFill>
                <a:srgbClr val="FFFD78">
                  <a:alpha val="50196"/>
                </a:srgbClr>
              </a:solidFill>
              <a:ln>
                <a:solidFill>
                  <a:schemeClr val="tx1"/>
                </a:solidFill>
                <a:prstDash val="dash"/>
              </a:ln>
            </p:spPr>
            <p:txBody>
              <a:bodyPr wrap="square" rtlCol="0">
                <a:noAutofit/>
              </a:bodyPr>
              <a:lstStyle/>
              <a:p>
                <a:r>
                  <a:rPr lang="en-US" sz="800" b="1" dirty="0">
                    <a:latin typeface="Courier New"/>
                    <a:cs typeface="Courier New"/>
                  </a:rPr>
                  <a:t>- !Packet</a:t>
                </a:r>
              </a:p>
              <a:p>
                <a:r>
                  <a:rPr lang="en-US" sz="800" b="1" dirty="0">
                    <a:latin typeface="Courier New"/>
                    <a:cs typeface="Courier New"/>
                  </a:rPr>
                  <a:t>  name: </a:t>
                </a:r>
                <a:r>
                  <a:rPr lang="en-US" sz="800" b="1" dirty="0" err="1">
                    <a:latin typeface="Courier New"/>
                    <a:cs typeface="Courier New"/>
                  </a:rPr>
                  <a:t>CCSDS_Packet</a:t>
                </a:r>
                <a:endParaRPr lang="en-US" sz="800" b="1" dirty="0">
                  <a:latin typeface="Courier New"/>
                  <a:cs typeface="Courier New"/>
                </a:endParaRPr>
              </a:p>
              <a:p>
                <a:r>
                  <a:rPr lang="en-US" sz="800" b="1" dirty="0">
                    <a:latin typeface="Courier New"/>
                    <a:cs typeface="Courier New"/>
                  </a:rPr>
                  <a:t>  type: </a:t>
                </a:r>
                <a:r>
                  <a:rPr lang="en-US" sz="800" b="1" dirty="0" err="1">
                    <a:latin typeface="Courier New"/>
                    <a:cs typeface="Courier New"/>
                  </a:rPr>
                  <a:t>ethernet</a:t>
                </a:r>
                <a:endParaRPr lang="en-US" sz="800" b="1" dirty="0">
                  <a:latin typeface="Courier New"/>
                  <a:cs typeface="Courier New"/>
                </a:endParaRPr>
              </a:p>
              <a:p>
                <a:r>
                  <a:rPr lang="en-US" sz="800" b="1" dirty="0">
                    <a:latin typeface="Courier New"/>
                    <a:cs typeface="Courier New"/>
                  </a:rPr>
                  <a:t>  </a:t>
                </a:r>
                <a:r>
                  <a:rPr lang="en-US" sz="800" b="1" dirty="0" err="1">
                    <a:latin typeface="Courier New"/>
                    <a:cs typeface="Courier New"/>
                  </a:rPr>
                  <a:t>desc</a:t>
                </a:r>
                <a:r>
                  <a:rPr lang="en-US" sz="800" b="1" dirty="0">
                    <a:latin typeface="Courier New"/>
                    <a:cs typeface="Courier New"/>
                  </a:rPr>
                  <a:t>: FSW 1553 Telemetry</a:t>
                </a:r>
              </a:p>
              <a:p>
                <a:r>
                  <a:rPr lang="en-US" sz="800" b="1" dirty="0">
                    <a:latin typeface="Courier New"/>
                    <a:cs typeface="Courier New"/>
                  </a:rPr>
                  <a:t>  headers:</a:t>
                </a:r>
              </a:p>
              <a:p>
                <a:r>
                  <a:rPr lang="en-US" sz="800" b="1" dirty="0">
                    <a:latin typeface="Courier New"/>
                    <a:cs typeface="Courier New"/>
                  </a:rPr>
                  <a:t>    - !Header</a:t>
                </a:r>
              </a:p>
              <a:p>
                <a:r>
                  <a:rPr lang="en-US" sz="800" b="1" dirty="0">
                    <a:latin typeface="Courier New"/>
                    <a:cs typeface="Courier New"/>
                  </a:rPr>
                  <a:t>      name: </a:t>
                </a:r>
                <a:r>
                  <a:rPr lang="en-US" sz="800" b="1" dirty="0" err="1">
                    <a:latin typeface="Courier New"/>
                    <a:cs typeface="Courier New"/>
                  </a:rPr>
                  <a:t>CCSDS_Primary</a:t>
                </a:r>
                <a:endParaRPr lang="en-US" sz="800" b="1" dirty="0">
                  <a:latin typeface="Courier New"/>
                  <a:cs typeface="Courier New"/>
                </a:endParaRPr>
              </a:p>
              <a:p>
                <a:r>
                  <a:rPr lang="en-US" sz="800" b="1" dirty="0">
                    <a:latin typeface="Courier New"/>
                    <a:cs typeface="Courier New"/>
                  </a:rPr>
                  <a:t>      fields:</a:t>
                </a:r>
              </a:p>
              <a:p>
                <a:r>
                  <a:rPr lang="en-US" sz="800" b="1" dirty="0">
                    <a:latin typeface="Courier New"/>
                    <a:cs typeface="Courier New"/>
                  </a:rPr>
                  <a:t>        - !Field</a:t>
                </a:r>
              </a:p>
              <a:p>
                <a:r>
                  <a:rPr lang="en-US" sz="800" b="1" dirty="0">
                    <a:latin typeface="Courier New"/>
                    <a:cs typeface="Courier New"/>
                  </a:rPr>
                  <a:t>          name:       version</a:t>
                </a:r>
              </a:p>
              <a:p>
                <a:r>
                  <a:rPr lang="en-US" sz="800" b="1" dirty="0">
                    <a:latin typeface="Courier New"/>
                    <a:cs typeface="Courier New"/>
                  </a:rPr>
                  <a:t>          </a:t>
                </a:r>
                <a:r>
                  <a:rPr lang="en-US" sz="800" b="1" dirty="0" err="1">
                    <a:latin typeface="Courier New"/>
                    <a:cs typeface="Courier New"/>
                  </a:rPr>
                  <a:t>desc</a:t>
                </a:r>
                <a:r>
                  <a:rPr lang="en-US" sz="800" b="1" dirty="0">
                    <a:latin typeface="Courier New"/>
                    <a:cs typeface="Courier New"/>
                  </a:rPr>
                  <a:t>:       Indicates CCSDS Version-1 (does not change)</a:t>
                </a:r>
              </a:p>
              <a:p>
                <a:r>
                  <a:rPr lang="en-US" sz="800" b="1" dirty="0">
                    <a:latin typeface="Courier New"/>
                    <a:cs typeface="Courier New"/>
                  </a:rPr>
                  <a:t>          bytes:       0</a:t>
                </a:r>
              </a:p>
              <a:p>
                <a:r>
                  <a:rPr lang="en-US" sz="800" b="1" dirty="0">
                    <a:latin typeface="Courier New"/>
                    <a:cs typeface="Courier New"/>
                  </a:rPr>
                  <a:t>          type:       U8</a:t>
                </a:r>
              </a:p>
              <a:p>
                <a:r>
                  <a:rPr lang="en-US" sz="800" b="1" dirty="0">
                    <a:latin typeface="Courier New"/>
                    <a:cs typeface="Courier New"/>
                  </a:rPr>
                  <a:t>          mask:       0xE0</a:t>
                </a:r>
              </a:p>
              <a:p>
                <a:endParaRPr lang="en-US" sz="800" b="1" dirty="0">
                  <a:latin typeface="Courier New"/>
                  <a:cs typeface="Courier New"/>
                </a:endParaRPr>
              </a:p>
              <a:p>
                <a:r>
                  <a:rPr lang="en-US" sz="800" b="1" dirty="0">
                    <a:latin typeface="Courier New"/>
                    <a:cs typeface="Courier New"/>
                  </a:rPr>
                  <a:t>        - !Field</a:t>
                </a:r>
              </a:p>
              <a:p>
                <a:r>
                  <a:rPr lang="en-US" sz="800" b="1" dirty="0">
                    <a:latin typeface="Courier New"/>
                    <a:cs typeface="Courier New"/>
                  </a:rPr>
                  <a:t>          name:       type</a:t>
                </a:r>
              </a:p>
              <a:p>
                <a:r>
                  <a:rPr lang="en-US" sz="800" b="1" dirty="0">
                    <a:latin typeface="Courier New"/>
                    <a:cs typeface="Courier New"/>
                  </a:rPr>
                  <a:t>          </a:t>
                </a:r>
                <a:r>
                  <a:rPr lang="en-US" sz="800" b="1" dirty="0" err="1">
                    <a:latin typeface="Courier New"/>
                    <a:cs typeface="Courier New"/>
                  </a:rPr>
                  <a:t>desc</a:t>
                </a:r>
                <a:r>
                  <a:rPr lang="en-US" sz="800" b="1" dirty="0">
                    <a:latin typeface="Courier New"/>
                    <a:cs typeface="Courier New"/>
                  </a:rPr>
                  <a:t>:       |</a:t>
                </a:r>
              </a:p>
              <a:p>
                <a:r>
                  <a:rPr lang="en-US" sz="800" b="1" dirty="0">
                    <a:latin typeface="Courier New"/>
                    <a:cs typeface="Courier New"/>
                  </a:rPr>
                  <a:t>            Distinguishes between core and payload packet types</a:t>
                </a:r>
              </a:p>
              <a:p>
                <a:r>
                  <a:rPr lang="en-US" sz="800" b="1" dirty="0">
                    <a:latin typeface="Courier New"/>
                    <a:cs typeface="Courier New"/>
                  </a:rPr>
                  <a:t>            to extend the APID space to 4032</a:t>
                </a:r>
              </a:p>
              <a:p>
                <a:r>
                  <a:rPr lang="en-US" sz="800" b="1" dirty="0">
                    <a:latin typeface="Courier New"/>
                    <a:cs typeface="Courier New"/>
                  </a:rPr>
                  <a:t>          bytes:       0</a:t>
                </a:r>
              </a:p>
              <a:p>
                <a:r>
                  <a:rPr lang="en-US" sz="800" b="1" dirty="0">
                    <a:latin typeface="Courier New"/>
                    <a:cs typeface="Courier New"/>
                  </a:rPr>
                  <a:t>          type:       U8</a:t>
                </a:r>
              </a:p>
              <a:p>
                <a:r>
                  <a:rPr lang="en-US" sz="800" b="1" dirty="0">
                    <a:latin typeface="Courier New"/>
                    <a:cs typeface="Courier New"/>
                  </a:rPr>
                  <a:t>          mask:       0x10</a:t>
                </a:r>
              </a:p>
              <a:p>
                <a:r>
                  <a:rPr lang="en-US" sz="800" b="1" dirty="0">
                    <a:latin typeface="Courier New"/>
                    <a:cs typeface="Courier New"/>
                  </a:rPr>
                  <a:t>          </a:t>
                </a:r>
                <a:r>
                  <a:rPr lang="en-US" sz="800" b="1" dirty="0" err="1">
                    <a:latin typeface="Courier New"/>
                    <a:cs typeface="Courier New"/>
                  </a:rPr>
                  <a:t>enum</a:t>
                </a:r>
                <a:r>
                  <a:rPr lang="en-US" sz="800" b="1" dirty="0">
                    <a:latin typeface="Courier New"/>
                    <a:cs typeface="Courier New"/>
                  </a:rPr>
                  <a:t>:</a:t>
                </a:r>
              </a:p>
              <a:p>
                <a:r>
                  <a:rPr lang="en-US" sz="800" b="1" dirty="0">
                    <a:latin typeface="Courier New"/>
                    <a:cs typeface="Courier New"/>
                  </a:rPr>
                  <a:t>            0: 'Core'</a:t>
                </a:r>
              </a:p>
              <a:p>
                <a:r>
                  <a:rPr lang="en-US" sz="800" b="1" dirty="0">
                    <a:latin typeface="Courier New"/>
                    <a:cs typeface="Courier New"/>
                  </a:rPr>
                  <a:t>            1: 'Payload’</a:t>
                </a:r>
              </a:p>
              <a:p>
                <a:endParaRPr lang="en-US" sz="800" b="1" dirty="0">
                  <a:latin typeface="Courier New"/>
                  <a:cs typeface="Courier New"/>
                </a:endParaRPr>
              </a:p>
              <a:p>
                <a:r>
                  <a:rPr lang="en-US" sz="800" b="1" dirty="0">
                    <a:latin typeface="Courier New"/>
                    <a:cs typeface="Courier New"/>
                  </a:rPr>
                  <a:t>        - !Field</a:t>
                </a:r>
              </a:p>
              <a:p>
                <a:r>
                  <a:rPr lang="en-US" sz="800" b="1" dirty="0">
                    <a:latin typeface="Courier New"/>
                    <a:cs typeface="Courier New"/>
                  </a:rPr>
                  <a:t>          name:       </a:t>
                </a:r>
                <a:r>
                  <a:rPr lang="en-US" sz="800" b="1" dirty="0" err="1">
                    <a:latin typeface="Courier New"/>
                    <a:cs typeface="Courier New"/>
                  </a:rPr>
                  <a:t>secondary_header_flag</a:t>
                </a:r>
                <a:endParaRPr lang="en-US" sz="800" b="1" dirty="0">
                  <a:latin typeface="Courier New"/>
                  <a:cs typeface="Courier New"/>
                </a:endParaRPr>
              </a:p>
              <a:p>
                <a:r>
                  <a:rPr lang="en-US" sz="800" b="1" dirty="0">
                    <a:latin typeface="Courier New"/>
                    <a:cs typeface="Courier New"/>
                  </a:rPr>
                  <a:t>          </a:t>
                </a:r>
                <a:r>
                  <a:rPr lang="en-US" sz="800" b="1" dirty="0" err="1">
                    <a:latin typeface="Courier New"/>
                    <a:cs typeface="Courier New"/>
                  </a:rPr>
                  <a:t>desc</a:t>
                </a:r>
                <a:r>
                  <a:rPr lang="en-US" sz="800" b="1" dirty="0">
                    <a:latin typeface="Courier New"/>
                    <a:cs typeface="Courier New"/>
                  </a:rPr>
                  <a:t>:       |</a:t>
                </a:r>
              </a:p>
              <a:p>
                <a:r>
                  <a:rPr lang="en-US" sz="800" b="1" dirty="0">
                    <a:latin typeface="Courier New"/>
                    <a:cs typeface="Courier New"/>
                  </a:rPr>
                  <a:t>            Indicates whether, or not, a Secondary Header follows</a:t>
                </a:r>
              </a:p>
              <a:p>
                <a:r>
                  <a:rPr lang="en-US" sz="800" b="1" dirty="0">
                    <a:latin typeface="Courier New"/>
                    <a:cs typeface="Courier New"/>
                  </a:rPr>
                  <a:t>            the primary header (always set to 1)</a:t>
                </a:r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4601232" y="1732035"/>
                <a:ext cx="4178809" cy="4240096"/>
              </a:xfrm>
              <a:prstGeom prst="rect">
                <a:avLst/>
              </a:prstGeom>
              <a:solidFill>
                <a:srgbClr val="FFFD78">
                  <a:alpha val="50196"/>
                </a:srgbClr>
              </a:solidFill>
              <a:ln>
                <a:solidFill>
                  <a:schemeClr val="tx1"/>
                </a:solidFill>
                <a:prstDash val="dash"/>
              </a:ln>
            </p:spPr>
            <p:txBody>
              <a:bodyPr wrap="square" rtlCol="0">
                <a:noAutofit/>
              </a:bodyPr>
              <a:lstStyle/>
              <a:p>
                <a:r>
                  <a:rPr lang="en-US" sz="800" b="1" dirty="0">
                    <a:latin typeface="Courier New"/>
                    <a:cs typeface="Courier New"/>
                  </a:rPr>
                  <a:t>          bytes:       0</a:t>
                </a:r>
              </a:p>
              <a:p>
                <a:r>
                  <a:rPr lang="en-US" sz="800" b="1" dirty="0">
                    <a:latin typeface="Courier New"/>
                    <a:cs typeface="Courier New"/>
                  </a:rPr>
                  <a:t>          type:       U8</a:t>
                </a:r>
              </a:p>
              <a:p>
                <a:r>
                  <a:rPr lang="en-US" sz="800" b="1" dirty="0">
                    <a:latin typeface="Courier New"/>
                    <a:cs typeface="Courier New"/>
                  </a:rPr>
                  <a:t>          mask:       0x08</a:t>
                </a:r>
              </a:p>
              <a:p>
                <a:r>
                  <a:rPr lang="en-US" sz="800" b="1" dirty="0">
                    <a:latin typeface="Courier New"/>
                    <a:cs typeface="Courier New"/>
                  </a:rPr>
                  <a:t>          </a:t>
                </a:r>
                <a:r>
                  <a:rPr lang="en-US" sz="800" b="1" dirty="0" err="1">
                    <a:latin typeface="Courier New"/>
                    <a:cs typeface="Courier New"/>
                  </a:rPr>
                  <a:t>enum</a:t>
                </a:r>
                <a:r>
                  <a:rPr lang="en-US" sz="800" b="1" dirty="0">
                    <a:latin typeface="Courier New"/>
                    <a:cs typeface="Courier New"/>
                  </a:rPr>
                  <a:t>:</a:t>
                </a:r>
              </a:p>
              <a:p>
                <a:r>
                  <a:rPr lang="en-US" sz="800" b="1" dirty="0">
                    <a:latin typeface="Courier New"/>
                    <a:cs typeface="Courier New"/>
                  </a:rPr>
                  <a:t>            0: 'Not Present'</a:t>
                </a:r>
              </a:p>
              <a:p>
                <a:r>
                  <a:rPr lang="en-US" sz="800" b="1" dirty="0">
                    <a:latin typeface="Courier New"/>
                    <a:cs typeface="Courier New"/>
                  </a:rPr>
                  <a:t>            1: 'Present’</a:t>
                </a:r>
              </a:p>
              <a:p>
                <a:endParaRPr lang="en-US" sz="800" b="1" dirty="0">
                  <a:latin typeface="Courier New"/>
                  <a:cs typeface="Courier New"/>
                </a:endParaRPr>
              </a:p>
              <a:p>
                <a:r>
                  <a:rPr lang="en-US" sz="800" b="1" dirty="0">
                    <a:latin typeface="Courier New"/>
                    <a:cs typeface="Courier New"/>
                  </a:rPr>
                  <a:t>        - !Field</a:t>
                </a:r>
              </a:p>
              <a:p>
                <a:r>
                  <a:rPr lang="en-US" sz="800" b="1" dirty="0">
                    <a:latin typeface="Courier New"/>
                    <a:cs typeface="Courier New"/>
                  </a:rPr>
                  <a:t>          name:       </a:t>
                </a:r>
                <a:r>
                  <a:rPr lang="en-US" sz="800" b="1" dirty="0" err="1">
                    <a:latin typeface="Courier New"/>
                    <a:cs typeface="Courier New"/>
                  </a:rPr>
                  <a:t>apid</a:t>
                </a:r>
                <a:endParaRPr lang="en-US" sz="800" b="1" dirty="0">
                  <a:latin typeface="Courier New"/>
                  <a:cs typeface="Courier New"/>
                </a:endParaRPr>
              </a:p>
              <a:p>
                <a:r>
                  <a:rPr lang="en-US" sz="800" b="1" dirty="0">
                    <a:latin typeface="Courier New"/>
                    <a:cs typeface="Courier New"/>
                  </a:rPr>
                  <a:t>          </a:t>
                </a:r>
                <a:r>
                  <a:rPr lang="en-US" sz="800" b="1" dirty="0" err="1">
                    <a:latin typeface="Courier New"/>
                    <a:cs typeface="Courier New"/>
                  </a:rPr>
                  <a:t>desc</a:t>
                </a:r>
                <a:r>
                  <a:rPr lang="en-US" sz="800" b="1" dirty="0">
                    <a:latin typeface="Courier New"/>
                    <a:cs typeface="Courier New"/>
                  </a:rPr>
                  <a:t>:       |</a:t>
                </a:r>
              </a:p>
              <a:p>
                <a:r>
                  <a:rPr lang="en-US" sz="800" b="1" dirty="0">
                    <a:latin typeface="Courier New"/>
                    <a:cs typeface="Courier New"/>
                  </a:rPr>
                  <a:t>            Used in conjunction with Type to define the Logical</a:t>
                </a:r>
              </a:p>
              <a:p>
                <a:r>
                  <a:rPr lang="en-US" sz="800" b="1" dirty="0">
                    <a:latin typeface="Courier New"/>
                    <a:cs typeface="Courier New"/>
                  </a:rPr>
                  <a:t>            Data Path</a:t>
                </a:r>
              </a:p>
              <a:p>
                <a:r>
                  <a:rPr lang="en-US" sz="800" b="1" dirty="0">
                    <a:latin typeface="Courier New"/>
                    <a:cs typeface="Courier New"/>
                  </a:rPr>
                  <a:t>          bytes:       [0, 1]</a:t>
                </a:r>
              </a:p>
              <a:p>
                <a:r>
                  <a:rPr lang="en-US" sz="800" b="1" dirty="0">
                    <a:latin typeface="Courier New"/>
                    <a:cs typeface="Courier New"/>
                  </a:rPr>
                  <a:t>          type:       MSB_U16</a:t>
                </a:r>
              </a:p>
              <a:p>
                <a:r>
                  <a:rPr lang="en-US" sz="800" b="1" dirty="0">
                    <a:latin typeface="Courier New"/>
                    <a:cs typeface="Courier New"/>
                  </a:rPr>
                  <a:t>          mask:       0x07FF</a:t>
                </a:r>
              </a:p>
              <a:p>
                <a:endParaRPr lang="en-US" sz="800" b="1" dirty="0">
                  <a:latin typeface="Courier New"/>
                  <a:cs typeface="Courier New"/>
                </a:endParaRPr>
              </a:p>
              <a:p>
                <a:r>
                  <a:rPr lang="en-US" sz="800" b="1" dirty="0">
                    <a:latin typeface="Courier New"/>
                    <a:cs typeface="Courier New"/>
                  </a:rPr>
                  <a:t>        - !Field</a:t>
                </a:r>
              </a:p>
              <a:p>
                <a:r>
                  <a:rPr lang="en-US" sz="800" b="1" dirty="0">
                    <a:latin typeface="Courier New"/>
                    <a:cs typeface="Courier New"/>
                  </a:rPr>
                  <a:t>          name:       </a:t>
                </a:r>
                <a:r>
                  <a:rPr lang="en-US" sz="800" b="1" dirty="0" err="1">
                    <a:latin typeface="Courier New"/>
                    <a:cs typeface="Courier New"/>
                  </a:rPr>
                  <a:t>sequence_flags</a:t>
                </a:r>
                <a:endParaRPr lang="en-US" sz="800" b="1" dirty="0">
                  <a:latin typeface="Courier New"/>
                  <a:cs typeface="Courier New"/>
                </a:endParaRPr>
              </a:p>
              <a:p>
                <a:r>
                  <a:rPr lang="en-US" sz="800" b="1" dirty="0">
                    <a:latin typeface="Courier New"/>
                    <a:cs typeface="Courier New"/>
                  </a:rPr>
                  <a:t>          </a:t>
                </a:r>
                <a:r>
                  <a:rPr lang="en-US" sz="800" b="1" dirty="0" err="1">
                    <a:latin typeface="Courier New"/>
                    <a:cs typeface="Courier New"/>
                  </a:rPr>
                  <a:t>desc</a:t>
                </a:r>
                <a:r>
                  <a:rPr lang="en-US" sz="800" b="1" dirty="0">
                    <a:latin typeface="Courier New"/>
                    <a:cs typeface="Courier New"/>
                  </a:rPr>
                  <a:t>:      |</a:t>
                </a:r>
              </a:p>
              <a:p>
                <a:r>
                  <a:rPr lang="en-US" sz="800" b="1" dirty="0">
                    <a:latin typeface="Courier New"/>
                    <a:cs typeface="Courier New"/>
                  </a:rPr>
                  <a:t>            When sending commands, the sequence flags must be</a:t>
                </a:r>
              </a:p>
              <a:p>
                <a:r>
                  <a:rPr lang="en-US" sz="800" b="1" dirty="0">
                    <a:latin typeface="Courier New"/>
                    <a:cs typeface="Courier New"/>
                  </a:rPr>
                  <a:t>            marked as </a:t>
                </a:r>
                <a:r>
                  <a:rPr lang="en-US" sz="800" b="1" dirty="0" err="1">
                    <a:latin typeface="Courier New"/>
                    <a:cs typeface="Courier New"/>
                  </a:rPr>
                  <a:t>unsegmented</a:t>
                </a:r>
                <a:r>
                  <a:rPr lang="en-US" sz="800" b="1" dirty="0">
                    <a:latin typeface="Courier New"/>
                    <a:cs typeface="Courier New"/>
                  </a:rPr>
                  <a:t> data. All other PL packets may</a:t>
                </a:r>
              </a:p>
              <a:p>
                <a:r>
                  <a:rPr lang="en-US" sz="800" b="1" dirty="0">
                    <a:latin typeface="Courier New"/>
                    <a:cs typeface="Courier New"/>
                  </a:rPr>
                  <a:t>            be per source/destination ICDs.</a:t>
                </a:r>
              </a:p>
              <a:p>
                <a:r>
                  <a:rPr lang="en-US" sz="800" b="1" dirty="0">
                    <a:latin typeface="Courier New"/>
                    <a:cs typeface="Courier New"/>
                  </a:rPr>
                  <a:t>          bytes:       2</a:t>
                </a:r>
              </a:p>
              <a:p>
                <a:r>
                  <a:rPr lang="en-US" sz="800" b="1" dirty="0">
                    <a:latin typeface="Courier New"/>
                    <a:cs typeface="Courier New"/>
                  </a:rPr>
                  <a:t>          type:       U8</a:t>
                </a:r>
              </a:p>
              <a:p>
                <a:r>
                  <a:rPr lang="en-US" sz="800" b="1" dirty="0">
                    <a:latin typeface="Courier New"/>
                    <a:cs typeface="Courier New"/>
                  </a:rPr>
                  <a:t>          mask:       0xC0</a:t>
                </a:r>
              </a:p>
              <a:p>
                <a:r>
                  <a:rPr lang="en-US" sz="800" b="1" dirty="0">
                    <a:latin typeface="Courier New"/>
                    <a:cs typeface="Courier New"/>
                  </a:rPr>
                  <a:t>          </a:t>
                </a:r>
                <a:r>
                  <a:rPr lang="en-US" sz="800" b="1" dirty="0" err="1">
                    <a:latin typeface="Courier New"/>
                    <a:cs typeface="Courier New"/>
                  </a:rPr>
                  <a:t>enum</a:t>
                </a:r>
                <a:r>
                  <a:rPr lang="en-US" sz="800" b="1" dirty="0">
                    <a:latin typeface="Courier New"/>
                    <a:cs typeface="Courier New"/>
                  </a:rPr>
                  <a:t>:</a:t>
                </a:r>
              </a:p>
              <a:p>
                <a:r>
                  <a:rPr lang="en-US" sz="800" b="1" dirty="0">
                    <a:latin typeface="Courier New"/>
                    <a:cs typeface="Courier New"/>
                  </a:rPr>
                  <a:t>            0: 'Continuation Segment'</a:t>
                </a:r>
              </a:p>
              <a:p>
                <a:r>
                  <a:rPr lang="en-US" sz="800" b="1" dirty="0">
                    <a:latin typeface="Courier New"/>
                    <a:cs typeface="Courier New"/>
                  </a:rPr>
                  <a:t>            1: 'First Segment'</a:t>
                </a:r>
              </a:p>
              <a:p>
                <a:r>
                  <a:rPr lang="en-US" sz="800" b="1" dirty="0">
                    <a:latin typeface="Courier New"/>
                    <a:cs typeface="Courier New"/>
                  </a:rPr>
                  <a:t>            2: 'Last Segment'</a:t>
                </a:r>
              </a:p>
              <a:p>
                <a:r>
                  <a:rPr lang="en-US" sz="800" b="1" dirty="0">
                    <a:latin typeface="Courier New"/>
                    <a:cs typeface="Courier New"/>
                  </a:rPr>
                  <a:t>            3: '</a:t>
                </a:r>
                <a:r>
                  <a:rPr lang="en-US" sz="800" b="1" dirty="0" err="1">
                    <a:latin typeface="Courier New"/>
                    <a:cs typeface="Courier New"/>
                  </a:rPr>
                  <a:t>Unsegmented</a:t>
                </a:r>
                <a:r>
                  <a:rPr lang="en-US" sz="800" b="1" dirty="0">
                    <a:latin typeface="Courier New"/>
                    <a:cs typeface="Courier New"/>
                  </a:rPr>
                  <a:t>’</a:t>
                </a:r>
              </a:p>
            </p:txBody>
          </p:sp>
        </p:grpSp>
        <p:sp>
          <p:nvSpPr>
            <p:cNvPr id="15" name="TextBox 14"/>
            <p:cNvSpPr txBox="1"/>
            <p:nvPr/>
          </p:nvSpPr>
          <p:spPr>
            <a:xfrm>
              <a:off x="7352582" y="5714998"/>
              <a:ext cx="1298753" cy="292388"/>
            </a:xfrm>
            <a:prstGeom prst="rect">
              <a:avLst/>
            </a:prstGeom>
            <a:solidFill>
              <a:srgbClr val="D5FC79"/>
            </a:solidFill>
            <a:ln>
              <a:solidFill>
                <a:srgbClr val="92D05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300" dirty="0" err="1"/>
                <a:t>config</a:t>
              </a:r>
              <a:r>
                <a:rPr lang="en-US" sz="1300" dirty="0"/>
                <a:t>/</a:t>
              </a:r>
              <a:r>
                <a:rPr lang="en-US" sz="1300" dirty="0" err="1"/>
                <a:t>tlm.yaml</a:t>
              </a:r>
              <a:endParaRPr lang="en-US" sz="1300" dirty="0"/>
            </a:p>
          </p:txBody>
        </p:sp>
        <p:graphicFrame>
          <p:nvGraphicFramePr>
            <p:cNvPr id="16" name="Object 1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875950071"/>
                </p:ext>
              </p:extLst>
            </p:nvPr>
          </p:nvGraphicFramePr>
          <p:xfrm>
            <a:off x="1908784" y="863076"/>
            <a:ext cx="4869233" cy="117705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64" name="Document" r:id="rId3" imgW="5613480" imgH="1371240" progId="Word.Document.12">
                    <p:link updateAutomatic="1"/>
                  </p:oleObj>
                </mc:Choice>
                <mc:Fallback>
                  <p:oleObj name="Document" r:id="rId3" imgW="5613480" imgH="1371240" progId="Word.Document.12">
                    <p:link updateAutomatic="1"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08784" y="863076"/>
                          <a:ext cx="4869233" cy="1177054"/>
                        </a:xfrm>
                        <a:prstGeom prst="rect">
                          <a:avLst/>
                        </a:prstGeom>
                        <a:noFill/>
                        <a:extLst/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7477663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AIT Telemetry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Telemetry Dictionary Features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9"/>
          </p:nvPr>
        </p:nvSpPr>
        <p:spPr>
          <a:xfrm>
            <a:off x="457199" y="1786289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US" sz="1600" dirty="0"/>
              <a:t>Telemetry dictionary also provides ability to specify:</a:t>
            </a:r>
          </a:p>
          <a:p>
            <a:endParaRPr lang="en-US" sz="1600" dirty="0"/>
          </a:p>
          <a:p>
            <a:r>
              <a:rPr lang="en-US" sz="1600" dirty="0"/>
              <a:t>Constants</a:t>
            </a:r>
          </a:p>
          <a:p>
            <a:r>
              <a:rPr lang="en-US" sz="1600" dirty="0"/>
              <a:t>Functions</a:t>
            </a:r>
          </a:p>
          <a:p>
            <a:r>
              <a:rPr lang="en-US" sz="1600" dirty="0"/>
              <a:t>History</a:t>
            </a:r>
          </a:p>
          <a:p>
            <a:r>
              <a:rPr lang="en-US" sz="1600" dirty="0"/>
              <a:t>DN to EU</a:t>
            </a:r>
          </a:p>
          <a:p>
            <a:r>
              <a:rPr lang="en-US" sz="1600" dirty="0" err="1"/>
              <a:t>Muxed</a:t>
            </a:r>
            <a:r>
              <a:rPr lang="en-US" sz="1600" dirty="0"/>
              <a:t> Data</a:t>
            </a:r>
          </a:p>
          <a:p>
            <a:r>
              <a:rPr lang="en-US" sz="1600" dirty="0"/>
              <a:t>Masks</a:t>
            </a:r>
          </a:p>
          <a:p>
            <a:r>
              <a:rPr lang="en-US" sz="1600" dirty="0"/>
              <a:t>Imports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2258389" y="2202910"/>
            <a:ext cx="6439561" cy="4193291"/>
            <a:chOff x="2095500" y="1739900"/>
            <a:chExt cx="6439561" cy="4193291"/>
          </a:xfrm>
        </p:grpSpPr>
        <p:sp>
          <p:nvSpPr>
            <p:cNvPr id="11" name="TextBox 10"/>
            <p:cNvSpPr txBox="1"/>
            <p:nvPr/>
          </p:nvSpPr>
          <p:spPr>
            <a:xfrm>
              <a:off x="2095500" y="1739900"/>
              <a:ext cx="6313098" cy="4076700"/>
            </a:xfrm>
            <a:prstGeom prst="rect">
              <a:avLst/>
            </a:prstGeom>
            <a:solidFill>
              <a:srgbClr val="FFFD78">
                <a:alpha val="50196"/>
              </a:srgbClr>
            </a:solidFill>
            <a:ln>
              <a:solidFill>
                <a:schemeClr val="tx1"/>
              </a:solidFill>
              <a:prstDash val="dash"/>
            </a:ln>
          </p:spPr>
          <p:txBody>
            <a:bodyPr wrap="square" rtlCol="0">
              <a:noAutofit/>
            </a:bodyPr>
            <a:lstStyle/>
            <a:p>
              <a:r>
                <a:rPr lang="en-US" sz="1000" b="1" dirty="0">
                  <a:latin typeface="Courier New"/>
                  <a:cs typeface="Courier New"/>
                </a:rPr>
                <a:t>- !Packet</a:t>
              </a:r>
            </a:p>
            <a:p>
              <a:r>
                <a:rPr lang="en-US" sz="1000" b="1" dirty="0">
                  <a:latin typeface="Courier New"/>
                  <a:cs typeface="Courier New"/>
                </a:rPr>
                <a:t>  name:  </a:t>
              </a:r>
              <a:r>
                <a:rPr lang="en-US" sz="1000" b="1" dirty="0" err="1">
                  <a:latin typeface="Courier New"/>
                  <a:cs typeface="Courier New"/>
                </a:rPr>
                <a:t>AMR_Standard_Telemetry</a:t>
              </a:r>
              <a:endParaRPr lang="en-US" sz="1000" b="1" dirty="0">
                <a:latin typeface="Courier New"/>
                <a:cs typeface="Courier New"/>
              </a:endParaRPr>
            </a:p>
            <a:p>
              <a:r>
                <a:rPr lang="en-US" sz="1000" b="1" dirty="0">
                  <a:latin typeface="Courier New"/>
                  <a:cs typeface="Courier New"/>
                </a:rPr>
                <a:t>  </a:t>
              </a:r>
              <a:r>
                <a:rPr lang="en-US" sz="1000" b="1" dirty="0" err="1">
                  <a:latin typeface="Courier New"/>
                  <a:cs typeface="Courier New"/>
                </a:rPr>
                <a:t>desc</a:t>
              </a:r>
              <a:r>
                <a:rPr lang="en-US" sz="1000" b="1" dirty="0">
                  <a:latin typeface="Courier New"/>
                  <a:cs typeface="Courier New"/>
                </a:rPr>
                <a:t>:  |</a:t>
              </a:r>
            </a:p>
            <a:p>
              <a:r>
                <a:rPr lang="en-US" sz="1000" b="1" dirty="0">
                  <a:latin typeface="Courier New"/>
                  <a:cs typeface="Courier New"/>
                </a:rPr>
                <a:t>    See AMR Command and Telemetry Handbook (Doc D-12345)</a:t>
              </a:r>
            </a:p>
            <a:p>
              <a:endParaRPr lang="en-US" sz="1000" b="1" dirty="0">
                <a:latin typeface="Courier New"/>
                <a:cs typeface="Courier New"/>
              </a:endParaRPr>
            </a:p>
            <a:p>
              <a:r>
                <a:rPr lang="en-US" sz="1000" b="1" dirty="0">
                  <a:latin typeface="Courier New"/>
                  <a:cs typeface="Courier New"/>
                </a:rPr>
                <a:t>  constants:</a:t>
              </a:r>
            </a:p>
            <a:p>
              <a:r>
                <a:rPr lang="en-US" sz="1000" b="1" dirty="0">
                  <a:latin typeface="Courier New"/>
                  <a:cs typeface="Courier New"/>
                </a:rPr>
                <a:t>    A:   371.81</a:t>
              </a:r>
            </a:p>
            <a:p>
              <a:r>
                <a:rPr lang="en-US" sz="1000" b="1" dirty="0">
                  <a:latin typeface="Courier New"/>
                  <a:cs typeface="Courier New"/>
                </a:rPr>
                <a:t>    B:  -4.850e-2</a:t>
              </a:r>
            </a:p>
            <a:p>
              <a:r>
                <a:rPr lang="en-US" sz="1000" b="1" dirty="0">
                  <a:latin typeface="Courier New"/>
                  <a:cs typeface="Courier New"/>
                </a:rPr>
                <a:t>    C:   1.086e-5</a:t>
              </a:r>
            </a:p>
            <a:p>
              <a:r>
                <a:rPr lang="en-US" sz="1000" b="1" dirty="0">
                  <a:latin typeface="Courier New"/>
                  <a:cs typeface="Courier New"/>
                </a:rPr>
                <a:t>    D:  -1.239e-9</a:t>
              </a:r>
            </a:p>
            <a:p>
              <a:r>
                <a:rPr lang="en-US" sz="1000" b="1" dirty="0">
                  <a:latin typeface="Courier New"/>
                  <a:cs typeface="Courier New"/>
                </a:rPr>
                <a:t>    RL: 1000.0</a:t>
              </a:r>
            </a:p>
            <a:p>
              <a:r>
                <a:rPr lang="en-US" sz="1000" b="1" dirty="0">
                  <a:latin typeface="Courier New"/>
                  <a:cs typeface="Courier New"/>
                </a:rPr>
                <a:t>    RH: 5000.0</a:t>
              </a:r>
            </a:p>
            <a:p>
              <a:endParaRPr lang="en-US" sz="1000" b="1" dirty="0">
                <a:latin typeface="Courier New"/>
                <a:cs typeface="Courier New"/>
              </a:endParaRPr>
            </a:p>
            <a:p>
              <a:r>
                <a:rPr lang="en-US" sz="1000" b="1" dirty="0">
                  <a:latin typeface="Courier New"/>
                  <a:cs typeface="Courier New"/>
                </a:rPr>
                <a:t>  functions:</a:t>
              </a:r>
            </a:p>
            <a:p>
              <a:r>
                <a:rPr lang="en-US" sz="1000" b="1" dirty="0">
                  <a:latin typeface="Courier New"/>
                  <a:cs typeface="Courier New"/>
                </a:rPr>
                <a:t>    R(</a:t>
              </a:r>
              <a:r>
                <a:rPr lang="en-US" sz="1000" b="1" dirty="0" err="1">
                  <a:latin typeface="Courier New"/>
                  <a:cs typeface="Courier New"/>
                </a:rPr>
                <a:t>dn</a:t>
              </a:r>
              <a:r>
                <a:rPr lang="en-US" sz="1000" b="1" dirty="0">
                  <a:latin typeface="Courier New"/>
                  <a:cs typeface="Courier New"/>
                </a:rPr>
                <a:t>): RL + (</a:t>
              </a:r>
              <a:r>
                <a:rPr lang="en-US" sz="1000" b="1" dirty="0" err="1">
                  <a:latin typeface="Courier New"/>
                  <a:cs typeface="Courier New"/>
                </a:rPr>
                <a:t>dn</a:t>
              </a:r>
              <a:r>
                <a:rPr lang="en-US" sz="1000" b="1" dirty="0">
                  <a:latin typeface="Courier New"/>
                  <a:cs typeface="Courier New"/>
                </a:rPr>
                <a:t> - history.RT0) * (RH - RL) / (history.RT1 - history.RT0)</a:t>
              </a:r>
            </a:p>
            <a:p>
              <a:r>
                <a:rPr lang="en-US" sz="1000" b="1" dirty="0">
                  <a:latin typeface="Courier New"/>
                  <a:cs typeface="Courier New"/>
                </a:rPr>
                <a:t>    T(</a:t>
              </a:r>
              <a:r>
                <a:rPr lang="en-US" sz="1000" b="1" dirty="0" err="1">
                  <a:latin typeface="Courier New"/>
                  <a:cs typeface="Courier New"/>
                </a:rPr>
                <a:t>dn</a:t>
              </a:r>
              <a:r>
                <a:rPr lang="en-US" sz="1000" b="1" dirty="0">
                  <a:latin typeface="Courier New"/>
                  <a:cs typeface="Courier New"/>
                </a:rPr>
                <a:t>): A + (B * R(</a:t>
              </a:r>
              <a:r>
                <a:rPr lang="en-US" sz="1000" b="1" dirty="0" err="1">
                  <a:latin typeface="Courier New"/>
                  <a:cs typeface="Courier New"/>
                </a:rPr>
                <a:t>dn</a:t>
              </a:r>
              <a:r>
                <a:rPr lang="en-US" sz="1000" b="1" dirty="0">
                  <a:latin typeface="Courier New"/>
                  <a:cs typeface="Courier New"/>
                </a:rPr>
                <a:t>)) + (C * R(</a:t>
              </a:r>
              <a:r>
                <a:rPr lang="en-US" sz="1000" b="1" dirty="0" err="1">
                  <a:latin typeface="Courier New"/>
                  <a:cs typeface="Courier New"/>
                </a:rPr>
                <a:t>dn</a:t>
              </a:r>
              <a:r>
                <a:rPr lang="en-US" sz="1000" b="1" dirty="0">
                  <a:latin typeface="Courier New"/>
                  <a:cs typeface="Courier New"/>
                </a:rPr>
                <a:t>)**2) + (D * R(</a:t>
              </a:r>
              <a:r>
                <a:rPr lang="en-US" sz="1000" b="1" dirty="0" err="1">
                  <a:latin typeface="Courier New"/>
                  <a:cs typeface="Courier New"/>
                </a:rPr>
                <a:t>dn</a:t>
              </a:r>
              <a:r>
                <a:rPr lang="en-US" sz="1000" b="1" dirty="0">
                  <a:latin typeface="Courier New"/>
                  <a:cs typeface="Courier New"/>
                </a:rPr>
                <a:t>)**3)</a:t>
              </a:r>
            </a:p>
            <a:p>
              <a:endParaRPr lang="en-US" sz="1000" b="1" dirty="0">
                <a:latin typeface="Courier New"/>
                <a:cs typeface="Courier New"/>
              </a:endParaRPr>
            </a:p>
            <a:p>
              <a:r>
                <a:rPr lang="en-US" sz="1000" b="1" dirty="0">
                  <a:latin typeface="Courier New"/>
                  <a:cs typeface="Courier New"/>
                </a:rPr>
                <a:t>  history:</a:t>
              </a:r>
            </a:p>
            <a:p>
              <a:r>
                <a:rPr lang="en-US" sz="1000" b="1" dirty="0">
                  <a:latin typeface="Courier New"/>
                  <a:cs typeface="Courier New"/>
                </a:rPr>
                <a:t>    - VX0</a:t>
              </a:r>
            </a:p>
            <a:p>
              <a:r>
                <a:rPr lang="en-US" sz="1000" b="1" dirty="0">
                  <a:latin typeface="Courier New"/>
                  <a:cs typeface="Courier New"/>
                </a:rPr>
                <a:t>    - VX1</a:t>
              </a:r>
            </a:p>
            <a:p>
              <a:r>
                <a:rPr lang="en-US" sz="1000" b="1" dirty="0">
                  <a:latin typeface="Courier New"/>
                  <a:cs typeface="Courier New"/>
                </a:rPr>
                <a:t>    - VX2</a:t>
              </a:r>
            </a:p>
            <a:p>
              <a:r>
                <a:rPr lang="en-US" sz="1000" b="1" dirty="0">
                  <a:latin typeface="Courier New"/>
                  <a:cs typeface="Courier New"/>
                </a:rPr>
                <a:t>    - VX3</a:t>
              </a:r>
            </a:p>
            <a:p>
              <a:r>
                <a:rPr lang="en-US" sz="1000" b="1" dirty="0">
                  <a:latin typeface="Courier New"/>
                  <a:cs typeface="Courier New"/>
                </a:rPr>
                <a:t>    - VX4</a:t>
              </a:r>
            </a:p>
            <a:p>
              <a:endParaRPr lang="en-US" sz="1000" b="1" dirty="0">
                <a:latin typeface="Courier New"/>
                <a:cs typeface="Courier New"/>
              </a:endParaRPr>
            </a:p>
            <a:p>
              <a:r>
                <a:rPr lang="en-US" sz="1000" b="1" dirty="0">
                  <a:latin typeface="Courier New"/>
                  <a:cs typeface="Courier New"/>
                </a:rPr>
                <a:t>  !include 1553_ehs.yaml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7236308" y="5640803"/>
              <a:ext cx="1298753" cy="292388"/>
            </a:xfrm>
            <a:prstGeom prst="rect">
              <a:avLst/>
            </a:prstGeom>
            <a:solidFill>
              <a:srgbClr val="D5FC79"/>
            </a:solidFill>
            <a:ln>
              <a:solidFill>
                <a:srgbClr val="92D050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300" dirty="0" err="1"/>
                <a:t>config</a:t>
              </a:r>
              <a:r>
                <a:rPr lang="en-US" sz="1300" dirty="0"/>
                <a:t>/</a:t>
              </a:r>
              <a:r>
                <a:rPr lang="en-US" sz="1300" dirty="0" err="1"/>
                <a:t>tlm.yaml</a:t>
              </a:r>
              <a:endParaRPr lang="en-US" sz="1300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338594" y="1866351"/>
              <a:ext cx="5185315" cy="2388704"/>
            </a:xfrm>
            <a:prstGeom prst="rect">
              <a:avLst/>
            </a:prstGeom>
            <a:solidFill>
              <a:srgbClr val="FFFEBD"/>
            </a:solidFill>
            <a:ln>
              <a:solidFill>
                <a:schemeClr val="tx1"/>
              </a:solidFill>
              <a:prstDash val="dash"/>
            </a:ln>
          </p:spPr>
          <p:txBody>
            <a:bodyPr wrap="square" rtlCol="0">
              <a:noAutofit/>
            </a:bodyPr>
            <a:lstStyle/>
            <a:p>
              <a:r>
                <a:rPr lang="en-US" sz="1200" b="1" dirty="0">
                  <a:latin typeface="Courier New"/>
                  <a:cs typeface="Courier New"/>
                </a:rPr>
                <a:t> </a:t>
              </a:r>
            </a:p>
            <a:p>
              <a:r>
                <a:rPr lang="en-US" sz="1200" b="1" dirty="0">
                  <a:latin typeface="Courier New"/>
                  <a:cs typeface="Courier New"/>
                </a:rPr>
                <a:t>- !Field</a:t>
              </a:r>
            </a:p>
            <a:p>
              <a:r>
                <a:rPr lang="en-US" sz="1200" b="1" dirty="0">
                  <a:latin typeface="Courier New"/>
                  <a:cs typeface="Courier New"/>
                </a:rPr>
                <a:t>      name:   VX6</a:t>
              </a:r>
            </a:p>
            <a:p>
              <a:r>
                <a:rPr lang="en-US" sz="1200" b="1" dirty="0">
                  <a:latin typeface="Courier New"/>
                  <a:cs typeface="Courier New"/>
                </a:rPr>
                <a:t>      </a:t>
              </a:r>
              <a:r>
                <a:rPr lang="en-US" sz="1200" b="1" dirty="0" err="1">
                  <a:latin typeface="Courier New"/>
                  <a:cs typeface="Courier New"/>
                </a:rPr>
                <a:t>desc</a:t>
              </a:r>
              <a:r>
                <a:rPr lang="en-US" sz="1200" b="1" dirty="0">
                  <a:latin typeface="Courier New"/>
                  <a:cs typeface="Courier New"/>
                </a:rPr>
                <a:t>:   VFC (+12V)</a:t>
              </a:r>
            </a:p>
            <a:p>
              <a:r>
                <a:rPr lang="en-US" sz="1200" b="1" dirty="0">
                  <a:latin typeface="Courier New"/>
                  <a:cs typeface="Courier New"/>
                </a:rPr>
                <a:t>      </a:t>
              </a:r>
              <a:r>
                <a:rPr lang="en-US" sz="1200" b="1" dirty="0" err="1">
                  <a:latin typeface="Courier New"/>
                  <a:cs typeface="Courier New"/>
                </a:rPr>
                <a:t>dntoeu</a:t>
              </a:r>
              <a:r>
                <a:rPr lang="en-US" sz="1200" b="1" dirty="0">
                  <a:latin typeface="Courier New"/>
                  <a:cs typeface="Courier New"/>
                </a:rPr>
                <a:t>:</a:t>
              </a:r>
            </a:p>
            <a:p>
              <a:r>
                <a:rPr lang="en-US" sz="1200" b="1" dirty="0">
                  <a:latin typeface="Courier New"/>
                  <a:cs typeface="Courier New"/>
                </a:rPr>
                <a:t>        equation: 11.53 * raw.VX6 / history.VX0</a:t>
              </a:r>
            </a:p>
            <a:p>
              <a:r>
                <a:rPr lang="en-US" sz="1200" b="1" dirty="0">
                  <a:latin typeface="Courier New"/>
                  <a:cs typeface="Courier New"/>
                </a:rPr>
                <a:t>        units:    volts</a:t>
              </a:r>
            </a:p>
            <a:p>
              <a:r>
                <a:rPr lang="en-US" sz="1200" b="1" dirty="0">
                  <a:latin typeface="Courier New"/>
                  <a:cs typeface="Courier New"/>
                </a:rPr>
                <a:t>        when:     history.VX0 &gt; 2000</a:t>
              </a:r>
            </a:p>
            <a:p>
              <a:r>
                <a:rPr lang="en-US" sz="1200" b="1" dirty="0">
                  <a:latin typeface="Courier New"/>
                  <a:cs typeface="Courier New"/>
                </a:rPr>
                <a:t>      type:   MSB_U16</a:t>
              </a:r>
            </a:p>
            <a:p>
              <a:r>
                <a:rPr lang="en-US" sz="1200" b="1" dirty="0">
                  <a:latin typeface="Courier New"/>
                  <a:cs typeface="Courier New"/>
                </a:rPr>
                <a:t>      when:   HKMux1 == 0x6e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304499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AIT </a:t>
            </a:r>
            <a:r>
              <a:rPr lang="en-US" dirty="0"/>
              <a:t>Telemetry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Telemetry Dictionary Features</a:t>
            </a:r>
          </a:p>
          <a:p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9"/>
          </p:nvPr>
        </p:nvSpPr>
        <p:spPr>
          <a:xfrm>
            <a:off x="457199" y="1786289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US" sz="1600" dirty="0"/>
              <a:t>Telemetry dictionary also provides ability to specify:</a:t>
            </a:r>
          </a:p>
          <a:p>
            <a:endParaRPr lang="en-US" sz="1600" dirty="0"/>
          </a:p>
          <a:p>
            <a:r>
              <a:rPr lang="en-US" sz="1600" dirty="0"/>
              <a:t>Constants</a:t>
            </a:r>
          </a:p>
          <a:p>
            <a:r>
              <a:rPr lang="en-US" sz="1600" dirty="0"/>
              <a:t>Functions</a:t>
            </a:r>
          </a:p>
          <a:p>
            <a:r>
              <a:rPr lang="en-US" sz="1600" dirty="0"/>
              <a:t>History</a:t>
            </a:r>
          </a:p>
          <a:p>
            <a:r>
              <a:rPr lang="en-US" sz="1600" dirty="0"/>
              <a:t>DN to EU</a:t>
            </a:r>
          </a:p>
          <a:p>
            <a:r>
              <a:rPr lang="en-US" sz="1600" dirty="0" err="1"/>
              <a:t>Muxed</a:t>
            </a:r>
            <a:r>
              <a:rPr lang="en-US" sz="1600" dirty="0"/>
              <a:t> Data</a:t>
            </a:r>
          </a:p>
          <a:p>
            <a:r>
              <a:rPr lang="en-US" sz="1600" dirty="0"/>
              <a:t>Masks</a:t>
            </a:r>
          </a:p>
          <a:p>
            <a:r>
              <a:rPr lang="en-US" sz="1600" dirty="0"/>
              <a:t>Imports</a:t>
            </a:r>
          </a:p>
          <a:p>
            <a:endParaRPr lang="en-US" sz="1600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2258389" y="2202910"/>
            <a:ext cx="6313098" cy="4076700"/>
          </a:xfrm>
          <a:prstGeom prst="rect">
            <a:avLst/>
          </a:prstGeom>
          <a:solidFill>
            <a:srgbClr val="FFFD78">
              <a:alpha val="50196"/>
            </a:srgbClr>
          </a:solidFill>
          <a:ln>
            <a:solidFill>
              <a:schemeClr val="tx1"/>
            </a:solidFill>
            <a:prstDash val="dash"/>
          </a:ln>
        </p:spPr>
        <p:txBody>
          <a:bodyPr wrap="square" rtlCol="0">
            <a:noAutofit/>
          </a:bodyPr>
          <a:lstStyle/>
          <a:p>
            <a:r>
              <a:rPr lang="en-US" sz="1000" b="1" dirty="0">
                <a:latin typeface="Courier New"/>
                <a:cs typeface="Courier New"/>
              </a:rPr>
              <a:t>- !Packet</a:t>
            </a:r>
          </a:p>
          <a:p>
            <a:r>
              <a:rPr lang="en-US" sz="1000" b="1" dirty="0">
                <a:latin typeface="Courier New"/>
                <a:cs typeface="Courier New"/>
              </a:rPr>
              <a:t>  name:  </a:t>
            </a:r>
            <a:r>
              <a:rPr lang="en-US" sz="1000" b="1" dirty="0" err="1">
                <a:latin typeface="Courier New"/>
                <a:cs typeface="Courier New"/>
              </a:rPr>
              <a:t>AMR_Standard_Telemetry</a:t>
            </a:r>
            <a:endParaRPr lang="en-US" sz="1000" b="1" dirty="0">
              <a:latin typeface="Courier New"/>
              <a:cs typeface="Courier New"/>
            </a:endParaRPr>
          </a:p>
          <a:p>
            <a:r>
              <a:rPr lang="en-US" sz="1000" b="1" dirty="0">
                <a:latin typeface="Courier New"/>
                <a:cs typeface="Courier New"/>
              </a:rPr>
              <a:t>  </a:t>
            </a:r>
            <a:r>
              <a:rPr lang="en-US" sz="1000" b="1" dirty="0" err="1">
                <a:latin typeface="Courier New"/>
                <a:cs typeface="Courier New"/>
              </a:rPr>
              <a:t>desc</a:t>
            </a:r>
            <a:r>
              <a:rPr lang="en-US" sz="1000" b="1" dirty="0">
                <a:latin typeface="Courier New"/>
                <a:cs typeface="Courier New"/>
              </a:rPr>
              <a:t>:  |</a:t>
            </a:r>
          </a:p>
          <a:p>
            <a:r>
              <a:rPr lang="en-US" sz="1000" b="1" dirty="0">
                <a:latin typeface="Courier New"/>
                <a:cs typeface="Courier New"/>
              </a:rPr>
              <a:t>    See AMR Command and Telemetry Handbook (Doc D-12345)</a:t>
            </a:r>
          </a:p>
          <a:p>
            <a:r>
              <a:rPr lang="en-US" sz="1000" b="1" dirty="0">
                <a:latin typeface="Courier New"/>
                <a:cs typeface="Courier New"/>
              </a:rPr>
              <a:t>    </a:t>
            </a:r>
          </a:p>
          <a:p>
            <a:r>
              <a:rPr lang="en-US" sz="1000" b="1" dirty="0">
                <a:latin typeface="Courier New"/>
                <a:cs typeface="Courier New"/>
              </a:rPr>
              <a:t>  constants:</a:t>
            </a:r>
          </a:p>
          <a:p>
            <a:r>
              <a:rPr lang="en-US" sz="1000" b="1" dirty="0">
                <a:latin typeface="Courier New"/>
                <a:cs typeface="Courier New"/>
              </a:rPr>
              <a:t>    A:   371.81</a:t>
            </a:r>
          </a:p>
          <a:p>
            <a:r>
              <a:rPr lang="en-US" sz="1000" b="1" dirty="0">
                <a:latin typeface="Courier New"/>
                <a:cs typeface="Courier New"/>
              </a:rPr>
              <a:t>    B:  -4.850e-2</a:t>
            </a:r>
          </a:p>
          <a:p>
            <a:r>
              <a:rPr lang="en-US" sz="1000" b="1" dirty="0">
                <a:latin typeface="Courier New"/>
                <a:cs typeface="Courier New"/>
              </a:rPr>
              <a:t>    C:   1.086e-5</a:t>
            </a:r>
          </a:p>
          <a:p>
            <a:r>
              <a:rPr lang="en-US" sz="1000" b="1" dirty="0">
                <a:latin typeface="Courier New"/>
                <a:cs typeface="Courier New"/>
              </a:rPr>
              <a:t>    D:  -1.239e-9</a:t>
            </a:r>
          </a:p>
          <a:p>
            <a:r>
              <a:rPr lang="en-US" sz="1000" b="1" dirty="0">
                <a:latin typeface="Courier New"/>
                <a:cs typeface="Courier New"/>
              </a:rPr>
              <a:t>    RL: 1000.0</a:t>
            </a:r>
          </a:p>
          <a:p>
            <a:r>
              <a:rPr lang="en-US" sz="1000" b="1" dirty="0">
                <a:latin typeface="Courier New"/>
                <a:cs typeface="Courier New"/>
              </a:rPr>
              <a:t>    RH: 5000.0</a:t>
            </a:r>
          </a:p>
          <a:p>
            <a:endParaRPr lang="en-US" sz="1000" b="1" dirty="0">
              <a:latin typeface="Courier New"/>
              <a:cs typeface="Courier New"/>
            </a:endParaRPr>
          </a:p>
          <a:p>
            <a:r>
              <a:rPr lang="en-US" sz="1000" b="1" dirty="0">
                <a:latin typeface="Courier New"/>
                <a:cs typeface="Courier New"/>
              </a:rPr>
              <a:t>  functions:</a:t>
            </a:r>
          </a:p>
          <a:p>
            <a:r>
              <a:rPr lang="en-US" sz="1000" b="1" dirty="0">
                <a:latin typeface="Courier New"/>
                <a:cs typeface="Courier New"/>
              </a:rPr>
              <a:t>    R(</a:t>
            </a:r>
            <a:r>
              <a:rPr lang="en-US" sz="1000" b="1" dirty="0" err="1">
                <a:latin typeface="Courier New"/>
                <a:cs typeface="Courier New"/>
              </a:rPr>
              <a:t>dn</a:t>
            </a:r>
            <a:r>
              <a:rPr lang="en-US" sz="1000" b="1" dirty="0">
                <a:latin typeface="Courier New"/>
                <a:cs typeface="Courier New"/>
              </a:rPr>
              <a:t>): RL + (</a:t>
            </a:r>
            <a:r>
              <a:rPr lang="en-US" sz="1000" b="1" dirty="0" err="1">
                <a:latin typeface="Courier New"/>
                <a:cs typeface="Courier New"/>
              </a:rPr>
              <a:t>dn</a:t>
            </a:r>
            <a:r>
              <a:rPr lang="en-US" sz="1000" b="1" dirty="0">
                <a:latin typeface="Courier New"/>
                <a:cs typeface="Courier New"/>
              </a:rPr>
              <a:t> - history.RT0) * (RH - RL) / (history.RT1 - history.RT0)</a:t>
            </a:r>
          </a:p>
          <a:p>
            <a:r>
              <a:rPr lang="en-US" sz="1000" b="1" dirty="0">
                <a:latin typeface="Courier New"/>
                <a:cs typeface="Courier New"/>
              </a:rPr>
              <a:t>    T(</a:t>
            </a:r>
            <a:r>
              <a:rPr lang="en-US" sz="1000" b="1" dirty="0" err="1">
                <a:latin typeface="Courier New"/>
                <a:cs typeface="Courier New"/>
              </a:rPr>
              <a:t>dn</a:t>
            </a:r>
            <a:r>
              <a:rPr lang="en-US" sz="1000" b="1" dirty="0">
                <a:latin typeface="Courier New"/>
                <a:cs typeface="Courier New"/>
              </a:rPr>
              <a:t>): A + (B * R(</a:t>
            </a:r>
            <a:r>
              <a:rPr lang="en-US" sz="1000" b="1" dirty="0" err="1">
                <a:latin typeface="Courier New"/>
                <a:cs typeface="Courier New"/>
              </a:rPr>
              <a:t>dn</a:t>
            </a:r>
            <a:r>
              <a:rPr lang="en-US" sz="1000" b="1" dirty="0">
                <a:latin typeface="Courier New"/>
                <a:cs typeface="Courier New"/>
              </a:rPr>
              <a:t>)) + (C * R(</a:t>
            </a:r>
            <a:r>
              <a:rPr lang="en-US" sz="1000" b="1" dirty="0" err="1">
                <a:latin typeface="Courier New"/>
                <a:cs typeface="Courier New"/>
              </a:rPr>
              <a:t>dn</a:t>
            </a:r>
            <a:r>
              <a:rPr lang="en-US" sz="1000" b="1" dirty="0">
                <a:latin typeface="Courier New"/>
                <a:cs typeface="Courier New"/>
              </a:rPr>
              <a:t>)**2) + (D * R(</a:t>
            </a:r>
            <a:r>
              <a:rPr lang="en-US" sz="1000" b="1" dirty="0" err="1">
                <a:latin typeface="Courier New"/>
                <a:cs typeface="Courier New"/>
              </a:rPr>
              <a:t>dn</a:t>
            </a:r>
            <a:r>
              <a:rPr lang="en-US" sz="1000" b="1" dirty="0">
                <a:latin typeface="Courier New"/>
                <a:cs typeface="Courier New"/>
              </a:rPr>
              <a:t>)**3)</a:t>
            </a:r>
          </a:p>
          <a:p>
            <a:endParaRPr lang="en-US" sz="1000" b="1" dirty="0">
              <a:latin typeface="Courier New"/>
              <a:cs typeface="Courier New"/>
            </a:endParaRPr>
          </a:p>
          <a:p>
            <a:r>
              <a:rPr lang="en-US" sz="1000" b="1" dirty="0">
                <a:latin typeface="Courier New"/>
                <a:cs typeface="Courier New"/>
              </a:rPr>
              <a:t>  history:</a:t>
            </a:r>
          </a:p>
          <a:p>
            <a:r>
              <a:rPr lang="en-US" sz="1000" b="1" dirty="0">
                <a:latin typeface="Courier New"/>
                <a:cs typeface="Courier New"/>
              </a:rPr>
              <a:t>    - VX0</a:t>
            </a:r>
          </a:p>
          <a:p>
            <a:r>
              <a:rPr lang="en-US" sz="1000" b="1" dirty="0">
                <a:latin typeface="Courier New"/>
                <a:cs typeface="Courier New"/>
              </a:rPr>
              <a:t>    - VX1</a:t>
            </a:r>
          </a:p>
          <a:p>
            <a:r>
              <a:rPr lang="en-US" sz="1000" b="1" dirty="0">
                <a:latin typeface="Courier New"/>
                <a:cs typeface="Courier New"/>
              </a:rPr>
              <a:t>    - VX2</a:t>
            </a:r>
          </a:p>
          <a:p>
            <a:r>
              <a:rPr lang="en-US" sz="1000" b="1" dirty="0">
                <a:latin typeface="Courier New"/>
                <a:cs typeface="Courier New"/>
              </a:rPr>
              <a:t>    - VX3</a:t>
            </a:r>
          </a:p>
          <a:p>
            <a:r>
              <a:rPr lang="en-US" sz="1000" b="1" dirty="0">
                <a:latin typeface="Courier New"/>
                <a:cs typeface="Courier New"/>
              </a:rPr>
              <a:t>    - VX4</a:t>
            </a:r>
          </a:p>
          <a:p>
            <a:endParaRPr lang="en-US" sz="1000" b="1" dirty="0">
              <a:latin typeface="Courier New"/>
              <a:cs typeface="Courier New"/>
            </a:endParaRPr>
          </a:p>
          <a:p>
            <a:r>
              <a:rPr lang="en-US" sz="1000" b="1" dirty="0">
                <a:latin typeface="Courier New"/>
                <a:cs typeface="Courier New"/>
              </a:rPr>
              <a:t>  !include 1553_ehs.yaml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99197" y="6108077"/>
            <a:ext cx="1298753" cy="292388"/>
          </a:xfrm>
          <a:prstGeom prst="rect">
            <a:avLst/>
          </a:prstGeom>
          <a:solidFill>
            <a:srgbClr val="D5FC79"/>
          </a:solidFill>
          <a:ln>
            <a:solidFill>
              <a:srgbClr val="92D05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1300" dirty="0" err="1"/>
              <a:t>config</a:t>
            </a:r>
            <a:r>
              <a:rPr lang="en-US" sz="1300" dirty="0"/>
              <a:t>/</a:t>
            </a:r>
            <a:r>
              <a:rPr lang="en-US" sz="1300" dirty="0" err="1"/>
              <a:t>tlm.yaml</a:t>
            </a:r>
            <a:endParaRPr lang="en-US" sz="1300" dirty="0"/>
          </a:p>
        </p:txBody>
      </p:sp>
      <p:sp>
        <p:nvSpPr>
          <p:cNvPr id="15" name="TextBox 14"/>
          <p:cNvSpPr txBox="1"/>
          <p:nvPr/>
        </p:nvSpPr>
        <p:spPr>
          <a:xfrm>
            <a:off x="3501483" y="2322673"/>
            <a:ext cx="5196467" cy="2364058"/>
          </a:xfrm>
          <a:prstGeom prst="rect">
            <a:avLst/>
          </a:prstGeom>
          <a:solidFill>
            <a:srgbClr val="FFFEBD"/>
          </a:solidFill>
          <a:ln>
            <a:solidFill>
              <a:schemeClr val="tx1"/>
            </a:solidFill>
            <a:prstDash val="dash"/>
          </a:ln>
        </p:spPr>
        <p:txBody>
          <a:bodyPr wrap="square" rtlCol="0">
            <a:noAutofit/>
          </a:bodyPr>
          <a:lstStyle/>
          <a:p>
            <a:r>
              <a:rPr lang="en-US" sz="1200" b="1" dirty="0">
                <a:latin typeface="Courier New"/>
                <a:cs typeface="Courier New"/>
              </a:rPr>
              <a:t> </a:t>
            </a:r>
          </a:p>
          <a:p>
            <a:r>
              <a:rPr lang="en-US" sz="1200" b="1" dirty="0">
                <a:latin typeface="Courier New"/>
                <a:cs typeface="Courier New"/>
              </a:rPr>
              <a:t>- !Field                                                                    </a:t>
            </a:r>
          </a:p>
          <a:p>
            <a:r>
              <a:rPr lang="en-US" sz="1200" b="1" dirty="0">
                <a:latin typeface="Courier New"/>
                <a:cs typeface="Courier New"/>
              </a:rPr>
              <a:t>      name:   RT2                                                               </a:t>
            </a:r>
          </a:p>
          <a:p>
            <a:r>
              <a:rPr lang="en-US" sz="1200" b="1" dirty="0">
                <a:latin typeface="Courier New"/>
                <a:cs typeface="Courier New"/>
              </a:rPr>
              <a:t>      bytes:  '@</a:t>
            </a:r>
            <a:r>
              <a:rPr lang="en-US" sz="1200" b="1" dirty="0" err="1">
                <a:latin typeface="Courier New"/>
                <a:cs typeface="Courier New"/>
              </a:rPr>
              <a:t>prev</a:t>
            </a:r>
            <a:r>
              <a:rPr lang="en-US" sz="1200" b="1" dirty="0">
                <a:latin typeface="Courier New"/>
                <a:cs typeface="Courier New"/>
              </a:rPr>
              <a:t>'                                                           </a:t>
            </a:r>
          </a:p>
          <a:p>
            <a:r>
              <a:rPr lang="en-US" sz="1200" b="1" dirty="0">
                <a:latin typeface="Courier New"/>
                <a:cs typeface="Courier New"/>
              </a:rPr>
              <a:t>      </a:t>
            </a:r>
            <a:r>
              <a:rPr lang="en-US" sz="1200" b="1" dirty="0" err="1">
                <a:latin typeface="Courier New"/>
                <a:cs typeface="Courier New"/>
              </a:rPr>
              <a:t>desc</a:t>
            </a:r>
            <a:r>
              <a:rPr lang="en-US" sz="1200" b="1" dirty="0">
                <a:latin typeface="Courier New"/>
                <a:cs typeface="Courier New"/>
              </a:rPr>
              <a:t>:   RT2 External Temp</a:t>
            </a:r>
          </a:p>
          <a:p>
            <a:r>
              <a:rPr lang="en-US" sz="1200" b="1" dirty="0">
                <a:latin typeface="Courier New"/>
                <a:cs typeface="Courier New"/>
              </a:rPr>
              <a:t>      </a:t>
            </a:r>
            <a:r>
              <a:rPr lang="en-US" sz="1200" b="1" dirty="0" err="1">
                <a:latin typeface="Courier New"/>
                <a:cs typeface="Courier New"/>
              </a:rPr>
              <a:t>dntoeu</a:t>
            </a:r>
            <a:r>
              <a:rPr lang="en-US" sz="1200" b="1" dirty="0">
                <a:latin typeface="Courier New"/>
                <a:cs typeface="Courier New"/>
              </a:rPr>
              <a:t>:                                                                   </a:t>
            </a:r>
          </a:p>
          <a:p>
            <a:r>
              <a:rPr lang="en-US" sz="1200" b="1" dirty="0">
                <a:latin typeface="Courier New"/>
                <a:cs typeface="Courier New"/>
              </a:rPr>
              <a:t>        equation: T(raw.RT2)                                                    </a:t>
            </a:r>
          </a:p>
          <a:p>
            <a:r>
              <a:rPr lang="en-US" sz="1200" b="1" dirty="0">
                <a:latin typeface="Courier New"/>
                <a:cs typeface="Courier New"/>
              </a:rPr>
              <a:t>        units:    Kelvin                                                        </a:t>
            </a:r>
          </a:p>
          <a:p>
            <a:r>
              <a:rPr lang="en-US" sz="1200" b="1" dirty="0">
                <a:latin typeface="Courier New"/>
                <a:cs typeface="Courier New"/>
              </a:rPr>
              <a:t>        when:     (history.RT1 - history.RT0) &gt; 3000                            </a:t>
            </a:r>
          </a:p>
          <a:p>
            <a:r>
              <a:rPr lang="en-US" sz="1200" b="1" dirty="0">
                <a:latin typeface="Courier New"/>
                <a:cs typeface="Courier New"/>
              </a:rPr>
              <a:t>      type:   MSB_U16</a:t>
            </a:r>
          </a:p>
          <a:p>
            <a:r>
              <a:rPr lang="en-US" sz="1200" b="1" dirty="0">
                <a:latin typeface="Courier New"/>
                <a:cs typeface="Courier New"/>
              </a:rPr>
              <a:t>      mask:   0xFF00                                                           </a:t>
            </a:r>
          </a:p>
          <a:p>
            <a:r>
              <a:rPr lang="en-US" sz="1200" b="1" dirty="0">
                <a:latin typeface="Courier New"/>
                <a:cs typeface="Courier New"/>
              </a:rPr>
              <a:t>      when:   HKMux1 == 18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D531D04-5991-6E4F-82DF-4527CFCE6037}"/>
              </a:ext>
            </a:extLst>
          </p:cNvPr>
          <p:cNvSpPr txBox="1"/>
          <p:nvPr/>
        </p:nvSpPr>
        <p:spPr>
          <a:xfrm>
            <a:off x="1728439" y="1037063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37860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AIT </a:t>
            </a:r>
            <a:r>
              <a:rPr lang="en-US" dirty="0"/>
              <a:t>Telemetry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Limits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9"/>
          </p:nvPr>
        </p:nvSpPr>
        <p:spPr>
          <a:xfrm>
            <a:off x="457199" y="1786289"/>
            <a:ext cx="8229600" cy="4525963"/>
          </a:xfrm>
        </p:spPr>
        <p:txBody>
          <a:bodyPr/>
          <a:lstStyle/>
          <a:p>
            <a:r>
              <a:rPr lang="en-US" sz="1600" dirty="0"/>
              <a:t>Monitor telemetry streams for invalid values</a:t>
            </a:r>
          </a:p>
          <a:p>
            <a:endParaRPr lang="en-US" sz="1600" dirty="0"/>
          </a:p>
          <a:p>
            <a:r>
              <a:rPr lang="en-US" sz="1600" dirty="0"/>
              <a:t>Define “warning” and “error value</a:t>
            </a:r>
            <a:br>
              <a:rPr lang="en-US" sz="1600" dirty="0"/>
            </a:br>
            <a:r>
              <a:rPr lang="en-US" sz="1600" dirty="0"/>
              <a:t>ranges</a:t>
            </a:r>
          </a:p>
          <a:p>
            <a:r>
              <a:rPr lang="en-US" sz="1600" dirty="0"/>
              <a:t>Specify mnemonics that are out</a:t>
            </a:r>
            <a:br>
              <a:rPr lang="en-US" sz="1600" dirty="0"/>
            </a:br>
            <a:r>
              <a:rPr lang="en-US" sz="1600" dirty="0"/>
              <a:t>of limit</a:t>
            </a:r>
          </a:p>
          <a:p>
            <a:endParaRPr lang="en-US" sz="1600" dirty="0"/>
          </a:p>
          <a:p>
            <a:r>
              <a:rPr lang="en-US" sz="1600" dirty="0"/>
              <a:t>Notify users in Monitoring UI of</a:t>
            </a:r>
            <a:br>
              <a:rPr lang="en-US" sz="1600" dirty="0"/>
            </a:br>
            <a:r>
              <a:rPr lang="en-US" sz="1600" dirty="0"/>
              <a:t>invalid values</a:t>
            </a:r>
          </a:p>
          <a:p>
            <a:r>
              <a:rPr lang="en-US" sz="1600" dirty="0"/>
              <a:t>Automatically send text and email</a:t>
            </a:r>
            <a:br>
              <a:rPr lang="en-US" sz="1600" dirty="0"/>
            </a:br>
            <a:r>
              <a:rPr lang="en-US" sz="1600" dirty="0"/>
              <a:t>alerts when limit trips are detected.</a:t>
            </a:r>
          </a:p>
          <a:p>
            <a:endParaRPr lang="en-US" sz="1600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4159405" y="2307491"/>
            <a:ext cx="4646088" cy="4004761"/>
          </a:xfrm>
          <a:prstGeom prst="rect">
            <a:avLst/>
          </a:prstGeom>
          <a:solidFill>
            <a:srgbClr val="FFFD78">
              <a:alpha val="50196"/>
            </a:srgbClr>
          </a:solidFill>
          <a:ln>
            <a:solidFill>
              <a:schemeClr val="tx1"/>
            </a:solidFill>
            <a:prstDash val="dash"/>
          </a:ln>
        </p:spPr>
        <p:txBody>
          <a:bodyPr wrap="square" rtlCol="0">
            <a:noAutofit/>
          </a:bodyPr>
          <a:lstStyle/>
          <a:p>
            <a:r>
              <a:rPr lang="en-US" sz="1000" b="1" dirty="0">
                <a:latin typeface="Courier New" charset="0"/>
                <a:ea typeface="Courier New" charset="0"/>
                <a:cs typeface="Courier New" charset="0"/>
              </a:rPr>
              <a:t>- !Limit</a:t>
            </a:r>
          </a:p>
          <a:p>
            <a:r>
              <a:rPr lang="en-US" sz="1000" b="1" dirty="0">
                <a:latin typeface="Courier New" charset="0"/>
                <a:ea typeface="Courier New" charset="0"/>
                <a:cs typeface="Courier New" charset="0"/>
              </a:rPr>
              <a:t>  source:  1553_EHS.AnalogsCurr_STAR_TRACKER</a:t>
            </a:r>
          </a:p>
          <a:p>
            <a:r>
              <a:rPr lang="en-US" sz="1000" b="1" dirty="0">
                <a:latin typeface="Courier New" charset="0"/>
                <a:ea typeface="Courier New" charset="0"/>
                <a:cs typeface="Courier New" charset="0"/>
              </a:rPr>
              <a:t>  </a:t>
            </a:r>
            <a:r>
              <a:rPr lang="en-US" sz="1000" b="1" dirty="0" err="1">
                <a:latin typeface="Courier New" charset="0"/>
                <a:ea typeface="Courier New" charset="0"/>
                <a:cs typeface="Courier New" charset="0"/>
              </a:rPr>
              <a:t>desc</a:t>
            </a:r>
            <a:r>
              <a:rPr lang="en-US" sz="1000" b="1" dirty="0">
                <a:latin typeface="Courier New" charset="0"/>
                <a:ea typeface="Courier New" charset="0"/>
                <a:cs typeface="Courier New" charset="0"/>
              </a:rPr>
              <a:t>:    Overcurrent - Star Tracker</a:t>
            </a:r>
          </a:p>
          <a:p>
            <a:r>
              <a:rPr lang="en-US" sz="1000" b="1" dirty="0">
                <a:latin typeface="Courier New" charset="0"/>
                <a:ea typeface="Courier New" charset="0"/>
                <a:cs typeface="Courier New" charset="0"/>
              </a:rPr>
              <a:t>  units:   amperes</a:t>
            </a:r>
          </a:p>
          <a:p>
            <a:r>
              <a:rPr lang="en-US" sz="1000" b="1" dirty="0">
                <a:latin typeface="Courier New" charset="0"/>
                <a:ea typeface="Courier New" charset="0"/>
                <a:cs typeface="Courier New" charset="0"/>
              </a:rPr>
              <a:t>  upper:</a:t>
            </a:r>
          </a:p>
          <a:p>
            <a:r>
              <a:rPr lang="de-DE" sz="1000" b="1" dirty="0">
                <a:latin typeface="Courier New" charset="0"/>
                <a:ea typeface="Courier New" charset="0"/>
                <a:cs typeface="Courier New" charset="0"/>
              </a:rPr>
              <a:t>    warn:  0.43</a:t>
            </a:r>
          </a:p>
          <a:p>
            <a:r>
              <a:rPr lang="mr-IN" sz="1000" b="1" dirty="0">
                <a:latin typeface="Courier New" charset="0"/>
                <a:ea typeface="Courier New" charset="0"/>
                <a:cs typeface="Courier New" charset="0"/>
              </a:rPr>
              <a:t>    </a:t>
            </a:r>
            <a:r>
              <a:rPr lang="mr-IN" sz="1000" b="1" dirty="0" err="1">
                <a:latin typeface="Courier New" charset="0"/>
                <a:ea typeface="Courier New" charset="0"/>
                <a:cs typeface="Courier New" charset="0"/>
              </a:rPr>
              <a:t>error</a:t>
            </a:r>
            <a:r>
              <a:rPr lang="mr-IN" sz="1000" b="1" dirty="0">
                <a:latin typeface="Courier New" charset="0"/>
                <a:ea typeface="Courier New" charset="0"/>
                <a:cs typeface="Courier New" charset="0"/>
              </a:rPr>
              <a:t>: 0.52</a:t>
            </a:r>
          </a:p>
          <a:p>
            <a:endParaRPr lang="mr-IN" sz="1000" b="1" dirty="0">
              <a:latin typeface="Courier New" charset="0"/>
              <a:ea typeface="Courier New" charset="0"/>
              <a:cs typeface="Courier New" charset="0"/>
            </a:endParaRPr>
          </a:p>
          <a:p>
            <a:r>
              <a:rPr lang="en-US" sz="1000" b="1" dirty="0">
                <a:latin typeface="Courier New" charset="0"/>
                <a:ea typeface="Courier New" charset="0"/>
                <a:cs typeface="Courier New" charset="0"/>
              </a:rPr>
              <a:t>- !Limit</a:t>
            </a:r>
          </a:p>
          <a:p>
            <a:r>
              <a:rPr lang="en-US" sz="1000" b="1" dirty="0">
                <a:latin typeface="Courier New" charset="0"/>
                <a:ea typeface="Courier New" charset="0"/>
                <a:cs typeface="Courier New" charset="0"/>
              </a:rPr>
              <a:t>  source:  1553_EHS.AnalogsVoltage_V_GA</a:t>
            </a:r>
          </a:p>
          <a:p>
            <a:r>
              <a:rPr lang="en-US" sz="1000" b="1" dirty="0">
                <a:latin typeface="Courier New" charset="0"/>
                <a:ea typeface="Courier New" charset="0"/>
                <a:cs typeface="Courier New" charset="0"/>
              </a:rPr>
              <a:t>  </a:t>
            </a:r>
            <a:r>
              <a:rPr lang="en-US" sz="1000" b="1" dirty="0" err="1">
                <a:latin typeface="Courier New" charset="0"/>
                <a:ea typeface="Courier New" charset="0"/>
                <a:cs typeface="Courier New" charset="0"/>
              </a:rPr>
              <a:t>desc</a:t>
            </a:r>
            <a:r>
              <a:rPr lang="en-US" sz="1000" b="1" dirty="0">
                <a:latin typeface="Courier New" charset="0"/>
                <a:ea typeface="Courier New" charset="0"/>
                <a:cs typeface="Courier New" charset="0"/>
              </a:rPr>
              <a:t>:    Voltage Bank A</a:t>
            </a:r>
          </a:p>
          <a:p>
            <a:r>
              <a:rPr lang="en-US" sz="1000" b="1" dirty="0">
                <a:latin typeface="Courier New" charset="0"/>
                <a:ea typeface="Courier New" charset="0"/>
                <a:cs typeface="Courier New" charset="0"/>
              </a:rPr>
              <a:t>  units:   volts</a:t>
            </a:r>
          </a:p>
          <a:p>
            <a:r>
              <a:rPr lang="en-US" sz="1000" b="1" dirty="0">
                <a:latin typeface="Courier New" charset="0"/>
                <a:ea typeface="Courier New" charset="0"/>
                <a:cs typeface="Courier New" charset="0"/>
              </a:rPr>
              <a:t>  lower:</a:t>
            </a:r>
          </a:p>
          <a:p>
            <a:r>
              <a:rPr lang="mr-IN" sz="1000" b="1" dirty="0">
                <a:latin typeface="Courier New" charset="0"/>
                <a:ea typeface="Courier New" charset="0"/>
                <a:cs typeface="Courier New" charset="0"/>
              </a:rPr>
              <a:t>    </a:t>
            </a:r>
            <a:r>
              <a:rPr lang="mr-IN" sz="1000" b="1" dirty="0" err="1">
                <a:latin typeface="Courier New" charset="0"/>
                <a:ea typeface="Courier New" charset="0"/>
                <a:cs typeface="Courier New" charset="0"/>
              </a:rPr>
              <a:t>error</a:t>
            </a:r>
            <a:r>
              <a:rPr lang="mr-IN" sz="1000" b="1" dirty="0">
                <a:latin typeface="Courier New" charset="0"/>
                <a:ea typeface="Courier New" charset="0"/>
                <a:cs typeface="Courier New" charset="0"/>
              </a:rPr>
              <a:t>: 23.0</a:t>
            </a:r>
          </a:p>
          <a:p>
            <a:r>
              <a:rPr lang="de-DE" sz="1000" b="1" dirty="0">
                <a:latin typeface="Courier New" charset="0"/>
                <a:ea typeface="Courier New" charset="0"/>
                <a:cs typeface="Courier New" charset="0"/>
              </a:rPr>
              <a:t>    warn:  27.0</a:t>
            </a:r>
          </a:p>
          <a:p>
            <a:r>
              <a:rPr lang="de-DE" sz="1000" b="1" dirty="0">
                <a:latin typeface="Courier New" charset="0"/>
                <a:ea typeface="Courier New" charset="0"/>
                <a:cs typeface="Courier New" charset="0"/>
              </a:rPr>
              <a:t>  </a:t>
            </a:r>
            <a:r>
              <a:rPr lang="de-DE" sz="1000" b="1" dirty="0" err="1">
                <a:latin typeface="Courier New" charset="0"/>
                <a:ea typeface="Courier New" charset="0"/>
                <a:cs typeface="Courier New" charset="0"/>
              </a:rPr>
              <a:t>upper</a:t>
            </a:r>
            <a:r>
              <a:rPr lang="de-DE" sz="1000" b="1" dirty="0">
                <a:latin typeface="Courier New" charset="0"/>
                <a:ea typeface="Courier New" charset="0"/>
                <a:cs typeface="Courier New" charset="0"/>
              </a:rPr>
              <a:t>:</a:t>
            </a:r>
          </a:p>
          <a:p>
            <a:r>
              <a:rPr lang="de-DE" sz="1000" b="1" dirty="0">
                <a:latin typeface="Courier New" charset="0"/>
                <a:ea typeface="Courier New" charset="0"/>
                <a:cs typeface="Courier New" charset="0"/>
              </a:rPr>
              <a:t>    warn:  29.0</a:t>
            </a:r>
          </a:p>
          <a:p>
            <a:r>
              <a:rPr lang="mr-IN" sz="1000" b="1" dirty="0">
                <a:latin typeface="Courier New" charset="0"/>
                <a:ea typeface="Courier New" charset="0"/>
                <a:cs typeface="Courier New" charset="0"/>
              </a:rPr>
              <a:t>    </a:t>
            </a:r>
            <a:r>
              <a:rPr lang="mr-IN" sz="1000" b="1" dirty="0" err="1">
                <a:latin typeface="Courier New" charset="0"/>
                <a:ea typeface="Courier New" charset="0"/>
                <a:cs typeface="Courier New" charset="0"/>
              </a:rPr>
              <a:t>error</a:t>
            </a:r>
            <a:r>
              <a:rPr lang="mr-IN" sz="1000" b="1" dirty="0">
                <a:latin typeface="Courier New" charset="0"/>
                <a:ea typeface="Courier New" charset="0"/>
                <a:cs typeface="Courier New" charset="0"/>
              </a:rPr>
              <a:t>: 35.0</a:t>
            </a:r>
          </a:p>
          <a:p>
            <a:endParaRPr lang="en-US" sz="1000" b="1" dirty="0">
              <a:latin typeface="Courier New" charset="0"/>
              <a:ea typeface="Courier New" charset="0"/>
              <a:cs typeface="Courier New" charset="0"/>
            </a:endParaRPr>
          </a:p>
          <a:p>
            <a:r>
              <a:rPr lang="en-US" sz="1000" b="1" dirty="0">
                <a:solidFill>
                  <a:prstClr val="black"/>
                </a:solidFill>
                <a:latin typeface="Courier New" charset="0"/>
                <a:ea typeface="Courier New" charset="0"/>
                <a:cs typeface="Courier New" charset="0"/>
              </a:rPr>
              <a:t>- !Limit</a:t>
            </a:r>
          </a:p>
          <a:p>
            <a:r>
              <a:rPr lang="en-US" sz="1000" b="1" dirty="0">
                <a:solidFill>
                  <a:prstClr val="black"/>
                </a:solidFill>
                <a:latin typeface="Courier New" charset="0"/>
                <a:ea typeface="Courier New" charset="0"/>
                <a:cs typeface="Courier New" charset="0"/>
              </a:rPr>
              <a:t>  source:  1553_EHS.SRUSWBootFailure</a:t>
            </a:r>
          </a:p>
          <a:p>
            <a:r>
              <a:rPr lang="en-US" sz="1000" b="1" dirty="0">
                <a:solidFill>
                  <a:prstClr val="black"/>
                </a:solidFill>
                <a:latin typeface="Courier New" charset="0"/>
                <a:ea typeface="Courier New" charset="0"/>
                <a:cs typeface="Courier New" charset="0"/>
              </a:rPr>
              <a:t>  </a:t>
            </a:r>
            <a:r>
              <a:rPr lang="en-US" sz="1000" b="1" dirty="0" err="1">
                <a:solidFill>
                  <a:prstClr val="black"/>
                </a:solidFill>
                <a:latin typeface="Courier New" charset="0"/>
                <a:ea typeface="Courier New" charset="0"/>
                <a:cs typeface="Courier New" charset="0"/>
              </a:rPr>
              <a:t>desc</a:t>
            </a:r>
            <a:r>
              <a:rPr lang="en-US" sz="1000" b="1" dirty="0">
                <a:solidFill>
                  <a:prstClr val="black"/>
                </a:solidFill>
                <a:latin typeface="Courier New" charset="0"/>
                <a:ea typeface="Courier New" charset="0"/>
                <a:cs typeface="Courier New" charset="0"/>
              </a:rPr>
              <a:t>:    SRU S/W Boot Failure</a:t>
            </a:r>
          </a:p>
          <a:p>
            <a:r>
              <a:rPr lang="en-US" sz="1000" b="1" dirty="0">
                <a:solidFill>
                  <a:prstClr val="black"/>
                </a:solidFill>
                <a:latin typeface="Courier New" charset="0"/>
                <a:ea typeface="Courier New" charset="0"/>
                <a:cs typeface="Courier New" charset="0"/>
              </a:rPr>
              <a:t>  value:</a:t>
            </a:r>
          </a:p>
          <a:p>
            <a:r>
              <a:rPr lang="en-US" sz="1000" b="1" dirty="0">
                <a:solidFill>
                  <a:prstClr val="black"/>
                </a:solidFill>
                <a:latin typeface="Courier New" charset="0"/>
                <a:ea typeface="Courier New" charset="0"/>
                <a:cs typeface="Courier New" charset="0"/>
              </a:rPr>
              <a:t>    error: FAILED</a:t>
            </a:r>
            <a:endParaRPr lang="mr-IN" sz="1000" b="1" dirty="0">
              <a:latin typeface="Courier New" charset="0"/>
              <a:ea typeface="Courier New" charset="0"/>
              <a:cs typeface="Courier New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461158" y="6092662"/>
            <a:ext cx="1455848" cy="292388"/>
          </a:xfrm>
          <a:prstGeom prst="rect">
            <a:avLst/>
          </a:prstGeom>
          <a:solidFill>
            <a:srgbClr val="D5FC79"/>
          </a:solidFill>
          <a:ln>
            <a:solidFill>
              <a:srgbClr val="92D05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1300" dirty="0" err="1"/>
              <a:t>config</a:t>
            </a:r>
            <a:r>
              <a:rPr lang="en-US" sz="1300" dirty="0"/>
              <a:t>/</a:t>
            </a:r>
            <a:r>
              <a:rPr lang="en-US" sz="1300" dirty="0" err="1"/>
              <a:t>limits.yaml</a:t>
            </a:r>
            <a:endParaRPr lang="en-US" sz="1300" dirty="0"/>
          </a:p>
        </p:txBody>
      </p:sp>
    </p:spTree>
    <p:extLst>
      <p:ext uri="{BB962C8B-B14F-4D97-AF65-F5344CB8AC3E}">
        <p14:creationId xmlns:p14="http://schemas.microsoft.com/office/powerpoint/2010/main" val="3084965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Configurable Telemetry Displays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It’s just HTML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667101" y="1557300"/>
            <a:ext cx="7616406" cy="3927201"/>
            <a:chOff x="490015" y="1668538"/>
            <a:chExt cx="8017270" cy="4207724"/>
          </a:xfrm>
        </p:grpSpPr>
        <p:sp>
          <p:nvSpPr>
            <p:cNvPr id="10" name="Right Arrow 9"/>
            <p:cNvSpPr/>
            <p:nvPr/>
          </p:nvSpPr>
          <p:spPr bwMode="auto">
            <a:xfrm>
              <a:off x="4809559" y="3395759"/>
              <a:ext cx="592667" cy="807581"/>
            </a:xfrm>
            <a:prstGeom prst="rightArrow">
              <a:avLst/>
            </a:prstGeom>
            <a:solidFill>
              <a:srgbClr val="D5FC79"/>
            </a:solidFill>
            <a:ln w="9525" cap="flat" cmpd="sng" algn="ctr">
              <a:solidFill>
                <a:srgbClr val="92D05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86210" tIns="43105" rIns="86210" bIns="43105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defTabSz="812706"/>
              <a:endParaRPr lang="en-US" sz="1900"/>
            </a:p>
          </p:txBody>
        </p:sp>
        <p:pic>
          <p:nvPicPr>
            <p:cNvPr id="11" name="Picture 10" descr="screenshot-01.tiff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18551" y="3506013"/>
              <a:ext cx="2988734" cy="587073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grpSp>
          <p:nvGrpSpPr>
            <p:cNvPr id="12" name="Group 11"/>
            <p:cNvGrpSpPr/>
            <p:nvPr/>
          </p:nvGrpSpPr>
          <p:grpSpPr>
            <a:xfrm>
              <a:off x="490015" y="1668538"/>
              <a:ext cx="4122158" cy="4207724"/>
              <a:chOff x="490015" y="1668538"/>
              <a:chExt cx="4122158" cy="4207724"/>
            </a:xfrm>
          </p:grpSpPr>
          <p:grpSp>
            <p:nvGrpSpPr>
              <p:cNvPr id="13" name="Group 12"/>
              <p:cNvGrpSpPr/>
              <p:nvPr/>
            </p:nvGrpSpPr>
            <p:grpSpPr>
              <a:xfrm>
                <a:off x="490021" y="1668538"/>
                <a:ext cx="4122152" cy="1566998"/>
                <a:chOff x="490021" y="1668538"/>
                <a:chExt cx="4122152" cy="1566998"/>
              </a:xfrm>
            </p:grpSpPr>
            <p:sp>
              <p:nvSpPr>
                <p:cNvPr id="17" name="TextBox 16"/>
                <p:cNvSpPr txBox="1"/>
                <p:nvPr/>
              </p:nvSpPr>
              <p:spPr>
                <a:xfrm>
                  <a:off x="3170279" y="1668538"/>
                  <a:ext cx="1441894" cy="280297"/>
                </a:xfrm>
                <a:prstGeom prst="rect">
                  <a:avLst/>
                </a:prstGeom>
                <a:solidFill>
                  <a:srgbClr val="FFFD78">
                    <a:alpha val="50196"/>
                  </a:srgbClr>
                </a:solidFill>
                <a:ln>
                  <a:solidFill>
                    <a:srgbClr val="EECC00"/>
                  </a:solidFill>
                  <a:prstDash val="solid"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100" b="1" dirty="0" err="1">
                      <a:latin typeface="Courier New"/>
                      <a:cs typeface="Courier New"/>
                    </a:rPr>
                    <a:t>gui</a:t>
                  </a:r>
                  <a:r>
                    <a:rPr lang="en-US" sz="1100" b="1" dirty="0">
                      <a:latin typeface="Courier New"/>
                      <a:cs typeface="Courier New"/>
                    </a:rPr>
                    <a:t>/</a:t>
                  </a:r>
                  <a:r>
                    <a:rPr lang="en-US" sz="1100" b="1" dirty="0" err="1">
                      <a:latin typeface="Courier New"/>
                      <a:cs typeface="Courier New"/>
                    </a:rPr>
                    <a:t>telem.html</a:t>
                  </a:r>
                  <a:endParaRPr lang="en-US" sz="1100" b="1" dirty="0">
                    <a:latin typeface="Courier New"/>
                    <a:cs typeface="Courier New"/>
                  </a:endParaRPr>
                </a:p>
              </p:txBody>
            </p:sp>
            <p:sp>
              <p:nvSpPr>
                <p:cNvPr id="18" name="TextBox 17"/>
                <p:cNvSpPr txBox="1"/>
                <p:nvPr/>
              </p:nvSpPr>
              <p:spPr>
                <a:xfrm>
                  <a:off x="490021" y="1949467"/>
                  <a:ext cx="4122152" cy="1286069"/>
                </a:xfrm>
                <a:prstGeom prst="rect">
                  <a:avLst/>
                </a:prstGeom>
                <a:solidFill>
                  <a:srgbClr val="FFFD78">
                    <a:alpha val="50196"/>
                  </a:srgbClr>
                </a:solidFill>
                <a:ln>
                  <a:solidFill>
                    <a:srgbClr val="000000"/>
                  </a:solidFill>
                  <a:prstDash val="dash"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800" b="1" dirty="0">
                      <a:latin typeface="Courier New"/>
                      <a:cs typeface="Courier New"/>
                    </a:rPr>
                    <a:t>&lt;h4 class="</a:t>
                  </a:r>
                  <a:r>
                    <a:rPr lang="en-US" sz="800" b="1" dirty="0" err="1">
                      <a:latin typeface="Courier New"/>
                      <a:cs typeface="Courier New"/>
                    </a:rPr>
                    <a:t>telem</a:t>
                  </a:r>
                  <a:r>
                    <a:rPr lang="en-US" sz="800" b="1" dirty="0">
                      <a:latin typeface="Courier New"/>
                      <a:cs typeface="Courier New"/>
                    </a:rPr>
                    <a:t>-group-title"&gt;FSW&lt;/h4&gt;</a:t>
                  </a:r>
                </a:p>
                <a:p>
                  <a:r>
                    <a:rPr lang="en-US" sz="800" b="1" dirty="0">
                      <a:latin typeface="Courier New"/>
                      <a:cs typeface="Courier New"/>
                    </a:rPr>
                    <a:t>  &lt;table class="</a:t>
                  </a:r>
                  <a:r>
                    <a:rPr lang="en-US" sz="800" b="1" dirty="0" err="1">
                      <a:latin typeface="Courier New"/>
                      <a:cs typeface="Courier New"/>
                    </a:rPr>
                    <a:t>telem</a:t>
                  </a:r>
                  <a:r>
                    <a:rPr lang="en-US" sz="800" b="1" dirty="0">
                      <a:latin typeface="Courier New"/>
                      <a:cs typeface="Courier New"/>
                    </a:rPr>
                    <a:t> col2"&gt;</a:t>
                  </a:r>
                </a:p>
                <a:p>
                  <a:r>
                    <a:rPr lang="en-US" sz="800" b="1" dirty="0">
                      <a:latin typeface="Courier New"/>
                      <a:cs typeface="Courier New"/>
                    </a:rPr>
                    <a:t>    &lt;</a:t>
                  </a:r>
                  <a:r>
                    <a:rPr lang="en-US" sz="800" b="1" dirty="0" err="1">
                      <a:latin typeface="Courier New"/>
                      <a:cs typeface="Courier New"/>
                    </a:rPr>
                    <a:t>tr</a:t>
                  </a:r>
                  <a:r>
                    <a:rPr lang="en-US" sz="800" b="1" dirty="0">
                      <a:latin typeface="Courier New"/>
                      <a:cs typeface="Courier New"/>
                    </a:rPr>
                    <a:t>&gt; &lt;td&gt;</a:t>
                  </a:r>
                  <a:r>
                    <a:rPr lang="en-US" sz="800" b="1" dirty="0" err="1">
                      <a:latin typeface="Courier New"/>
                      <a:cs typeface="Courier New"/>
                    </a:rPr>
                    <a:t>Cmds</a:t>
                  </a:r>
                  <a:r>
                    <a:rPr lang="en-US" sz="800" b="1" dirty="0">
                      <a:latin typeface="Courier New"/>
                      <a:cs typeface="Courier New"/>
                    </a:rPr>
                    <a:t> </a:t>
                  </a:r>
                  <a:r>
                    <a:rPr lang="en-US" sz="800" b="1" dirty="0" err="1">
                      <a:latin typeface="Courier New"/>
                      <a:cs typeface="Courier New"/>
                    </a:rPr>
                    <a:t>Recv</a:t>
                  </a:r>
                  <a:r>
                    <a:rPr lang="en-US" sz="800" b="1" dirty="0">
                      <a:latin typeface="Courier New"/>
                      <a:cs typeface="Courier New"/>
                    </a:rPr>
                    <a:t>:   &lt;td&gt;&lt;</a:t>
                  </a:r>
                  <a:r>
                    <a:rPr lang="en-US" sz="800" b="1" dirty="0" err="1">
                      <a:latin typeface="Courier New"/>
                      <a:cs typeface="Courier New"/>
                    </a:rPr>
                    <a:t>ait</a:t>
                  </a:r>
                  <a:r>
                    <a:rPr lang="en-US" sz="800" b="1" dirty="0">
                      <a:latin typeface="Courier New"/>
                      <a:cs typeface="Courier New"/>
                    </a:rPr>
                    <a:t>-field name="</a:t>
                  </a:r>
                  <a:r>
                    <a:rPr lang="en-US" sz="800" b="1" dirty="0" err="1">
                      <a:latin typeface="Courier New"/>
                      <a:cs typeface="Courier New"/>
                    </a:rPr>
                    <a:t>CmdsRcvd</a:t>
                  </a:r>
                  <a:r>
                    <a:rPr lang="en-US" sz="800" b="1" dirty="0">
                      <a:latin typeface="Courier New"/>
                      <a:cs typeface="Courier New"/>
                    </a:rPr>
                    <a:t>"&gt;</a:t>
                  </a:r>
                </a:p>
                <a:p>
                  <a:r>
                    <a:rPr lang="en-US" sz="800" b="1" dirty="0">
                      <a:latin typeface="Courier New"/>
                      <a:cs typeface="Courier New"/>
                    </a:rPr>
                    <a:t>         &lt;td&gt;</a:t>
                  </a:r>
                  <a:r>
                    <a:rPr lang="en-US" sz="800" b="1" dirty="0" err="1">
                      <a:latin typeface="Courier New"/>
                      <a:cs typeface="Courier New"/>
                    </a:rPr>
                    <a:t>Cmds</a:t>
                  </a:r>
                  <a:r>
                    <a:rPr lang="en-US" sz="800" b="1" dirty="0">
                      <a:latin typeface="Courier New"/>
                      <a:cs typeface="Courier New"/>
                    </a:rPr>
                    <a:t> Fail:   &lt;td&gt;&lt;</a:t>
                  </a:r>
                  <a:r>
                    <a:rPr lang="en-US" sz="800" b="1" dirty="0" err="1">
                      <a:latin typeface="Courier New"/>
                      <a:cs typeface="Courier New"/>
                    </a:rPr>
                    <a:t>ait</a:t>
                  </a:r>
                  <a:r>
                    <a:rPr lang="en-US" sz="800" b="1" dirty="0">
                      <a:latin typeface="Courier New"/>
                      <a:cs typeface="Courier New"/>
                    </a:rPr>
                    <a:t>-field name="</a:t>
                  </a:r>
                  <a:r>
                    <a:rPr lang="en-US" sz="800" b="1" dirty="0" err="1">
                      <a:latin typeface="Courier New"/>
                      <a:cs typeface="Courier New"/>
                    </a:rPr>
                    <a:t>CmdsFailed</a:t>
                  </a:r>
                  <a:r>
                    <a:rPr lang="en-US" sz="800" b="1" dirty="0">
                      <a:latin typeface="Courier New"/>
                      <a:cs typeface="Courier New"/>
                    </a:rPr>
                    <a:t>"&gt;</a:t>
                  </a:r>
                </a:p>
                <a:p>
                  <a:r>
                    <a:rPr lang="en-US" sz="800" b="1" dirty="0">
                      <a:latin typeface="Courier New"/>
                      <a:cs typeface="Courier New"/>
                    </a:rPr>
                    <a:t>    &lt;</a:t>
                  </a:r>
                  <a:r>
                    <a:rPr lang="en-US" sz="800" b="1" dirty="0" err="1">
                      <a:latin typeface="Courier New"/>
                      <a:cs typeface="Courier New"/>
                    </a:rPr>
                    <a:t>tr</a:t>
                  </a:r>
                  <a:r>
                    <a:rPr lang="en-US" sz="800" b="1" dirty="0">
                      <a:latin typeface="Courier New"/>
                      <a:cs typeface="Courier New"/>
                    </a:rPr>
                    <a:t>&gt; &lt;td&gt;</a:t>
                  </a:r>
                  <a:r>
                    <a:rPr lang="en-US" sz="800" b="1" dirty="0" err="1">
                      <a:latin typeface="Courier New"/>
                      <a:cs typeface="Courier New"/>
                    </a:rPr>
                    <a:t>Cmds</a:t>
                  </a:r>
                  <a:r>
                    <a:rPr lang="en-US" sz="800" b="1" dirty="0">
                      <a:latin typeface="Courier New"/>
                      <a:cs typeface="Courier New"/>
                    </a:rPr>
                    <a:t> Exec:   &lt;td&gt;&lt;</a:t>
                  </a:r>
                  <a:r>
                    <a:rPr lang="en-US" sz="800" b="1" dirty="0" err="1">
                      <a:latin typeface="Courier New"/>
                      <a:cs typeface="Courier New"/>
                    </a:rPr>
                    <a:t>ait</a:t>
                  </a:r>
                  <a:r>
                    <a:rPr lang="en-US" sz="800" b="1" dirty="0">
                      <a:latin typeface="Courier New"/>
                      <a:cs typeface="Courier New"/>
                    </a:rPr>
                    <a:t>-field name="</a:t>
                  </a:r>
                  <a:r>
                    <a:rPr lang="en-US" sz="800" b="1" dirty="0" err="1">
                      <a:latin typeface="Courier New"/>
                      <a:cs typeface="Courier New"/>
                    </a:rPr>
                    <a:t>CmdsExec</a:t>
                  </a:r>
                  <a:r>
                    <a:rPr lang="en-US" sz="800" b="1" dirty="0">
                      <a:latin typeface="Courier New"/>
                      <a:cs typeface="Courier New"/>
                    </a:rPr>
                    <a:t>"&gt;</a:t>
                  </a:r>
                </a:p>
                <a:p>
                  <a:r>
                    <a:rPr lang="en-US" sz="800" b="1" dirty="0">
                      <a:latin typeface="Courier New"/>
                      <a:cs typeface="Courier New"/>
                    </a:rPr>
                    <a:t>         &lt;td&gt;</a:t>
                  </a:r>
                  <a:r>
                    <a:rPr lang="en-US" sz="800" b="1" dirty="0" err="1">
                      <a:latin typeface="Courier New"/>
                      <a:cs typeface="Courier New"/>
                    </a:rPr>
                    <a:t>Curr</a:t>
                  </a:r>
                  <a:r>
                    <a:rPr lang="en-US" sz="800" b="1" dirty="0">
                      <a:latin typeface="Courier New"/>
                      <a:cs typeface="Courier New"/>
                    </a:rPr>
                    <a:t> </a:t>
                  </a:r>
                  <a:r>
                    <a:rPr lang="en-US" sz="800" b="1" dirty="0" err="1">
                      <a:latin typeface="Courier New"/>
                      <a:cs typeface="Courier New"/>
                    </a:rPr>
                    <a:t>Seq</a:t>
                  </a:r>
                  <a:r>
                    <a:rPr lang="en-US" sz="800" b="1" dirty="0">
                      <a:latin typeface="Courier New"/>
                      <a:cs typeface="Courier New"/>
                    </a:rPr>
                    <a:t> ID: &lt;td&gt;&lt;</a:t>
                  </a:r>
                  <a:r>
                    <a:rPr lang="en-US" sz="800" b="1" dirty="0" err="1">
                      <a:latin typeface="Courier New"/>
                      <a:cs typeface="Courier New"/>
                    </a:rPr>
                    <a:t>ait</a:t>
                  </a:r>
                  <a:r>
                    <a:rPr lang="en-US" sz="800" b="1" dirty="0">
                      <a:latin typeface="Courier New"/>
                      <a:cs typeface="Courier New"/>
                    </a:rPr>
                    <a:t>-field name="</a:t>
                  </a:r>
                  <a:r>
                    <a:rPr lang="en-US" sz="800" b="1" dirty="0" err="1">
                      <a:latin typeface="Courier New"/>
                      <a:cs typeface="Courier New"/>
                    </a:rPr>
                    <a:t>CurrSeqID</a:t>
                  </a:r>
                  <a:r>
                    <a:rPr lang="en-US" sz="800" b="1" dirty="0">
                      <a:latin typeface="Courier New"/>
                      <a:cs typeface="Courier New"/>
                    </a:rPr>
                    <a:t>"&gt;</a:t>
                  </a:r>
                </a:p>
                <a:p>
                  <a:r>
                    <a:rPr lang="en-US" sz="800" b="1" dirty="0">
                      <a:latin typeface="Courier New"/>
                      <a:cs typeface="Courier New"/>
                    </a:rPr>
                    <a:t>    &lt;</a:t>
                  </a:r>
                  <a:r>
                    <a:rPr lang="en-US" sz="800" b="1" dirty="0" err="1">
                      <a:latin typeface="Courier New"/>
                      <a:cs typeface="Courier New"/>
                    </a:rPr>
                    <a:t>tr</a:t>
                  </a:r>
                  <a:r>
                    <a:rPr lang="en-US" sz="800" b="1" dirty="0">
                      <a:latin typeface="Courier New"/>
                      <a:cs typeface="Courier New"/>
                    </a:rPr>
                    <a:t>&gt; &lt;td&gt;</a:t>
                  </a:r>
                  <a:r>
                    <a:rPr lang="en-US" sz="800" b="1" dirty="0" err="1">
                      <a:latin typeface="Courier New"/>
                      <a:cs typeface="Courier New"/>
                    </a:rPr>
                    <a:t>Seq</a:t>
                  </a:r>
                  <a:r>
                    <a:rPr lang="en-US" sz="800" b="1" dirty="0">
                      <a:latin typeface="Courier New"/>
                      <a:cs typeface="Courier New"/>
                    </a:rPr>
                    <a:t> </a:t>
                  </a:r>
                  <a:r>
                    <a:rPr lang="en-US" sz="800" b="1" dirty="0" err="1">
                      <a:latin typeface="Courier New"/>
                      <a:cs typeface="Courier New"/>
                    </a:rPr>
                    <a:t>Cmd</a:t>
                  </a:r>
                  <a:r>
                    <a:rPr lang="en-US" sz="800" b="1" dirty="0">
                      <a:latin typeface="Courier New"/>
                      <a:cs typeface="Courier New"/>
                    </a:rPr>
                    <a:t>:     &lt;td&gt;&lt;</a:t>
                  </a:r>
                  <a:r>
                    <a:rPr lang="en-US" sz="800" b="1" dirty="0" err="1">
                      <a:latin typeface="Courier New"/>
                      <a:cs typeface="Courier New"/>
                    </a:rPr>
                    <a:t>ait</a:t>
                  </a:r>
                  <a:r>
                    <a:rPr lang="en-US" sz="800" b="1" dirty="0">
                      <a:latin typeface="Courier New"/>
                      <a:cs typeface="Courier New"/>
                    </a:rPr>
                    <a:t>-field name="</a:t>
                  </a:r>
                  <a:r>
                    <a:rPr lang="en-US" sz="800" b="1" dirty="0" err="1">
                      <a:latin typeface="Courier New"/>
                      <a:cs typeface="Courier New"/>
                    </a:rPr>
                    <a:t>SeqCmdOffset</a:t>
                  </a:r>
                  <a:r>
                    <a:rPr lang="en-US" sz="800" b="1" dirty="0">
                      <a:latin typeface="Courier New"/>
                      <a:cs typeface="Courier New"/>
                    </a:rPr>
                    <a:t>"&gt;</a:t>
                  </a:r>
                </a:p>
                <a:p>
                  <a:r>
                    <a:rPr lang="en-US" sz="800" b="1" dirty="0">
                      <a:latin typeface="Courier New"/>
                      <a:cs typeface="Courier New"/>
                    </a:rPr>
                    <a:t>  &lt;/table&gt;</a:t>
                  </a:r>
                </a:p>
                <a:p>
                  <a:r>
                    <a:rPr lang="en-US" sz="800" b="1" dirty="0">
                      <a:latin typeface="Courier New"/>
                      <a:cs typeface="Courier New"/>
                    </a:rPr>
                    <a:t>&lt;/div&gt;</a:t>
                  </a:r>
                </a:p>
              </p:txBody>
            </p:sp>
          </p:grpSp>
          <p:grpSp>
            <p:nvGrpSpPr>
              <p:cNvPr id="14" name="Group 13"/>
              <p:cNvGrpSpPr/>
              <p:nvPr/>
            </p:nvGrpSpPr>
            <p:grpSpPr>
              <a:xfrm>
                <a:off x="490015" y="3646607"/>
                <a:ext cx="4122158" cy="2229655"/>
                <a:chOff x="490021" y="1919416"/>
                <a:chExt cx="4122158" cy="2229655"/>
              </a:xfrm>
            </p:grpSpPr>
            <p:sp>
              <p:nvSpPr>
                <p:cNvPr id="15" name="TextBox 14"/>
                <p:cNvSpPr txBox="1"/>
                <p:nvPr/>
              </p:nvSpPr>
              <p:spPr>
                <a:xfrm>
                  <a:off x="3069439" y="1919416"/>
                  <a:ext cx="1531001" cy="280296"/>
                </a:xfrm>
                <a:prstGeom prst="rect">
                  <a:avLst/>
                </a:prstGeom>
                <a:solidFill>
                  <a:srgbClr val="FFFD78">
                    <a:alpha val="50196"/>
                  </a:srgbClr>
                </a:solidFill>
                <a:ln>
                  <a:solidFill>
                    <a:srgbClr val="EECC00"/>
                  </a:solidFill>
                  <a:prstDash val="solid"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100" b="1" dirty="0" err="1">
                      <a:latin typeface="Courier New"/>
                      <a:cs typeface="Courier New"/>
                    </a:rPr>
                    <a:t>config</a:t>
                  </a:r>
                  <a:r>
                    <a:rPr lang="en-US" sz="1100" b="1" dirty="0">
                      <a:latin typeface="Courier New"/>
                      <a:cs typeface="Courier New"/>
                    </a:rPr>
                    <a:t>/</a:t>
                  </a:r>
                  <a:r>
                    <a:rPr lang="en-US" sz="1100" b="1" dirty="0" err="1">
                      <a:latin typeface="Courier New"/>
                      <a:cs typeface="Courier New"/>
                    </a:rPr>
                    <a:t>tlm.yaml</a:t>
                  </a:r>
                  <a:endParaRPr lang="en-US" sz="1100" b="1" dirty="0">
                    <a:latin typeface="Courier New"/>
                    <a:cs typeface="Courier New"/>
                  </a:endParaRPr>
                </a:p>
              </p:txBody>
            </p:sp>
            <p:sp>
              <p:nvSpPr>
                <p:cNvPr id="16" name="TextBox 15"/>
                <p:cNvSpPr txBox="1"/>
                <p:nvPr/>
              </p:nvSpPr>
              <p:spPr>
                <a:xfrm>
                  <a:off x="490021" y="2203483"/>
                  <a:ext cx="4122158" cy="1945588"/>
                </a:xfrm>
                <a:prstGeom prst="rect">
                  <a:avLst/>
                </a:prstGeom>
                <a:solidFill>
                  <a:srgbClr val="FFFD78">
                    <a:alpha val="50196"/>
                  </a:srgbClr>
                </a:solidFill>
                <a:ln>
                  <a:solidFill>
                    <a:srgbClr val="000000"/>
                  </a:solidFill>
                  <a:prstDash val="dash"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nl-NL" sz="800" b="1" dirty="0">
                      <a:latin typeface="Courier New"/>
                      <a:cs typeface="Courier New"/>
                    </a:rPr>
                    <a:t> - !Field		- !Field</a:t>
                  </a:r>
                </a:p>
                <a:p>
                  <a:r>
                    <a:rPr lang="nl-NL" sz="800" b="1" dirty="0">
                      <a:latin typeface="Courier New"/>
                      <a:cs typeface="Courier New"/>
                    </a:rPr>
                    <a:t>     name: </a:t>
                  </a:r>
                  <a:r>
                    <a:rPr lang="nl-NL" sz="800" b="1" dirty="0" err="1">
                      <a:latin typeface="Courier New"/>
                      <a:cs typeface="Courier New"/>
                    </a:rPr>
                    <a:t>CmdsRcvd</a:t>
                  </a:r>
                  <a:r>
                    <a:rPr lang="nl-NL" sz="800" b="1" dirty="0">
                      <a:latin typeface="Courier New"/>
                      <a:cs typeface="Courier New"/>
                    </a:rPr>
                    <a:t>	   name: </a:t>
                  </a:r>
                  <a:r>
                    <a:rPr lang="nl-NL" sz="800" b="1" dirty="0" err="1">
                      <a:latin typeface="Courier New"/>
                      <a:cs typeface="Courier New"/>
                    </a:rPr>
                    <a:t>CurrSeqID</a:t>
                  </a:r>
                  <a:endParaRPr lang="nl-NL" sz="800" b="1" dirty="0">
                    <a:latin typeface="Courier New"/>
                    <a:cs typeface="Courier New"/>
                  </a:endParaRPr>
                </a:p>
                <a:p>
                  <a:r>
                    <a:rPr lang="nl-NL" sz="800" b="1" dirty="0">
                      <a:latin typeface="Courier New"/>
                      <a:cs typeface="Courier New"/>
                    </a:rPr>
                    <a:t>    bytes: [297,298]	  bytes: [303,304]</a:t>
                  </a:r>
                </a:p>
                <a:p>
                  <a:r>
                    <a:rPr lang="nl-NL" sz="800" b="1" dirty="0">
                      <a:latin typeface="Courier New"/>
                      <a:cs typeface="Courier New"/>
                    </a:rPr>
                    <a:t>     type: MSB_U16               type: MSB_U16</a:t>
                  </a:r>
                </a:p>
                <a:p>
                  <a:endParaRPr lang="nl-NL" sz="800" b="1" dirty="0">
                    <a:latin typeface="Courier New"/>
                    <a:cs typeface="Courier New"/>
                  </a:endParaRPr>
                </a:p>
                <a:p>
                  <a:r>
                    <a:rPr lang="nl-NL" sz="800" b="1" dirty="0">
                      <a:latin typeface="Courier New"/>
                      <a:cs typeface="Courier New"/>
                    </a:rPr>
                    <a:t> - !Field		- !Field</a:t>
                  </a:r>
                </a:p>
                <a:p>
                  <a:r>
                    <a:rPr lang="nl-NL" sz="800" b="1" dirty="0">
                      <a:latin typeface="Courier New"/>
                      <a:cs typeface="Courier New"/>
                    </a:rPr>
                    <a:t>     name: </a:t>
                  </a:r>
                  <a:r>
                    <a:rPr lang="nl-NL" sz="800" b="1" dirty="0" err="1">
                      <a:latin typeface="Courier New"/>
                      <a:cs typeface="Courier New"/>
                    </a:rPr>
                    <a:t>CmdsFailed</a:t>
                  </a:r>
                  <a:r>
                    <a:rPr lang="nl-NL" sz="800" b="1" dirty="0">
                      <a:latin typeface="Courier New"/>
                      <a:cs typeface="Courier New"/>
                    </a:rPr>
                    <a:t>	   name: </a:t>
                  </a:r>
                  <a:r>
                    <a:rPr lang="nl-NL" sz="800" b="1" dirty="0" err="1">
                      <a:latin typeface="Courier New"/>
                      <a:cs typeface="Courier New"/>
                    </a:rPr>
                    <a:t>SeqCmdOffset</a:t>
                  </a:r>
                  <a:endParaRPr lang="nl-NL" sz="800" b="1" dirty="0">
                    <a:latin typeface="Courier New"/>
                    <a:cs typeface="Courier New"/>
                  </a:endParaRPr>
                </a:p>
                <a:p>
                  <a:r>
                    <a:rPr lang="nl-NL" sz="800" b="1" dirty="0">
                      <a:latin typeface="Courier New"/>
                      <a:cs typeface="Courier New"/>
                    </a:rPr>
                    <a:t>    bytes: [299,300]	  bytes: [305,306]</a:t>
                  </a:r>
                </a:p>
                <a:p>
                  <a:r>
                    <a:rPr lang="nl-NL" sz="800" b="1" dirty="0">
                      <a:latin typeface="Courier New"/>
                      <a:cs typeface="Courier New"/>
                    </a:rPr>
                    <a:t>     type: MSB_U16	   type: MSB_U16</a:t>
                  </a:r>
                </a:p>
                <a:p>
                  <a:endParaRPr lang="nl-NL" sz="800" b="1" dirty="0">
                    <a:latin typeface="Courier New"/>
                    <a:cs typeface="Courier New"/>
                  </a:endParaRPr>
                </a:p>
                <a:p>
                  <a:r>
                    <a:rPr lang="nl-NL" sz="800" b="1" dirty="0">
                      <a:latin typeface="Courier New"/>
                      <a:cs typeface="Courier New"/>
                    </a:rPr>
                    <a:t> - !Field</a:t>
                  </a:r>
                </a:p>
                <a:p>
                  <a:r>
                    <a:rPr lang="nl-NL" sz="800" b="1" dirty="0">
                      <a:latin typeface="Courier New"/>
                      <a:cs typeface="Courier New"/>
                    </a:rPr>
                    <a:t>     name: </a:t>
                  </a:r>
                  <a:r>
                    <a:rPr lang="nl-NL" sz="800" b="1" dirty="0" err="1">
                      <a:latin typeface="Courier New"/>
                      <a:cs typeface="Courier New"/>
                    </a:rPr>
                    <a:t>CmdsExec</a:t>
                  </a:r>
                  <a:endParaRPr lang="nl-NL" sz="800" b="1" dirty="0">
                    <a:latin typeface="Courier New"/>
                    <a:cs typeface="Courier New"/>
                  </a:endParaRPr>
                </a:p>
                <a:p>
                  <a:r>
                    <a:rPr lang="nl-NL" sz="800" b="1" dirty="0">
                      <a:latin typeface="Courier New"/>
                      <a:cs typeface="Courier New"/>
                    </a:rPr>
                    <a:t>    bytes: [301,302]</a:t>
                  </a:r>
                </a:p>
                <a:p>
                  <a:r>
                    <a:rPr lang="nl-NL" sz="800" b="1" dirty="0">
                      <a:latin typeface="Courier New"/>
                      <a:cs typeface="Courier New"/>
                    </a:rPr>
                    <a:t>     type: MSB_U16</a:t>
                  </a:r>
                  <a:endParaRPr lang="en-US" sz="800" b="1" dirty="0">
                    <a:latin typeface="Courier New"/>
                    <a:cs typeface="Courier New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4530186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6A4706-9899-6C4D-8417-A536156511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AIT Telemetry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650C99-ADB4-2544-BBCD-AD7DDDF5F03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AC55EE-3A47-2645-B477-E6267849660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Monitoring Display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BAA73937-535F-CC4F-B3B7-FEA534AFE811}"/>
              </a:ext>
            </a:extLst>
          </p:cNvPr>
          <p:cNvPicPr>
            <a:picLocks noGrp="1" noChangeAspect="1"/>
          </p:cNvPicPr>
          <p:nvPr>
            <p:ph sz="quarter" idx="19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645661"/>
            <a:ext cx="8229600" cy="4435041"/>
          </a:xfrm>
        </p:spPr>
      </p:pic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296FBB3E-6768-184D-A732-0EFDCFB07603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8BC35236-E3B6-794B-BCDE-4976EB43162D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07E6CCEA-0211-8046-ABE9-725984F8239B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50344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AIT </a:t>
            </a:r>
            <a:r>
              <a:rPr lang="en-US" dirty="0"/>
              <a:t>API and Payload Scripting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Low-Level Script Interface: It’s Python!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457199" y="1794665"/>
            <a:ext cx="8114288" cy="4484945"/>
          </a:xfrm>
          <a:prstGeom prst="rect">
            <a:avLst/>
          </a:prstGeom>
          <a:solidFill>
            <a:srgbClr val="FFFD78">
              <a:alpha val="50196"/>
            </a:srgbClr>
          </a:solidFill>
          <a:ln>
            <a:solidFill>
              <a:schemeClr val="tx1"/>
            </a:solidFill>
            <a:prstDash val="dash"/>
          </a:ln>
        </p:spPr>
        <p:txBody>
          <a:bodyPr wrap="square" rtlCol="0">
            <a:noAutofit/>
          </a:bodyPr>
          <a:lstStyle/>
          <a:p>
            <a:r>
              <a:rPr lang="en-US" sz="1200" b="1" dirty="0">
                <a:solidFill>
                  <a:prstClr val="black"/>
                </a:solidFill>
                <a:latin typeface="Courier" charset="0"/>
              </a:rPr>
              <a:t>from </a:t>
            </a:r>
            <a:r>
              <a:rPr lang="en-US" sz="1200" b="1" dirty="0" err="1">
                <a:solidFill>
                  <a:prstClr val="black"/>
                </a:solidFill>
                <a:latin typeface="Courier" charset="0"/>
              </a:rPr>
              <a:t>ait.core</a:t>
            </a:r>
            <a:r>
              <a:rPr lang="en-US" sz="1200" b="1" dirty="0">
                <a:solidFill>
                  <a:prstClr val="black"/>
                </a:solidFill>
                <a:latin typeface="Courier" charset="0"/>
              </a:rPr>
              <a:t>     import log</a:t>
            </a:r>
          </a:p>
          <a:p>
            <a:r>
              <a:rPr lang="en-US" sz="1200" b="1" dirty="0">
                <a:solidFill>
                  <a:prstClr val="black"/>
                </a:solidFill>
                <a:latin typeface="Courier" charset="0"/>
              </a:rPr>
              <a:t>from </a:t>
            </a:r>
            <a:r>
              <a:rPr lang="en-US" sz="1200" b="1" dirty="0" err="1">
                <a:solidFill>
                  <a:prstClr val="black"/>
                </a:solidFill>
                <a:latin typeface="Courier" charset="0"/>
              </a:rPr>
              <a:t>ait.core.api</a:t>
            </a:r>
            <a:r>
              <a:rPr lang="en-US" sz="1200" b="1" dirty="0">
                <a:solidFill>
                  <a:prstClr val="black"/>
                </a:solidFill>
                <a:latin typeface="Courier" charset="0"/>
              </a:rPr>
              <a:t> import </a:t>
            </a:r>
            <a:r>
              <a:rPr lang="en-US" sz="1200" b="1" dirty="0" err="1">
                <a:solidFill>
                  <a:prstClr val="black"/>
                </a:solidFill>
                <a:latin typeface="Courier" charset="0"/>
              </a:rPr>
              <a:t>APITimeoutError</a:t>
            </a:r>
            <a:r>
              <a:rPr lang="en-US" sz="1200" b="1" dirty="0">
                <a:solidFill>
                  <a:prstClr val="black"/>
                </a:solidFill>
                <a:latin typeface="Courier" charset="0"/>
              </a:rPr>
              <a:t>, </a:t>
            </a:r>
            <a:r>
              <a:rPr lang="en-US" sz="1200" b="1" dirty="0" err="1">
                <a:solidFill>
                  <a:prstClr val="black"/>
                </a:solidFill>
                <a:latin typeface="Courier" charset="0"/>
              </a:rPr>
              <a:t>CmdExecError</a:t>
            </a:r>
            <a:r>
              <a:rPr lang="en-US" sz="1200" b="1" dirty="0">
                <a:solidFill>
                  <a:prstClr val="black"/>
                </a:solidFill>
                <a:latin typeface="Courier" charset="0"/>
              </a:rPr>
              <a:t>, wait</a:t>
            </a:r>
          </a:p>
          <a:p>
            <a:r>
              <a:rPr lang="en-US" sz="1200" b="1" dirty="0">
                <a:solidFill>
                  <a:prstClr val="black"/>
                </a:solidFill>
                <a:latin typeface="Courier" charset="0"/>
              </a:rPr>
              <a:t>import </a:t>
            </a:r>
            <a:r>
              <a:rPr lang="en-US" sz="1200" b="1" dirty="0" err="1">
                <a:solidFill>
                  <a:prstClr val="black"/>
                </a:solidFill>
                <a:latin typeface="Courier" charset="0"/>
              </a:rPr>
              <a:t>myInstrument</a:t>
            </a:r>
            <a:endParaRPr lang="en-US" sz="1200" b="1" dirty="0">
              <a:solidFill>
                <a:prstClr val="black"/>
              </a:solidFill>
              <a:latin typeface="Courier" charset="0"/>
            </a:endParaRPr>
          </a:p>
          <a:p>
            <a:endParaRPr lang="en-US" sz="1200" b="1" dirty="0">
              <a:solidFill>
                <a:prstClr val="black"/>
              </a:solidFill>
              <a:latin typeface="Courier" charset="0"/>
            </a:endParaRPr>
          </a:p>
          <a:p>
            <a:r>
              <a:rPr lang="en-US" sz="1200" b="1" dirty="0">
                <a:solidFill>
                  <a:prstClr val="black"/>
                </a:solidFill>
                <a:latin typeface="Courier" charset="0"/>
              </a:rPr>
              <a:t>try: </a:t>
            </a:r>
          </a:p>
          <a:p>
            <a:r>
              <a:rPr lang="en-US" sz="1200" b="1" dirty="0">
                <a:solidFill>
                  <a:prstClr val="black"/>
                </a:solidFill>
                <a:latin typeface="Courier" charset="0"/>
              </a:rPr>
              <a:t>    p = </a:t>
            </a:r>
            <a:r>
              <a:rPr lang="en-US" sz="1200" b="1" dirty="0" err="1">
                <a:solidFill>
                  <a:prstClr val="black"/>
                </a:solidFill>
                <a:latin typeface="Courier" charset="0"/>
              </a:rPr>
              <a:t>myInstrument.api.Payload</a:t>
            </a:r>
            <a:r>
              <a:rPr lang="en-US" sz="1200" b="1" dirty="0">
                <a:solidFill>
                  <a:prstClr val="black"/>
                </a:solidFill>
                <a:latin typeface="Courier" charset="0"/>
              </a:rPr>
              <a:t>()  </a:t>
            </a:r>
          </a:p>
          <a:p>
            <a:r>
              <a:rPr lang="en-US" sz="1200" b="1" dirty="0">
                <a:solidFill>
                  <a:prstClr val="black"/>
                </a:solidFill>
                <a:latin typeface="Courier" charset="0"/>
              </a:rPr>
              <a:t>    </a:t>
            </a:r>
            <a:r>
              <a:rPr lang="en-US" sz="1200" b="1" dirty="0" err="1">
                <a:solidFill>
                  <a:prstClr val="black"/>
                </a:solidFill>
                <a:latin typeface="Courier" charset="0"/>
              </a:rPr>
              <a:t>p.OVERRIDE_NEXT_CMD</a:t>
            </a:r>
            <a:r>
              <a:rPr lang="en-US" sz="1200" b="1" dirty="0">
                <a:solidFill>
                  <a:prstClr val="black"/>
                </a:solidFill>
                <a:latin typeface="Courier" charset="0"/>
              </a:rPr>
              <a:t>()</a:t>
            </a:r>
          </a:p>
          <a:p>
            <a:r>
              <a:rPr lang="en-US" sz="1200" b="1" dirty="0">
                <a:solidFill>
                  <a:prstClr val="black"/>
                </a:solidFill>
                <a:latin typeface="Courier" charset="0"/>
              </a:rPr>
              <a:t>    wait("</a:t>
            </a:r>
            <a:r>
              <a:rPr lang="en-US" sz="1200" b="1" dirty="0" err="1">
                <a:solidFill>
                  <a:prstClr val="black"/>
                </a:solidFill>
                <a:latin typeface="Courier" charset="0"/>
              </a:rPr>
              <a:t>p.ehs.CmdOverrideEnabled</a:t>
            </a:r>
            <a:r>
              <a:rPr lang="en-US" sz="1200" b="1" dirty="0">
                <a:solidFill>
                  <a:prstClr val="black"/>
                </a:solidFill>
                <a:latin typeface="Courier" charset="0"/>
              </a:rPr>
              <a:t> == 'OVERRIDE_ENABLED'", timeout=15)</a:t>
            </a:r>
          </a:p>
          <a:p>
            <a:endParaRPr lang="en-US" sz="1200" b="1" dirty="0">
              <a:solidFill>
                <a:prstClr val="black"/>
              </a:solidFill>
              <a:latin typeface="Courier" charset="0"/>
            </a:endParaRPr>
          </a:p>
          <a:p>
            <a:r>
              <a:rPr lang="en-US" sz="1200" b="1" dirty="0">
                <a:solidFill>
                  <a:prstClr val="black"/>
                </a:solidFill>
                <a:latin typeface="Courier" charset="0"/>
              </a:rPr>
              <a:t>    </a:t>
            </a:r>
            <a:r>
              <a:rPr lang="en-US" sz="1200" b="1" dirty="0" err="1">
                <a:solidFill>
                  <a:prstClr val="black"/>
                </a:solidFill>
                <a:latin typeface="Courier" charset="0"/>
              </a:rPr>
              <a:t>p.execute</a:t>
            </a:r>
            <a:r>
              <a:rPr lang="en-US" sz="1200" b="1" dirty="0">
                <a:solidFill>
                  <a:prstClr val="black"/>
                </a:solidFill>
                <a:latin typeface="Courier" charset="0"/>
              </a:rPr>
              <a:t>('RELEASE_LOCK SWITCH_ON PRIMARY')</a:t>
            </a:r>
          </a:p>
          <a:p>
            <a:r>
              <a:rPr lang="en-US" sz="1200" b="1" dirty="0">
                <a:solidFill>
                  <a:prstClr val="black"/>
                </a:solidFill>
                <a:latin typeface="Courier" charset="0"/>
              </a:rPr>
              <a:t>    wait("</a:t>
            </a:r>
            <a:r>
              <a:rPr lang="en-US" sz="1200" b="1" dirty="0" err="1">
                <a:solidFill>
                  <a:prstClr val="black"/>
                </a:solidFill>
                <a:latin typeface="Courier" charset="0"/>
              </a:rPr>
              <a:t>p.ehs.PMALockState</a:t>
            </a:r>
            <a:r>
              <a:rPr lang="en-US" sz="1200" b="1" dirty="0">
                <a:solidFill>
                  <a:prstClr val="black"/>
                </a:solidFill>
                <a:latin typeface="Courier" charset="0"/>
              </a:rPr>
              <a:t> == 'UNLOCKED'", timeout=15)</a:t>
            </a:r>
          </a:p>
          <a:p>
            <a:endParaRPr lang="en-US" sz="1200" b="1" dirty="0">
              <a:solidFill>
                <a:prstClr val="black"/>
              </a:solidFill>
              <a:latin typeface="Courier" charset="0"/>
            </a:endParaRPr>
          </a:p>
          <a:p>
            <a:r>
              <a:rPr lang="en-US" sz="1200" b="1" dirty="0">
                <a:solidFill>
                  <a:prstClr val="black"/>
                </a:solidFill>
                <a:latin typeface="Courier" charset="0"/>
              </a:rPr>
              <a:t>    </a:t>
            </a:r>
            <a:r>
              <a:rPr lang="en-US" sz="1200" b="1" dirty="0" err="1">
                <a:solidFill>
                  <a:prstClr val="black"/>
                </a:solidFill>
                <a:latin typeface="Courier" charset="0"/>
              </a:rPr>
              <a:t>p.execute</a:t>
            </a:r>
            <a:r>
              <a:rPr lang="en-US" sz="1200" b="1" dirty="0">
                <a:solidFill>
                  <a:prstClr val="black"/>
                </a:solidFill>
                <a:latin typeface="Courier" charset="0"/>
              </a:rPr>
              <a:t>('SET_RELEASE_THRESHOLD', 0xffff)</a:t>
            </a:r>
          </a:p>
          <a:p>
            <a:r>
              <a:rPr lang="en-US" sz="1200" b="1" dirty="0">
                <a:solidFill>
                  <a:prstClr val="black"/>
                </a:solidFill>
                <a:latin typeface="Courier" charset="0"/>
              </a:rPr>
              <a:t>    wait("</a:t>
            </a:r>
            <a:r>
              <a:rPr lang="en-US" sz="1200" b="1" dirty="0" err="1">
                <a:solidFill>
                  <a:prstClr val="black"/>
                </a:solidFill>
                <a:latin typeface="Courier" charset="0"/>
              </a:rPr>
              <a:t>p.ehs.PMAReleaseThreshold</a:t>
            </a:r>
            <a:r>
              <a:rPr lang="en-US" sz="1200" b="1" dirty="0">
                <a:solidFill>
                  <a:prstClr val="black"/>
                </a:solidFill>
                <a:latin typeface="Courier" charset="0"/>
              </a:rPr>
              <a:t> == '0xffff'", timeout=15)</a:t>
            </a:r>
          </a:p>
          <a:p>
            <a:endParaRPr lang="en-US" sz="1200" b="1" dirty="0">
              <a:solidFill>
                <a:prstClr val="black"/>
              </a:solidFill>
              <a:latin typeface="Courier" charset="0"/>
            </a:endParaRPr>
          </a:p>
          <a:p>
            <a:r>
              <a:rPr lang="en-US" sz="1200" b="1" dirty="0">
                <a:solidFill>
                  <a:prstClr val="black"/>
                </a:solidFill>
                <a:latin typeface="Courier" charset="0"/>
              </a:rPr>
              <a:t>    </a:t>
            </a:r>
            <a:r>
              <a:rPr lang="en-US" sz="1200" b="1" dirty="0" err="1">
                <a:solidFill>
                  <a:prstClr val="black"/>
                </a:solidFill>
                <a:latin typeface="Courier" charset="0"/>
              </a:rPr>
              <a:t>p.execute</a:t>
            </a:r>
            <a:r>
              <a:rPr lang="en-US" sz="1200" b="1" dirty="0">
                <a:solidFill>
                  <a:prstClr val="black"/>
                </a:solidFill>
                <a:latin typeface="Courier" charset="0"/>
              </a:rPr>
              <a:t>('SWITCH_POWER', 'SWITCH_ON')</a:t>
            </a:r>
          </a:p>
          <a:p>
            <a:r>
              <a:rPr lang="en-US" sz="1200" b="1" dirty="0">
                <a:solidFill>
                  <a:prstClr val="black"/>
                </a:solidFill>
                <a:latin typeface="Courier" charset="0"/>
              </a:rPr>
              <a:t>    wait("</a:t>
            </a:r>
            <a:r>
              <a:rPr lang="en-US" sz="1200" b="1" dirty="0" err="1">
                <a:solidFill>
                  <a:prstClr val="black"/>
                </a:solidFill>
                <a:latin typeface="Courier" charset="0"/>
              </a:rPr>
              <a:t>p.ehs.PCEPMAOn</a:t>
            </a:r>
            <a:r>
              <a:rPr lang="en-US" sz="1200" b="1" dirty="0">
                <a:solidFill>
                  <a:prstClr val="black"/>
                </a:solidFill>
                <a:latin typeface="Courier" charset="0"/>
              </a:rPr>
              <a:t>", timeout=15)</a:t>
            </a:r>
          </a:p>
          <a:p>
            <a:endParaRPr lang="en-US" sz="1200" b="1" dirty="0">
              <a:solidFill>
                <a:prstClr val="black"/>
              </a:solidFill>
              <a:latin typeface="Courier" charset="0"/>
            </a:endParaRPr>
          </a:p>
          <a:p>
            <a:r>
              <a:rPr lang="en-US" sz="1200" b="1" dirty="0">
                <a:solidFill>
                  <a:prstClr val="black"/>
                </a:solidFill>
                <a:latin typeface="Courier" charset="0"/>
              </a:rPr>
              <a:t>    </a:t>
            </a:r>
            <a:r>
              <a:rPr lang="en-US" sz="1200" b="1" dirty="0" err="1">
                <a:solidFill>
                  <a:prstClr val="black"/>
                </a:solidFill>
                <a:latin typeface="Courier" charset="0"/>
              </a:rPr>
              <a:t>log.info</a:t>
            </a:r>
            <a:r>
              <a:rPr lang="en-US" sz="1200" b="1" dirty="0">
                <a:solidFill>
                  <a:prstClr val="black"/>
                </a:solidFill>
                <a:latin typeface="Courier" charset="0"/>
              </a:rPr>
              <a:t>("SUCCESS: Lock Deploy Executed")</a:t>
            </a:r>
          </a:p>
          <a:p>
            <a:endParaRPr lang="en-US" sz="1200" b="1" dirty="0">
              <a:solidFill>
                <a:prstClr val="black"/>
              </a:solidFill>
              <a:latin typeface="Courier" charset="0"/>
            </a:endParaRPr>
          </a:p>
          <a:p>
            <a:r>
              <a:rPr lang="en-US" sz="1200" b="1" dirty="0">
                <a:solidFill>
                  <a:prstClr val="black"/>
                </a:solidFill>
                <a:latin typeface="Courier" charset="0"/>
              </a:rPr>
              <a:t>except (</a:t>
            </a:r>
            <a:r>
              <a:rPr lang="en-US" sz="1200" b="1" dirty="0" err="1">
                <a:solidFill>
                  <a:prstClr val="black"/>
                </a:solidFill>
                <a:latin typeface="Courier" charset="0"/>
              </a:rPr>
              <a:t>APITimeoutError</a:t>
            </a:r>
            <a:r>
              <a:rPr lang="en-US" sz="1200" b="1" dirty="0">
                <a:solidFill>
                  <a:prstClr val="black"/>
                </a:solidFill>
                <a:latin typeface="Courier" charset="0"/>
              </a:rPr>
              <a:t>, </a:t>
            </a:r>
            <a:r>
              <a:rPr lang="en-US" sz="1200" b="1" dirty="0" err="1">
                <a:solidFill>
                  <a:prstClr val="black"/>
                </a:solidFill>
                <a:latin typeface="Courier" charset="0"/>
              </a:rPr>
              <a:t>CmdExecError</a:t>
            </a:r>
            <a:r>
              <a:rPr lang="en-US" sz="1200" b="1" dirty="0">
                <a:solidFill>
                  <a:prstClr val="black"/>
                </a:solidFill>
                <a:latin typeface="Courier" charset="0"/>
              </a:rPr>
              <a:t>) as e:</a:t>
            </a:r>
          </a:p>
          <a:p>
            <a:r>
              <a:rPr lang="en-US" sz="1200" b="1" dirty="0">
                <a:solidFill>
                  <a:prstClr val="black"/>
                </a:solidFill>
                <a:latin typeface="Courier" charset="0"/>
              </a:rPr>
              <a:t>    </a:t>
            </a:r>
            <a:r>
              <a:rPr lang="en-US" sz="1200" b="1" dirty="0" err="1">
                <a:solidFill>
                  <a:prstClr val="black"/>
                </a:solidFill>
                <a:latin typeface="Courier" charset="0"/>
              </a:rPr>
              <a:t>log.error</a:t>
            </a:r>
            <a:r>
              <a:rPr lang="en-US" sz="1200" b="1" dirty="0">
                <a:solidFill>
                  <a:prstClr val="black"/>
                </a:solidFill>
                <a:latin typeface="Courier" charset="0"/>
              </a:rPr>
              <a:t>(</a:t>
            </a:r>
            <a:r>
              <a:rPr lang="en-US" sz="1200" b="1" dirty="0" err="1">
                <a:solidFill>
                  <a:prstClr val="black"/>
                </a:solidFill>
                <a:latin typeface="Courier" charset="0"/>
              </a:rPr>
              <a:t>e.msg</a:t>
            </a:r>
            <a:r>
              <a:rPr lang="en-US" sz="1200" b="1" dirty="0">
                <a:solidFill>
                  <a:prstClr val="black"/>
                </a:solidFill>
                <a:latin typeface="Courier" charset="0"/>
              </a:rPr>
              <a:t>)</a:t>
            </a:r>
            <a:endParaRPr lang="en-US" sz="1200" b="1" dirty="0">
              <a:latin typeface="Courier New" charset="0"/>
              <a:ea typeface="Courier New" charset="0"/>
              <a:cs typeface="Courier New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86319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63762D-B8E8-E14C-8B4F-B848C6CCA0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Scratching the Surface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5826AD-C9CF-A74E-BEBC-71D1C5A789F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D68A43-62E5-B540-8542-6003D3298AE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4B7012C-4CF4-FD47-B5B0-968DA8555A47}"/>
              </a:ext>
            </a:extLst>
          </p:cNvPr>
          <p:cNvSpPr>
            <a:spLocks noGrp="1"/>
          </p:cNvSpPr>
          <p:nvPr>
            <p:ph sz="quarter" idx="19"/>
          </p:nvPr>
        </p:nvSpPr>
        <p:spPr/>
        <p:txBody>
          <a:bodyPr/>
          <a:lstStyle/>
          <a:p>
            <a:r>
              <a:rPr lang="en-US" dirty="0"/>
              <a:t>Command and Data Handling Tables</a:t>
            </a:r>
          </a:p>
          <a:p>
            <a:pPr lvl="1"/>
            <a:r>
              <a:rPr lang="en-US" dirty="0"/>
              <a:t>Configurable FSW data structures</a:t>
            </a:r>
          </a:p>
          <a:p>
            <a:pPr lvl="1"/>
            <a:endParaRPr lang="en-US" dirty="0"/>
          </a:p>
          <a:p>
            <a:r>
              <a:rPr lang="en-US" dirty="0"/>
              <a:t>Event Verification Records</a:t>
            </a:r>
          </a:p>
          <a:p>
            <a:pPr lvl="1"/>
            <a:r>
              <a:rPr lang="en-US" dirty="0"/>
              <a:t>Decode FSW EVR codes into human-readable records</a:t>
            </a:r>
          </a:p>
          <a:p>
            <a:pPr lvl="1"/>
            <a:endParaRPr lang="en-US" dirty="0"/>
          </a:p>
          <a:p>
            <a:r>
              <a:rPr lang="en-US" dirty="0"/>
              <a:t>AIT – Goddard’s Core Flight Software bridge</a:t>
            </a:r>
          </a:p>
          <a:p>
            <a:pPr lvl="1"/>
            <a:r>
              <a:rPr lang="en-US" dirty="0"/>
              <a:t>Building blocks for communication with open source FSW</a:t>
            </a:r>
          </a:p>
          <a:p>
            <a:pPr lvl="1"/>
            <a:endParaRPr lang="en-US" dirty="0"/>
          </a:p>
          <a:p>
            <a:r>
              <a:rPr lang="en-US" dirty="0"/>
              <a:t>DSN SLE and File Interfaces</a:t>
            </a:r>
          </a:p>
          <a:p>
            <a:pPr lvl="1"/>
            <a:r>
              <a:rPr lang="en-US" dirty="0"/>
              <a:t>Return All Frames, Return Channel Frames, and Forward CLTU</a:t>
            </a:r>
          </a:p>
          <a:p>
            <a:pPr lvl="1"/>
            <a:r>
              <a:rPr lang="en-US" dirty="0"/>
              <a:t>CFDP Class 1</a:t>
            </a:r>
          </a:p>
          <a:p>
            <a:pPr lvl="1"/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3EB86A14-7499-4545-B523-093FAA6045A7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42FE5447-A3DD-2946-B866-A3C363B69822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79B06DA1-2BC4-3B49-A50E-A3352143EDF6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68528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AIT </a:t>
            </a:r>
            <a:r>
              <a:rPr lang="en-US" dirty="0"/>
              <a:t>Documentation, Support, Installation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9"/>
          </p:nvPr>
        </p:nvSpPr>
        <p:spPr>
          <a:xfrm>
            <a:off x="457198" y="1093609"/>
            <a:ext cx="8229600" cy="4816537"/>
          </a:xfrm>
        </p:spPr>
        <p:txBody>
          <a:bodyPr/>
          <a:lstStyle/>
          <a:p>
            <a:r>
              <a:rPr lang="en-US" dirty="0"/>
              <a:t>Visit</a:t>
            </a:r>
          </a:p>
          <a:p>
            <a:pPr lvl="1"/>
            <a:r>
              <a:rPr lang="en-US" dirty="0">
                <a:hlinkClick r:id="rId2"/>
              </a:rPr>
              <a:t>https://github.com/NASA-AMMOS</a:t>
            </a:r>
            <a:endParaRPr lang="en-US" dirty="0"/>
          </a:p>
          <a:p>
            <a:endParaRPr lang="en-US" sz="1000" dirty="0"/>
          </a:p>
          <a:p>
            <a:r>
              <a:rPr lang="en-US" dirty="0"/>
              <a:t>Mailing Lists</a:t>
            </a:r>
          </a:p>
          <a:p>
            <a:pPr lvl="1"/>
            <a:r>
              <a:rPr lang="en-US" dirty="0">
                <a:hlinkClick r:id="rId3"/>
              </a:rPr>
              <a:t>ait-dev@googlegroups.com</a:t>
            </a:r>
            <a:endParaRPr lang="en-US" dirty="0"/>
          </a:p>
          <a:p>
            <a:pPr lvl="1"/>
            <a:r>
              <a:rPr lang="en-US" dirty="0">
                <a:hlinkClick r:id="rId4"/>
              </a:rPr>
              <a:t>https://groups.google.com/forum/#!forum/ait-dev</a:t>
            </a:r>
            <a:endParaRPr lang="en-US" dirty="0"/>
          </a:p>
          <a:p>
            <a:endParaRPr lang="en-US" sz="1000" dirty="0"/>
          </a:p>
          <a:p>
            <a:r>
              <a:rPr lang="en-US" dirty="0"/>
              <a:t>Documentation</a:t>
            </a:r>
          </a:p>
          <a:p>
            <a:pPr lvl="1"/>
            <a:r>
              <a:rPr lang="en-US" dirty="0">
                <a:hlinkClick r:id="rId5"/>
              </a:rPr>
              <a:t>https://ait-core.readthedocs.io/en/latest/</a:t>
            </a:r>
            <a:endParaRPr lang="en-US" dirty="0"/>
          </a:p>
          <a:p>
            <a:pPr lvl="1"/>
            <a:r>
              <a:rPr lang="en-US" dirty="0">
                <a:hlinkClick r:id="rId6"/>
              </a:rPr>
              <a:t>https://ait-gui.readthedocs.io/en/latest/</a:t>
            </a:r>
            <a:endParaRPr lang="en-US" dirty="0"/>
          </a:p>
          <a:p>
            <a:pPr lvl="1"/>
            <a:endParaRPr lang="en-US" dirty="0"/>
          </a:p>
          <a:p>
            <a:r>
              <a:rPr lang="en-US" dirty="0"/>
              <a:t>Install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947853" y="5274204"/>
            <a:ext cx="4348978" cy="461665"/>
          </a:xfrm>
          <a:prstGeom prst="rect">
            <a:avLst/>
          </a:prstGeom>
          <a:solidFill>
            <a:srgbClr val="CCFFCC"/>
          </a:solidFill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Courier New" charset="0"/>
                <a:ea typeface="Courier New" charset="0"/>
                <a:cs typeface="Courier New" charset="0"/>
              </a:rPr>
              <a:t>$ pip install </a:t>
            </a:r>
            <a:r>
              <a:rPr lang="en-US" sz="1200" b="1" dirty="0" err="1">
                <a:latin typeface="Courier New" charset="0"/>
                <a:ea typeface="Courier New" charset="0"/>
                <a:cs typeface="Courier New" charset="0"/>
              </a:rPr>
              <a:t>ait</a:t>
            </a:r>
            <a:r>
              <a:rPr lang="en-US" sz="1200" b="1" dirty="0">
                <a:latin typeface="Courier New" charset="0"/>
                <a:ea typeface="Courier New" charset="0"/>
                <a:cs typeface="Courier New" charset="0"/>
              </a:rPr>
              <a:t>-core</a:t>
            </a:r>
          </a:p>
          <a:p>
            <a:r>
              <a:rPr lang="en-US" sz="1200" b="1" dirty="0">
                <a:latin typeface="Courier New" charset="0"/>
                <a:ea typeface="Courier New" charset="0"/>
                <a:cs typeface="Courier New" charset="0"/>
              </a:rPr>
              <a:t>$ pip install </a:t>
            </a:r>
            <a:r>
              <a:rPr lang="en-US" sz="1200" b="1" dirty="0" err="1">
                <a:latin typeface="Courier New" charset="0"/>
                <a:ea typeface="Courier New" charset="0"/>
                <a:cs typeface="Courier New" charset="0"/>
              </a:rPr>
              <a:t>ait-gui</a:t>
            </a:r>
            <a:endParaRPr lang="en-US" sz="1200" b="1" dirty="0">
              <a:latin typeface="Courier New" charset="0"/>
              <a:ea typeface="Courier New" charset="0"/>
              <a:cs typeface="Courier New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83357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639816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AIT Command and Data Handling Tables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249647"/>
              </p:ext>
            </p:extLst>
          </p:nvPr>
        </p:nvGraphicFramePr>
        <p:xfrm>
          <a:off x="457199" y="1760537"/>
          <a:ext cx="3276600" cy="1127760"/>
        </p:xfrm>
        <a:graphic>
          <a:graphicData uri="http://schemas.openxmlformats.org/drawingml/2006/table">
            <a:tbl>
              <a:tblPr firstRow="1" bandRow="1">
                <a:tableStyleId>{284E427A-3D55-4303-BF80-6455036E1DE7}</a:tableStyleId>
              </a:tblPr>
              <a:tblGrid>
                <a:gridCol w="5957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46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9361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4255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100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Target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Latitude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Longitude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Elevation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9560">
                <a:tc>
                  <a:txBody>
                    <a:bodyPr/>
                    <a:lstStyle/>
                    <a:p>
                      <a:pPr algn="r"/>
                      <a:r>
                        <a:rPr lang="en-US" sz="1000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r" defTabSz="9143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34.200° N 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118.18° W</a:t>
                      </a:r>
                      <a:endParaRPr lang="en-US" sz="1000" cap="small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dirty="0"/>
                        <a:t>0.39 km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0500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0500">
                <a:tc>
                  <a:txBody>
                    <a:bodyPr/>
                    <a:lstStyle/>
                    <a:p>
                      <a:pPr algn="r"/>
                      <a:r>
                        <a:rPr lang="en-US" sz="1000" dirty="0"/>
                        <a:t>1335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34.406° S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cap="small" dirty="0">
                          <a:solidFill>
                            <a:schemeClr val="tx1"/>
                          </a:solidFill>
                        </a:rPr>
                        <a:t>150.879</a:t>
                      </a:r>
                      <a:r>
                        <a:rPr lang="en-US" sz="1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° </a:t>
                      </a:r>
                      <a:r>
                        <a:rPr lang="en-US" sz="1000" cap="small" dirty="0">
                          <a:solidFill>
                            <a:schemeClr val="tx1"/>
                          </a:solidFill>
                        </a:rPr>
                        <a:t>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dirty="0"/>
                        <a:t>0.03</a:t>
                      </a:r>
                      <a:r>
                        <a:rPr lang="en-US" sz="1000" baseline="0" dirty="0"/>
                        <a:t> km</a:t>
                      </a:r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6" name="Rectangle 15"/>
          <p:cNvSpPr/>
          <p:nvPr/>
        </p:nvSpPr>
        <p:spPr>
          <a:xfrm>
            <a:off x="457199" y="1456111"/>
            <a:ext cx="32766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sz="1600" b="1" dirty="0"/>
              <a:t>Onboard Target Table</a:t>
            </a:r>
          </a:p>
        </p:txBody>
      </p:sp>
      <p:grpSp>
        <p:nvGrpSpPr>
          <p:cNvPr id="17" name="Group 16"/>
          <p:cNvGrpSpPr/>
          <p:nvPr/>
        </p:nvGrpSpPr>
        <p:grpSpPr>
          <a:xfrm>
            <a:off x="1583884" y="3271383"/>
            <a:ext cx="5976230" cy="2973898"/>
            <a:chOff x="228600" y="2798252"/>
            <a:chExt cx="5976230" cy="2973898"/>
          </a:xfrm>
        </p:grpSpPr>
        <p:sp>
          <p:nvSpPr>
            <p:cNvPr id="18" name="TextBox 17"/>
            <p:cNvSpPr txBox="1"/>
            <p:nvPr/>
          </p:nvSpPr>
          <p:spPr>
            <a:xfrm>
              <a:off x="228600" y="3060700"/>
              <a:ext cx="2985698" cy="2711450"/>
            </a:xfrm>
            <a:prstGeom prst="rect">
              <a:avLst/>
            </a:prstGeom>
            <a:solidFill>
              <a:srgbClr val="FFFEBD"/>
            </a:solidFill>
            <a:ln>
              <a:solidFill>
                <a:schemeClr val="tx1"/>
              </a:solidFill>
              <a:prstDash val="dash"/>
            </a:ln>
          </p:spPr>
          <p:txBody>
            <a:bodyPr wrap="square" rtlCol="0">
              <a:noAutofit/>
            </a:bodyPr>
            <a:lstStyle/>
            <a:p>
              <a:r>
                <a:rPr lang="en-US" sz="1000" b="1" dirty="0">
                  <a:latin typeface="Courier New"/>
                  <a:cs typeface="Courier New"/>
                </a:rPr>
                <a:t>--- !</a:t>
              </a:r>
              <a:r>
                <a:rPr lang="en-US" sz="1000" b="1" dirty="0" err="1">
                  <a:latin typeface="Courier New"/>
                  <a:cs typeface="Courier New"/>
                </a:rPr>
                <a:t>FSWTable</a:t>
              </a:r>
              <a:endParaRPr lang="en-US" sz="1000" b="1" dirty="0">
                <a:latin typeface="Courier New"/>
                <a:cs typeface="Courier New"/>
              </a:endParaRPr>
            </a:p>
            <a:p>
              <a:r>
                <a:rPr lang="en-US" sz="1000" b="1" dirty="0">
                  <a:latin typeface="Courier New"/>
                  <a:cs typeface="Courier New"/>
                </a:rPr>
                <a:t>name: targets</a:t>
              </a:r>
            </a:p>
            <a:p>
              <a:r>
                <a:rPr lang="en-US" sz="1000" b="1" dirty="0">
                  <a:latin typeface="Courier New"/>
                  <a:cs typeface="Courier New"/>
                </a:rPr>
                <a:t>delimiter: ","</a:t>
              </a:r>
            </a:p>
            <a:p>
              <a:r>
                <a:rPr lang="en-US" sz="1000" b="1" dirty="0">
                  <a:latin typeface="Courier New"/>
                  <a:cs typeface="Courier New"/>
                </a:rPr>
                <a:t>columns:</a:t>
              </a:r>
            </a:p>
            <a:p>
              <a:r>
                <a:rPr lang="en-US" sz="1000" b="1" dirty="0">
                  <a:latin typeface="Courier New"/>
                  <a:cs typeface="Courier New"/>
                </a:rPr>
                <a:t>  - !</a:t>
              </a:r>
              <a:r>
                <a:rPr lang="en-US" sz="1000" b="1" dirty="0" err="1">
                  <a:latin typeface="Courier New"/>
                  <a:cs typeface="Courier New"/>
                </a:rPr>
                <a:t>FSWColumn</a:t>
              </a:r>
              <a:endParaRPr lang="en-US" sz="1000" b="1" dirty="0">
                <a:latin typeface="Courier New"/>
                <a:cs typeface="Courier New"/>
              </a:endParaRPr>
            </a:p>
            <a:p>
              <a:r>
                <a:rPr lang="en-US" sz="1000" b="1" dirty="0">
                  <a:latin typeface="Courier New"/>
                  <a:cs typeface="Courier New"/>
                </a:rPr>
                <a:t>    name:  TARGET_ID</a:t>
              </a:r>
            </a:p>
            <a:p>
              <a:r>
                <a:rPr lang="en-US" sz="1000" b="1" dirty="0">
                  <a:latin typeface="Courier New"/>
                  <a:cs typeface="Courier New"/>
                </a:rPr>
                <a:t>    </a:t>
              </a:r>
              <a:r>
                <a:rPr lang="en-US" sz="1000" b="1" dirty="0" err="1">
                  <a:latin typeface="Courier New"/>
                  <a:cs typeface="Courier New"/>
                </a:rPr>
                <a:t>desc</a:t>
              </a:r>
              <a:r>
                <a:rPr lang="en-US" sz="1000" b="1" dirty="0">
                  <a:latin typeface="Courier New"/>
                  <a:cs typeface="Courier New"/>
                </a:rPr>
                <a:t>:  Targets target ID</a:t>
              </a:r>
            </a:p>
            <a:p>
              <a:r>
                <a:rPr lang="en-US" sz="1000" b="1" dirty="0">
                  <a:latin typeface="Courier New"/>
                  <a:cs typeface="Courier New"/>
                </a:rPr>
                <a:t>    format: "%u"</a:t>
              </a:r>
            </a:p>
            <a:p>
              <a:r>
                <a:rPr lang="en-US" sz="1000" b="1" dirty="0">
                  <a:latin typeface="Courier New"/>
                  <a:cs typeface="Courier New"/>
                </a:rPr>
                <a:t>    units: none</a:t>
              </a:r>
            </a:p>
            <a:p>
              <a:r>
                <a:rPr lang="en-US" sz="1000" b="1" dirty="0">
                  <a:latin typeface="Courier New"/>
                  <a:cs typeface="Courier New"/>
                </a:rPr>
                <a:t>    type:  MSB_U16</a:t>
              </a:r>
            </a:p>
            <a:p>
              <a:endParaRPr lang="en-US" sz="1000" b="1" dirty="0">
                <a:latin typeface="Courier New"/>
                <a:cs typeface="Courier New"/>
              </a:endParaRPr>
            </a:p>
            <a:p>
              <a:r>
                <a:rPr lang="en-US" sz="1000" b="1" dirty="0">
                  <a:latin typeface="Courier New"/>
                  <a:cs typeface="Courier New"/>
                </a:rPr>
                <a:t>  - !</a:t>
              </a:r>
              <a:r>
                <a:rPr lang="en-US" sz="1000" b="1" dirty="0" err="1">
                  <a:latin typeface="Courier New"/>
                  <a:cs typeface="Courier New"/>
                </a:rPr>
                <a:t>FSWColumn</a:t>
              </a:r>
              <a:endParaRPr lang="en-US" sz="1000" b="1" dirty="0">
                <a:latin typeface="Courier New"/>
                <a:cs typeface="Courier New"/>
              </a:endParaRPr>
            </a:p>
            <a:p>
              <a:r>
                <a:rPr lang="en-US" sz="1000" b="1" dirty="0">
                  <a:latin typeface="Courier New"/>
                  <a:cs typeface="Courier New"/>
                </a:rPr>
                <a:t>    name:  LAT_DEGS</a:t>
              </a:r>
            </a:p>
            <a:p>
              <a:r>
                <a:rPr lang="en-US" sz="1000" b="1" dirty="0">
                  <a:latin typeface="Courier New"/>
                  <a:cs typeface="Courier New"/>
                </a:rPr>
                <a:t>    </a:t>
              </a:r>
              <a:r>
                <a:rPr lang="en-US" sz="1000" b="1" dirty="0" err="1">
                  <a:latin typeface="Courier New"/>
                  <a:cs typeface="Courier New"/>
                </a:rPr>
                <a:t>desc</a:t>
              </a:r>
              <a:r>
                <a:rPr lang="en-US" sz="1000" b="1" dirty="0">
                  <a:latin typeface="Courier New"/>
                  <a:cs typeface="Courier New"/>
                </a:rPr>
                <a:t>:  Targets latitude degrees</a:t>
              </a:r>
            </a:p>
            <a:p>
              <a:r>
                <a:rPr lang="en-US" sz="1000" b="1" dirty="0">
                  <a:latin typeface="Courier New"/>
                  <a:cs typeface="Courier New"/>
                </a:rPr>
                <a:t>    format: "%20.6f"</a:t>
              </a:r>
            </a:p>
            <a:p>
              <a:r>
                <a:rPr lang="en-US" sz="1000" b="1" dirty="0">
                  <a:latin typeface="Courier New"/>
                  <a:cs typeface="Courier New"/>
                </a:rPr>
                <a:t>    units: </a:t>
              </a:r>
              <a:r>
                <a:rPr lang="en-US" sz="1000" b="1" dirty="0" err="1">
                  <a:latin typeface="Courier New"/>
                  <a:cs typeface="Courier New"/>
                </a:rPr>
                <a:t>deg</a:t>
              </a:r>
              <a:endParaRPr lang="en-US" sz="1000" b="1" dirty="0">
                <a:latin typeface="Courier New"/>
                <a:cs typeface="Courier New"/>
              </a:endParaRPr>
            </a:p>
            <a:p>
              <a:r>
                <a:rPr lang="en-US" sz="1000" b="1" dirty="0">
                  <a:latin typeface="Courier New"/>
                  <a:cs typeface="Courier New"/>
                </a:rPr>
                <a:t>    type:  MSB_D64</a:t>
              </a:r>
            </a:p>
            <a:p>
              <a:endParaRPr lang="en-US" sz="1000" b="1" dirty="0">
                <a:latin typeface="Courier New"/>
                <a:cs typeface="Courier New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3213100" y="3060700"/>
              <a:ext cx="2985698" cy="2705100"/>
            </a:xfrm>
            <a:prstGeom prst="rect">
              <a:avLst/>
            </a:prstGeom>
            <a:solidFill>
              <a:srgbClr val="FFFEBD"/>
            </a:solidFill>
            <a:ln>
              <a:solidFill>
                <a:schemeClr val="tx1"/>
              </a:solidFill>
              <a:prstDash val="dash"/>
            </a:ln>
          </p:spPr>
          <p:txBody>
            <a:bodyPr wrap="square" rtlCol="0">
              <a:noAutofit/>
            </a:bodyPr>
            <a:lstStyle/>
            <a:p>
              <a:r>
                <a:rPr lang="en-US" sz="1000" b="1" dirty="0">
                  <a:latin typeface="Courier New"/>
                  <a:cs typeface="Courier New"/>
                </a:rPr>
                <a:t>- !</a:t>
              </a:r>
              <a:r>
                <a:rPr lang="en-US" sz="1000" b="1" dirty="0" err="1">
                  <a:latin typeface="Courier New"/>
                  <a:cs typeface="Courier New"/>
                </a:rPr>
                <a:t>FSWColumn</a:t>
              </a:r>
              <a:endParaRPr lang="en-US" sz="1000" b="1" dirty="0">
                <a:latin typeface="Courier New"/>
                <a:cs typeface="Courier New"/>
              </a:endParaRPr>
            </a:p>
            <a:p>
              <a:r>
                <a:rPr lang="en-US" sz="1000" b="1" dirty="0">
                  <a:latin typeface="Courier New"/>
                  <a:cs typeface="Courier New"/>
                </a:rPr>
                <a:t>    name:  LON_DEGS</a:t>
              </a:r>
            </a:p>
            <a:p>
              <a:r>
                <a:rPr lang="en-US" sz="1000" b="1" dirty="0">
                  <a:latin typeface="Courier New"/>
                  <a:cs typeface="Courier New"/>
                </a:rPr>
                <a:t>    </a:t>
              </a:r>
              <a:r>
                <a:rPr lang="en-US" sz="1000" b="1" dirty="0" err="1">
                  <a:latin typeface="Courier New"/>
                  <a:cs typeface="Courier New"/>
                </a:rPr>
                <a:t>desc</a:t>
              </a:r>
              <a:r>
                <a:rPr lang="en-US" sz="1000" b="1" dirty="0">
                  <a:latin typeface="Courier New"/>
                  <a:cs typeface="Courier New"/>
                </a:rPr>
                <a:t>:  Targets longitude degrees</a:t>
              </a:r>
            </a:p>
            <a:p>
              <a:r>
                <a:rPr lang="en-US" sz="1000" b="1" dirty="0">
                  <a:latin typeface="Courier New"/>
                  <a:cs typeface="Courier New"/>
                </a:rPr>
                <a:t>    format: "%20.6f"</a:t>
              </a:r>
            </a:p>
            <a:p>
              <a:r>
                <a:rPr lang="en-US" sz="1000" b="1" dirty="0">
                  <a:latin typeface="Courier New"/>
                  <a:cs typeface="Courier New"/>
                </a:rPr>
                <a:t>    units: </a:t>
              </a:r>
              <a:r>
                <a:rPr lang="en-US" sz="1000" b="1" dirty="0" err="1">
                  <a:latin typeface="Courier New"/>
                  <a:cs typeface="Courier New"/>
                </a:rPr>
                <a:t>deg</a:t>
              </a:r>
              <a:endParaRPr lang="en-US" sz="1000" b="1" dirty="0">
                <a:latin typeface="Courier New"/>
                <a:cs typeface="Courier New"/>
              </a:endParaRPr>
            </a:p>
            <a:p>
              <a:r>
                <a:rPr lang="en-US" sz="1000" b="1" dirty="0">
                  <a:latin typeface="Courier New"/>
                  <a:cs typeface="Courier New"/>
                </a:rPr>
                <a:t>    type:  MSB_D64</a:t>
              </a:r>
            </a:p>
            <a:p>
              <a:r>
                <a:rPr lang="en-US" sz="1000" b="1" dirty="0">
                  <a:latin typeface="Courier New"/>
                  <a:cs typeface="Courier New"/>
                </a:rPr>
                <a:t>   </a:t>
              </a:r>
            </a:p>
            <a:p>
              <a:r>
                <a:rPr lang="en-US" sz="1000" b="1" dirty="0">
                  <a:latin typeface="Courier New"/>
                  <a:cs typeface="Courier New"/>
                </a:rPr>
                <a:t>  - !</a:t>
              </a:r>
              <a:r>
                <a:rPr lang="en-US" sz="1000" b="1" dirty="0" err="1">
                  <a:latin typeface="Courier New"/>
                  <a:cs typeface="Courier New"/>
                </a:rPr>
                <a:t>FSWColumn</a:t>
              </a:r>
              <a:endParaRPr lang="en-US" sz="1000" b="1" dirty="0">
                <a:latin typeface="Courier New"/>
                <a:cs typeface="Courier New"/>
              </a:endParaRPr>
            </a:p>
            <a:p>
              <a:r>
                <a:rPr lang="en-US" sz="1000" b="1" dirty="0">
                  <a:latin typeface="Courier New"/>
                  <a:cs typeface="Courier New"/>
                </a:rPr>
                <a:t>    name:  ALTITUDE_METERS</a:t>
              </a:r>
            </a:p>
            <a:p>
              <a:r>
                <a:rPr lang="en-US" sz="1000" b="1" dirty="0">
                  <a:latin typeface="Courier New"/>
                  <a:cs typeface="Courier New"/>
                </a:rPr>
                <a:t>    </a:t>
              </a:r>
              <a:r>
                <a:rPr lang="en-US" sz="1000" b="1" dirty="0" err="1">
                  <a:latin typeface="Courier New"/>
                  <a:cs typeface="Courier New"/>
                </a:rPr>
                <a:t>desc</a:t>
              </a:r>
              <a:r>
                <a:rPr lang="en-US" sz="1000" b="1" dirty="0">
                  <a:latin typeface="Courier New"/>
                  <a:cs typeface="Courier New"/>
                </a:rPr>
                <a:t>:  Targets altitude meters</a:t>
              </a:r>
            </a:p>
            <a:p>
              <a:r>
                <a:rPr lang="en-US" sz="1000" b="1" dirty="0">
                  <a:latin typeface="Courier New"/>
                  <a:cs typeface="Courier New"/>
                </a:rPr>
                <a:t>    format: "%20.6f"</a:t>
              </a:r>
            </a:p>
            <a:p>
              <a:r>
                <a:rPr lang="en-US" sz="1000" b="1" dirty="0">
                  <a:latin typeface="Courier New"/>
                  <a:cs typeface="Courier New"/>
                </a:rPr>
                <a:t>    units: meters</a:t>
              </a:r>
            </a:p>
            <a:p>
              <a:r>
                <a:rPr lang="en-US" sz="1000" b="1" dirty="0">
                  <a:latin typeface="Courier New"/>
                  <a:cs typeface="Courier New"/>
                </a:rPr>
                <a:t>    type:  MSB_D64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4581074" y="2798252"/>
              <a:ext cx="1623756" cy="261610"/>
            </a:xfrm>
            <a:prstGeom prst="rect">
              <a:avLst/>
            </a:prstGeom>
            <a:solidFill>
              <a:srgbClr val="FFFEBD"/>
            </a:solidFill>
            <a:ln>
              <a:solidFill>
                <a:srgbClr val="EECC00"/>
              </a:solidFill>
              <a:prstDash val="solid"/>
            </a:ln>
          </p:spPr>
          <p:txBody>
            <a:bodyPr wrap="none" rtlCol="0">
              <a:spAutoFit/>
            </a:bodyPr>
            <a:lstStyle/>
            <a:p>
              <a:r>
                <a:rPr lang="en-US" sz="1100" b="1" dirty="0" err="1">
                  <a:latin typeface="Courier New"/>
                  <a:cs typeface="Courier New"/>
                </a:rPr>
                <a:t>config</a:t>
              </a:r>
              <a:r>
                <a:rPr lang="en-US" sz="1100" b="1" dirty="0">
                  <a:latin typeface="Courier New"/>
                  <a:cs typeface="Courier New"/>
                </a:rPr>
                <a:t>/</a:t>
              </a:r>
              <a:r>
                <a:rPr lang="en-US" sz="1100" b="1" dirty="0" err="1">
                  <a:latin typeface="Courier New"/>
                  <a:cs typeface="Courier New"/>
                </a:rPr>
                <a:t>table.yaml</a:t>
              </a:r>
              <a:endParaRPr lang="en-US" sz="1100" b="1" dirty="0">
                <a:latin typeface="Courier New"/>
                <a:cs typeface="Courier New"/>
              </a:endParaRPr>
            </a:p>
          </p:txBody>
        </p:sp>
      </p:grpSp>
      <p:sp>
        <p:nvSpPr>
          <p:cNvPr id="21" name="Rectangle 20"/>
          <p:cNvSpPr/>
          <p:nvPr/>
        </p:nvSpPr>
        <p:spPr>
          <a:xfrm>
            <a:off x="5861049" y="1686302"/>
            <a:ext cx="2647950" cy="1323439"/>
          </a:xfrm>
          <a:prstGeom prst="rect">
            <a:avLst/>
          </a:prstGeom>
          <a:solidFill>
            <a:srgbClr val="FFCC66"/>
          </a:solidFill>
          <a:ln>
            <a:solidFill>
              <a:srgbClr val="FF6600"/>
            </a:solidFill>
          </a:ln>
        </p:spPr>
        <p:txBody>
          <a:bodyPr wrap="square">
            <a:spAutoFit/>
          </a:bodyPr>
          <a:lstStyle/>
          <a:p>
            <a:r>
              <a:rPr lang="en-US" sz="1000" b="1" dirty="0" err="1">
                <a:latin typeface="Courier New"/>
                <a:cs typeface="Courier New"/>
              </a:rPr>
              <a:t>typedef</a:t>
            </a:r>
            <a:r>
              <a:rPr lang="en-US" sz="1000" b="1" dirty="0">
                <a:latin typeface="Courier New"/>
                <a:cs typeface="Courier New"/>
              </a:rPr>
              <a:t> </a:t>
            </a:r>
            <a:r>
              <a:rPr lang="en-US" sz="1000" b="1" dirty="0" err="1">
                <a:latin typeface="Courier New"/>
                <a:cs typeface="Courier New"/>
              </a:rPr>
              <a:t>struct</a:t>
            </a:r>
            <a:r>
              <a:rPr lang="en-US" sz="1000" b="1" dirty="0">
                <a:latin typeface="Courier New"/>
                <a:cs typeface="Courier New"/>
              </a:rPr>
              <a:t> {</a:t>
            </a:r>
          </a:p>
          <a:p>
            <a:r>
              <a:rPr lang="en-US" sz="1000" b="1" dirty="0">
                <a:latin typeface="Courier New"/>
                <a:cs typeface="Courier New"/>
              </a:rPr>
              <a:t>        ushort16 </a:t>
            </a:r>
            <a:r>
              <a:rPr lang="en-US" sz="1000" b="1" dirty="0" err="1">
                <a:latin typeface="Courier New"/>
                <a:cs typeface="Courier New"/>
              </a:rPr>
              <a:t>targetID</a:t>
            </a:r>
            <a:r>
              <a:rPr lang="en-US" sz="1000" b="1" dirty="0">
                <a:latin typeface="Courier New"/>
                <a:cs typeface="Courier New"/>
              </a:rPr>
              <a:t>;</a:t>
            </a:r>
          </a:p>
          <a:p>
            <a:r>
              <a:rPr lang="en-US" sz="1000" b="1" dirty="0">
                <a:latin typeface="Courier New"/>
                <a:cs typeface="Courier New"/>
              </a:rPr>
              <a:t>        double64 </a:t>
            </a:r>
            <a:r>
              <a:rPr lang="en-US" sz="1000" b="1" dirty="0" err="1">
                <a:latin typeface="Courier New"/>
                <a:cs typeface="Courier New"/>
              </a:rPr>
              <a:t>latDegs</a:t>
            </a:r>
            <a:r>
              <a:rPr lang="en-US" sz="1000" b="1" dirty="0">
                <a:latin typeface="Courier New"/>
                <a:cs typeface="Courier New"/>
              </a:rPr>
              <a:t>;</a:t>
            </a:r>
          </a:p>
          <a:p>
            <a:r>
              <a:rPr lang="en-US" sz="1000" b="1" dirty="0">
                <a:latin typeface="Courier New"/>
                <a:cs typeface="Courier New"/>
              </a:rPr>
              <a:t>        double64 </a:t>
            </a:r>
            <a:r>
              <a:rPr lang="en-US" sz="1000" b="1" dirty="0" err="1">
                <a:latin typeface="Courier New"/>
                <a:cs typeface="Courier New"/>
              </a:rPr>
              <a:t>lonDegs</a:t>
            </a:r>
            <a:r>
              <a:rPr lang="en-US" sz="1000" b="1" dirty="0">
                <a:latin typeface="Courier New"/>
                <a:cs typeface="Courier New"/>
              </a:rPr>
              <a:t>;</a:t>
            </a:r>
          </a:p>
          <a:p>
            <a:r>
              <a:rPr lang="en-US" sz="1000" b="1" dirty="0">
                <a:latin typeface="Courier New"/>
                <a:cs typeface="Courier New"/>
              </a:rPr>
              <a:t>        double64 </a:t>
            </a:r>
            <a:r>
              <a:rPr lang="en-US" sz="1000" b="1" dirty="0" err="1">
                <a:latin typeface="Courier New"/>
                <a:cs typeface="Courier New"/>
              </a:rPr>
              <a:t>altitudeMeters</a:t>
            </a:r>
            <a:r>
              <a:rPr lang="en-US" sz="1000" b="1" dirty="0">
                <a:latin typeface="Courier New"/>
                <a:cs typeface="Courier New"/>
              </a:rPr>
              <a:t>;</a:t>
            </a:r>
          </a:p>
          <a:p>
            <a:r>
              <a:rPr lang="en-US" sz="1000" b="1" dirty="0">
                <a:latin typeface="Courier New"/>
                <a:cs typeface="Courier New"/>
              </a:rPr>
              <a:t>        uchar8   enabled;</a:t>
            </a:r>
          </a:p>
          <a:p>
            <a:r>
              <a:rPr lang="en-US" sz="1000" b="1" dirty="0">
                <a:latin typeface="Courier New"/>
                <a:cs typeface="Courier New"/>
              </a:rPr>
              <a:t>    } </a:t>
            </a:r>
            <a:r>
              <a:rPr lang="en-US" sz="1000" b="1" dirty="0" err="1">
                <a:latin typeface="Courier New"/>
                <a:cs typeface="Courier New"/>
              </a:rPr>
              <a:t>target_t</a:t>
            </a:r>
            <a:r>
              <a:rPr lang="en-US" sz="1000" b="1" dirty="0">
                <a:latin typeface="Courier New"/>
                <a:cs typeface="Courier New"/>
              </a:rPr>
              <a:t>;</a:t>
            </a:r>
          </a:p>
          <a:p>
            <a:r>
              <a:rPr lang="en-US" sz="1000" b="1" dirty="0">
                <a:latin typeface="Courier New"/>
                <a:cs typeface="Courier New"/>
              </a:rPr>
              <a:t>… </a:t>
            </a:r>
          </a:p>
        </p:txBody>
      </p:sp>
      <p:sp>
        <p:nvSpPr>
          <p:cNvPr id="22" name="Left-Right Arrow 21"/>
          <p:cNvSpPr/>
          <p:nvPr/>
        </p:nvSpPr>
        <p:spPr bwMode="auto">
          <a:xfrm>
            <a:off x="3968749" y="1878922"/>
            <a:ext cx="1657350" cy="784311"/>
          </a:xfrm>
          <a:prstGeom prst="leftRightArrow">
            <a:avLst/>
          </a:prstGeom>
          <a:solidFill>
            <a:srgbClr val="CCFF66"/>
          </a:solidFill>
          <a:ln w="9525" cap="flat" cmpd="sng" algn="ctr">
            <a:solidFill>
              <a:srgbClr val="008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86210" tIns="43105" rIns="86210" bIns="43105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8620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000"/>
              <a:t>AIT</a:t>
            </a:r>
            <a:endParaRPr lang="en-US" sz="1000" dirty="0"/>
          </a:p>
          <a:p>
            <a:pPr marL="0" marR="0" indent="0" algn="ctr" defTabSz="8620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000" dirty="0"/>
              <a:t>Encode / Decode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390508" y="1429883"/>
            <a:ext cx="1120820" cy="261610"/>
          </a:xfrm>
          <a:prstGeom prst="rect">
            <a:avLst/>
          </a:prstGeom>
          <a:solidFill>
            <a:srgbClr val="FFCC66"/>
          </a:solidFill>
          <a:ln>
            <a:solidFill>
              <a:srgbClr val="FF6600"/>
            </a:solidFill>
            <a:prstDash val="solid"/>
          </a:ln>
        </p:spPr>
        <p:txBody>
          <a:bodyPr wrap="none" rtlCol="0">
            <a:spAutoFit/>
          </a:bodyPr>
          <a:lstStyle/>
          <a:p>
            <a:r>
              <a:rPr lang="en-US" sz="1100" b="1" dirty="0">
                <a:latin typeface="Courier New"/>
                <a:cs typeface="Courier New"/>
              </a:rPr>
              <a:t>Binary Data</a:t>
            </a:r>
          </a:p>
        </p:txBody>
      </p:sp>
    </p:spTree>
    <p:extLst>
      <p:ext uri="{BB962C8B-B14F-4D97-AF65-F5344CB8AC3E}">
        <p14:creationId xmlns:p14="http://schemas.microsoft.com/office/powerpoint/2010/main" val="20047157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AIT Command and Data Handling Tables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Example Tables and Products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15" name="Table 14"/>
          <p:cNvGraphicFramePr>
            <a:graphicFrameLocks noGrp="1"/>
          </p:cNvGraphicFramePr>
          <p:nvPr>
            <p:extLst/>
          </p:nvPr>
        </p:nvGraphicFramePr>
        <p:xfrm>
          <a:off x="457199" y="1760537"/>
          <a:ext cx="3276600" cy="1127760"/>
        </p:xfrm>
        <a:graphic>
          <a:graphicData uri="http://schemas.openxmlformats.org/drawingml/2006/table">
            <a:tbl>
              <a:tblPr firstRow="1" bandRow="1">
                <a:tableStyleId>{284E427A-3D55-4303-BF80-6455036E1DE7}</a:tableStyleId>
              </a:tblPr>
              <a:tblGrid>
                <a:gridCol w="5957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46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9361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4255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100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Target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Latitude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Longitude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Elevation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9560">
                <a:tc>
                  <a:txBody>
                    <a:bodyPr/>
                    <a:lstStyle/>
                    <a:p>
                      <a:pPr algn="r"/>
                      <a:r>
                        <a:rPr lang="en-US" sz="1000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r" defTabSz="9143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34.200° N 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118.18° W</a:t>
                      </a:r>
                      <a:endParaRPr lang="en-US" sz="1000" cap="small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dirty="0"/>
                        <a:t>0.39 km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0500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0500">
                <a:tc>
                  <a:txBody>
                    <a:bodyPr/>
                    <a:lstStyle/>
                    <a:p>
                      <a:pPr algn="r"/>
                      <a:r>
                        <a:rPr lang="en-US" sz="1000" dirty="0"/>
                        <a:t>1335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34.406° S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cap="small" dirty="0">
                          <a:solidFill>
                            <a:schemeClr val="tx1"/>
                          </a:solidFill>
                        </a:rPr>
                        <a:t>150.879</a:t>
                      </a:r>
                      <a:r>
                        <a:rPr lang="en-US" sz="1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° </a:t>
                      </a:r>
                      <a:r>
                        <a:rPr lang="en-US" sz="1000" cap="small" dirty="0">
                          <a:solidFill>
                            <a:schemeClr val="tx1"/>
                          </a:solidFill>
                        </a:rPr>
                        <a:t>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dirty="0"/>
                        <a:t>0.03</a:t>
                      </a:r>
                      <a:r>
                        <a:rPr lang="en-US" sz="1000" baseline="0" dirty="0"/>
                        <a:t> km</a:t>
                      </a:r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6" name="Rectangle 15"/>
          <p:cNvSpPr/>
          <p:nvPr/>
        </p:nvSpPr>
        <p:spPr>
          <a:xfrm>
            <a:off x="457199" y="1456111"/>
            <a:ext cx="32766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sz="1600" b="1" dirty="0"/>
              <a:t>Onboard Target Table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861049" y="1686302"/>
            <a:ext cx="2647950" cy="1323439"/>
          </a:xfrm>
          <a:prstGeom prst="rect">
            <a:avLst/>
          </a:prstGeom>
          <a:solidFill>
            <a:srgbClr val="FFCC66"/>
          </a:solidFill>
          <a:ln>
            <a:solidFill>
              <a:srgbClr val="FF6600"/>
            </a:solidFill>
          </a:ln>
        </p:spPr>
        <p:txBody>
          <a:bodyPr wrap="square">
            <a:spAutoFit/>
          </a:bodyPr>
          <a:lstStyle/>
          <a:p>
            <a:r>
              <a:rPr lang="en-US" sz="1000" b="1" dirty="0" err="1">
                <a:latin typeface="Courier New"/>
                <a:cs typeface="Courier New"/>
              </a:rPr>
              <a:t>typedef</a:t>
            </a:r>
            <a:r>
              <a:rPr lang="en-US" sz="1000" b="1" dirty="0">
                <a:latin typeface="Courier New"/>
                <a:cs typeface="Courier New"/>
              </a:rPr>
              <a:t> </a:t>
            </a:r>
            <a:r>
              <a:rPr lang="en-US" sz="1000" b="1" dirty="0" err="1">
                <a:latin typeface="Courier New"/>
                <a:cs typeface="Courier New"/>
              </a:rPr>
              <a:t>struct</a:t>
            </a:r>
            <a:r>
              <a:rPr lang="en-US" sz="1000" b="1" dirty="0">
                <a:latin typeface="Courier New"/>
                <a:cs typeface="Courier New"/>
              </a:rPr>
              <a:t> {</a:t>
            </a:r>
          </a:p>
          <a:p>
            <a:r>
              <a:rPr lang="en-US" sz="1000" b="1" dirty="0">
                <a:latin typeface="Courier New"/>
                <a:cs typeface="Courier New"/>
              </a:rPr>
              <a:t>        ushort16 </a:t>
            </a:r>
            <a:r>
              <a:rPr lang="en-US" sz="1000" b="1" dirty="0" err="1">
                <a:latin typeface="Courier New"/>
                <a:cs typeface="Courier New"/>
              </a:rPr>
              <a:t>targetID</a:t>
            </a:r>
            <a:r>
              <a:rPr lang="en-US" sz="1000" b="1" dirty="0">
                <a:latin typeface="Courier New"/>
                <a:cs typeface="Courier New"/>
              </a:rPr>
              <a:t>;</a:t>
            </a:r>
          </a:p>
          <a:p>
            <a:r>
              <a:rPr lang="en-US" sz="1000" b="1" dirty="0">
                <a:latin typeface="Courier New"/>
                <a:cs typeface="Courier New"/>
              </a:rPr>
              <a:t>        double64 </a:t>
            </a:r>
            <a:r>
              <a:rPr lang="en-US" sz="1000" b="1" dirty="0" err="1">
                <a:latin typeface="Courier New"/>
                <a:cs typeface="Courier New"/>
              </a:rPr>
              <a:t>latDegs</a:t>
            </a:r>
            <a:r>
              <a:rPr lang="en-US" sz="1000" b="1" dirty="0">
                <a:latin typeface="Courier New"/>
                <a:cs typeface="Courier New"/>
              </a:rPr>
              <a:t>;</a:t>
            </a:r>
          </a:p>
          <a:p>
            <a:r>
              <a:rPr lang="en-US" sz="1000" b="1" dirty="0">
                <a:latin typeface="Courier New"/>
                <a:cs typeface="Courier New"/>
              </a:rPr>
              <a:t>        double64 </a:t>
            </a:r>
            <a:r>
              <a:rPr lang="en-US" sz="1000" b="1" dirty="0" err="1">
                <a:latin typeface="Courier New"/>
                <a:cs typeface="Courier New"/>
              </a:rPr>
              <a:t>lonDegs</a:t>
            </a:r>
            <a:r>
              <a:rPr lang="en-US" sz="1000" b="1" dirty="0">
                <a:latin typeface="Courier New"/>
                <a:cs typeface="Courier New"/>
              </a:rPr>
              <a:t>;</a:t>
            </a:r>
          </a:p>
          <a:p>
            <a:r>
              <a:rPr lang="en-US" sz="1000" b="1" dirty="0">
                <a:latin typeface="Courier New"/>
                <a:cs typeface="Courier New"/>
              </a:rPr>
              <a:t>        double64 </a:t>
            </a:r>
            <a:r>
              <a:rPr lang="en-US" sz="1000" b="1" dirty="0" err="1">
                <a:latin typeface="Courier New"/>
                <a:cs typeface="Courier New"/>
              </a:rPr>
              <a:t>altitudeMeters</a:t>
            </a:r>
            <a:r>
              <a:rPr lang="en-US" sz="1000" b="1" dirty="0">
                <a:latin typeface="Courier New"/>
                <a:cs typeface="Courier New"/>
              </a:rPr>
              <a:t>;</a:t>
            </a:r>
          </a:p>
          <a:p>
            <a:r>
              <a:rPr lang="en-US" sz="1000" b="1" dirty="0">
                <a:latin typeface="Courier New"/>
                <a:cs typeface="Courier New"/>
              </a:rPr>
              <a:t>        uchar8   enabled;</a:t>
            </a:r>
          </a:p>
          <a:p>
            <a:r>
              <a:rPr lang="en-US" sz="1000" b="1" dirty="0">
                <a:latin typeface="Courier New"/>
                <a:cs typeface="Courier New"/>
              </a:rPr>
              <a:t>    } </a:t>
            </a:r>
            <a:r>
              <a:rPr lang="en-US" sz="1000" b="1" dirty="0" err="1">
                <a:latin typeface="Courier New"/>
                <a:cs typeface="Courier New"/>
              </a:rPr>
              <a:t>target_t</a:t>
            </a:r>
            <a:r>
              <a:rPr lang="en-US" sz="1000" b="1" dirty="0">
                <a:latin typeface="Courier New"/>
                <a:cs typeface="Courier New"/>
              </a:rPr>
              <a:t>;</a:t>
            </a:r>
          </a:p>
          <a:p>
            <a:r>
              <a:rPr lang="en-US" sz="1000" b="1" dirty="0">
                <a:latin typeface="Courier New"/>
                <a:cs typeface="Courier New"/>
              </a:rPr>
              <a:t>… </a:t>
            </a:r>
          </a:p>
        </p:txBody>
      </p:sp>
      <p:sp>
        <p:nvSpPr>
          <p:cNvPr id="22" name="Left-Right Arrow 21"/>
          <p:cNvSpPr/>
          <p:nvPr/>
        </p:nvSpPr>
        <p:spPr bwMode="auto">
          <a:xfrm>
            <a:off x="3968749" y="1878922"/>
            <a:ext cx="1657350" cy="784311"/>
          </a:xfrm>
          <a:prstGeom prst="leftRightArrow">
            <a:avLst/>
          </a:prstGeom>
          <a:solidFill>
            <a:srgbClr val="CCFF66"/>
          </a:solidFill>
          <a:ln w="9525" cap="flat" cmpd="sng" algn="ctr">
            <a:solidFill>
              <a:srgbClr val="008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86210" tIns="43105" rIns="86210" bIns="43105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8620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000"/>
              <a:t>AIT</a:t>
            </a:r>
            <a:endParaRPr lang="en-US" sz="1000" dirty="0"/>
          </a:p>
          <a:p>
            <a:pPr marL="0" marR="0" indent="0" algn="ctr" defTabSz="8620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000" dirty="0"/>
              <a:t>Encode / Decode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390508" y="1429883"/>
            <a:ext cx="1120820" cy="261610"/>
          </a:xfrm>
          <a:prstGeom prst="rect">
            <a:avLst/>
          </a:prstGeom>
          <a:solidFill>
            <a:srgbClr val="FFCC66"/>
          </a:solidFill>
          <a:ln>
            <a:solidFill>
              <a:srgbClr val="FF6600"/>
            </a:solidFill>
            <a:prstDash val="solid"/>
          </a:ln>
        </p:spPr>
        <p:txBody>
          <a:bodyPr wrap="none" rtlCol="0">
            <a:spAutoFit/>
          </a:bodyPr>
          <a:lstStyle/>
          <a:p>
            <a:r>
              <a:rPr lang="en-US" sz="1100" b="1" dirty="0">
                <a:latin typeface="Courier New"/>
                <a:cs typeface="Courier New"/>
              </a:rPr>
              <a:t>Binary Data</a:t>
            </a:r>
          </a:p>
        </p:txBody>
      </p:sp>
      <p:sp>
        <p:nvSpPr>
          <p:cNvPr id="14" name="Text Placeholder 1"/>
          <p:cNvSpPr txBox="1">
            <a:spLocks/>
          </p:cNvSpPr>
          <p:nvPr/>
        </p:nvSpPr>
        <p:spPr>
          <a:xfrm>
            <a:off x="476249" y="3192723"/>
            <a:ext cx="8191500" cy="3328147"/>
          </a:xfrm>
          <a:prstGeom prst="rect">
            <a:avLst/>
          </a:prstGeom>
        </p:spPr>
        <p:txBody>
          <a:bodyPr/>
          <a:lstStyle>
            <a:lvl1pPr marL="230188" indent="-230188" algn="l" defTabSz="914400" rtl="0" eaLnBrk="1" latinLnBrk="0" hangingPunct="1">
              <a:spcBef>
                <a:spcPct val="20000"/>
              </a:spcBef>
              <a:buClr>
                <a:schemeClr val="bg1">
                  <a:lumMod val="50000"/>
                </a:schemeClr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50000"/>
                </a:schemeClr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50000"/>
                </a:schemeClr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50000"/>
                </a:schemeClr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50000"/>
                </a:schemeClr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bg1">
                  <a:lumMod val="50000"/>
                </a:schemeClr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bg1">
                  <a:lumMod val="50000"/>
                </a:schemeClr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bg1">
                  <a:lumMod val="50000"/>
                </a:schemeClr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bg1">
                  <a:lumMod val="50000"/>
                </a:schemeClr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47700" lvl="2" indent="0">
              <a:buFont typeface="Arial" pitchFamily="34" charset="0"/>
              <a:buNone/>
            </a:pPr>
            <a:r>
              <a:rPr lang="en-US" dirty="0"/>
              <a:t>Configuration-based approach </a:t>
            </a:r>
            <a:r>
              <a:rPr lang="en-US"/>
              <a:t>allows projects to </a:t>
            </a:r>
            <a:r>
              <a:rPr lang="en-US" dirty="0"/>
              <a:t>use the same AIT tools for multiple C&amp;DH onboard data tables:</a:t>
            </a:r>
          </a:p>
          <a:p>
            <a:pPr marL="1320800" lvl="3" indent="-342900">
              <a:buFont typeface="+mj-lt"/>
              <a:buAutoNum type="arabicPeriod"/>
            </a:pPr>
            <a:r>
              <a:rPr lang="en-US" dirty="0"/>
              <a:t>CRC</a:t>
            </a:r>
          </a:p>
          <a:p>
            <a:pPr marL="1320800" lvl="3" indent="-342900">
              <a:buFont typeface="+mj-lt"/>
              <a:buAutoNum type="arabicPeriod"/>
            </a:pPr>
            <a:r>
              <a:rPr lang="en-US" dirty="0"/>
              <a:t>Downlink Windows</a:t>
            </a:r>
          </a:p>
          <a:p>
            <a:pPr marL="1320800" lvl="3" indent="-342900">
              <a:buFont typeface="+mj-lt"/>
              <a:buAutoNum type="arabicPeriod"/>
            </a:pPr>
            <a:r>
              <a:rPr lang="en-US" dirty="0"/>
              <a:t>Fault Response</a:t>
            </a:r>
          </a:p>
          <a:p>
            <a:pPr marL="1320800" lvl="3" indent="-342900">
              <a:buFont typeface="+mj-lt"/>
              <a:buAutoNum type="arabicPeriod"/>
            </a:pPr>
            <a:r>
              <a:rPr lang="en-US" dirty="0"/>
              <a:t>Keep Out Zones</a:t>
            </a:r>
          </a:p>
          <a:p>
            <a:pPr marL="1320800" lvl="3" indent="-342900">
              <a:buFont typeface="+mj-lt"/>
              <a:buAutoNum type="arabicPeriod"/>
            </a:pPr>
            <a:r>
              <a:rPr lang="en-US" dirty="0"/>
              <a:t>Line-of-Sight Errors</a:t>
            </a:r>
          </a:p>
          <a:p>
            <a:pPr marL="1320800" lvl="3" indent="-342900">
              <a:buFont typeface="+mj-lt"/>
              <a:buAutoNum type="arabicPeriod"/>
            </a:pPr>
            <a:r>
              <a:rPr lang="en-US" dirty="0"/>
              <a:t>Memory Scrub</a:t>
            </a:r>
          </a:p>
          <a:p>
            <a:pPr marL="1320800" lvl="3" indent="-342900">
              <a:buFont typeface="+mj-lt"/>
              <a:buAutoNum type="arabicPeriod"/>
            </a:pPr>
            <a:r>
              <a:rPr lang="en-US" dirty="0"/>
              <a:t>Schedule</a:t>
            </a:r>
          </a:p>
          <a:p>
            <a:pPr marL="1320800" lvl="3" indent="-342900">
              <a:buFont typeface="+mj-lt"/>
              <a:buAutoNum type="arabicPeriod"/>
            </a:pPr>
            <a:r>
              <a:rPr lang="en-US" dirty="0"/>
              <a:t>Targets</a:t>
            </a:r>
          </a:p>
          <a:p>
            <a:pPr marL="1320800" lvl="3" indent="-342900">
              <a:buFont typeface="+mj-lt"/>
              <a:buAutoNum type="arabicPeriod"/>
            </a:pPr>
            <a:r>
              <a:rPr lang="en-US" dirty="0"/>
              <a:t>Error Logs</a:t>
            </a:r>
          </a:p>
        </p:txBody>
      </p:sp>
    </p:spTree>
    <p:extLst>
      <p:ext uri="{BB962C8B-B14F-4D97-AF65-F5344CB8AC3E}">
        <p14:creationId xmlns:p14="http://schemas.microsoft.com/office/powerpoint/2010/main" val="25339618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JPL-WhiteTheme-4x3-vA6">
  <a:themeElements>
    <a:clrScheme name="JPL Colors - Jan 2017">
      <a:dk1>
        <a:sysClr val="windowText" lastClr="000000"/>
      </a:dk1>
      <a:lt1>
        <a:sysClr val="window" lastClr="FFFFFF"/>
      </a:lt1>
      <a:dk2>
        <a:srgbClr val="5D5D60"/>
      </a:dk2>
      <a:lt2>
        <a:srgbClr val="A5A5A5"/>
      </a:lt2>
      <a:accent1>
        <a:srgbClr val="E31937"/>
      </a:accent1>
      <a:accent2>
        <a:srgbClr val="94A8C2"/>
      </a:accent2>
      <a:accent3>
        <a:srgbClr val="617998"/>
      </a:accent3>
      <a:accent4>
        <a:srgbClr val="A4B34C"/>
      </a:accent4>
      <a:accent5>
        <a:srgbClr val="FF6E1E"/>
      </a:accent5>
      <a:accent6>
        <a:srgbClr val="F2A900"/>
      </a:accent6>
      <a:hlink>
        <a:srgbClr val="E31937"/>
      </a:hlink>
      <a:folHlink>
        <a:srgbClr val="E31937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>
    <a:spDef>
      <a:spPr>
        <a:solidFill>
          <a:schemeClr val="bg1">
            <a:lumMod val="85000"/>
          </a:schemeClr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12700" cmpd="sng">
          <a:solidFill>
            <a:schemeClr val="bg2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 vert="horz" lIns="91440" tIns="45720" rIns="91440" bIns="45720" rtlCol="0">
        <a:noAutofit/>
      </a:bodyPr>
      <a:lstStyle>
        <a:defPPr>
          <a:defRPr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JPL-BlackTheme-4x3-vA6">
  <a:themeElements>
    <a:clrScheme name="JPL Colors - Jan 2017">
      <a:dk1>
        <a:sysClr val="windowText" lastClr="000000"/>
      </a:dk1>
      <a:lt1>
        <a:sysClr val="window" lastClr="FFFFFF"/>
      </a:lt1>
      <a:dk2>
        <a:srgbClr val="5D5D60"/>
      </a:dk2>
      <a:lt2>
        <a:srgbClr val="A5A5A5"/>
      </a:lt2>
      <a:accent1>
        <a:srgbClr val="E31937"/>
      </a:accent1>
      <a:accent2>
        <a:srgbClr val="94A8C2"/>
      </a:accent2>
      <a:accent3>
        <a:srgbClr val="617998"/>
      </a:accent3>
      <a:accent4>
        <a:srgbClr val="A4B34C"/>
      </a:accent4>
      <a:accent5>
        <a:srgbClr val="FF6E1E"/>
      </a:accent5>
      <a:accent6>
        <a:srgbClr val="F2A900"/>
      </a:accent6>
      <a:hlink>
        <a:srgbClr val="E31937"/>
      </a:hlink>
      <a:folHlink>
        <a:srgbClr val="E31937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>
    <a:spDef>
      <a:spPr>
        <a:solidFill>
          <a:schemeClr val="tx2">
            <a:lumMod val="50000"/>
          </a:schemeClr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12700" cmpd="sng">
          <a:solidFill>
            <a:schemeClr val="tx2"/>
          </a:solidFill>
          <a:headEnd type="arrow"/>
          <a:tailEnd type="arrow"/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 vert="horz" wrap="square" lIns="91440" tIns="45720" rIns="91440" bIns="45720" rtlCol="0">
        <a:noAutofit/>
      </a:bodyPr>
      <a:lstStyle>
        <a:defPPr>
          <a:defRPr dirty="0" err="1" smtClean="0">
            <a:solidFill>
              <a:srgbClr val="FFFFFF"/>
            </a:solidFill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Adjacency.thmx</Template>
  <TotalTime>21345</TotalTime>
  <Words>2371</Words>
  <Application>Microsoft Macintosh PowerPoint</Application>
  <PresentationFormat>On-screen Show (4:3)</PresentationFormat>
  <Paragraphs>508</Paragraphs>
  <Slides>20</Slides>
  <Notes>5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Links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7" baseType="lpstr">
      <vt:lpstr>Arial</vt:lpstr>
      <vt:lpstr>Arial Narrow</vt:lpstr>
      <vt:lpstr>Courier</vt:lpstr>
      <vt:lpstr>Courier New</vt:lpstr>
      <vt:lpstr>JPL-WhiteTheme-4x3-vA6</vt:lpstr>
      <vt:lpstr>JPL-BlackTheme-4x3-vA6</vt:lpstr>
      <vt:lpstr>file:////Users/bornstei/proj/cii/specifications/Macintosh%20HD:Users:bornstei:proj:cii:specifications:CII%20Data%20Interface%20DRAFT%202011-02-07.doc!OLE_LINK4</vt:lpstr>
      <vt:lpstr>PowerPoint Presentation</vt:lpstr>
      <vt:lpstr>AIT Overview</vt:lpstr>
      <vt:lpstr>AIT Feature Highlights</vt:lpstr>
      <vt:lpstr>AIT Component Architecture</vt:lpstr>
      <vt:lpstr>AIT Commanding</vt:lpstr>
      <vt:lpstr>AIT Commanding</vt:lpstr>
      <vt:lpstr>AIT Commanding</vt:lpstr>
      <vt:lpstr>AIT Sequencing</vt:lpstr>
      <vt:lpstr>AIT Telemetry</vt:lpstr>
      <vt:lpstr>AIT Telemetry</vt:lpstr>
      <vt:lpstr>AIT Telemetry</vt:lpstr>
      <vt:lpstr>AIT Telemetry</vt:lpstr>
      <vt:lpstr>Configurable Telemetry Displays</vt:lpstr>
      <vt:lpstr>AIT Telemetry</vt:lpstr>
      <vt:lpstr>AIT API and Payload Scripting</vt:lpstr>
      <vt:lpstr>Scratching the Surface</vt:lpstr>
      <vt:lpstr>AIT Documentation, Support, Installation</vt:lpstr>
      <vt:lpstr>PowerPoint Presentation</vt:lpstr>
      <vt:lpstr>AIT Command and Data Handling Tables</vt:lpstr>
      <vt:lpstr>AIT Command and Data Handling Tables</vt:lpstr>
    </vt:vector>
  </TitlesOfParts>
  <Company/>
  <LinksUpToDate>false</LinksUpToDate>
  <SharedDoc>false</SharedDoc>
  <HyperlinksChanged>false</HyperlinksChanged>
  <AppVersion>16.0011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Carolyn M Stolze</dc:creator>
  <cp:lastModifiedBy>Microsoft Office User</cp:lastModifiedBy>
  <cp:revision>356</cp:revision>
  <cp:lastPrinted>2016-07-26T23:14:33Z</cp:lastPrinted>
  <dcterms:created xsi:type="dcterms:W3CDTF">2016-06-29T01:27:10Z</dcterms:created>
  <dcterms:modified xsi:type="dcterms:W3CDTF">2018-04-30T17:42:21Z</dcterms:modified>
</cp:coreProperties>
</file>