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6"/>
  </p:notesMasterIdLst>
  <p:sldIdLst>
    <p:sldId id="256" r:id="rId2"/>
    <p:sldId id="257" r:id="rId3"/>
    <p:sldId id="262" r:id="rId4"/>
    <p:sldId id="271" r:id="rId5"/>
    <p:sldId id="272" r:id="rId6"/>
    <p:sldId id="273" r:id="rId7"/>
    <p:sldId id="263" r:id="rId8"/>
    <p:sldId id="266" r:id="rId9"/>
    <p:sldId id="267" r:id="rId10"/>
    <p:sldId id="268" r:id="rId11"/>
    <p:sldId id="274" r:id="rId12"/>
    <p:sldId id="275"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D30359-EA89-4826-87C7-B96ADDD78CAE}" v="192" dt="2018-04-18T15:03:31.917"/>
    <p1510:client id="{467CCF46-E315-49BB-A07D-FCA5CB7E3190}" v="5" dt="2018-04-18T15:28:31.0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niel John Richard" userId="S::m1137351@moreheadstate.edu::57c57a9c-25ce-44f8-a019-35147f340319" providerId="AD" clId="Web-{2FFCD85A-4C39-4344-B6AA-CCBE53131E14}"/>
    <pc:docChg chg="modSld">
      <pc:chgData name="Nathaniel John Richard" userId="S::m1137351@moreheadstate.edu::57c57a9c-25ce-44f8-a019-35147f340319" providerId="AD" clId="Web-{2FFCD85A-4C39-4344-B6AA-CCBE53131E14}" dt="2018-04-16T17:09:25.313" v="20"/>
      <pc:docMkLst>
        <pc:docMk/>
      </pc:docMkLst>
      <pc:sldChg chg="addSp modSp">
        <pc:chgData name="Nathaniel John Richard" userId="S::m1137351@moreheadstate.edu::57c57a9c-25ce-44f8-a019-35147f340319" providerId="AD" clId="Web-{2FFCD85A-4C39-4344-B6AA-CCBE53131E14}" dt="2018-04-16T17:09:25.313" v="20"/>
        <pc:sldMkLst>
          <pc:docMk/>
          <pc:sldMk cId="508002168" sldId="256"/>
        </pc:sldMkLst>
        <pc:spChg chg="mod">
          <ac:chgData name="Nathaniel John Richard" userId="S::m1137351@moreheadstate.edu::57c57a9c-25ce-44f8-a019-35147f340319" providerId="AD" clId="Web-{2FFCD85A-4C39-4344-B6AA-CCBE53131E14}" dt="2018-04-16T17:08:59.922" v="16"/>
          <ac:spMkLst>
            <pc:docMk/>
            <pc:sldMk cId="508002168" sldId="256"/>
            <ac:spMk id="4" creationId="{620A1F29-BF6F-4B11-B106-62490F2B3469}"/>
          </ac:spMkLst>
        </pc:spChg>
        <pc:picChg chg="add mod">
          <ac:chgData name="Nathaniel John Richard" userId="S::m1137351@moreheadstate.edu::57c57a9c-25ce-44f8-a019-35147f340319" providerId="AD" clId="Web-{2FFCD85A-4C39-4344-B6AA-CCBE53131E14}" dt="2018-04-16T17:09:25.313" v="20"/>
          <ac:picMkLst>
            <pc:docMk/>
            <pc:sldMk cId="508002168" sldId="256"/>
            <ac:picMk id="6" creationId="{381A55C9-029C-49FC-BD94-F42EEB9ADE31}"/>
          </ac:picMkLst>
        </pc:picChg>
      </pc:sldChg>
    </pc:docChg>
  </pc:docChgLst>
  <pc:docChgLst>
    <pc:chgData name="Nathaniel John Richard" userId="S::m1137351@moreheadstate.edu::57c57a9c-25ce-44f8-a019-35147f340319" providerId="AD" clId="Web-{34C7EC74-8845-45ED-A3EC-37344C1FE80F}"/>
    <pc:docChg chg="modSld">
      <pc:chgData name="Nathaniel John Richard" userId="S::m1137351@moreheadstate.edu::57c57a9c-25ce-44f8-a019-35147f340319" providerId="AD" clId="Web-{34C7EC74-8845-45ED-A3EC-37344C1FE80F}" dt="2018-04-16T16:45:43.235" v="40"/>
      <pc:docMkLst>
        <pc:docMk/>
      </pc:docMkLst>
      <pc:sldChg chg="modSp">
        <pc:chgData name="Nathaniel John Richard" userId="S::m1137351@moreheadstate.edu::57c57a9c-25ce-44f8-a019-35147f340319" providerId="AD" clId="Web-{34C7EC74-8845-45ED-A3EC-37344C1FE80F}" dt="2018-04-16T16:44:16.200" v="10"/>
        <pc:sldMkLst>
          <pc:docMk/>
          <pc:sldMk cId="2282329812" sldId="262"/>
        </pc:sldMkLst>
        <pc:spChg chg="mod">
          <ac:chgData name="Nathaniel John Richard" userId="S::m1137351@moreheadstate.edu::57c57a9c-25ce-44f8-a019-35147f340319" providerId="AD" clId="Web-{34C7EC74-8845-45ED-A3EC-37344C1FE80F}" dt="2018-04-16T16:44:16.200" v="10"/>
          <ac:spMkLst>
            <pc:docMk/>
            <pc:sldMk cId="2282329812" sldId="262"/>
            <ac:spMk id="5" creationId="{2919F9F8-979B-4800-98B6-5821B7651ACB}"/>
          </ac:spMkLst>
        </pc:spChg>
      </pc:sldChg>
      <pc:sldChg chg="modSp">
        <pc:chgData name="Nathaniel John Richard" userId="S::m1137351@moreheadstate.edu::57c57a9c-25ce-44f8-a019-35147f340319" providerId="AD" clId="Web-{34C7EC74-8845-45ED-A3EC-37344C1FE80F}" dt="2018-04-16T16:45:43.235" v="39"/>
        <pc:sldMkLst>
          <pc:docMk/>
          <pc:sldMk cId="459548872" sldId="263"/>
        </pc:sldMkLst>
        <pc:spChg chg="mod">
          <ac:chgData name="Nathaniel John Richard" userId="S::m1137351@moreheadstate.edu::57c57a9c-25ce-44f8-a019-35147f340319" providerId="AD" clId="Web-{34C7EC74-8845-45ED-A3EC-37344C1FE80F}" dt="2018-04-16T16:45:43.235" v="39"/>
          <ac:spMkLst>
            <pc:docMk/>
            <pc:sldMk cId="459548872" sldId="263"/>
            <ac:spMk id="3" creationId="{C685539B-ADA3-4EF5-8F11-4359CFD67EE7}"/>
          </ac:spMkLst>
        </pc:spChg>
      </pc:sldChg>
    </pc:docChg>
  </pc:docChgLst>
  <pc:docChgLst>
    <pc:chgData name="Nathaniel John Richard" userId="S::m1137351@moreheadstate.edu::57c57a9c-25ce-44f8-a019-35147f340319" providerId="AD" clId="Web-{467CCF46-E315-49BB-A07D-FCA5CB7E3190}"/>
    <pc:docChg chg="modSld">
      <pc:chgData name="Nathaniel John Richard" userId="S::m1137351@moreheadstate.edu::57c57a9c-25ce-44f8-a019-35147f340319" providerId="AD" clId="Web-{467CCF46-E315-49BB-A07D-FCA5CB7E3190}" dt="2018-04-18T15:28:31.095" v="9"/>
      <pc:docMkLst>
        <pc:docMk/>
      </pc:docMkLst>
      <pc:sldChg chg="modSp">
        <pc:chgData name="Nathaniel John Richard" userId="S::m1137351@moreheadstate.edu::57c57a9c-25ce-44f8-a019-35147f340319" providerId="AD" clId="Web-{467CCF46-E315-49BB-A07D-FCA5CB7E3190}" dt="2018-04-18T15:28:31.079" v="8"/>
        <pc:sldMkLst>
          <pc:docMk/>
          <pc:sldMk cId="459548872" sldId="263"/>
        </pc:sldMkLst>
        <pc:spChg chg="mod">
          <ac:chgData name="Nathaniel John Richard" userId="S::m1137351@moreheadstate.edu::57c57a9c-25ce-44f8-a019-35147f340319" providerId="AD" clId="Web-{467CCF46-E315-49BB-A07D-FCA5CB7E3190}" dt="2018-04-18T15:28:31.079" v="8"/>
          <ac:spMkLst>
            <pc:docMk/>
            <pc:sldMk cId="459548872" sldId="263"/>
            <ac:spMk id="3" creationId="{C685539B-ADA3-4EF5-8F11-4359CFD67E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7FC23-F23D-40E5-970E-8C5BC2711827}" type="datetimeFigureOut">
              <a:rPr lang="en-US" smtClean="0"/>
              <a:t>4/18/2018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6A668-8DCD-4F0F-9CC0-D1A69F105391}" type="slidenum">
              <a:rPr lang="en-US" smtClean="0"/>
              <a:t>‹#›</a:t>
            </a:fld>
            <a:endParaRPr lang="en-US"/>
          </a:p>
        </p:txBody>
      </p:sp>
    </p:spTree>
    <p:extLst>
      <p:ext uri="{BB962C8B-B14F-4D97-AF65-F5344CB8AC3E}">
        <p14:creationId xmlns:p14="http://schemas.microsoft.com/office/powerpoint/2010/main" val="3895471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r>
              <a:rPr lang="en-US"/>
              <a:t>05/08/2018</a:t>
            </a: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pic>
        <p:nvPicPr>
          <p:cNvPr id="20" name="Picture 19">
            <a:extLst>
              <a:ext uri="{FF2B5EF4-FFF2-40B4-BE49-F238E27FC236}">
                <a16:creationId xmlns:a16="http://schemas.microsoft.com/office/drawing/2014/main" id="{9A98BDA1-9BF1-43D7-8FE1-00596D449B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05/08/2018</a:t>
            </a:r>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05/08/2018</a:t>
            </a:r>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05/08/2018</a:t>
            </a:r>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05/08/2018</a:t>
            </a:r>
          </a:p>
        </p:txBody>
      </p:sp>
      <p:sp>
        <p:nvSpPr>
          <p:cNvPr id="3" name="Footer Placeholder 2"/>
          <p:cNvSpPr>
            <a:spLocks noGrp="1"/>
          </p:cNvSpPr>
          <p:nvPr>
            <p:ph type="ftr" sz="quarter" idx="11"/>
          </p:nvPr>
        </p:nvSpPr>
        <p:spPr/>
        <p:txBody>
          <a:bodyPr/>
          <a:lstStyle/>
          <a:p>
            <a:r>
              <a:rPr lang="en-US"/>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pic>
        <p:nvPicPr>
          <p:cNvPr id="6" name="Picture 5">
            <a:extLst>
              <a:ext uri="{FF2B5EF4-FFF2-40B4-BE49-F238E27FC236}">
                <a16:creationId xmlns:a16="http://schemas.microsoft.com/office/drawing/2014/main" id="{EB7BF76E-545F-4E2E-B3A2-E9F5AB66B8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05/08/2018</a:t>
            </a:r>
          </a:p>
        </p:txBody>
      </p:sp>
      <p:sp>
        <p:nvSpPr>
          <p:cNvPr id="6" name="Footer Placeholder 5"/>
          <p:cNvSpPr>
            <a:spLocks noGrp="1"/>
          </p:cNvSpPr>
          <p:nvPr>
            <p:ph type="ftr" sz="quarter" idx="11"/>
          </p:nvPr>
        </p:nvSpPr>
        <p:spPr/>
        <p:txBody>
          <a:bodyPr/>
          <a:lstStyle/>
          <a:p>
            <a:r>
              <a:rPr lang="en-US"/>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pic>
        <p:nvPicPr>
          <p:cNvPr id="21" name="Picture 20">
            <a:extLst>
              <a:ext uri="{FF2B5EF4-FFF2-40B4-BE49-F238E27FC236}">
                <a16:creationId xmlns:a16="http://schemas.microsoft.com/office/drawing/2014/main" id="{48393B75-FC58-44B5-9114-44C5E23F5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05/08/2018</a:t>
            </a:r>
          </a:p>
        </p:txBody>
      </p:sp>
      <p:sp>
        <p:nvSpPr>
          <p:cNvPr id="6" name="Footer Placeholder 5"/>
          <p:cNvSpPr>
            <a:spLocks noGrp="1"/>
          </p:cNvSpPr>
          <p:nvPr>
            <p:ph type="ftr" sz="quarter" idx="11"/>
          </p:nvPr>
        </p:nvSpPr>
        <p:spPr/>
        <p:txBody>
          <a:bodyPr/>
          <a:lstStyle/>
          <a:p>
            <a:r>
              <a:rPr lang="en-US"/>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pic>
        <p:nvPicPr>
          <p:cNvPr id="21" name="Picture 20">
            <a:extLst>
              <a:ext uri="{FF2B5EF4-FFF2-40B4-BE49-F238E27FC236}">
                <a16:creationId xmlns:a16="http://schemas.microsoft.com/office/drawing/2014/main" id="{0BB08A05-F27C-49E5-B701-7EF94E1661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05/08/2018</a:t>
            </a:r>
          </a:p>
        </p:txBody>
      </p:sp>
      <p:sp>
        <p:nvSpPr>
          <p:cNvPr id="6" name="Footer Placeholder 5"/>
          <p:cNvSpPr>
            <a:spLocks noGrp="1"/>
          </p:cNvSpPr>
          <p:nvPr>
            <p:ph type="ftr" sz="quarter" idx="11"/>
          </p:nvPr>
        </p:nvSpPr>
        <p:spPr/>
        <p:txBody>
          <a:bodyPr/>
          <a:lstStyle/>
          <a:p>
            <a:r>
              <a:rPr lang="en-US"/>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pic>
        <p:nvPicPr>
          <p:cNvPr id="20" name="Picture 19">
            <a:extLst>
              <a:ext uri="{FF2B5EF4-FFF2-40B4-BE49-F238E27FC236}">
                <a16:creationId xmlns:a16="http://schemas.microsoft.com/office/drawing/2014/main" id="{8C957815-135F-4BBA-A642-32CAD01DD6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pic>
        <p:nvPicPr>
          <p:cNvPr id="19" name="Picture 18">
            <a:extLst>
              <a:ext uri="{FF2B5EF4-FFF2-40B4-BE49-F238E27FC236}">
                <a16:creationId xmlns:a16="http://schemas.microsoft.com/office/drawing/2014/main" id="{D6FBAF97-65D5-495C-B9AC-C8117FE649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pic>
        <p:nvPicPr>
          <p:cNvPr id="22" name="Picture 21">
            <a:extLst>
              <a:ext uri="{FF2B5EF4-FFF2-40B4-BE49-F238E27FC236}">
                <a16:creationId xmlns:a16="http://schemas.microsoft.com/office/drawing/2014/main" id="{45CC5D59-82DB-4FEB-8B4E-95FBBF6B98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pic>
        <p:nvPicPr>
          <p:cNvPr id="19" name="Picture 18">
            <a:extLst>
              <a:ext uri="{FF2B5EF4-FFF2-40B4-BE49-F238E27FC236}">
                <a16:creationId xmlns:a16="http://schemas.microsoft.com/office/drawing/2014/main" id="{87B993F7-8DFE-4F3C-A2CE-C379EEBE11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r>
              <a:rPr lang="en-US"/>
              <a:t>05/08/2018</a:t>
            </a:r>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r>
              <a:rPr lang="en-US"/>
              <a:t>05/08/2018</a:t>
            </a:r>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05/08/2018</a:t>
            </a:r>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pic>
        <p:nvPicPr>
          <p:cNvPr id="20" name="Picture 19">
            <a:extLst>
              <a:ext uri="{FF2B5EF4-FFF2-40B4-BE49-F238E27FC236}">
                <a16:creationId xmlns:a16="http://schemas.microsoft.com/office/drawing/2014/main" id="{9FAF8ECB-336F-4E91-89F9-4A6F2F9EB0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r>
              <a:rPr lang="en-US"/>
              <a:t>05/08/2018</a:t>
            </a:r>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a:p>
        </p:txBody>
      </p:sp>
      <p:pic>
        <p:nvPicPr>
          <p:cNvPr id="24" name="Picture 23">
            <a:extLst>
              <a:ext uri="{FF2B5EF4-FFF2-40B4-BE49-F238E27FC236}">
                <a16:creationId xmlns:a16="http://schemas.microsoft.com/office/drawing/2014/main" id="{D9FD93A2-50C4-4540-BC6D-D4748DC11360}"/>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5596686" y="6413694"/>
            <a:ext cx="998628" cy="28294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www.bing.com/images/search?q=nasa+jpl&amp;view=detailv2&amp;&amp;id=EAEEAAD6EAA45CFBB324A50C3784CE5DF7D13BC6&amp;selectedIndex=31&amp;ccid=if9vD%2bXf&amp;simid=608031490005535299&amp;thid=OIP.M89ff6f0fe5dfb95d330335d9db5766c2H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ourceforge.net/projects/dtn/" TargetMode="External"/><Relationship Id="rId2" Type="http://schemas.openxmlformats.org/officeDocument/2006/relationships/hyperlink" Target="http://sourceforge.net/projects/ion-dt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thecollaboratory.wikidot.com/philosophy-of-thought-and-logic-2014-fall" TargetMode="External"/><Relationship Id="rId2" Type="http://schemas.openxmlformats.org/officeDocument/2006/relationships/image" Target="../media/image14.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FAB6-3064-41AD-8DA9-D41E7795D62F}"/>
              </a:ext>
            </a:extLst>
          </p:cNvPr>
          <p:cNvSpPr>
            <a:spLocks noGrp="1"/>
          </p:cNvSpPr>
          <p:nvPr>
            <p:ph type="ctrTitle"/>
          </p:nvPr>
        </p:nvSpPr>
        <p:spPr>
          <a:xfrm>
            <a:off x="1154955" y="2099733"/>
            <a:ext cx="8825658" cy="2677648"/>
          </a:xfrm>
        </p:spPr>
        <p:txBody>
          <a:bodyPr/>
          <a:lstStyle/>
          <a:p>
            <a:r>
              <a:rPr lang="en-US" i="1"/>
              <a:t>DTN for Interplanetary </a:t>
            </a:r>
            <a:br>
              <a:rPr lang="en-US" i="1"/>
            </a:br>
            <a:r>
              <a:rPr lang="en-US" i="1"/>
              <a:t>SmallSat Missions</a:t>
            </a:r>
            <a:endParaRPr lang="en-US"/>
          </a:p>
        </p:txBody>
      </p:sp>
      <p:sp>
        <p:nvSpPr>
          <p:cNvPr id="3" name="Subtitle 2">
            <a:extLst>
              <a:ext uri="{FF2B5EF4-FFF2-40B4-BE49-F238E27FC236}">
                <a16:creationId xmlns:a16="http://schemas.microsoft.com/office/drawing/2014/main" id="{DFCDEEAE-FED4-4948-9AD5-A178D262059E}"/>
              </a:ext>
            </a:extLst>
          </p:cNvPr>
          <p:cNvSpPr>
            <a:spLocks noGrp="1"/>
          </p:cNvSpPr>
          <p:nvPr>
            <p:ph type="subTitle" idx="1"/>
          </p:nvPr>
        </p:nvSpPr>
        <p:spPr>
          <a:xfrm>
            <a:off x="1154955" y="4777380"/>
            <a:ext cx="8825658" cy="861420"/>
          </a:xfrm>
        </p:spPr>
        <p:txBody>
          <a:bodyPr/>
          <a:lstStyle/>
          <a:p>
            <a:r>
              <a:rPr lang="en-US"/>
              <a:t>Nate Richard</a:t>
            </a:r>
            <a:r>
              <a:rPr lang="en-US" baseline="30000"/>
              <a:t>1</a:t>
            </a:r>
            <a:r>
              <a:rPr lang="en-US"/>
              <a:t>, Brenda Lyons</a:t>
            </a:r>
            <a:r>
              <a:rPr lang="en-US" baseline="30000"/>
              <a:t>2</a:t>
            </a:r>
            <a:r>
              <a:rPr lang="en-US"/>
              <a:t>, Adam Schlesinger</a:t>
            </a:r>
            <a:r>
              <a:rPr lang="en-US" baseline="30000"/>
              <a:t>2</a:t>
            </a:r>
            <a:r>
              <a:rPr lang="en-US"/>
              <a:t>, Scott Burleigh</a:t>
            </a:r>
            <a:r>
              <a:rPr lang="en-US" baseline="30000"/>
              <a:t>3</a:t>
            </a:r>
            <a:r>
              <a:rPr lang="en-US"/>
              <a:t>, Gregory Miles</a:t>
            </a:r>
            <a:r>
              <a:rPr lang="en-US" baseline="30000"/>
              <a:t>3</a:t>
            </a:r>
            <a:r>
              <a:rPr lang="en-US"/>
              <a:t>, Leigh Torgerson</a:t>
            </a:r>
            <a:r>
              <a:rPr lang="en-US" baseline="30000"/>
              <a:t>3</a:t>
            </a:r>
            <a:r>
              <a:rPr lang="en-US"/>
              <a:t>, Jay WyaTT</a:t>
            </a:r>
            <a:r>
              <a:rPr lang="en-US" baseline="30000"/>
              <a:t>3</a:t>
            </a:r>
            <a:endParaRPr lang="en-US"/>
          </a:p>
        </p:txBody>
      </p:sp>
      <p:pic>
        <p:nvPicPr>
          <p:cNvPr id="5" name="Picture 4">
            <a:extLst>
              <a:ext uri="{FF2B5EF4-FFF2-40B4-BE49-F238E27FC236}">
                <a16:creationId xmlns:a16="http://schemas.microsoft.com/office/drawing/2014/main" id="{1BE38586-FCE0-4402-8FB9-00C9E2DB73C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9813518" y="1972137"/>
            <a:ext cx="1097847" cy="774592"/>
          </a:xfrm>
          <a:prstGeom prst="rect">
            <a:avLst/>
          </a:prstGeom>
        </p:spPr>
      </p:pic>
      <p:pic>
        <p:nvPicPr>
          <p:cNvPr id="7" name="Picture 6" descr="http://tse1.mm.bing.net/th?&amp;id=OIP.M89ff6f0fe5dfb95d330335d9db5766c2H0&amp;w=306&amp;h=300&amp;c=0&amp;pid=1.9&amp;rs=0&amp;p=0">
            <a:hlinkClick r:id="rId4"/>
            <a:extLst>
              <a:ext uri="{FF2B5EF4-FFF2-40B4-BE49-F238E27FC236}">
                <a16:creationId xmlns:a16="http://schemas.microsoft.com/office/drawing/2014/main" id="{82242971-2A16-42C5-B8B1-DDF136D44F5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454797" y="2976968"/>
            <a:ext cx="1815288" cy="811397"/>
          </a:xfrm>
          <a:prstGeom prst="rect">
            <a:avLst/>
          </a:prstGeom>
          <a:noFill/>
          <a:ln>
            <a:noFill/>
          </a:ln>
        </p:spPr>
      </p:pic>
      <p:sp>
        <p:nvSpPr>
          <p:cNvPr id="4" name="TextBox 3">
            <a:extLst>
              <a:ext uri="{FF2B5EF4-FFF2-40B4-BE49-F238E27FC236}">
                <a16:creationId xmlns:a16="http://schemas.microsoft.com/office/drawing/2014/main" id="{620A1F29-BF6F-4B11-B106-62490F2B3469}"/>
              </a:ext>
            </a:extLst>
          </p:cNvPr>
          <p:cNvSpPr txBox="1"/>
          <p:nvPr/>
        </p:nvSpPr>
        <p:spPr>
          <a:xfrm>
            <a:off x="1154955" y="5638800"/>
            <a:ext cx="5841268" cy="646331"/>
          </a:xfrm>
          <a:prstGeom prst="rect">
            <a:avLst/>
          </a:prstGeom>
          <a:noFill/>
        </p:spPr>
        <p:txBody>
          <a:bodyPr wrap="square" rtlCol="0" anchor="t">
            <a:spAutoFit/>
          </a:bodyPr>
          <a:lstStyle/>
          <a:p>
            <a:r>
              <a:rPr lang="en-US" sz="1200">
                <a:solidFill>
                  <a:schemeClr val="accent1"/>
                </a:solidFill>
              </a:rPr>
              <a:t>1: Morehead State University, Morehead, KY</a:t>
            </a:r>
          </a:p>
          <a:p>
            <a:r>
              <a:rPr lang="en-US" sz="1200">
                <a:solidFill>
                  <a:schemeClr val="accent1"/>
                </a:solidFill>
              </a:rPr>
              <a:t>2: NASA Johnson Space Center, Houston, TX</a:t>
            </a:r>
          </a:p>
          <a:p>
            <a:r>
              <a:rPr lang="en-US" sz="1200">
                <a:solidFill>
                  <a:schemeClr val="accent1"/>
                </a:solidFill>
              </a:rPr>
              <a:t>3: Jet Propulsion Laboratory, Pasadena, CA</a:t>
            </a:r>
          </a:p>
        </p:txBody>
      </p:sp>
      <p:grpSp>
        <p:nvGrpSpPr>
          <p:cNvPr id="8" name="Group 7">
            <a:extLst>
              <a:ext uri="{FF2B5EF4-FFF2-40B4-BE49-F238E27FC236}">
                <a16:creationId xmlns:a16="http://schemas.microsoft.com/office/drawing/2014/main" id="{15539355-151F-4EDE-B46F-79FCB5C344A7}"/>
              </a:ext>
            </a:extLst>
          </p:cNvPr>
          <p:cNvGrpSpPr/>
          <p:nvPr/>
        </p:nvGrpSpPr>
        <p:grpSpPr>
          <a:xfrm>
            <a:off x="9432518" y="3991412"/>
            <a:ext cx="1936750" cy="789192"/>
            <a:chOff x="9432518" y="4119008"/>
            <a:chExt cx="1936750" cy="789192"/>
          </a:xfrm>
        </p:grpSpPr>
        <p:pic>
          <p:nvPicPr>
            <p:cNvPr id="1026" name="Picture 2" descr="AES_logo_final.png">
              <a:extLst>
                <a:ext uri="{FF2B5EF4-FFF2-40B4-BE49-F238E27FC236}">
                  <a16:creationId xmlns:a16="http://schemas.microsoft.com/office/drawing/2014/main" id="{8AD7A19F-7BAA-4A20-8AA2-1D81B724A4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2518" y="4146200"/>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a:extLst>
                <a:ext uri="{FF2B5EF4-FFF2-40B4-BE49-F238E27FC236}">
                  <a16:creationId xmlns:a16="http://schemas.microsoft.com/office/drawing/2014/main" id="{381A55C9-029C-49FC-BD94-F42EEB9ADE31}"/>
                </a:ext>
              </a:extLst>
            </p:cNvPr>
            <p:cNvPicPr>
              <a:picLocks noChangeAspect="1"/>
            </p:cNvPicPr>
            <p:nvPr/>
          </p:nvPicPr>
          <p:blipFill>
            <a:blip r:embed="rId7"/>
            <a:stretch>
              <a:fillRect/>
            </a:stretch>
          </p:blipFill>
          <p:spPr>
            <a:xfrm>
              <a:off x="10453462" y="4119008"/>
              <a:ext cx="915806" cy="758952"/>
            </a:xfrm>
            <a:prstGeom prst="rect">
              <a:avLst/>
            </a:prstGeom>
          </p:spPr>
        </p:pic>
      </p:grpSp>
    </p:spTree>
    <p:extLst>
      <p:ext uri="{BB962C8B-B14F-4D97-AF65-F5344CB8AC3E}">
        <p14:creationId xmlns:p14="http://schemas.microsoft.com/office/powerpoint/2010/main" val="50800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495FD7-2C5E-4316-B646-4E7D707F22F2}"/>
              </a:ext>
            </a:extLst>
          </p:cNvPr>
          <p:cNvSpPr>
            <a:spLocks noGrp="1"/>
          </p:cNvSpPr>
          <p:nvPr>
            <p:ph type="dt" sz="half" idx="10"/>
          </p:nvPr>
        </p:nvSpPr>
        <p:spPr/>
        <p:txBody>
          <a:bodyPr/>
          <a:lstStyle/>
          <a:p>
            <a:r>
              <a:rPr lang="en-US"/>
              <a:t>05/08/2018</a:t>
            </a:r>
          </a:p>
        </p:txBody>
      </p:sp>
      <p:sp>
        <p:nvSpPr>
          <p:cNvPr id="5" name="Slide Number Placeholder 4">
            <a:extLst>
              <a:ext uri="{FF2B5EF4-FFF2-40B4-BE49-F238E27FC236}">
                <a16:creationId xmlns:a16="http://schemas.microsoft.com/office/drawing/2014/main" id="{367254CE-9F6C-4C3F-BC55-2F2C89F8D0C3}"/>
              </a:ext>
            </a:extLst>
          </p:cNvPr>
          <p:cNvSpPr>
            <a:spLocks noGrp="1"/>
          </p:cNvSpPr>
          <p:nvPr>
            <p:ph type="sldNum" sz="quarter" idx="12"/>
          </p:nvPr>
        </p:nvSpPr>
        <p:spPr/>
        <p:txBody>
          <a:bodyPr/>
          <a:lstStyle/>
          <a:p>
            <a:fld id="{D57F1E4F-1CFF-5643-939E-217C01CDF565}" type="slidenum">
              <a:rPr lang="en-US" smtClean="0"/>
              <a:pPr/>
              <a:t>2</a:t>
            </a:fld>
            <a:endParaRPr lang="en-US"/>
          </a:p>
        </p:txBody>
      </p:sp>
      <p:sp>
        <p:nvSpPr>
          <p:cNvPr id="6" name="Subtitle 1">
            <a:extLst>
              <a:ext uri="{FF2B5EF4-FFF2-40B4-BE49-F238E27FC236}">
                <a16:creationId xmlns:a16="http://schemas.microsoft.com/office/drawing/2014/main" id="{C149F876-6464-4D75-AE20-E972E1FC2A8D}"/>
              </a:ext>
            </a:extLst>
          </p:cNvPr>
          <p:cNvSpPr txBox="1">
            <a:spLocks/>
          </p:cNvSpPr>
          <p:nvPr/>
        </p:nvSpPr>
        <p:spPr>
          <a:xfrm>
            <a:off x="2895600" y="647700"/>
            <a:ext cx="6400800" cy="55626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defRPr/>
            </a:pPr>
            <a:r>
              <a:rPr lang="en-US" b="1"/>
              <a:t>What is DTN?</a:t>
            </a:r>
          </a:p>
          <a:p>
            <a:pPr marL="0" indent="0" algn="ctr">
              <a:spcBef>
                <a:spcPts val="0"/>
              </a:spcBef>
              <a:buNone/>
              <a:defRPr/>
            </a:pPr>
            <a:r>
              <a:rPr lang="en-US" b="1"/>
              <a:t>Benefits to SmallSats</a:t>
            </a:r>
          </a:p>
          <a:p>
            <a:pPr marL="0" indent="0" algn="ctr">
              <a:spcBef>
                <a:spcPts val="0"/>
              </a:spcBef>
              <a:buNone/>
              <a:defRPr/>
            </a:pPr>
            <a:r>
              <a:rPr lang="en-US" b="1"/>
              <a:t>In Space Experiment</a:t>
            </a:r>
          </a:p>
          <a:p>
            <a:pPr marL="0" indent="0" algn="ctr">
              <a:spcBef>
                <a:spcPts val="0"/>
              </a:spcBef>
              <a:buNone/>
              <a:defRPr/>
            </a:pPr>
            <a:r>
              <a:rPr lang="en-US" b="1"/>
              <a:t>Ongoing Work</a:t>
            </a:r>
          </a:p>
        </p:txBody>
      </p:sp>
    </p:spTree>
    <p:extLst>
      <p:ext uri="{BB962C8B-B14F-4D97-AF65-F5344CB8AC3E}">
        <p14:creationId xmlns:p14="http://schemas.microsoft.com/office/powerpoint/2010/main" val="406009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B2EEAC-EC87-456A-ACC7-C3615BC16131}"/>
              </a:ext>
            </a:extLst>
          </p:cNvPr>
          <p:cNvSpPr>
            <a:spLocks noGrp="1"/>
          </p:cNvSpPr>
          <p:nvPr>
            <p:ph type="title"/>
          </p:nvPr>
        </p:nvSpPr>
        <p:spPr/>
        <p:txBody>
          <a:bodyPr vert="horz" lIns="91440" tIns="45720" rIns="91440" bIns="45720" rtlCol="0" anchor="ctr">
            <a:normAutofit/>
          </a:bodyPr>
          <a:lstStyle/>
          <a:p>
            <a:r>
              <a:rPr lang="en-US"/>
              <a:t>What is DTN?</a:t>
            </a:r>
          </a:p>
        </p:txBody>
      </p:sp>
      <p:sp>
        <p:nvSpPr>
          <p:cNvPr id="5" name="Content Placeholder 4">
            <a:extLst>
              <a:ext uri="{FF2B5EF4-FFF2-40B4-BE49-F238E27FC236}">
                <a16:creationId xmlns:a16="http://schemas.microsoft.com/office/drawing/2014/main" id="{2919F9F8-979B-4800-98B6-5821B7651ACB}"/>
              </a:ext>
            </a:extLst>
          </p:cNvPr>
          <p:cNvSpPr>
            <a:spLocks noGrp="1"/>
          </p:cNvSpPr>
          <p:nvPr>
            <p:ph sz="half" idx="1"/>
          </p:nvPr>
        </p:nvSpPr>
        <p:spPr>
          <a:xfrm>
            <a:off x="1154954" y="2603500"/>
            <a:ext cx="6426464" cy="3416301"/>
          </a:xfrm>
        </p:spPr>
        <p:txBody>
          <a:bodyPr vert="horz" lIns="91440" tIns="45720" rIns="91440" bIns="45720" rtlCol="0" anchor="ctr">
            <a:normAutofit fontScale="55000" lnSpcReduction="20000"/>
          </a:bodyPr>
          <a:lstStyle/>
          <a:p>
            <a:r>
              <a:rPr lang="en-US" sz="2400"/>
              <a:t>Delay/Disruption-Tolerant Networking (DTN) can extend internet-like services to space</a:t>
            </a:r>
          </a:p>
          <a:p>
            <a:r>
              <a:rPr lang="en-US" sz="2400"/>
              <a:t>The Internet was developed assuming: Rich network connection, Short network delays, Symmetric and Bidirectional data links, and Low Error Rates</a:t>
            </a:r>
          </a:p>
          <a:p>
            <a:r>
              <a:rPr lang="en-US" sz="2400"/>
              <a:t>These assumptions don’t hold up in space, where communications are subject to frequent disruptions, possibly long delays, unidirectional links, and high error rates.</a:t>
            </a:r>
          </a:p>
          <a:p>
            <a:pPr lvl="1"/>
            <a:r>
              <a:rPr lang="en-US" sz="2000"/>
              <a:t>DTN was developed to allow data transmissions to survive in this environment, </a:t>
            </a:r>
            <a:r>
              <a:rPr lang="en-US" sz="2000" b="1" u="sng"/>
              <a:t>storing bundles</a:t>
            </a:r>
            <a:r>
              <a:rPr lang="en-US" sz="2000"/>
              <a:t> of data at nodes along the communication path until the next node is available</a:t>
            </a:r>
          </a:p>
          <a:p>
            <a:pPr lvl="1"/>
            <a:r>
              <a:rPr lang="en-US" sz="2000"/>
              <a:t>DTN provides assured delivery of data using an </a:t>
            </a:r>
            <a:r>
              <a:rPr lang="en-US" sz="2000" b="1" u="sng"/>
              <a:t>automatic</a:t>
            </a:r>
            <a:r>
              <a:rPr lang="en-US" sz="2000" u="sng"/>
              <a:t> </a:t>
            </a:r>
            <a:r>
              <a:rPr lang="en-US" sz="2000" b="1" u="sng"/>
              <a:t>store-and-forward</a:t>
            </a:r>
            <a:r>
              <a:rPr lang="en-US" sz="2000"/>
              <a:t> mechanism, significantly simplifying operations and increasing bandwidth efficiency</a:t>
            </a:r>
          </a:p>
          <a:p>
            <a:r>
              <a:rPr lang="en-US" sz="2400"/>
              <a:t>Reliability with DTN is achieved by </a:t>
            </a:r>
            <a:r>
              <a:rPr lang="en-US" sz="2400" b="1" u="sng"/>
              <a:t>automated retransmission</a:t>
            </a:r>
            <a:r>
              <a:rPr lang="en-US" sz="2400"/>
              <a:t> between relay points within the network</a:t>
            </a:r>
          </a:p>
          <a:p>
            <a:r>
              <a:rPr lang="en-US" sz="2400"/>
              <a:t>The DTN protocols are being standardized within international standards community, making it </a:t>
            </a:r>
            <a:r>
              <a:rPr lang="en-US" sz="2400" b="1" u="sng"/>
              <a:t>interoperable and reusable</a:t>
            </a:r>
            <a:endParaRPr lang="en-US" sz="2400"/>
          </a:p>
        </p:txBody>
      </p:sp>
      <p:pic>
        <p:nvPicPr>
          <p:cNvPr id="8" name="Content Placeholder 7">
            <a:extLst>
              <a:ext uri="{FF2B5EF4-FFF2-40B4-BE49-F238E27FC236}">
                <a16:creationId xmlns:a16="http://schemas.microsoft.com/office/drawing/2014/main" id="{B75B854D-8FCC-49FB-BEA8-C56252C668A1}"/>
              </a:ext>
            </a:extLst>
          </p:cNvPr>
          <p:cNvPicPr>
            <a:picLocks noGrp="1"/>
          </p:cNvPicPr>
          <p:nvPr>
            <p:ph sz="half" idx="2"/>
          </p:nvPr>
        </p:nvPicPr>
        <p:blipFill rotWithShape="1">
          <a:blip r:embed="rId2">
            <a:extLst>
              <a:ext uri="{BEBA8EAE-BF5A-486C-A8C5-ECC9F3942E4B}">
                <a14:imgProps xmlns:a14="http://schemas.microsoft.com/office/drawing/2010/main">
                  <a14:imgLayer r:embed="rId3">
                    <a14:imgEffect>
                      <a14:backgroundRemoval t="3644" b="98583" l="11164" r="96200"/>
                    </a14:imgEffect>
                  </a14:imgLayer>
                </a14:imgProps>
              </a:ext>
              <a:ext uri="{28A0092B-C50C-407E-A947-70E740481C1C}">
                <a14:useLocalDpi xmlns:a14="http://schemas.microsoft.com/office/drawing/2010/main" val="0"/>
              </a:ext>
            </a:extLst>
          </a:blip>
          <a:stretch/>
        </p:blipFill>
        <p:spPr bwMode="auto">
          <a:xfrm>
            <a:off x="8005290" y="2603500"/>
            <a:ext cx="2911462" cy="3416300"/>
          </a:xfrm>
          <a:prstGeom prst="roundRect">
            <a:avLst>
              <a:gd name="adj" fmla="val 1858"/>
            </a:avLst>
          </a:prstGeom>
          <a:effectLst>
            <a:outerShdw blurRad="50800" dist="50800" dir="5400000" algn="tl" rotWithShape="0">
              <a:srgbClr val="000000">
                <a:alpha val="43000"/>
              </a:srgbClr>
            </a:outerShdw>
          </a:effectLst>
          <a:extLst>
            <a:ext uri="{53640926-AAD7-44D8-BBD7-CCE9431645EC}">
              <a14:shadowObscured xmlns:a14="http://schemas.microsoft.com/office/drawing/2010/main"/>
            </a:ext>
          </a:extLst>
        </p:spPr>
      </p:pic>
      <p:sp>
        <p:nvSpPr>
          <p:cNvPr id="2" name="Date Placeholder 1">
            <a:extLst>
              <a:ext uri="{FF2B5EF4-FFF2-40B4-BE49-F238E27FC236}">
                <a16:creationId xmlns:a16="http://schemas.microsoft.com/office/drawing/2014/main" id="{8866057A-D70C-4F2A-A313-CEED38A10F84}"/>
              </a:ext>
            </a:extLst>
          </p:cNvPr>
          <p:cNvSpPr>
            <a:spLocks noGrp="1"/>
          </p:cNvSpPr>
          <p:nvPr>
            <p:ph type="dt" sz="half" idx="10"/>
          </p:nvPr>
        </p:nvSpPr>
        <p:spPr/>
        <p:txBody>
          <a:bodyPr vert="horz" lIns="91440" tIns="45720" rIns="91440" bIns="45720" rtlCol="0" anchor="t">
            <a:normAutofit/>
          </a:bodyPr>
          <a:lstStyle/>
          <a:p>
            <a:pPr defTabSz="914400">
              <a:spcAft>
                <a:spcPts val="600"/>
              </a:spcAft>
            </a:pPr>
            <a:r>
              <a:rPr lang="en-US"/>
              <a:t>05/08/2018</a:t>
            </a:r>
          </a:p>
        </p:txBody>
      </p:sp>
      <p:sp>
        <p:nvSpPr>
          <p:cNvPr id="3" name="Slide Number Placeholder 2">
            <a:extLst>
              <a:ext uri="{FF2B5EF4-FFF2-40B4-BE49-F238E27FC236}">
                <a16:creationId xmlns:a16="http://schemas.microsoft.com/office/drawing/2014/main" id="{C61DF190-7584-4557-9162-A285D7C8F558}"/>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57F1E4F-1CFF-5643-939E-217C01CDF565}" type="slidenum">
              <a:rPr lang="en-US" smtClean="0"/>
              <a:pPr defTabSz="914400">
                <a:spcAft>
                  <a:spcPts val="600"/>
                </a:spcAft>
              </a:pPr>
              <a:t>3</a:t>
            </a:fld>
            <a:endParaRPr lang="en-US"/>
          </a:p>
        </p:txBody>
      </p:sp>
    </p:spTree>
    <p:extLst>
      <p:ext uri="{BB962C8B-B14F-4D97-AF65-F5344CB8AC3E}">
        <p14:creationId xmlns:p14="http://schemas.microsoft.com/office/powerpoint/2010/main" val="22823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D22F864-B188-4103-B1D5-C47AA2F280B3}"/>
              </a:ext>
            </a:extLst>
          </p:cNvPr>
          <p:cNvSpPr>
            <a:spLocks noGrp="1"/>
          </p:cNvSpPr>
          <p:nvPr>
            <p:ph type="title"/>
          </p:nvPr>
        </p:nvSpPr>
        <p:spPr/>
        <p:txBody>
          <a:bodyPr/>
          <a:lstStyle/>
          <a:p>
            <a:r>
              <a:rPr lang="en-US"/>
              <a:t>What is DTN?</a:t>
            </a:r>
          </a:p>
        </p:txBody>
      </p:sp>
      <p:sp>
        <p:nvSpPr>
          <p:cNvPr id="5" name="Date Placeholder 4">
            <a:extLst>
              <a:ext uri="{FF2B5EF4-FFF2-40B4-BE49-F238E27FC236}">
                <a16:creationId xmlns:a16="http://schemas.microsoft.com/office/drawing/2014/main" id="{7991558F-20E9-48DD-BA63-11ED706AFEBD}"/>
              </a:ext>
            </a:extLst>
          </p:cNvPr>
          <p:cNvSpPr>
            <a:spLocks noGrp="1"/>
          </p:cNvSpPr>
          <p:nvPr>
            <p:ph type="dt" sz="half" idx="10"/>
          </p:nvPr>
        </p:nvSpPr>
        <p:spPr/>
        <p:txBody>
          <a:bodyPr/>
          <a:lstStyle/>
          <a:p>
            <a:r>
              <a:rPr lang="en-US"/>
              <a:t>05/08/2018</a:t>
            </a:r>
          </a:p>
        </p:txBody>
      </p:sp>
      <p:sp>
        <p:nvSpPr>
          <p:cNvPr id="6" name="Slide Number Placeholder 5">
            <a:extLst>
              <a:ext uri="{FF2B5EF4-FFF2-40B4-BE49-F238E27FC236}">
                <a16:creationId xmlns:a16="http://schemas.microsoft.com/office/drawing/2014/main" id="{10EE43F7-CA23-4C42-89A3-BF09B16E51F0}"/>
              </a:ext>
            </a:extLst>
          </p:cNvPr>
          <p:cNvSpPr>
            <a:spLocks noGrp="1"/>
          </p:cNvSpPr>
          <p:nvPr>
            <p:ph type="sldNum" sz="quarter" idx="12"/>
          </p:nvPr>
        </p:nvSpPr>
        <p:spPr/>
        <p:txBody>
          <a:bodyPr/>
          <a:lstStyle/>
          <a:p>
            <a:fld id="{D57F1E4F-1CFF-5643-939E-217C01CDF565}" type="slidenum">
              <a:rPr lang="en-US" smtClean="0"/>
              <a:pPr/>
              <a:t>4</a:t>
            </a:fld>
            <a:endParaRPr lang="en-US"/>
          </a:p>
        </p:txBody>
      </p:sp>
      <p:pic>
        <p:nvPicPr>
          <p:cNvPr id="1026" name="Picture 2" descr="https://attachment.outlook.office.net/owa/njrichard@moreheadstate.edu/service.svc/s/GetFileAttachment?id=AAMkAGEwYzJmYTAwLThkZDAtNDk4MC1hMjAxLWNiOTNlNTkwODU4MwBGAAAAAAAV4VitFnvySYKGT5sHVl7JBwDClNdPBQbzQZ6ZoANtTwxQAAAAAAEMAADClNdPBQbzQZ6ZoANtTwxQAALjkVMhAAABEgAQAAHCFa4a9nBPt6vU6sMylZo%3D&amp;X-OWA-CANARY=Yqtg6XMe9kqF7cxvGyIDJJABLrQ7pdUY4_1FjkF4FSLVQUOy7FCL9Yfs48m0NDAcxQYv3CRM27I.&amp;token=eyJ0eXAiOiJKV1QiLCJhbGciOiJSUzI1NiIsIng1dCI6IkJnRDU5blJpQnpmbk5BVGloOFJhZ1l5M3pyZyJ9.eyJ2ZXIiOiJFeGNoYW5nZS5DYWxsYmFjay5WMSIsImFwcGN0eHNlbmRlciI6Ik93YURvd25sb2FkQDYxMzVhODQ0LTg1M2ItNGI4Yy05MDIwLWFlN2Y3Y2NmNmMyMiIsImFwcGN0eCI6IntcIm1zZXhjaHByb3RcIjpcIm93YVwiLFwicHJpbWFyeXNpZFwiOlwiUy0xLTUtMjEtMjc1OTY4ODU2MS0yNjA3NzQ3NDg5LTM2Mjc2ODI2MjQtMTE0OTA5MzBcIixcInB1aWRcIjpcIjExNTM4MzYyOTYzNTQzMjgxNTNcIixcIm9pZFwiOlwiNTdjNTdhOWMtMjVjZS00NGY4LWEwMTktMzUxNDdmMzQwMzE5XCIsXCJzY29wZVwiOlwiT3dhRG93bmxvYWRcIn0iLCJpc3MiOiIwMDAwMDAwMi0wMDAwLTBmZjEtY2UwMC0wMDAwMDAwMDAwMDBANjEzNWE4NDQtODUzYi00YjhjLTkwMjAtYWU3ZjdjY2Y2YzIyIiwiYXVkIjoiMDAwMDAwMDItMDAwMC0wZmYxLWNlMDAtMDAwMDAwMDAwMDAwL2F0dGFjaG1lbnQub3V0bG9vay5vZmZpY2UubmV0QDYxMzVhODQ0LTg1M2ItNGI4Yy05MDIwLWFlN2Y3Y2NmNmMyMiIsImV4cCI6MTUyNDA2MzQ0MSwibmJmIjoxNTI0MDYyODQxfQ.OU3_mszruj8y9Ih3Oc-4HLLYwq268MnLWmwMvW2eZ3-7AUR2xgR1wdCYBiUyQ_YmSXuNYhHIlZdQskRNgQcknz6BJQyZoNJTDszihZhm3CyVWTIR37WnGuECekuN8ORGH0Ike4fzZKFzsEmkN4r9C5kZFh6kWDariD3wycEb_g4Jy4hKsFhpLPwTBiEe4jBUs9S9LVHBnIFWpzPge7y5GzRo6dLC7cIqceA0W7P4kp3-PgFXPmydSZKY9ijDCPyixrMNS-iqeDJIL6rSHai2D996WdS8nPmLUT2jKcnJinTKd2ibXlSyoUMx-FHn9htREZtEa7MC4T_TqToCdPKUwQ&amp;owa=outlook.office.com&amp;isImagePreview=True">
            <a:extLst>
              <a:ext uri="{FF2B5EF4-FFF2-40B4-BE49-F238E27FC236}">
                <a16:creationId xmlns:a16="http://schemas.microsoft.com/office/drawing/2014/main" id="{93F1592D-CD7E-4863-9536-88C9DD546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1536"/>
            <a:ext cx="12192000" cy="317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04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D508E-C181-467F-A79A-9DD3CA911462}"/>
              </a:ext>
            </a:extLst>
          </p:cNvPr>
          <p:cNvSpPr>
            <a:spLocks noGrp="1"/>
          </p:cNvSpPr>
          <p:nvPr>
            <p:ph type="title"/>
          </p:nvPr>
        </p:nvSpPr>
        <p:spPr/>
        <p:txBody>
          <a:bodyPr/>
          <a:lstStyle/>
          <a:p>
            <a:r>
              <a:rPr lang="en-US"/>
              <a:t>What is DTN?</a:t>
            </a:r>
          </a:p>
        </p:txBody>
      </p:sp>
      <p:sp>
        <p:nvSpPr>
          <p:cNvPr id="3" name="Date Placeholder 2">
            <a:extLst>
              <a:ext uri="{FF2B5EF4-FFF2-40B4-BE49-F238E27FC236}">
                <a16:creationId xmlns:a16="http://schemas.microsoft.com/office/drawing/2014/main" id="{E7048E83-FBF7-4864-8F7B-7A02B64002D9}"/>
              </a:ext>
            </a:extLst>
          </p:cNvPr>
          <p:cNvSpPr>
            <a:spLocks noGrp="1"/>
          </p:cNvSpPr>
          <p:nvPr>
            <p:ph type="dt" sz="half" idx="10"/>
          </p:nvPr>
        </p:nvSpPr>
        <p:spPr/>
        <p:txBody>
          <a:bodyPr/>
          <a:lstStyle/>
          <a:p>
            <a:r>
              <a:rPr lang="en-US"/>
              <a:t>05/08/2018</a:t>
            </a:r>
          </a:p>
        </p:txBody>
      </p:sp>
      <p:sp>
        <p:nvSpPr>
          <p:cNvPr id="4" name="Slide Number Placeholder 3">
            <a:extLst>
              <a:ext uri="{FF2B5EF4-FFF2-40B4-BE49-F238E27FC236}">
                <a16:creationId xmlns:a16="http://schemas.microsoft.com/office/drawing/2014/main" id="{77071CF1-EEA1-4015-872B-3F468F31C483}"/>
              </a:ext>
            </a:extLst>
          </p:cNvPr>
          <p:cNvSpPr>
            <a:spLocks noGrp="1"/>
          </p:cNvSpPr>
          <p:nvPr>
            <p:ph type="sldNum" sz="quarter" idx="12"/>
          </p:nvPr>
        </p:nvSpPr>
        <p:spPr/>
        <p:txBody>
          <a:bodyPr/>
          <a:lstStyle/>
          <a:p>
            <a:fld id="{D57F1E4F-1CFF-5643-939E-217C01CDF565}" type="slidenum">
              <a:rPr lang="en-US" smtClean="0"/>
              <a:pPr/>
              <a:t>5</a:t>
            </a:fld>
            <a:endParaRPr lang="en-US"/>
          </a:p>
        </p:txBody>
      </p:sp>
      <p:pic>
        <p:nvPicPr>
          <p:cNvPr id="2050" name="Picture 2" descr="https://attachment.outlook.office.net/owa/njrichard@moreheadstate.edu/service.svc/s/GetFileAttachment?id=AAMkAGEwYzJmYTAwLThkZDAtNDk4MC1hMjAxLWNiOTNlNTkwODU4MwBGAAAAAAAV4VitFnvySYKGT5sHVl7JBwDClNdPBQbzQZ6ZoANtTwxQAAAAAAEMAADClNdPBQbzQZ6ZoANtTwxQAALjkVMhAAABEgAQAO6A0FoUwqRFsdZ8sp%2F2B0g%3D&amp;X-OWA-CANARY=ErHrlmJ2r0qc2Pw2oL_Z17Dbh7Y7pdUYdMfqCH2kdyjzbSoTugJ-qGdxn3fHnkTaIzzsk635N0I.&amp;token=eyJ0eXAiOiJKV1QiLCJhbGciOiJSUzI1NiIsIng1dCI6IkJnRDU5blJpQnpmbk5BVGloOFJhZ1l5M3pyZyJ9.eyJ2ZXIiOiJFeGNoYW5nZS5DYWxsYmFjay5WMSIsImFwcGN0eHNlbmRlciI6Ik93YURvd25sb2FkQDYxMzVhODQ0LTg1M2ItNGI4Yy05MDIwLWFlN2Y3Y2NmNmMyMiIsImFwcGN0eCI6IntcIm1zZXhjaHByb3RcIjpcIm93YVwiLFwicHJpbWFyeXNpZFwiOlwiUy0xLTUtMjEtMjc1OTY4ODU2MS0yNjA3NzQ3NDg5LTM2Mjc2ODI2MjQtMTE0OTA5MzBcIixcInB1aWRcIjpcIjExNTM4MzYyOTYzNTQzMjgxNTNcIixcIm9pZFwiOlwiNTdjNTdhOWMtMjVjZS00NGY4LWEwMTktMzUxNDdmMzQwMzE5XCIsXCJzY29wZVwiOlwiT3dhRG93bmxvYWRcIn0iLCJpc3MiOiIwMDAwMDAwMi0wMDAwLTBmZjEtY2UwMC0wMDAwMDAwMDAwMDBANjEzNWE4NDQtODUzYi00YjhjLTkwMjAtYWU3ZjdjY2Y2YzIyIiwiYXVkIjoiMDAwMDAwMDItMDAwMC0wZmYxLWNlMDAtMDAwMDAwMDAwMDAwL2F0dGFjaG1lbnQub3V0bG9vay5vZmZpY2UubmV0QDYxMzVhODQ0LTg1M2ItNGI4Yy05MDIwLWFlN2Y3Y2NmNmMyMiIsImV4cCI6MTUyNDA2MzQ0MSwibmJmIjoxNTI0MDYyODQxfQ.OU3_mszruj8y9Ih3Oc-4HLLYwq268MnLWmwMvW2eZ3-7AUR2xgR1wdCYBiUyQ_YmSXuNYhHIlZdQskRNgQcknz6BJQyZoNJTDszihZhm3CyVWTIR37WnGuECekuN8ORGH0Ike4fzZKFzsEmkN4r9C5kZFh6kWDariD3wycEb_g4Jy4hKsFhpLPwTBiEe4jBUs9S9LVHBnIFWpzPge7y5GzRo6dLC7cIqceA0W7P4kp3-PgFXPmydSZKY9ijDCPyixrMNS-iqeDJIL6rSHai2D996WdS8nPmLUT2jKcnJinTKd2ibXlSyoUMx-FHn9htREZtEa7MC4T_TqToCdPKUwQ&amp;owa=outlook.office.com&amp;isImagePreview=True">
            <a:extLst>
              <a:ext uri="{FF2B5EF4-FFF2-40B4-BE49-F238E27FC236}">
                <a16:creationId xmlns:a16="http://schemas.microsoft.com/office/drawing/2014/main" id="{439351BB-D3B7-4BA5-AA6B-1722DFCC9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7762"/>
            <a:ext cx="12192000" cy="301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480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AE28-FB3C-4852-B677-0B45D8E78CF5}"/>
              </a:ext>
            </a:extLst>
          </p:cNvPr>
          <p:cNvSpPr>
            <a:spLocks noGrp="1"/>
          </p:cNvSpPr>
          <p:nvPr>
            <p:ph type="title"/>
          </p:nvPr>
        </p:nvSpPr>
        <p:spPr/>
        <p:txBody>
          <a:bodyPr/>
          <a:lstStyle/>
          <a:p>
            <a:r>
              <a:rPr lang="en-US"/>
              <a:t>What is DTN?</a:t>
            </a:r>
          </a:p>
        </p:txBody>
      </p:sp>
      <p:sp>
        <p:nvSpPr>
          <p:cNvPr id="3" name="Date Placeholder 2">
            <a:extLst>
              <a:ext uri="{FF2B5EF4-FFF2-40B4-BE49-F238E27FC236}">
                <a16:creationId xmlns:a16="http://schemas.microsoft.com/office/drawing/2014/main" id="{CC75ABA6-0EB1-4113-8800-E329E1C06413}"/>
              </a:ext>
            </a:extLst>
          </p:cNvPr>
          <p:cNvSpPr>
            <a:spLocks noGrp="1"/>
          </p:cNvSpPr>
          <p:nvPr>
            <p:ph type="dt" sz="half" idx="10"/>
          </p:nvPr>
        </p:nvSpPr>
        <p:spPr/>
        <p:txBody>
          <a:bodyPr/>
          <a:lstStyle/>
          <a:p>
            <a:r>
              <a:rPr lang="en-US"/>
              <a:t>05/08/2018</a:t>
            </a:r>
          </a:p>
        </p:txBody>
      </p:sp>
      <p:sp>
        <p:nvSpPr>
          <p:cNvPr id="4" name="Slide Number Placeholder 3">
            <a:extLst>
              <a:ext uri="{FF2B5EF4-FFF2-40B4-BE49-F238E27FC236}">
                <a16:creationId xmlns:a16="http://schemas.microsoft.com/office/drawing/2014/main" id="{2D4ADA0D-93BB-4FB1-AFBB-FA7E2F87663B}"/>
              </a:ext>
            </a:extLst>
          </p:cNvPr>
          <p:cNvSpPr>
            <a:spLocks noGrp="1"/>
          </p:cNvSpPr>
          <p:nvPr>
            <p:ph type="sldNum" sz="quarter" idx="12"/>
          </p:nvPr>
        </p:nvSpPr>
        <p:spPr/>
        <p:txBody>
          <a:bodyPr/>
          <a:lstStyle/>
          <a:p>
            <a:fld id="{D57F1E4F-1CFF-5643-939E-217C01CDF565}" type="slidenum">
              <a:rPr lang="en-US" smtClean="0"/>
              <a:pPr/>
              <a:t>6</a:t>
            </a:fld>
            <a:endParaRPr lang="en-US"/>
          </a:p>
        </p:txBody>
      </p:sp>
      <p:pic>
        <p:nvPicPr>
          <p:cNvPr id="3076" name="Picture 4" descr="https://attachment.outlook.office.net/owa/njrichard@moreheadstate.edu/service.svc/s/GetFileAttachment?id=AAMkAGEwYzJmYTAwLThkZDAtNDk4MC1hMjAxLWNiOTNlNTkwODU4MwBGAAAAAAAV4VitFnvySYKGT5sHVl7JBwDClNdPBQbzQZ6ZoANtTwxQAAAAAAEMAADClNdPBQbzQZ6ZoANtTwxQAALjkVMhAAABEgAQAA5%2B1hO7Ns9IqOGuv6o4LZc%3D&amp;X-OWA-CANARY=ErHrlmJ2r0qc2Pw2oL_Z17Dbh7Y7pdUYdMfqCH2kdyjzbSoTugJ-qGdxn3fHnkTaIzzsk635N0I.&amp;token=eyJ0eXAiOiJKV1QiLCJhbGciOiJSUzI1NiIsIng1dCI6IkJnRDU5blJpQnpmbk5BVGloOFJhZ1l5M3pyZyJ9.eyJ2ZXIiOiJFeGNoYW5nZS5DYWxsYmFjay5WMSIsImFwcGN0eHNlbmRlciI6Ik93YURvd25sb2FkQDYxMzVhODQ0LTg1M2ItNGI4Yy05MDIwLWFlN2Y3Y2NmNmMyMiIsImFwcGN0eCI6IntcIm1zZXhjaHByb3RcIjpcIm93YVwiLFwicHJpbWFyeXNpZFwiOlwiUy0xLTUtMjEtMjc1OTY4ODU2MS0yNjA3NzQ3NDg5LTM2Mjc2ODI2MjQtMTE0OTA5MzBcIixcInB1aWRcIjpcIjExNTM4MzYyOTYzNTQzMjgxNTNcIixcIm9pZFwiOlwiNTdjNTdhOWMtMjVjZS00NGY4LWEwMTktMzUxNDdmMzQwMzE5XCIsXCJzY29wZVwiOlwiT3dhRG93bmxvYWRcIn0iLCJpc3MiOiIwMDAwMDAwMi0wMDAwLTBmZjEtY2UwMC0wMDAwMDAwMDAwMDBANjEzNWE4NDQtODUzYi00YjhjLTkwMjAtYWU3ZjdjY2Y2YzIyIiwiYXVkIjoiMDAwMDAwMDItMDAwMC0wZmYxLWNlMDAtMDAwMDAwMDAwMDAwL2F0dGFjaG1lbnQub3V0bG9vay5vZmZpY2UubmV0QDYxMzVhODQ0LTg1M2ItNGI4Yy05MDIwLWFlN2Y3Y2NmNmMyMiIsImV4cCI6MTUyNDA2MzQ0MSwibmJmIjoxNTI0MDYyODQxfQ.OU3_mszruj8y9Ih3Oc-4HLLYwq268MnLWmwMvW2eZ3-7AUR2xgR1wdCYBiUyQ_YmSXuNYhHIlZdQskRNgQcknz6BJQyZoNJTDszihZhm3CyVWTIR37WnGuECekuN8ORGH0Ike4fzZKFzsEmkN4r9C5kZFh6kWDariD3wycEb_g4Jy4hKsFhpLPwTBiEe4jBUs9S9LVHBnIFWpzPge7y5GzRo6dLC7cIqceA0W7P4kp3-PgFXPmydSZKY9ijDCPyixrMNS-iqeDJIL6rSHai2D996WdS8nPmLUT2jKcnJinTKd2ibXlSyoUMx-FHn9htREZtEa7MC4T_TqToCdPKUwQ&amp;owa=outlook.office.com&amp;isImagePreview=True">
            <a:extLst>
              <a:ext uri="{FF2B5EF4-FFF2-40B4-BE49-F238E27FC236}">
                <a16:creationId xmlns:a16="http://schemas.microsoft.com/office/drawing/2014/main" id="{A5E24C3D-AE81-4447-BA43-5CAD6B56B9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9125"/>
            <a:ext cx="12192000" cy="341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135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CC17-6A49-472D-9B72-3BC98A64AB75}"/>
              </a:ext>
            </a:extLst>
          </p:cNvPr>
          <p:cNvSpPr>
            <a:spLocks noGrp="1"/>
          </p:cNvSpPr>
          <p:nvPr>
            <p:ph type="title"/>
          </p:nvPr>
        </p:nvSpPr>
        <p:spPr/>
        <p:txBody>
          <a:bodyPr/>
          <a:lstStyle/>
          <a:p>
            <a:r>
              <a:rPr lang="en-US"/>
              <a:t>Benefits to SmallSats</a:t>
            </a:r>
          </a:p>
        </p:txBody>
      </p:sp>
      <p:sp>
        <p:nvSpPr>
          <p:cNvPr id="3" name="Content Placeholder 2">
            <a:extLst>
              <a:ext uri="{FF2B5EF4-FFF2-40B4-BE49-F238E27FC236}">
                <a16:creationId xmlns:a16="http://schemas.microsoft.com/office/drawing/2014/main" id="{C685539B-ADA3-4EF5-8F11-4359CFD67EE7}"/>
              </a:ext>
            </a:extLst>
          </p:cNvPr>
          <p:cNvSpPr>
            <a:spLocks noGrp="1"/>
          </p:cNvSpPr>
          <p:nvPr>
            <p:ph idx="1"/>
          </p:nvPr>
        </p:nvSpPr>
        <p:spPr/>
        <p:txBody>
          <a:bodyPr vert="horz" lIns="91440" tIns="45720" rIns="91440" bIns="45720" rtlCol="0" anchor="t">
            <a:normAutofit fontScale="92500"/>
          </a:bodyPr>
          <a:lstStyle/>
          <a:p>
            <a:r>
              <a:rPr lang="en-US"/>
              <a:t>BP allows applications to produce and send data without any knowledge or management of the link schedule</a:t>
            </a:r>
          </a:p>
          <a:p>
            <a:r>
              <a:rPr lang="en-US"/>
              <a:t>BP will accept streaming data as well as file data and multiplex them into the outbound flow, with a multi-level priority scheme available that means neither the instrument nor the flight software has to manage multiplexing and data prioritization</a:t>
            </a:r>
          </a:p>
          <a:p>
            <a:r>
              <a:rPr lang="en-US"/>
              <a:t>With current coding techniques and a good understanding of the link propagation there can be virtually zero errors, but coding cannot make up for weather, pointing errors, or other phenomena so missing frames must be recovered manually in an unplanned session or automatically and in real time with LTP</a:t>
            </a:r>
            <a:endParaRPr lang="en-US">
              <a:cs typeface="Arial"/>
            </a:endParaRPr>
          </a:p>
          <a:p>
            <a:r>
              <a:rPr lang="en-US"/>
              <a:t>Routing might not be necessary from spacecraft to ground, but BP routing can assist in terrestrial delivery especially if the MOC and PI are not co-located</a:t>
            </a:r>
          </a:p>
        </p:txBody>
      </p:sp>
      <p:sp>
        <p:nvSpPr>
          <p:cNvPr id="4" name="Date Placeholder 3">
            <a:extLst>
              <a:ext uri="{FF2B5EF4-FFF2-40B4-BE49-F238E27FC236}">
                <a16:creationId xmlns:a16="http://schemas.microsoft.com/office/drawing/2014/main" id="{1407EF3C-009B-483D-8E7C-3AD9A61A2E68}"/>
              </a:ext>
            </a:extLst>
          </p:cNvPr>
          <p:cNvSpPr>
            <a:spLocks noGrp="1"/>
          </p:cNvSpPr>
          <p:nvPr>
            <p:ph type="dt" sz="half" idx="10"/>
          </p:nvPr>
        </p:nvSpPr>
        <p:spPr/>
        <p:txBody>
          <a:bodyPr/>
          <a:lstStyle/>
          <a:p>
            <a:r>
              <a:rPr lang="en-US"/>
              <a:t>05/08/2018</a:t>
            </a:r>
          </a:p>
        </p:txBody>
      </p:sp>
      <p:sp>
        <p:nvSpPr>
          <p:cNvPr id="5" name="Slide Number Placeholder 4">
            <a:extLst>
              <a:ext uri="{FF2B5EF4-FFF2-40B4-BE49-F238E27FC236}">
                <a16:creationId xmlns:a16="http://schemas.microsoft.com/office/drawing/2014/main" id="{0DA97B6C-4705-41CC-91BA-92399D170FF0}"/>
              </a:ext>
            </a:extLst>
          </p:cNvPr>
          <p:cNvSpPr>
            <a:spLocks noGrp="1"/>
          </p:cNvSpPr>
          <p:nvPr>
            <p:ph type="sldNum" sz="quarter" idx="12"/>
          </p:nvPr>
        </p:nvSpPr>
        <p:spPr/>
        <p:txBody>
          <a:bodyPr/>
          <a:lstStyle/>
          <a:p>
            <a:fld id="{D57F1E4F-1CFF-5643-939E-217C01CDF565}" type="slidenum">
              <a:rPr lang="en-US" smtClean="0"/>
              <a:pPr/>
              <a:t>7</a:t>
            </a:fld>
            <a:endParaRPr lang="en-US"/>
          </a:p>
        </p:txBody>
      </p:sp>
    </p:spTree>
    <p:extLst>
      <p:ext uri="{BB962C8B-B14F-4D97-AF65-F5344CB8AC3E}">
        <p14:creationId xmlns:p14="http://schemas.microsoft.com/office/powerpoint/2010/main" val="45954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EA3DC403-0B0F-425B-B1A8-75CE306CA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4956" y="3555079"/>
            <a:ext cx="6158802" cy="1508907"/>
          </a:xfrm>
          <a:prstGeom prst="roundRect">
            <a:avLst>
              <a:gd name="adj" fmla="val 1858"/>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Lst>
        </p:spPr>
      </p:pic>
      <p:sp>
        <p:nvSpPr>
          <p:cNvPr id="2" name="Title 1">
            <a:extLst>
              <a:ext uri="{FF2B5EF4-FFF2-40B4-BE49-F238E27FC236}">
                <a16:creationId xmlns:a16="http://schemas.microsoft.com/office/drawing/2014/main" id="{AAB4AE7D-8C83-4320-878F-2BC4B06B7759}"/>
              </a:ext>
            </a:extLst>
          </p:cNvPr>
          <p:cNvSpPr>
            <a:spLocks noGrp="1"/>
          </p:cNvSpPr>
          <p:nvPr>
            <p:ph type="title"/>
          </p:nvPr>
        </p:nvSpPr>
        <p:spPr>
          <a:xfrm>
            <a:off x="1154953" y="973668"/>
            <a:ext cx="8761413" cy="706964"/>
          </a:xfrm>
        </p:spPr>
        <p:txBody>
          <a:bodyPr>
            <a:normAutofit/>
          </a:bodyPr>
          <a:lstStyle/>
          <a:p>
            <a:r>
              <a:rPr lang="en-US"/>
              <a:t>In Space Experiment</a:t>
            </a:r>
          </a:p>
        </p:txBody>
      </p:sp>
      <p:sp>
        <p:nvSpPr>
          <p:cNvPr id="3" name="Content Placeholder 2">
            <a:extLst>
              <a:ext uri="{FF2B5EF4-FFF2-40B4-BE49-F238E27FC236}">
                <a16:creationId xmlns:a16="http://schemas.microsoft.com/office/drawing/2014/main" id="{58054007-7774-4F55-A09C-DB6A441BC287}"/>
              </a:ext>
            </a:extLst>
          </p:cNvPr>
          <p:cNvSpPr>
            <a:spLocks noGrp="1"/>
          </p:cNvSpPr>
          <p:nvPr>
            <p:ph idx="1"/>
          </p:nvPr>
        </p:nvSpPr>
        <p:spPr>
          <a:xfrm>
            <a:off x="1154955" y="2603500"/>
            <a:ext cx="3481054" cy="3680342"/>
          </a:xfrm>
        </p:spPr>
        <p:txBody>
          <a:bodyPr anchor="ctr">
            <a:normAutofit/>
          </a:bodyPr>
          <a:lstStyle/>
          <a:p>
            <a:pPr>
              <a:lnSpc>
                <a:spcPct val="90000"/>
              </a:lnSpc>
            </a:pPr>
            <a:r>
              <a:rPr lang="en-US" sz="1500"/>
              <a:t>180 day coast time offers the opportunity to demonstrate DTN on a CubeSat without interfering with the primary mission</a:t>
            </a:r>
          </a:p>
          <a:p>
            <a:pPr>
              <a:lnSpc>
                <a:spcPct val="90000"/>
              </a:lnSpc>
            </a:pPr>
            <a:r>
              <a:rPr lang="en-US" sz="1500"/>
              <a:t>Morehead has control of a ground station capable of communicating with Lunar IceCube and a DTN node located on site</a:t>
            </a:r>
          </a:p>
          <a:p>
            <a:pPr>
              <a:lnSpc>
                <a:spcPct val="90000"/>
              </a:lnSpc>
            </a:pPr>
            <a:r>
              <a:rPr lang="en-US" sz="1500"/>
              <a:t>Lunar IceCube will use different data rates for different ground stations</a:t>
            </a:r>
          </a:p>
          <a:p>
            <a:pPr lvl="1">
              <a:lnSpc>
                <a:spcPct val="90000"/>
              </a:lnSpc>
            </a:pPr>
            <a:r>
              <a:rPr lang="en-US" sz="1300"/>
              <a:t>DSN Station: 128 kbps</a:t>
            </a:r>
          </a:p>
          <a:p>
            <a:pPr lvl="1">
              <a:lnSpc>
                <a:spcPct val="90000"/>
              </a:lnSpc>
            </a:pPr>
            <a:r>
              <a:rPr lang="en-US" sz="1300"/>
              <a:t>MSU Station : varies between 32 &amp; 64 kbps depending on distance to ground station</a:t>
            </a:r>
          </a:p>
        </p:txBody>
      </p:sp>
      <p:sp>
        <p:nvSpPr>
          <p:cNvPr id="4" name="Date Placeholder 3">
            <a:extLst>
              <a:ext uri="{FF2B5EF4-FFF2-40B4-BE49-F238E27FC236}">
                <a16:creationId xmlns:a16="http://schemas.microsoft.com/office/drawing/2014/main" id="{F0BE4FC1-15E0-4DF9-879F-F9D1D9F50FCF}"/>
              </a:ext>
            </a:extLst>
          </p:cNvPr>
          <p:cNvSpPr>
            <a:spLocks noGrp="1"/>
          </p:cNvSpPr>
          <p:nvPr>
            <p:ph type="dt" sz="half" idx="10"/>
          </p:nvPr>
        </p:nvSpPr>
        <p:spPr>
          <a:xfrm>
            <a:off x="10650938" y="6394061"/>
            <a:ext cx="990599" cy="304799"/>
          </a:xfrm>
        </p:spPr>
        <p:txBody>
          <a:bodyPr>
            <a:normAutofit/>
          </a:bodyPr>
          <a:lstStyle/>
          <a:p>
            <a:pPr>
              <a:spcAft>
                <a:spcPts val="600"/>
              </a:spcAft>
            </a:pPr>
            <a:r>
              <a:rPr lang="en-US"/>
              <a:t>05/08/2018</a:t>
            </a:r>
          </a:p>
        </p:txBody>
      </p:sp>
      <p:sp>
        <p:nvSpPr>
          <p:cNvPr id="5" name="Slide Number Placeholder 4">
            <a:extLst>
              <a:ext uri="{FF2B5EF4-FFF2-40B4-BE49-F238E27FC236}">
                <a16:creationId xmlns:a16="http://schemas.microsoft.com/office/drawing/2014/main" id="{5DC9770A-9C16-4C26-BDC6-BECAE084F2F8}"/>
              </a:ext>
            </a:extLst>
          </p:cNvPr>
          <p:cNvSpPr>
            <a:spLocks noGrp="1"/>
          </p:cNvSpPr>
          <p:nvPr>
            <p:ph type="sldNum" sz="quarter" idx="12"/>
          </p:nvPr>
        </p:nvSpPr>
        <p:spPr>
          <a:xfrm>
            <a:off x="10352540" y="295729"/>
            <a:ext cx="838199" cy="767687"/>
          </a:xfrm>
        </p:spPr>
        <p:txBody>
          <a:bodyPr>
            <a:normAutofit/>
          </a:bodyPr>
          <a:lstStyle/>
          <a:p>
            <a:pPr>
              <a:spcAft>
                <a:spcPts val="600"/>
              </a:spcAft>
            </a:pPr>
            <a:fld id="{D57F1E4F-1CFF-5643-939E-217C01CDF565}" type="slidenum">
              <a:rPr lang="en-US" smtClean="0"/>
              <a:pPr>
                <a:spcAft>
                  <a:spcPts val="600"/>
                </a:spcAft>
              </a:pPr>
              <a:t>8</a:t>
            </a:fld>
            <a:endParaRPr lang="en-US"/>
          </a:p>
        </p:txBody>
      </p:sp>
    </p:spTree>
    <p:extLst>
      <p:ext uri="{BB962C8B-B14F-4D97-AF65-F5344CB8AC3E}">
        <p14:creationId xmlns:p14="http://schemas.microsoft.com/office/powerpoint/2010/main" val="1277850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1D65F-C2A6-4EFE-AF9F-43A130D65AFD}"/>
              </a:ext>
            </a:extLst>
          </p:cNvPr>
          <p:cNvSpPr>
            <a:spLocks noGrp="1"/>
          </p:cNvSpPr>
          <p:nvPr>
            <p:ph type="title"/>
          </p:nvPr>
        </p:nvSpPr>
        <p:spPr/>
        <p:txBody>
          <a:bodyPr/>
          <a:lstStyle/>
          <a:p>
            <a:r>
              <a:rPr lang="en-US"/>
              <a:t>Benefits of Experiment</a:t>
            </a:r>
          </a:p>
        </p:txBody>
      </p:sp>
      <p:sp>
        <p:nvSpPr>
          <p:cNvPr id="3" name="Content Placeholder 2">
            <a:extLst>
              <a:ext uri="{FF2B5EF4-FFF2-40B4-BE49-F238E27FC236}">
                <a16:creationId xmlns:a16="http://schemas.microsoft.com/office/drawing/2014/main" id="{CE7B69A9-4283-4606-BD4E-B37407C43EA4}"/>
              </a:ext>
            </a:extLst>
          </p:cNvPr>
          <p:cNvSpPr>
            <a:spLocks noGrp="1"/>
          </p:cNvSpPr>
          <p:nvPr>
            <p:ph idx="1"/>
          </p:nvPr>
        </p:nvSpPr>
        <p:spPr/>
        <p:txBody>
          <a:bodyPr/>
          <a:lstStyle/>
          <a:p>
            <a:r>
              <a:rPr lang="en-US"/>
              <a:t>Performing CFDP operations would serve to show Morehead’s ground station is capable of supporting Lunar IceCube’s required CFDP operations via DTN</a:t>
            </a:r>
          </a:p>
          <a:p>
            <a:r>
              <a:rPr lang="en-US"/>
              <a:t>Comparing data volume would serve to show how DTN streamlines mission operations and reduces the load on spacecraft operators</a:t>
            </a:r>
          </a:p>
          <a:p>
            <a:r>
              <a:rPr lang="en-US"/>
              <a:t>Assigning priorities to telemetry would show how DTN helps deliver critical information to spacecraft operators faster </a:t>
            </a:r>
          </a:p>
        </p:txBody>
      </p:sp>
      <p:sp>
        <p:nvSpPr>
          <p:cNvPr id="4" name="Date Placeholder 3">
            <a:extLst>
              <a:ext uri="{FF2B5EF4-FFF2-40B4-BE49-F238E27FC236}">
                <a16:creationId xmlns:a16="http://schemas.microsoft.com/office/drawing/2014/main" id="{190682CA-D68F-4054-B356-CA6CEA7D4416}"/>
              </a:ext>
            </a:extLst>
          </p:cNvPr>
          <p:cNvSpPr>
            <a:spLocks noGrp="1"/>
          </p:cNvSpPr>
          <p:nvPr>
            <p:ph type="dt" sz="half" idx="10"/>
          </p:nvPr>
        </p:nvSpPr>
        <p:spPr/>
        <p:txBody>
          <a:bodyPr/>
          <a:lstStyle/>
          <a:p>
            <a:r>
              <a:rPr lang="en-US"/>
              <a:t>05/08/2018</a:t>
            </a:r>
          </a:p>
        </p:txBody>
      </p:sp>
      <p:sp>
        <p:nvSpPr>
          <p:cNvPr id="5" name="Slide Number Placeholder 4">
            <a:extLst>
              <a:ext uri="{FF2B5EF4-FFF2-40B4-BE49-F238E27FC236}">
                <a16:creationId xmlns:a16="http://schemas.microsoft.com/office/drawing/2014/main" id="{B94306B3-D7D4-494E-A5FF-32C0C32CA34D}"/>
              </a:ext>
            </a:extLst>
          </p:cNvPr>
          <p:cNvSpPr>
            <a:spLocks noGrp="1"/>
          </p:cNvSpPr>
          <p:nvPr>
            <p:ph type="sldNum" sz="quarter" idx="12"/>
          </p:nvPr>
        </p:nvSpPr>
        <p:spPr/>
        <p:txBody>
          <a:bodyPr/>
          <a:lstStyle/>
          <a:p>
            <a:fld id="{D57F1E4F-1CFF-5643-939E-217C01CDF565}" type="slidenum">
              <a:rPr lang="en-US" smtClean="0"/>
              <a:pPr/>
              <a:t>9</a:t>
            </a:fld>
            <a:endParaRPr lang="en-US"/>
          </a:p>
        </p:txBody>
      </p:sp>
    </p:spTree>
    <p:extLst>
      <p:ext uri="{BB962C8B-B14F-4D97-AF65-F5344CB8AC3E}">
        <p14:creationId xmlns:p14="http://schemas.microsoft.com/office/powerpoint/2010/main" val="623323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15F0-6C6A-4FAD-89BC-0B8C4B9D2579}"/>
              </a:ext>
            </a:extLst>
          </p:cNvPr>
          <p:cNvSpPr>
            <a:spLocks noGrp="1"/>
          </p:cNvSpPr>
          <p:nvPr>
            <p:ph type="title"/>
          </p:nvPr>
        </p:nvSpPr>
        <p:spPr/>
        <p:txBody>
          <a:bodyPr/>
          <a:lstStyle/>
          <a:p>
            <a:r>
              <a:rPr lang="en-US"/>
              <a:t>Ongoing Work</a:t>
            </a:r>
          </a:p>
        </p:txBody>
      </p:sp>
      <p:sp>
        <p:nvSpPr>
          <p:cNvPr id="3" name="Content Placeholder 2">
            <a:extLst>
              <a:ext uri="{FF2B5EF4-FFF2-40B4-BE49-F238E27FC236}">
                <a16:creationId xmlns:a16="http://schemas.microsoft.com/office/drawing/2014/main" id="{54872F34-68CE-4244-837C-848FEE4D7B28}"/>
              </a:ext>
            </a:extLst>
          </p:cNvPr>
          <p:cNvSpPr>
            <a:spLocks noGrp="1"/>
          </p:cNvSpPr>
          <p:nvPr>
            <p:ph idx="1"/>
          </p:nvPr>
        </p:nvSpPr>
        <p:spPr/>
        <p:txBody>
          <a:bodyPr>
            <a:normAutofit fontScale="92500" lnSpcReduction="20000"/>
          </a:bodyPr>
          <a:lstStyle/>
          <a:p>
            <a:r>
              <a:rPr lang="en-US"/>
              <a:t>A few demonstrations have been done or are in the process of being done to reduce risk for the in flight experiment</a:t>
            </a:r>
          </a:p>
          <a:p>
            <a:r>
              <a:rPr lang="en-US"/>
              <a:t>Demonstration was performed in August with L-IC’s previous Mission Operations Software, AMPCS</a:t>
            </a:r>
          </a:p>
          <a:p>
            <a:pPr lvl="1"/>
            <a:r>
              <a:rPr lang="en-US"/>
              <a:t>While no longer using AMPCS, the demo serve to show DTN working with L-IC’s mission architecture</a:t>
            </a:r>
          </a:p>
          <a:p>
            <a:pPr lvl="1"/>
            <a:r>
              <a:rPr lang="en-US"/>
              <a:t>L-IC’s new mission ops software operates on similar principles to AMPCS, so integration should be straight forward</a:t>
            </a:r>
          </a:p>
          <a:p>
            <a:r>
              <a:rPr lang="en-US"/>
              <a:t>Another demonstration is planned for July with Morehead’s ground station</a:t>
            </a:r>
          </a:p>
          <a:p>
            <a:pPr lvl="1"/>
            <a:r>
              <a:rPr lang="en-US"/>
              <a:t>An intermediate demo is planned for May to verify that DTN can interface with the backend equipment</a:t>
            </a:r>
          </a:p>
          <a:p>
            <a:pPr lvl="1"/>
            <a:r>
              <a:rPr lang="en-US"/>
              <a:t>The final demo will involve L-IC’s radio SDU serving as a “captive” spacecraft to represent L-IC</a:t>
            </a:r>
          </a:p>
        </p:txBody>
      </p:sp>
      <p:sp>
        <p:nvSpPr>
          <p:cNvPr id="4" name="Date Placeholder 3">
            <a:extLst>
              <a:ext uri="{FF2B5EF4-FFF2-40B4-BE49-F238E27FC236}">
                <a16:creationId xmlns:a16="http://schemas.microsoft.com/office/drawing/2014/main" id="{144A522A-E249-4EA5-A2AA-63694EEFA5D1}"/>
              </a:ext>
            </a:extLst>
          </p:cNvPr>
          <p:cNvSpPr>
            <a:spLocks noGrp="1"/>
          </p:cNvSpPr>
          <p:nvPr>
            <p:ph type="dt" sz="half" idx="10"/>
          </p:nvPr>
        </p:nvSpPr>
        <p:spPr/>
        <p:txBody>
          <a:bodyPr/>
          <a:lstStyle/>
          <a:p>
            <a:r>
              <a:rPr lang="en-US"/>
              <a:t>05/08/2018</a:t>
            </a:r>
          </a:p>
        </p:txBody>
      </p:sp>
      <p:sp>
        <p:nvSpPr>
          <p:cNvPr id="5" name="Slide Number Placeholder 4">
            <a:extLst>
              <a:ext uri="{FF2B5EF4-FFF2-40B4-BE49-F238E27FC236}">
                <a16:creationId xmlns:a16="http://schemas.microsoft.com/office/drawing/2014/main" id="{7F42DD27-1313-420C-AF88-3D526B2B7819}"/>
              </a:ext>
            </a:extLst>
          </p:cNvPr>
          <p:cNvSpPr>
            <a:spLocks noGrp="1"/>
          </p:cNvSpPr>
          <p:nvPr>
            <p:ph type="sldNum" sz="quarter" idx="12"/>
          </p:nvPr>
        </p:nvSpPr>
        <p:spPr/>
        <p:txBody>
          <a:bodyPr/>
          <a:lstStyle/>
          <a:p>
            <a:fld id="{D57F1E4F-1CFF-5643-939E-217C01CDF565}" type="slidenum">
              <a:rPr lang="en-US" smtClean="0"/>
              <a:pPr/>
              <a:t>10</a:t>
            </a:fld>
            <a:endParaRPr lang="en-US"/>
          </a:p>
        </p:txBody>
      </p:sp>
    </p:spTree>
    <p:extLst>
      <p:ext uri="{BB962C8B-B14F-4D97-AF65-F5344CB8AC3E}">
        <p14:creationId xmlns:p14="http://schemas.microsoft.com/office/powerpoint/2010/main" val="1831695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25DAD3-5DDF-4E84-854D-45D6B7551786}"/>
              </a:ext>
            </a:extLst>
          </p:cNvPr>
          <p:cNvSpPr>
            <a:spLocks noGrp="1"/>
          </p:cNvSpPr>
          <p:nvPr>
            <p:ph type="title"/>
          </p:nvPr>
        </p:nvSpPr>
        <p:spPr/>
        <p:txBody>
          <a:bodyPr/>
          <a:lstStyle/>
          <a:p>
            <a:r>
              <a:rPr lang="en-US"/>
              <a:t>Ongoing Work</a:t>
            </a:r>
          </a:p>
        </p:txBody>
      </p:sp>
      <p:pic>
        <p:nvPicPr>
          <p:cNvPr id="6" name="Content Placeholder 5">
            <a:extLst>
              <a:ext uri="{FF2B5EF4-FFF2-40B4-BE49-F238E27FC236}">
                <a16:creationId xmlns:a16="http://schemas.microsoft.com/office/drawing/2014/main" id="{71FD24B7-F19B-47A0-BEDC-F6110EA91CFE}"/>
              </a:ext>
            </a:extLst>
          </p:cNvPr>
          <p:cNvPicPr>
            <a:picLocks noGrp="1" noChangeAspect="1"/>
          </p:cNvPicPr>
          <p:nvPr>
            <p:ph idx="1"/>
          </p:nvPr>
        </p:nvPicPr>
        <p:blipFill>
          <a:blip r:embed="rId2"/>
          <a:stretch>
            <a:fillRect/>
          </a:stretch>
        </p:blipFill>
        <p:spPr>
          <a:xfrm>
            <a:off x="747823" y="2302254"/>
            <a:ext cx="10972800" cy="4064005"/>
          </a:xfrm>
          <a:prstGeom prst="rect">
            <a:avLst/>
          </a:prstGeom>
        </p:spPr>
      </p:pic>
      <p:sp>
        <p:nvSpPr>
          <p:cNvPr id="8" name="Rectangle 7">
            <a:extLst>
              <a:ext uri="{FF2B5EF4-FFF2-40B4-BE49-F238E27FC236}">
                <a16:creationId xmlns:a16="http://schemas.microsoft.com/office/drawing/2014/main" id="{AFA2C583-100C-434C-9BAD-EAA8A16051E8}"/>
              </a:ext>
            </a:extLst>
          </p:cNvPr>
          <p:cNvSpPr/>
          <p:nvPr/>
        </p:nvSpPr>
        <p:spPr>
          <a:xfrm>
            <a:off x="2647507" y="2856381"/>
            <a:ext cx="1509824" cy="28707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75803E3-9BA2-482F-B5DA-A394B2AB22F3}"/>
              </a:ext>
            </a:extLst>
          </p:cNvPr>
          <p:cNvSpPr/>
          <p:nvPr/>
        </p:nvSpPr>
        <p:spPr>
          <a:xfrm>
            <a:off x="2688265" y="5063390"/>
            <a:ext cx="1509824" cy="28707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FEBE2F1-98D7-4A78-9FA9-51A39DE877BA}"/>
              </a:ext>
            </a:extLst>
          </p:cNvPr>
          <p:cNvSpPr txBox="1"/>
          <p:nvPr/>
        </p:nvSpPr>
        <p:spPr>
          <a:xfrm>
            <a:off x="4157331" y="4026480"/>
            <a:ext cx="1938669" cy="307777"/>
          </a:xfrm>
          <a:prstGeom prst="rect">
            <a:avLst/>
          </a:prstGeom>
          <a:noFill/>
        </p:spPr>
        <p:txBody>
          <a:bodyPr wrap="square" rtlCol="0">
            <a:spAutoFit/>
          </a:bodyPr>
          <a:lstStyle/>
          <a:p>
            <a:r>
              <a:rPr lang="en-US" sz="1400"/>
              <a:t>Spacecraft RX Sim</a:t>
            </a:r>
          </a:p>
        </p:txBody>
      </p:sp>
      <p:cxnSp>
        <p:nvCxnSpPr>
          <p:cNvPr id="12" name="Straight Arrow Connector 11">
            <a:extLst>
              <a:ext uri="{FF2B5EF4-FFF2-40B4-BE49-F238E27FC236}">
                <a16:creationId xmlns:a16="http://schemas.microsoft.com/office/drawing/2014/main" id="{FF99F31B-C938-47A1-AD94-D35634208645}"/>
              </a:ext>
            </a:extLst>
          </p:cNvPr>
          <p:cNvCxnSpPr>
            <a:cxnSpLocks/>
            <a:stCxn id="10" idx="1"/>
          </p:cNvCxnSpPr>
          <p:nvPr/>
        </p:nvCxnSpPr>
        <p:spPr>
          <a:xfrm flipH="1" flipV="1">
            <a:off x="3365206" y="3253563"/>
            <a:ext cx="792125" cy="9268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27DBC640-5284-4FD5-8941-81FC2C769D56}"/>
              </a:ext>
            </a:extLst>
          </p:cNvPr>
          <p:cNvCxnSpPr>
            <a:stCxn id="10" idx="1"/>
            <a:endCxn id="9" idx="0"/>
          </p:cNvCxnSpPr>
          <p:nvPr/>
        </p:nvCxnSpPr>
        <p:spPr>
          <a:xfrm flipH="1">
            <a:off x="3443177" y="4180369"/>
            <a:ext cx="714154" cy="8830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70AC7288-54C3-4926-A0ED-93C4054C1885}"/>
              </a:ext>
            </a:extLst>
          </p:cNvPr>
          <p:cNvSpPr>
            <a:spLocks noGrp="1"/>
          </p:cNvSpPr>
          <p:nvPr>
            <p:ph type="dt" sz="half" idx="10"/>
          </p:nvPr>
        </p:nvSpPr>
        <p:spPr/>
        <p:txBody>
          <a:bodyPr/>
          <a:lstStyle/>
          <a:p>
            <a:r>
              <a:rPr lang="en-US"/>
              <a:t>05/08/2018</a:t>
            </a:r>
          </a:p>
        </p:txBody>
      </p:sp>
      <p:sp>
        <p:nvSpPr>
          <p:cNvPr id="3" name="Slide Number Placeholder 2">
            <a:extLst>
              <a:ext uri="{FF2B5EF4-FFF2-40B4-BE49-F238E27FC236}">
                <a16:creationId xmlns:a16="http://schemas.microsoft.com/office/drawing/2014/main" id="{18D6D68F-FEBC-440F-9D09-11D8DE0D83EE}"/>
              </a:ext>
            </a:extLst>
          </p:cNvPr>
          <p:cNvSpPr>
            <a:spLocks noGrp="1"/>
          </p:cNvSpPr>
          <p:nvPr>
            <p:ph type="sldNum" sz="quarter" idx="12"/>
          </p:nvPr>
        </p:nvSpPr>
        <p:spPr/>
        <p:txBody>
          <a:bodyPr/>
          <a:lstStyle/>
          <a:p>
            <a:fld id="{D57F1E4F-1CFF-5643-939E-217C01CDF565}" type="slidenum">
              <a:rPr lang="en-US" smtClean="0"/>
              <a:pPr/>
              <a:t>11</a:t>
            </a:fld>
            <a:endParaRPr lang="en-US"/>
          </a:p>
        </p:txBody>
      </p:sp>
    </p:spTree>
    <p:extLst>
      <p:ext uri="{BB962C8B-B14F-4D97-AF65-F5344CB8AC3E}">
        <p14:creationId xmlns:p14="http://schemas.microsoft.com/office/powerpoint/2010/main" val="36687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916E-C1FB-49A1-B5F4-BE4DEEBF08EF}"/>
              </a:ext>
            </a:extLst>
          </p:cNvPr>
          <p:cNvSpPr>
            <a:spLocks noGrp="1"/>
          </p:cNvSpPr>
          <p:nvPr>
            <p:ph type="title"/>
          </p:nvPr>
        </p:nvSpPr>
        <p:spPr/>
        <p:txBody>
          <a:bodyPr/>
          <a:lstStyle/>
          <a:p>
            <a:r>
              <a:rPr lang="en-US"/>
              <a:t>Ongoing Work</a:t>
            </a:r>
          </a:p>
        </p:txBody>
      </p:sp>
      <p:pic>
        <p:nvPicPr>
          <p:cNvPr id="7" name="Content Placeholder 6">
            <a:extLst>
              <a:ext uri="{FF2B5EF4-FFF2-40B4-BE49-F238E27FC236}">
                <a16:creationId xmlns:a16="http://schemas.microsoft.com/office/drawing/2014/main" id="{D29889B0-B7B1-421F-9882-9421F7441DB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039" t="20037" r="6591" b="43282"/>
          <a:stretch/>
        </p:blipFill>
        <p:spPr>
          <a:xfrm>
            <a:off x="394451" y="1926898"/>
            <a:ext cx="11403097" cy="3657600"/>
          </a:xfrm>
        </p:spPr>
      </p:pic>
      <p:sp>
        <p:nvSpPr>
          <p:cNvPr id="3" name="Date Placeholder 2">
            <a:extLst>
              <a:ext uri="{FF2B5EF4-FFF2-40B4-BE49-F238E27FC236}">
                <a16:creationId xmlns:a16="http://schemas.microsoft.com/office/drawing/2014/main" id="{0543C776-E5FB-4F63-891C-5F2B4F18FDEE}"/>
              </a:ext>
            </a:extLst>
          </p:cNvPr>
          <p:cNvSpPr>
            <a:spLocks noGrp="1"/>
          </p:cNvSpPr>
          <p:nvPr>
            <p:ph type="dt" sz="half" idx="10"/>
          </p:nvPr>
        </p:nvSpPr>
        <p:spPr/>
        <p:txBody>
          <a:bodyPr/>
          <a:lstStyle/>
          <a:p>
            <a:r>
              <a:rPr lang="en-US"/>
              <a:t>05/08/2018</a:t>
            </a:r>
          </a:p>
        </p:txBody>
      </p:sp>
      <p:sp>
        <p:nvSpPr>
          <p:cNvPr id="4" name="Slide Number Placeholder 3">
            <a:extLst>
              <a:ext uri="{FF2B5EF4-FFF2-40B4-BE49-F238E27FC236}">
                <a16:creationId xmlns:a16="http://schemas.microsoft.com/office/drawing/2014/main" id="{1115A1AB-86DC-4613-A2A4-872693335DEB}"/>
              </a:ext>
            </a:extLst>
          </p:cNvPr>
          <p:cNvSpPr>
            <a:spLocks noGrp="1"/>
          </p:cNvSpPr>
          <p:nvPr>
            <p:ph type="sldNum" sz="quarter" idx="12"/>
          </p:nvPr>
        </p:nvSpPr>
        <p:spPr/>
        <p:txBody>
          <a:bodyPr/>
          <a:lstStyle/>
          <a:p>
            <a:fld id="{D57F1E4F-1CFF-5643-939E-217C01CDF565}" type="slidenum">
              <a:rPr lang="en-US" smtClean="0"/>
              <a:pPr/>
              <a:t>12</a:t>
            </a:fld>
            <a:endParaRPr lang="en-US"/>
          </a:p>
        </p:txBody>
      </p:sp>
    </p:spTree>
    <p:extLst>
      <p:ext uri="{BB962C8B-B14F-4D97-AF65-F5344CB8AC3E}">
        <p14:creationId xmlns:p14="http://schemas.microsoft.com/office/powerpoint/2010/main" val="2740447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8EBE-E87F-4F30-807D-C643A1F86120}"/>
              </a:ext>
            </a:extLst>
          </p:cNvPr>
          <p:cNvSpPr>
            <a:spLocks noGrp="1"/>
          </p:cNvSpPr>
          <p:nvPr>
            <p:ph type="title"/>
          </p:nvPr>
        </p:nvSpPr>
        <p:spPr/>
        <p:txBody>
          <a:bodyPr/>
          <a:lstStyle/>
          <a:p>
            <a:r>
              <a:rPr lang="en-US"/>
              <a:t>DTN Implementations</a:t>
            </a:r>
          </a:p>
        </p:txBody>
      </p:sp>
      <p:sp>
        <p:nvSpPr>
          <p:cNvPr id="3" name="Content Placeholder 2">
            <a:extLst>
              <a:ext uri="{FF2B5EF4-FFF2-40B4-BE49-F238E27FC236}">
                <a16:creationId xmlns:a16="http://schemas.microsoft.com/office/drawing/2014/main" id="{4BA5C536-A28C-45B1-8126-9405A33E2B0A}"/>
              </a:ext>
            </a:extLst>
          </p:cNvPr>
          <p:cNvSpPr>
            <a:spLocks noGrp="1"/>
          </p:cNvSpPr>
          <p:nvPr>
            <p:ph idx="1"/>
          </p:nvPr>
        </p:nvSpPr>
        <p:spPr/>
        <p:txBody>
          <a:bodyPr>
            <a:normAutofit fontScale="92500" lnSpcReduction="10000"/>
          </a:bodyPr>
          <a:lstStyle/>
          <a:p>
            <a:r>
              <a:rPr lang="en-US" sz="1600">
                <a:solidFill>
                  <a:schemeClr val="tx1"/>
                </a:solidFill>
              </a:rPr>
              <a:t>Interplanetary Overlay Network (ION): </a:t>
            </a:r>
          </a:p>
          <a:p>
            <a:pPr lvl="1"/>
            <a:r>
              <a:rPr lang="en-US">
                <a:solidFill>
                  <a:schemeClr val="tx1"/>
                </a:solidFill>
                <a:hlinkClick r:id="rId2"/>
              </a:rPr>
              <a:t>http://sourceforge.net/projects/ion-dtn</a:t>
            </a:r>
            <a:endParaRPr lang="en-US">
              <a:solidFill>
                <a:schemeClr val="tx1"/>
              </a:solidFill>
            </a:endParaRPr>
          </a:p>
          <a:p>
            <a:pPr lvl="1"/>
            <a:r>
              <a:rPr lang="en-US">
                <a:solidFill>
                  <a:schemeClr val="tx1"/>
                </a:solidFill>
              </a:rPr>
              <a:t>NASA’s primary DTN implementation (developed by JPL)</a:t>
            </a:r>
          </a:p>
          <a:p>
            <a:pPr lvl="1"/>
            <a:r>
              <a:rPr lang="en-US">
                <a:solidFill>
                  <a:schemeClr val="tx1"/>
                </a:solidFill>
              </a:rPr>
              <a:t>Includes implementations of BP and LTP as well as implementations of CFDP, BSS and AMS </a:t>
            </a:r>
          </a:p>
          <a:p>
            <a:pPr lvl="1"/>
            <a:r>
              <a:rPr lang="en-US">
                <a:solidFill>
                  <a:schemeClr val="tx1"/>
                </a:solidFill>
              </a:rPr>
              <a:t>Supported by multiple Operating Systems</a:t>
            </a:r>
          </a:p>
          <a:p>
            <a:r>
              <a:rPr lang="en-US" sz="1600">
                <a:solidFill>
                  <a:schemeClr val="tx1"/>
                </a:solidFill>
              </a:rPr>
              <a:t>DTN2: </a:t>
            </a:r>
          </a:p>
          <a:p>
            <a:pPr lvl="1"/>
            <a:r>
              <a:rPr lang="en-US">
                <a:solidFill>
                  <a:schemeClr val="tx1"/>
                </a:solidFill>
                <a:hlinkClick r:id="rId3"/>
              </a:rPr>
              <a:t>http://sourceforge.net/projects/dtn/</a:t>
            </a:r>
            <a:endParaRPr lang="en-US">
              <a:solidFill>
                <a:schemeClr val="tx1"/>
              </a:solidFill>
            </a:endParaRPr>
          </a:p>
          <a:p>
            <a:pPr lvl="1"/>
            <a:r>
              <a:rPr lang="en-US">
                <a:solidFill>
                  <a:schemeClr val="tx1"/>
                </a:solidFill>
              </a:rPr>
              <a:t>Includes an implementation of BP and BSP</a:t>
            </a:r>
          </a:p>
          <a:p>
            <a:pPr lvl="1"/>
            <a:r>
              <a:rPr lang="en-US">
                <a:solidFill>
                  <a:schemeClr val="tx1"/>
                </a:solidFill>
              </a:rPr>
              <a:t>Used at the MSFC HOSC</a:t>
            </a:r>
          </a:p>
          <a:p>
            <a:r>
              <a:rPr lang="en-US">
                <a:solidFill>
                  <a:schemeClr val="tx1"/>
                </a:solidFill>
              </a:rPr>
              <a:t>Goddard has developed BP app for </a:t>
            </a:r>
            <a:r>
              <a:rPr lang="en-US" err="1">
                <a:solidFill>
                  <a:schemeClr val="tx1"/>
                </a:solidFill>
              </a:rPr>
              <a:t>cFS</a:t>
            </a:r>
            <a:endParaRPr lang="en-US">
              <a:solidFill>
                <a:schemeClr val="tx1"/>
              </a:solidFill>
            </a:endParaRPr>
          </a:p>
          <a:p>
            <a:endParaRPr lang="en-US"/>
          </a:p>
        </p:txBody>
      </p:sp>
      <p:sp>
        <p:nvSpPr>
          <p:cNvPr id="4" name="Date Placeholder 3">
            <a:extLst>
              <a:ext uri="{FF2B5EF4-FFF2-40B4-BE49-F238E27FC236}">
                <a16:creationId xmlns:a16="http://schemas.microsoft.com/office/drawing/2014/main" id="{1E6F1F3C-9DCE-4EB1-A2B6-49552266F428}"/>
              </a:ext>
            </a:extLst>
          </p:cNvPr>
          <p:cNvSpPr>
            <a:spLocks noGrp="1"/>
          </p:cNvSpPr>
          <p:nvPr>
            <p:ph type="dt" sz="half" idx="10"/>
          </p:nvPr>
        </p:nvSpPr>
        <p:spPr/>
        <p:txBody>
          <a:bodyPr/>
          <a:lstStyle/>
          <a:p>
            <a:r>
              <a:rPr lang="en-US"/>
              <a:t>05/08/2018</a:t>
            </a:r>
          </a:p>
        </p:txBody>
      </p:sp>
      <p:sp>
        <p:nvSpPr>
          <p:cNvPr id="5" name="Slide Number Placeholder 4">
            <a:extLst>
              <a:ext uri="{FF2B5EF4-FFF2-40B4-BE49-F238E27FC236}">
                <a16:creationId xmlns:a16="http://schemas.microsoft.com/office/drawing/2014/main" id="{AC742BB9-9F38-41FC-A2B7-C3EF8F9ABBCA}"/>
              </a:ext>
            </a:extLst>
          </p:cNvPr>
          <p:cNvSpPr>
            <a:spLocks noGrp="1"/>
          </p:cNvSpPr>
          <p:nvPr>
            <p:ph type="sldNum" sz="quarter" idx="12"/>
          </p:nvPr>
        </p:nvSpPr>
        <p:spPr/>
        <p:txBody>
          <a:bodyPr/>
          <a:lstStyle/>
          <a:p>
            <a:fld id="{D57F1E4F-1CFF-5643-939E-217C01CDF565}" type="slidenum">
              <a:rPr lang="en-US" smtClean="0"/>
              <a:pPr/>
              <a:t>13</a:t>
            </a:fld>
            <a:endParaRPr lang="en-US"/>
          </a:p>
        </p:txBody>
      </p:sp>
    </p:spTree>
    <p:extLst>
      <p:ext uri="{BB962C8B-B14F-4D97-AF65-F5344CB8AC3E}">
        <p14:creationId xmlns:p14="http://schemas.microsoft.com/office/powerpoint/2010/main" val="339493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547C6-9F8D-4EE6-B912-89F2DBAC678A}"/>
              </a:ext>
            </a:extLst>
          </p:cNvPr>
          <p:cNvSpPr>
            <a:spLocks noGrp="1"/>
          </p:cNvSpPr>
          <p:nvPr>
            <p:ph type="title"/>
          </p:nvPr>
        </p:nvSpPr>
        <p:spPr/>
        <p:txBody>
          <a:bodyPr/>
          <a:lstStyle/>
          <a:p>
            <a:pPr algn="ctr"/>
            <a:r>
              <a:rPr lang="en-US"/>
              <a:t>Questions?</a:t>
            </a:r>
          </a:p>
        </p:txBody>
      </p:sp>
      <p:sp>
        <p:nvSpPr>
          <p:cNvPr id="3" name="Date Placeholder 2">
            <a:extLst>
              <a:ext uri="{FF2B5EF4-FFF2-40B4-BE49-F238E27FC236}">
                <a16:creationId xmlns:a16="http://schemas.microsoft.com/office/drawing/2014/main" id="{AF02BD2D-04C5-4525-B3FE-EA7897E0ACE5}"/>
              </a:ext>
            </a:extLst>
          </p:cNvPr>
          <p:cNvSpPr>
            <a:spLocks noGrp="1"/>
          </p:cNvSpPr>
          <p:nvPr>
            <p:ph type="dt" sz="half" idx="10"/>
          </p:nvPr>
        </p:nvSpPr>
        <p:spPr/>
        <p:txBody>
          <a:bodyPr/>
          <a:lstStyle/>
          <a:p>
            <a:r>
              <a:rPr lang="en-US"/>
              <a:t>05/08/2018</a:t>
            </a:r>
          </a:p>
        </p:txBody>
      </p:sp>
      <p:sp>
        <p:nvSpPr>
          <p:cNvPr id="4" name="Slide Number Placeholder 3">
            <a:extLst>
              <a:ext uri="{FF2B5EF4-FFF2-40B4-BE49-F238E27FC236}">
                <a16:creationId xmlns:a16="http://schemas.microsoft.com/office/drawing/2014/main" id="{90FB284B-3311-46A6-87C2-3E929CCA3E03}"/>
              </a:ext>
            </a:extLst>
          </p:cNvPr>
          <p:cNvSpPr>
            <a:spLocks noGrp="1"/>
          </p:cNvSpPr>
          <p:nvPr>
            <p:ph type="sldNum" sz="quarter" idx="12"/>
          </p:nvPr>
        </p:nvSpPr>
        <p:spPr/>
        <p:txBody>
          <a:bodyPr/>
          <a:lstStyle/>
          <a:p>
            <a:fld id="{D57F1E4F-1CFF-5643-939E-217C01CDF565}" type="slidenum">
              <a:rPr lang="en-US" smtClean="0"/>
              <a:pPr/>
              <a:t>14</a:t>
            </a:fld>
            <a:endParaRPr lang="en-US"/>
          </a:p>
        </p:txBody>
      </p:sp>
      <p:pic>
        <p:nvPicPr>
          <p:cNvPr id="5" name="Content Placeholder 21">
            <a:extLst>
              <a:ext uri="{FF2B5EF4-FFF2-40B4-BE49-F238E27FC236}">
                <a16:creationId xmlns:a16="http://schemas.microsoft.com/office/drawing/2014/main" id="{4EC84ECF-F3E8-45F7-98A6-F403CD3A5A7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080383" y="2603500"/>
            <a:ext cx="4031234" cy="3416300"/>
          </a:xfrm>
          <a:prstGeom prst="rect">
            <a:avLst/>
          </a:prstGeom>
        </p:spPr>
      </p:pic>
    </p:spTree>
    <p:extLst>
      <p:ext uri="{BB962C8B-B14F-4D97-AF65-F5344CB8AC3E}">
        <p14:creationId xmlns:p14="http://schemas.microsoft.com/office/powerpoint/2010/main" val="6322732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 Boardroom</vt:lpstr>
      <vt:lpstr>DTN for Interplanetary  SmallSat Missions</vt:lpstr>
      <vt:lpstr>PowerPoint Presentation</vt:lpstr>
      <vt:lpstr>What is DTN?</vt:lpstr>
      <vt:lpstr>What is DTN?</vt:lpstr>
      <vt:lpstr>What is DTN?</vt:lpstr>
      <vt:lpstr>What is DTN?</vt:lpstr>
      <vt:lpstr>Benefits to SmallSats</vt:lpstr>
      <vt:lpstr>In Space Experiment</vt:lpstr>
      <vt:lpstr>Benefits of Experiment</vt:lpstr>
      <vt:lpstr>Ongoing Work</vt:lpstr>
      <vt:lpstr>Ongoing Work</vt:lpstr>
      <vt:lpstr>Ongoing Work</vt:lpstr>
      <vt:lpstr>DTN Implementations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DTN for Interplanetary  SmallSat Missions</dc:title>
  <cp:revision>1</cp:revision>
  <dcterms:modified xsi:type="dcterms:W3CDTF">2018-04-18T15:28:39Z</dcterms:modified>
</cp:coreProperties>
</file>