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771" r:id="rId4"/>
    <p:sldMasterId id="2147483783" r:id="rId5"/>
    <p:sldMasterId id="2147483807" r:id="rId6"/>
    <p:sldMasterId id="2147483813" r:id="rId7"/>
    <p:sldMasterId id="2147483816" r:id="rId8"/>
  </p:sldMasterIdLst>
  <p:notesMasterIdLst>
    <p:notesMasterId r:id="rId31"/>
  </p:notesMasterIdLst>
  <p:sldIdLst>
    <p:sldId id="274" r:id="rId9"/>
    <p:sldId id="306" r:id="rId10"/>
    <p:sldId id="266" r:id="rId11"/>
    <p:sldId id="303" r:id="rId12"/>
    <p:sldId id="264" r:id="rId13"/>
    <p:sldId id="267" r:id="rId14"/>
    <p:sldId id="260" r:id="rId15"/>
    <p:sldId id="298" r:id="rId16"/>
    <p:sldId id="304" r:id="rId17"/>
    <p:sldId id="305" r:id="rId18"/>
    <p:sldId id="300" r:id="rId19"/>
    <p:sldId id="293" r:id="rId20"/>
    <p:sldId id="301" r:id="rId21"/>
    <p:sldId id="278" r:id="rId22"/>
    <p:sldId id="286" r:id="rId23"/>
    <p:sldId id="272" r:id="rId24"/>
    <p:sldId id="299" r:id="rId25"/>
    <p:sldId id="288" r:id="rId26"/>
    <p:sldId id="290" r:id="rId27"/>
    <p:sldId id="282" r:id="rId28"/>
    <p:sldId id="283" r:id="rId29"/>
    <p:sldId id="291" r:id="rId30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4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2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gs" Target="tags/tag1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37C95-B8A8-4912-8FD6-C37CC53BEEE5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465F9-40E9-40AB-9AEE-4EF5934769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01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69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11125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379A0B-EAEB-44B1-9C63-079F0713C660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293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02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</a:endParaRPr>
          </a:p>
        </p:txBody>
      </p:sp>
      <p:sp>
        <p:nvSpPr>
          <p:cNvPr id="5124" name="Slide Number Placeholder 3"/>
          <p:cNvSpPr txBox="1">
            <a:spLocks noGrp="1"/>
          </p:cNvSpPr>
          <p:nvPr/>
        </p:nvSpPr>
        <p:spPr bwMode="auto">
          <a:xfrm>
            <a:off x="3915968" y="8672710"/>
            <a:ext cx="2942032" cy="4587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3163" tIns="46581" rIns="93163" bIns="46581" anchor="b"/>
          <a:lstStyle/>
          <a:p>
            <a:pPr algn="r" defTabSz="928688"/>
            <a:fld id="{3992166F-8310-4208-ADEC-F2DF7DDA3FE6}" type="slidenum">
              <a:rPr lang="en-US">
                <a:solidFill>
                  <a:prstClr val="black"/>
                </a:solidFill>
                <a:latin typeface="Times New Roman" charset="0"/>
              </a:rPr>
              <a:pPr algn="r" defTabSz="928688"/>
              <a:t>21</a:t>
            </a:fld>
            <a:endParaRPr lang="en-US">
              <a:solidFill>
                <a:prstClr val="black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452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FB439-4F09-462D-81E8-C34664AAC7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09015-922C-4F96-B1CE-0CE7BDD8B0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DAF61-B8A0-4B6F-8CC6-1FFC29C244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8EDE9-BB62-4FD2-9E01-637CCB6E53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E6768-BA40-440F-8C26-9461E5F10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F81DA-8A51-490F-96EB-A22D1225137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078F2-9F85-4429-805A-6E5FC65E7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64263-0569-4378-975C-7B43DAC2A4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27082-FEC1-4BB5-99BF-E18550350D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153E24-4620-4575-82C3-FF03D7A84A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BAFFF-59CB-452D-8DAD-984EFBAAD1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0F91-A649-4221-A1B2-FB90B6F91B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6CD3F-17CA-4618-BF80-3BB95A8914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9938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0F91-A649-4221-A1B2-FB90B6F91B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6CD3F-17CA-4618-BF80-3BB95A8914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069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0F91-A649-4221-A1B2-FB90B6F91B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6CD3F-17CA-4618-BF80-3BB95A8914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6646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0F91-A649-4221-A1B2-FB90B6F91B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6CD3F-17CA-4618-BF80-3BB95A8914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3570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0F91-A649-4221-A1B2-FB90B6F91B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6CD3F-17CA-4618-BF80-3BB95A8914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1042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0F91-A649-4221-A1B2-FB90B6F91B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6CD3F-17CA-4618-BF80-3BB95A8914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780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0F91-A649-4221-A1B2-FB90B6F91B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6CD3F-17CA-4618-BF80-3BB95A8914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0440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0F91-A649-4221-A1B2-FB90B6F91B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6CD3F-17CA-4618-BF80-3BB95A8914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2882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0F91-A649-4221-A1B2-FB90B6F91B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6CD3F-17CA-4618-BF80-3BB95A8914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032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0F91-A649-4221-A1B2-FB90B6F91B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6CD3F-17CA-4618-BF80-3BB95A8914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3594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0F91-A649-4221-A1B2-FB90B6F91B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6CD3F-17CA-4618-BF80-3BB95A8914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213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133600"/>
            <a:ext cx="9144000" cy="152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5270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D5E4-50CC-4513-B525-AF4428D0E59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Picture 8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0426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14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2717-379E-4466-947B-D26F29A324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232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F30C-6411-4389-B7D4-0C66F07D01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2709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3FB1-429C-4A50-930F-F64EDA15458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928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715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11312"/>
            <a:ext cx="4040188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715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11312"/>
            <a:ext cx="4041775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71F4-471E-4E5F-AC9B-676685C7210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049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E4D8-F7FC-4E0C-9A55-51B32ED3D9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321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1B6-9F49-40CA-AE40-BAA76B1051B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14699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3A17-DA38-451D-B72F-0EFC50B00DC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3423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3F60-E999-4D0A-9818-215CB2AA892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0196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0617-4666-484E-8136-2871EF8E3E9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8922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815-632B-483E-B104-9CF6BC3C9E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18232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24833149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133600"/>
            <a:ext cx="9144000" cy="152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5270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D5E4-50CC-4513-B525-AF4428D0E59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Picture 8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0426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120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2717-379E-4466-947B-D26F29A324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553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F30C-6411-4389-B7D4-0C66F07D01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35279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3FB1-429C-4A50-930F-F64EDA15458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206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715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11312"/>
            <a:ext cx="4040188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715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11312"/>
            <a:ext cx="4041775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71F4-471E-4E5F-AC9B-676685C7210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05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E4D8-F7FC-4E0C-9A55-51B32ED3D9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390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1B6-9F49-40CA-AE40-BAA76B1051B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66981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3A17-DA38-451D-B72F-0EFC50B00DC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932325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3F60-E999-4D0A-9818-215CB2AA892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41185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0617-4666-484E-8136-2871EF8E3E9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37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815-632B-483E-B104-9CF6BC3C9E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32965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01224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493463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  <p:pic>
        <p:nvPicPr>
          <p:cNvPr id="8" name="Picture 7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" y="2058235"/>
            <a:ext cx="3196454" cy="6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273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Subhead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" y="2058235"/>
            <a:ext cx="3196454" cy="68495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5335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6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26452" y="3377321"/>
            <a:ext cx="7498993" cy="3123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926452" y="3829980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31756880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599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2" name="Picture 11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4" cy="684955"/>
          </a:xfrm>
          <a:prstGeom prst="rect">
            <a:avLst/>
          </a:prstGeom>
        </p:spPr>
      </p:pic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5141017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80315" y="5619689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41421063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2" name="Picture 11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4" cy="684955"/>
          </a:xfrm>
          <a:prstGeom prst="rect">
            <a:avLst/>
          </a:prstGeom>
        </p:spPr>
      </p:pic>
      <p:sp>
        <p:nvSpPr>
          <p:cNvPr id="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576456" y="1581728"/>
            <a:ext cx="3567543" cy="64654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576455" y="2228082"/>
            <a:ext cx="3567543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36201363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542212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7999" y="6477000"/>
            <a:ext cx="2136775" cy="304800"/>
          </a:xfrm>
          <a:prstGeom prst="rect">
            <a:avLst/>
          </a:prstGeom>
        </p:spPr>
        <p:txBody>
          <a:bodyPr/>
          <a:lstStyle>
            <a:lvl1pPr defTabSz="455242">
              <a:defRPr b="0"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03300"/>
            <a:ext cx="8229600" cy="51228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11"/>
          <p:cNvSpPr>
            <a:spLocks noGrp="1"/>
          </p:cNvSpPr>
          <p:nvPr>
            <p:ph type="dt" sz="half" idx="11"/>
          </p:nvPr>
        </p:nvSpPr>
        <p:spPr>
          <a:xfrm>
            <a:off x="457200" y="6473952"/>
            <a:ext cx="2133600" cy="3017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13BAC055-0602-4187-81AB-A86821FD23B3}" type="datetime1">
              <a:rPr lang="en-US" smtClean="0"/>
              <a:t>5/6/2018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2867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OMD-National-template-v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2" y="362588"/>
            <a:ext cx="6121398" cy="695745"/>
          </a:xfrm>
          <a:prstGeom prst="rect">
            <a:avLst/>
          </a:prstGeom>
        </p:spPr>
        <p:txBody>
          <a:bodyPr anchor="t"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2" y="1188713"/>
            <a:ext cx="6121398" cy="673948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67" descr="NASA insignia RGB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182" y="255412"/>
            <a:ext cx="1166283" cy="100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34883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72B7B-4C26-4D33-A8BE-56C18A76B7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5553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967A9-FB69-4AB6-A314-307558D7E0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45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9A465-26F6-4B22-AEB8-BE1BF46987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3511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4E913-6FBE-49F9-934D-5744C5C50A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9466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90815-0278-4A54-AED6-3B22090F89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71197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B38B3-60B5-400F-9A0E-052D87331BE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2595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04467-5C17-4DB6-B561-00E841366D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01037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0A69F-5B21-477F-8AE8-38C948EDAF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2931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4AE19-1855-4DC1-B63E-ACD7A630FA0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2492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18BFC-FF2D-4663-BA49-070C8BE89A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46724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9C01B-484D-4D6D-8C96-B50F088533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37052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7924800" cy="4114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  <a:endParaRPr lang="en-US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  <a:endParaRPr lang="en-US" dirty="0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88E1313-20F8-4EAA-B3CF-19DD81613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367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Background_white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792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766EB0D-5656-408C-A681-877DC3E44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779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Background_black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7924800" cy="4114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  <a:endParaRPr lang="en-US" dirty="0"/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5B1C40C0-683F-4996-9FA4-9ADBB89E6E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4575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4478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2A22E11-7541-487C-A810-C264D20A7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78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7924800" cy="19812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09600" y="3581400"/>
            <a:ext cx="7924800" cy="1981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6F42F5E-A771-4775-8DBA-583EA6E053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734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057401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057401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447800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4981EF44-1C07-4670-95CD-8AA4C7EBCC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1083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447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130838"/>
            <a:ext cx="3733800" cy="431762"/>
          </a:xfrm>
        </p:spPr>
        <p:txBody>
          <a:bodyPr anchor="b"/>
          <a:lstStyle>
            <a:lvl1pPr marL="0" indent="0" algn="ctr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5130838"/>
            <a:ext cx="3733800" cy="431762"/>
          </a:xfrm>
        </p:spPr>
        <p:txBody>
          <a:bodyPr anchor="b"/>
          <a:lstStyle>
            <a:lvl1pPr marL="0" indent="0" algn="ctr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  <a:endParaRPr lang="en-US" dirty="0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55A4E692-7417-41E2-940B-1DA14A6A5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1748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438BB3A-AE1A-4E2A-814F-C975221907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184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79248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09600" y="5257800"/>
            <a:ext cx="7924800" cy="381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EDECC75-6537-42B8-B358-2E75D5E949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0681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57E236F-1393-45D1-AA7C-58E7A54D5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26186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8/31/2011</a:t>
            </a:r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CXBN -CDR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65A24-4D54-4A2D-9318-0C12BF6272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193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09600" y="5257800"/>
            <a:ext cx="7924800" cy="381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8/31/2011</a:t>
            </a:r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CXBN -CDR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1B41B-F533-4189-8C0B-2329D4E09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99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65.xml"/><Relationship Id="rId21" Type="http://schemas.openxmlformats.org/officeDocument/2006/relationships/slideLayout" Target="../slideLayouts/slideLayout83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23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81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7CE79-F931-4AB6-96F1-BB4A8A5ACEE6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AB1E9845-0A1D-4BCD-9BE0-4E15D7F7490B}" type="slidenum">
              <a:rPr lang="en-US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00F91-A649-4221-A1B2-FB90B6F91B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6CD3F-17CA-4618-BF80-3BB95A8914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454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1AB75-423E-4687-8B65-AE42B79CDAE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61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81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1AB75-423E-4687-8B65-AE42B79CDAE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5/6/2018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32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668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1"/>
          <p:cNvSpPr>
            <a:spLocks noChangeArrowheads="1"/>
          </p:cNvSpPr>
          <p:nvPr/>
        </p:nvSpPr>
        <p:spPr bwMode="auto">
          <a:xfrm>
            <a:off x="0" y="0"/>
            <a:ext cx="9144000" cy="8461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33" tIns="45667" rIns="91333" bIns="45667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  <a:latin typeface="Helvetica Neue Black Condensed" pitchFamily="-84" charset="0"/>
              <a:cs typeface="ＭＳ Ｐゴシック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92" name="Line 68"/>
          <p:cNvSpPr>
            <a:spLocks noChangeShapeType="1"/>
          </p:cNvSpPr>
          <p:nvPr/>
        </p:nvSpPr>
        <p:spPr bwMode="auto">
          <a:xfrm flipH="1">
            <a:off x="0" y="838200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38090" dir="7199996" algn="ctr" rotWithShape="0">
              <a:srgbClr val="000000">
                <a:alpha val="75000"/>
              </a:srgbClr>
            </a:outerShdw>
          </a:effectLst>
        </p:spPr>
        <p:txBody>
          <a:bodyPr wrap="none" lIns="91333" tIns="45667" rIns="91333" bIns="45667" anchor="ctr"/>
          <a:lstStyle/>
          <a:p>
            <a:pPr defTabSz="91333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Helvetica Neue Black Condensed"/>
              <a:ea typeface="ＭＳ Ｐゴシック"/>
              <a:cs typeface="ＭＳ Ｐゴシック"/>
            </a:endParaRPr>
          </a:p>
        </p:txBody>
      </p:sp>
      <p:sp>
        <p:nvSpPr>
          <p:cNvPr id="26632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766763" y="111125"/>
            <a:ext cx="75422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26630" name="Picture 72" descr="NASA insignia RGB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63" y="111125"/>
            <a:ext cx="6858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 descr="AES_logo_final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0491" y="117471"/>
            <a:ext cx="813509" cy="610132"/>
          </a:xfrm>
          <a:prstGeom prst="rect">
            <a:avLst/>
          </a:prstGeom>
        </p:spPr>
      </p:pic>
      <p:sp>
        <p:nvSpPr>
          <p:cNvPr id="3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57999" y="6477000"/>
            <a:ext cx="2136775" cy="304800"/>
          </a:xfrm>
          <a:prstGeom prst="rect">
            <a:avLst/>
          </a:prstGeom>
        </p:spPr>
        <p:txBody>
          <a:bodyPr/>
          <a:lstStyle>
            <a:lvl1pPr algn="r" defTabSz="455242">
              <a:defRPr sz="1000" b="0"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3726382" y="6477000"/>
            <a:ext cx="16400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FY17 - AES Mid-Year</a:t>
            </a:r>
          </a:p>
        </p:txBody>
      </p:sp>
      <p:sp>
        <p:nvSpPr>
          <p:cNvPr id="37" name="Date Placeholder 11"/>
          <p:cNvSpPr>
            <a:spLocks noGrp="1"/>
          </p:cNvSpPr>
          <p:nvPr>
            <p:ph type="dt" sz="half" idx="2"/>
          </p:nvPr>
        </p:nvSpPr>
        <p:spPr>
          <a:xfrm>
            <a:off x="457200" y="6473952"/>
            <a:ext cx="2133600" cy="3017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D01731D4-200B-437D-9F05-42269A8CA6DB}" type="datetime1">
              <a:rPr lang="en-US" smtClean="0"/>
              <a:t>5/6/2018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14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n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5pPr>
      <a:lvl6pPr marL="45666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6pPr>
      <a:lvl7pPr marL="91333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7pPr>
      <a:lvl8pPr marL="136999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8pPr>
      <a:lvl9pPr marL="1826662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9pPr>
    </p:titleStyle>
    <p:bodyStyle>
      <a:lvl1pPr marL="223655" indent="-22365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6827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678896" indent="-21889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912065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135719" indent="-220481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593572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050239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06904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63570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6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31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62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3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93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6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324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FE55F985-BF1C-4ED4-8765-E14EA4AA1060}" type="slidenum">
              <a:rPr lang="en-US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5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  <p:sldLayoutId id="2147483834" r:id="rId18"/>
    <p:sldLayoutId id="2147483835" r:id="rId19"/>
    <p:sldLayoutId id="2147483836" r:id="rId20"/>
    <p:sldLayoutId id="2147483837" r:id="rId21"/>
    <p:sldLayoutId id="2147483838" r:id="rId22"/>
    <p:sldLayoutId id="2147483839" r:id="rId2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://www.moreheadstate.edu/" TargetMode="External"/><Relationship Id="rId7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8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reheadstate.edu/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2.png"/><Relationship Id="rId7" Type="http://schemas.openxmlformats.org/officeDocument/2006/relationships/image" Target="../media/image37.jpe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5.xml"/><Relationship Id="rId6" Type="http://schemas.microsoft.com/office/2007/relationships/hdphoto" Target="../media/hdphoto2.wdp"/><Relationship Id="rId5" Type="http://schemas.openxmlformats.org/officeDocument/2006/relationships/image" Target="../media/image39.png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2.jpeg"/><Relationship Id="rId5" Type="http://schemas.openxmlformats.org/officeDocument/2006/relationships/image" Target="../media/image41.emf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11" Type="http://schemas.microsoft.com/office/2007/relationships/hdphoto" Target="../media/hdphoto4.wdp"/><Relationship Id="rId5" Type="http://schemas.openxmlformats.org/officeDocument/2006/relationships/image" Target="../media/image44.emf"/><Relationship Id="rId10" Type="http://schemas.openxmlformats.org/officeDocument/2006/relationships/image" Target="../media/image47.png"/><Relationship Id="rId4" Type="http://schemas.openxmlformats.org/officeDocument/2006/relationships/image" Target="../media/image43.jpeg"/><Relationship Id="rId9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7.emf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59.jpeg"/><Relationship Id="rId11" Type="http://schemas.openxmlformats.org/officeDocument/2006/relationships/image" Target="../media/image64.png"/><Relationship Id="rId5" Type="http://schemas.openxmlformats.org/officeDocument/2006/relationships/image" Target="../media/image31.png"/><Relationship Id="rId10" Type="http://schemas.openxmlformats.org/officeDocument/2006/relationships/image" Target="../media/image63.png"/><Relationship Id="rId4" Type="http://schemas.openxmlformats.org/officeDocument/2006/relationships/image" Target="../media/image58.png"/><Relationship Id="rId9" Type="http://schemas.openxmlformats.org/officeDocument/2006/relationships/image" Target="../media/image6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ight Arrow 19"/>
          <p:cNvSpPr/>
          <p:nvPr/>
        </p:nvSpPr>
        <p:spPr>
          <a:xfrm rot="16200000">
            <a:off x="6057900" y="2324100"/>
            <a:ext cx="3276600" cy="10668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3048000" y="2375027"/>
            <a:ext cx="685800" cy="9144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5334000" y="533400"/>
            <a:ext cx="685800" cy="9144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0800000">
            <a:off x="2209800" y="457200"/>
            <a:ext cx="685800" cy="977772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800000">
            <a:off x="5715000" y="2362200"/>
            <a:ext cx="685800" cy="9906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218646" y="3776458"/>
            <a:ext cx="6076421" cy="430183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Progress Update on the Morehead State University Ground System Development for Interplanetary CubeSat Missions</a:t>
            </a:r>
            <a:endParaRPr lang="en-US" sz="2400" dirty="0"/>
          </a:p>
        </p:txBody>
      </p:sp>
      <p:pic>
        <p:nvPicPr>
          <p:cNvPr id="5" name="Picture 2" descr="Official EASS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0" y="5887693"/>
            <a:ext cx="999191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Morehead State Universit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6172200"/>
            <a:ext cx="3342135" cy="525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>
          <a:xfrm>
            <a:off x="533400" y="5486400"/>
            <a:ext cx="7498993" cy="804438"/>
          </a:xfrm>
        </p:spPr>
        <p:txBody>
          <a:bodyPr/>
          <a:lstStyle/>
          <a:p>
            <a:pPr algn="ctr"/>
            <a:r>
              <a:rPr lang="en-US" sz="1600" dirty="0" smtClean="0"/>
              <a:t>Ben Malphrus, Jeff </a:t>
            </a:r>
            <a:r>
              <a:rPr lang="en-US" sz="1600" dirty="0" err="1" smtClean="0"/>
              <a:t>Kruth</a:t>
            </a:r>
            <a:r>
              <a:rPr lang="en-US" sz="1600" dirty="0" smtClean="0"/>
              <a:t> </a:t>
            </a:r>
            <a:r>
              <a:rPr lang="en-US" sz="1600" dirty="0"/>
              <a:t>(MSU)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Tim Pham</a:t>
            </a:r>
            <a:r>
              <a:rPr lang="en-US" sz="1600" dirty="0"/>
              <a:t>, Jay Wyatt, (JPL)</a:t>
            </a:r>
          </a:p>
        </p:txBody>
      </p:sp>
      <p:pic>
        <p:nvPicPr>
          <p:cNvPr id="8" name="Picture 4" descr="C:\Users\SSCDIR\Desktop\SSC Promotional\New 21 Meter Photo cropped.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499706" cy="3101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06362" y="135742"/>
            <a:ext cx="2620973" cy="1753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223267" y="499997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alibri" pitchFamily="34" charset="0"/>
              </a:rPr>
              <a:t>Interplanetary Small Satellite Conference</a:t>
            </a:r>
            <a:endParaRPr lang="en-US" sz="500" dirty="0">
              <a:latin typeface="Calibri" pitchFamily="34" charset="0"/>
            </a:endParaRPr>
          </a:p>
          <a:p>
            <a:r>
              <a:rPr lang="en-US" sz="1400" dirty="0">
                <a:latin typeface="Calibri" pitchFamily="34" charset="0"/>
              </a:rPr>
              <a:t>May </a:t>
            </a:r>
            <a:r>
              <a:rPr lang="en-US" sz="1400" dirty="0" smtClean="0">
                <a:latin typeface="Calibri" pitchFamily="34" charset="0"/>
              </a:rPr>
              <a:t>8,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>
                <a:latin typeface="Calibri" pitchFamily="34" charset="0"/>
              </a:rPr>
              <a:t>2017</a:t>
            </a:r>
          </a:p>
        </p:txBody>
      </p:sp>
      <p:pic>
        <p:nvPicPr>
          <p:cNvPr id="13" name="Picture 12" descr="CDSCC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9363" y="76200"/>
            <a:ext cx="2738437" cy="167322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4" name="Picture 13" descr="mdscc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3884612"/>
            <a:ext cx="2741612" cy="167798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5" name="Picture 14" descr="GDSCC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990725"/>
            <a:ext cx="2741612" cy="166687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6" name="Picture 4" descr="D2008_0924_R0027sm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018916"/>
            <a:ext cx="2438400" cy="1622134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1"/>
          <p:cNvSpPr txBox="1">
            <a:spLocks/>
          </p:cNvSpPr>
          <p:nvPr/>
        </p:nvSpPr>
        <p:spPr>
          <a:xfrm>
            <a:off x="3917029" y="5846181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1200" baseline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3647999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www.nasa.gov/sites/default/files/thumbnails/image/lunah-map-spacecraft.png"/>
          <p:cNvPicPr>
            <a:picLocks noChangeAspect="1" noChangeArrowheads="1"/>
          </p:cNvPicPr>
          <p:nvPr/>
        </p:nvPicPr>
        <p:blipFill rotWithShape="1">
          <a:blip r:embed="rId2" cstate="print"/>
          <a:srcRect l="63130" t="23821" r="13681" b="43418"/>
          <a:stretch/>
        </p:blipFill>
        <p:spPr bwMode="auto">
          <a:xfrm>
            <a:off x="276153" y="1062869"/>
            <a:ext cx="1619394" cy="1631571"/>
          </a:xfrm>
          <a:prstGeom prst="rect">
            <a:avLst/>
          </a:prstGeom>
          <a:noFill/>
        </p:spPr>
      </p:pic>
      <p:pic>
        <p:nvPicPr>
          <p:cNvPr id="9" name="Picture 6" descr="https://www.nasa.gov/sites/default/files/thumbnails/image/biosentinel_in_space.png"/>
          <p:cNvPicPr>
            <a:picLocks noChangeAspect="1" noChangeArrowheads="1"/>
          </p:cNvPicPr>
          <p:nvPr/>
        </p:nvPicPr>
        <p:blipFill rotWithShape="1">
          <a:blip r:embed="rId3" cstate="print"/>
          <a:srcRect l="22877" r="16699"/>
          <a:stretch/>
        </p:blipFill>
        <p:spPr bwMode="auto">
          <a:xfrm>
            <a:off x="7010400" y="1203731"/>
            <a:ext cx="2052320" cy="1910756"/>
          </a:xfrm>
          <a:prstGeom prst="rect">
            <a:avLst/>
          </a:prstGeom>
          <a:noFill/>
        </p:spPr>
      </p:pic>
      <p:pic>
        <p:nvPicPr>
          <p:cNvPr id="214019" name="Picture 3" descr="Resultado de imagen de lunar polar hydrogen mapper lunar flashlight"/>
          <p:cNvPicPr>
            <a:picLocks noChangeAspect="1" noChangeArrowheads="1"/>
          </p:cNvPicPr>
          <p:nvPr/>
        </p:nvPicPr>
        <p:blipFill rotWithShape="1">
          <a:blip r:embed="rId4" cstate="print"/>
          <a:srcRect b="9414"/>
          <a:stretch/>
        </p:blipFill>
        <p:spPr bwMode="auto">
          <a:xfrm>
            <a:off x="1336525" y="3124647"/>
            <a:ext cx="7807475" cy="3713033"/>
          </a:xfrm>
          <a:prstGeom prst="rect">
            <a:avLst/>
          </a:prstGeom>
          <a:noFill/>
        </p:spPr>
      </p:pic>
      <p:pic>
        <p:nvPicPr>
          <p:cNvPr id="106501" name="Picture 3" descr="SSC_Eaglin_Log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207544"/>
            <a:ext cx="914400" cy="904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0" name="Picture 2" descr="Official EASS 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156331"/>
            <a:ext cx="914400" cy="9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498" name="Title 1"/>
          <p:cNvSpPr>
            <a:spLocks noGrp="1"/>
          </p:cNvSpPr>
          <p:nvPr>
            <p:ph type="ctrTitle"/>
          </p:nvPr>
        </p:nvSpPr>
        <p:spPr>
          <a:xfrm>
            <a:off x="1104900" y="35303"/>
            <a:ext cx="6934200" cy="1366459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A New Era of Planetary Exploration </a:t>
            </a:r>
            <a:b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with Small Satellite Platforms</a:t>
            </a:r>
          </a:p>
        </p:txBody>
      </p:sp>
      <p:sp>
        <p:nvSpPr>
          <p:cNvPr id="106499" name="Subtitle 2"/>
          <p:cNvSpPr>
            <a:spLocks noGrp="1"/>
          </p:cNvSpPr>
          <p:nvPr>
            <p:ph type="subTitle" idx="1"/>
          </p:nvPr>
        </p:nvSpPr>
        <p:spPr>
          <a:xfrm>
            <a:off x="1502719" y="1948140"/>
            <a:ext cx="6400800" cy="1752600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History was Made on Saturday with the Launch of </a:t>
            </a:r>
            <a:r>
              <a:rPr lang="en-US" sz="1600" dirty="0" err="1" smtClean="0">
                <a:solidFill>
                  <a:schemeClr val="bg1"/>
                </a:solidFill>
                <a:latin typeface="Calibri" pitchFamily="34" charset="0"/>
              </a:rPr>
              <a:t>MarCO</a:t>
            </a:r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 A and B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EM-1 will Launch 13 Interplanetary </a:t>
            </a:r>
            <a:r>
              <a:rPr lang="en-US" sz="1600" dirty="0" err="1" smtClean="0">
                <a:solidFill>
                  <a:schemeClr val="bg1"/>
                </a:solidFill>
                <a:latin typeface="Calibri" pitchFamily="34" charset="0"/>
              </a:rPr>
              <a:t>CubeSats</a:t>
            </a:r>
            <a:endParaRPr lang="en-US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Numerous Interplanetary </a:t>
            </a:r>
            <a:r>
              <a:rPr lang="en-US" sz="1600" dirty="0" err="1" smtClean="0">
                <a:solidFill>
                  <a:schemeClr val="bg1"/>
                </a:solidFill>
                <a:latin typeface="Calibri" pitchFamily="34" charset="0"/>
              </a:rPr>
              <a:t>SmallSat</a:t>
            </a:r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 Missions are in Planning (PSDS3 Studies, Others at NASA Centers and in the Private Sector)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All Need Deep Space Communications and Ranging Support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DSN is Heavily Subscribed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Idea Emerged to Utilize Large Aperture non-NASA Assets*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This Project Represents the Prototype </a:t>
            </a:r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Experiment</a:t>
            </a:r>
            <a:endParaRPr 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294" y="1112510"/>
            <a:ext cx="3666136" cy="902107"/>
          </a:xfrm>
          <a:prstGeom prst="rect">
            <a:avLst/>
          </a:prstGeom>
        </p:spPr>
      </p:pic>
      <p:pic>
        <p:nvPicPr>
          <p:cNvPr id="1026" name="Picture 2" descr="Image result for MarCO Cubesat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591" y="3544694"/>
            <a:ext cx="2385767" cy="186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02400" y="6291606"/>
            <a:ext cx="239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Suggested by Rob </a:t>
            </a:r>
            <a:r>
              <a:rPr lang="en-US" sz="1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Staehle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JPL in 2014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60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54276" name="Picture 4" descr="New_Antenna_and_Night_Sky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-228600"/>
            <a:ext cx="9144000" cy="737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8517" name="Rectangle 5"/>
          <p:cNvSpPr>
            <a:spLocks noChangeArrowheads="1"/>
          </p:cNvSpPr>
          <p:nvPr/>
        </p:nvSpPr>
        <p:spPr bwMode="auto">
          <a:xfrm>
            <a:off x="152400" y="4648200"/>
            <a:ext cx="8991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Specifications by MSU faculty with </a:t>
            </a: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NASA assistance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Dual Purpose Instrument</a:t>
            </a:r>
          </a:p>
          <a:p>
            <a:pPr lvl="1"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Ground Station for </a:t>
            </a:r>
            <a:r>
              <a:rPr lang="en-US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Smallsats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Radio Telescope for Astronomy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Research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Built and Installed by </a:t>
            </a:r>
            <a:r>
              <a:rPr lang="en-US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VertexRSI</a:t>
            </a: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(General Dynamics)</a:t>
            </a:r>
          </a:p>
          <a:p>
            <a:pPr>
              <a:buFontTx/>
              <a:buChar char="•"/>
              <a:defRPr/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Operational </a:t>
            </a: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2006</a:t>
            </a:r>
          </a:p>
          <a:p>
            <a:pPr>
              <a:buFontTx/>
              <a:buChar char="•"/>
              <a:defRPr/>
            </a:pPr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Program Funded by AES in 2016 to Upgrade the 21 m Toward DSN Compatibility</a:t>
            </a:r>
            <a:endParaRPr lang="en-US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279400" y="0"/>
            <a:ext cx="7543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21 Meter Space Tracking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Antenna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at Morehead State University</a:t>
            </a:r>
            <a:endParaRPr lang="en-US" sz="3200" b="1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7" name="Picture 5" descr="Morehead State Universit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47079" y="6554409"/>
            <a:ext cx="2802241" cy="44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76803" name="Picture 3" descr="Fo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152400" y="4648200"/>
            <a:ext cx="87249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The Morehead State University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Ground Station</a:t>
            </a:r>
            <a:endParaRPr lang="en-US" dirty="0">
              <a:solidFill>
                <a:schemeClr val="bg1"/>
              </a:solidFill>
              <a:latin typeface="Calibri" pitchFamily="34" charset="0"/>
            </a:endParaRP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Quiet RFI Environment in Eastern Kentucky (Southeastern US)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21 m Ground Station (few in the US large enough for DSN Work)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Staff Experienced in Mission Operations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Experienced RF and Telecom Engineers and Scientists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Talented, Intrepid Students</a:t>
            </a:r>
          </a:p>
          <a:p>
            <a:pPr algn="l">
              <a:spcBef>
                <a:spcPct val="50000"/>
              </a:spcBef>
            </a:pPr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699504" y="4756368"/>
            <a:ext cx="2177796" cy="1837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43591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IMG37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0"/>
            <a:ext cx="9677400" cy="725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5" name="Rectangle 3"/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696200" cy="914400"/>
          </a:xfrm>
        </p:spPr>
        <p:txBody>
          <a:bodyPr/>
          <a:lstStyle/>
          <a:p>
            <a:pPr eaLnBrk="1" hangingPunct="1"/>
            <a:r>
              <a:rPr lang="en-US"/>
              <a:t>21 M Operations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2133600"/>
            <a:ext cx="5105400" cy="4302125"/>
          </a:xfrm>
        </p:spPr>
        <p:txBody>
          <a:bodyPr>
            <a:normAutofit/>
          </a:bodyPr>
          <a:lstStyle/>
          <a:p>
            <a:pPr marL="469900" indent="-469900"/>
            <a:r>
              <a:rPr lang="en-US" sz="2800" dirty="0">
                <a:solidFill>
                  <a:srgbClr val="292929"/>
                </a:solidFill>
              </a:rPr>
              <a:t>Satellite Ground Station for Morehead State </a:t>
            </a:r>
            <a:r>
              <a:rPr lang="en-US" sz="2800" dirty="0" err="1">
                <a:solidFill>
                  <a:srgbClr val="292929"/>
                </a:solidFill>
              </a:rPr>
              <a:t>SmallSat</a:t>
            </a:r>
            <a:r>
              <a:rPr lang="en-US" sz="2800" dirty="0">
                <a:solidFill>
                  <a:srgbClr val="292929"/>
                </a:solidFill>
              </a:rPr>
              <a:t> Missions and Others</a:t>
            </a:r>
          </a:p>
          <a:p>
            <a:pPr marL="469900" indent="-469900"/>
            <a:r>
              <a:rPr lang="en-US" sz="2800" dirty="0">
                <a:solidFill>
                  <a:srgbClr val="C00000"/>
                </a:solidFill>
              </a:rPr>
              <a:t>JPL ASTERIA Ground Station</a:t>
            </a:r>
          </a:p>
          <a:p>
            <a:pPr marL="469900" indent="-469900" eaLnBrk="1" hangingPunct="1"/>
            <a:r>
              <a:rPr lang="en-US" sz="2800" dirty="0">
                <a:solidFill>
                  <a:srgbClr val="292929"/>
                </a:solidFill>
              </a:rPr>
              <a:t>Radio Telescope Mode for Research in Astrophysics</a:t>
            </a:r>
          </a:p>
          <a:p>
            <a:pPr marL="469900" indent="-469900" eaLnBrk="1" hangingPunct="1"/>
            <a:r>
              <a:rPr lang="en-US" sz="2800" dirty="0">
                <a:solidFill>
                  <a:srgbClr val="292929"/>
                </a:solidFill>
              </a:rPr>
              <a:t>Test-Bed for Experimental Communication Systems</a:t>
            </a: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3600" dirty="0">
              <a:solidFill>
                <a:srgbClr val="29292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Antenna_45_Degree_with labels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11113" y="0"/>
            <a:ext cx="56220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202" name="Text Box 26"/>
          <p:cNvSpPr txBox="1">
            <a:spLocks noChangeArrowheads="1"/>
          </p:cNvSpPr>
          <p:nvPr/>
        </p:nvSpPr>
        <p:spPr bwMode="auto">
          <a:xfrm>
            <a:off x="6246701" y="281613"/>
            <a:ext cx="20826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Calibri" pitchFamily="34" charset="0"/>
              </a:rPr>
              <a:t>21 M Overview</a:t>
            </a:r>
          </a:p>
        </p:txBody>
      </p:sp>
      <p:graphicFrame>
        <p:nvGraphicFramePr>
          <p:cNvPr id="6" name="Group 2"/>
          <p:cNvGraphicFramePr>
            <a:graphicFrameLocks noGrp="1"/>
          </p:cNvGraphicFramePr>
          <p:nvPr/>
        </p:nvGraphicFramePr>
        <p:xfrm>
          <a:off x="5334000" y="914400"/>
          <a:ext cx="3657600" cy="5541646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Parameter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Measured Values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Axis Slew Velocity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3.0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1.6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Polarization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0.7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Axis Acceleration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 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1.0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0.6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Travel Range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± 269.8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to 90.3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Polarization Range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± 90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Pointing Accuracy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0.005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RMS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Tracking Accuracy 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0.0004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RMS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Aperture </a:t>
                      </a:r>
                      <a:r>
                        <a:rPr kumimoji="0" lang="fr-FR" sz="1400" b="1" i="0" u="none" strike="noStrike" cap="none" normalizeH="0" baseline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Efficiency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η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(L/Ku)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0.653/0.563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Surface Tolerance @ 35 mph wind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&lt; 0.020” RMS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-284385" y="-154012"/>
            <a:ext cx="96393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>
                <a:latin typeface="Calibri" pitchFamily="34" charset="0"/>
              </a:rPr>
              <a:t>Interplanetary </a:t>
            </a:r>
            <a:r>
              <a:rPr lang="en-US" sz="2800" dirty="0" err="1">
                <a:latin typeface="Calibri" pitchFamily="34" charset="0"/>
              </a:rPr>
              <a:t>SmallSat</a:t>
            </a:r>
            <a:r>
              <a:rPr lang="en-US" sz="2800" dirty="0">
                <a:latin typeface="Calibri" pitchFamily="34" charset="0"/>
              </a:rPr>
              <a:t> Ground Ops: Morehead State 21 M 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</a:rPr>
              <a:t>Ground Station- </a:t>
            </a: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</a:rPr>
              <a:t>Current Operational  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</a:rPr>
              <a:t>State</a:t>
            </a:r>
          </a:p>
        </p:txBody>
      </p:sp>
      <p:pic>
        <p:nvPicPr>
          <p:cNvPr id="28676" name="Picture 4" descr="New Antenna and Day Sky C  cropp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14400"/>
            <a:ext cx="2873110" cy="36771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425730" y="1090679"/>
            <a:ext cx="568598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Fully Operational, Full-Motion, 21 M Antenna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Operational Experience: LRO, ISEE-3, Planet Labs, </a:t>
            </a:r>
            <a:r>
              <a:rPr lang="en-US" dirty="0" err="1">
                <a:solidFill>
                  <a:srgbClr val="000000"/>
                </a:solidFill>
              </a:rPr>
              <a:t>KySpace</a:t>
            </a:r>
            <a:r>
              <a:rPr lang="en-US" dirty="0">
                <a:solidFill>
                  <a:srgbClr val="000000"/>
                </a:solidFill>
              </a:rPr>
              <a:t>, JPL ASTERIA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High Gain, Pointing and Tracking Accuracy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Station is ideal for Inner Solar System Experiments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Full Remote Control of All Systems</a:t>
            </a:r>
          </a:p>
          <a:p>
            <a:pPr marL="112713" lvl="1" indent="-112713"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UHF and S-Band Uplink and Downlink</a:t>
            </a:r>
          </a:p>
          <a:p>
            <a:pPr marL="112713" lvl="1" indent="-112713"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NASA NEN Compatible</a:t>
            </a:r>
          </a:p>
          <a:p>
            <a:pPr marL="112713" lvl="1" indent="-112713"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Software-Defined TT&amp;C Processor (</a:t>
            </a:r>
            <a:r>
              <a:rPr lang="en-US" dirty="0" err="1">
                <a:solidFill>
                  <a:prstClr val="black"/>
                </a:solidFill>
              </a:rPr>
              <a:t>SoftFEP</a:t>
            </a:r>
            <a:r>
              <a:rPr lang="en-US" dirty="0">
                <a:solidFill>
                  <a:prstClr val="black"/>
                </a:solidFill>
              </a:rPr>
              <a:t>) and High Data Rate Digitizer for Experimental Missions</a:t>
            </a:r>
          </a:p>
          <a:p>
            <a:pPr marL="112713" lvl="1" indent="-112713"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Extensive use of Student Operators (STEM Engagement)</a:t>
            </a:r>
          </a:p>
          <a:p>
            <a:pPr marL="569913" lvl="2" indent="-112713"/>
            <a:endParaRPr lang="en-US" sz="16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312651"/>
              </p:ext>
            </p:extLst>
          </p:nvPr>
        </p:nvGraphicFramePr>
        <p:xfrm>
          <a:off x="4450080" y="5029200"/>
          <a:ext cx="4411980" cy="10858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Radio Band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 Frequency Range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Gain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Uses of Band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UHF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400-480 MHz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30 </a:t>
                      </a:r>
                      <a:r>
                        <a:rPr lang="en-US" sz="1000" err="1">
                          <a:effectLst/>
                        </a:rPr>
                        <a:t>dBi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Satellite Telecom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4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S-Band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2.2-2.5 GHz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52.8 dBi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Both Satellite Telecom and Radio Astronomy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Ku-Band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11.2-12.7 GHz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65.50 </a:t>
                      </a:r>
                      <a:r>
                        <a:rPr lang="en-US" sz="1000" err="1">
                          <a:effectLst/>
                        </a:rPr>
                        <a:t>dBi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Primarily Satellite Telecom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07280" y="4648200"/>
            <a:ext cx="4084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MSU 21 Meter Current RF Capabilities</a:t>
            </a:r>
            <a:endParaRPr lang="en-US" sz="1400">
              <a:solidFill>
                <a:prstClr val="black"/>
              </a:solidFill>
            </a:endParaRPr>
          </a:p>
        </p:txBody>
      </p:sp>
      <p:pic>
        <p:nvPicPr>
          <p:cNvPr id="9" name="Picture 8" descr="C:\Documents and Settings\Ben Malphrus\Desktop\CIMG63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00" y="4133850"/>
            <a:ext cx="1397000" cy="1047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19" y="4982134"/>
            <a:ext cx="1863834" cy="14186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97974" y="6444445"/>
            <a:ext cx="4084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prstClr val="black"/>
                </a:solidFill>
              </a:rPr>
              <a:t>ISEE-3 Carrier During Lunar Fly-by Sept 2014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42161" y="6646543"/>
            <a:ext cx="4084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prstClr val="black"/>
                </a:solidFill>
              </a:rPr>
              <a:t>Student Operators in the MSU Mission Ops Center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7885" y="5156383"/>
            <a:ext cx="4084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prstClr val="black"/>
                </a:solidFill>
              </a:rPr>
              <a:t>Student Operators in the MSU 21 M LER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587820" y="4583668"/>
            <a:ext cx="408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>
                <a:solidFill>
                  <a:prstClr val="black"/>
                </a:solidFill>
              </a:rPr>
              <a:t>Morehead State University </a:t>
            </a:r>
          </a:p>
          <a:p>
            <a:pPr algn="ctr"/>
            <a:r>
              <a:rPr lang="en-US" sz="900">
                <a:solidFill>
                  <a:prstClr val="black"/>
                </a:solidFill>
              </a:rPr>
              <a:t>21 M Ground Station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5410200"/>
            <a:ext cx="1828800" cy="1212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8271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74" y="6341390"/>
            <a:ext cx="2410842" cy="5166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0894" y="55815"/>
            <a:ext cx="7542212" cy="609600"/>
          </a:xfrm>
        </p:spPr>
        <p:txBody>
          <a:bodyPr/>
          <a:lstStyle/>
          <a:p>
            <a:r>
              <a:rPr lang="en-US" dirty="0" smtClean="0"/>
              <a:t>AES Program: 21 </a:t>
            </a:r>
            <a:r>
              <a:rPr lang="en-US" dirty="0"/>
              <a:t>m DSN </a:t>
            </a:r>
            <a:r>
              <a:rPr lang="en-US" dirty="0" smtClean="0"/>
              <a:t>Station (DSS-17)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118148"/>
              </p:ext>
            </p:extLst>
          </p:nvPr>
        </p:nvGraphicFramePr>
        <p:xfrm>
          <a:off x="152400" y="914401"/>
          <a:ext cx="8839200" cy="5432214"/>
        </p:xfrm>
        <a:graphic>
          <a:graphicData uri="http://schemas.openxmlformats.org/drawingml/2006/table">
            <a:tbl>
              <a:tblPr/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96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+mn-lt"/>
                        </a:rPr>
                        <a:t>Project Description and Objectives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Demonstrate a cost-effective process for expanding DSN capabilities by utilizing non-NASA assets to provide communication and navigation services to small spacecraft missions to the Moon and inner solar system, thereby enabling interplanetary research with small spacecraft platforms.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050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Technical Approach</a:t>
                      </a:r>
                    </a:p>
                    <a:p>
                      <a:pPr marL="168275" indent="-168275" algn="just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Develop and implement a strategy to transfer Deep Space Network (DSN) processes and protocols to the MSU 21 m antenna system to enable integration into the DSN as an auxiliary station to support small spacecraft missions. </a:t>
                      </a:r>
                    </a:p>
                    <a:p>
                      <a:pPr marL="168275" indent="-168275" algn="just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Implement deep space communications, tracking and navigation techniques as well as adoption of CCSDS standards.</a:t>
                      </a:r>
                    </a:p>
                    <a:p>
                      <a:pPr marL="168275" indent="-168275" algn="just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Implement systems upgrades, conduct tests/demonstrations, and transition to an operational capability.</a:t>
                      </a: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96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Benefits</a:t>
                      </a:r>
                    </a:p>
                    <a:p>
                      <a:pPr marL="168275" indent="-168275" algn="just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Serves as a test-case for other non-NASA ground stations to provide auxiliary deep space navigation and tracking support for small spacecraft missions.  </a:t>
                      </a:r>
                    </a:p>
                    <a:p>
                      <a:pPr marL="168275" indent="-168275" algn="just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Develops an operational capability to support EM-1 CubeSat missions in the 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2018- 2019 timeframe</a:t>
                      </a:r>
                    </a:p>
                    <a:p>
                      <a:pPr marL="168275" indent="-168275" algn="just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Transparent</a:t>
                      </a:r>
                      <a:r>
                        <a:rPr lang="en-US" sz="1400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to Missions Being Supported</a:t>
                      </a:r>
                      <a:endParaRPr lang="en-US" sz="140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Targets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Full DSN Compatibility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Scheduled by DSN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Support CCSDS-SLE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DSN Tracking and Ranging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Support Lunar, NEA, Lagrange Point Missions at 64-256 kbps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" name="Picture 13" descr="C:\Users\Ben Malphrus\Desktop\SSC Promotional\New 21 Meter Photo cropped..png"/>
          <p:cNvPicPr>
            <a:picLocks noChangeAspect="1" noChangeArrowheads="1"/>
          </p:cNvPicPr>
          <p:nvPr/>
        </p:nvPicPr>
        <p:blipFill rotWithShape="1">
          <a:blip r:embed="rId4" cstate="print"/>
          <a:srcRect t="19595"/>
          <a:stretch/>
        </p:blipFill>
        <p:spPr bwMode="auto">
          <a:xfrm>
            <a:off x="5644486" y="1029046"/>
            <a:ext cx="3347114" cy="3561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3287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904429" y="198966"/>
            <a:ext cx="7480917" cy="867834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Enabling Interplanetary </a:t>
            </a:r>
            <a:r>
              <a:rPr lang="en-US" sz="2800" dirty="0" err="1"/>
              <a:t>Smallsat</a:t>
            </a:r>
            <a:r>
              <a:rPr lang="en-US" sz="2800" dirty="0"/>
              <a:t> Ground Support- Toward DSN Compatibility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9401" y="982822"/>
            <a:ext cx="847219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Design, Develop and Implement Single-channel, Customized “Lite” Versions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DSN Equipment: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DTT- Downlink, Tracking and Telemetry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DCD- Data Capture and Delivery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UPL (USG- Uplink Signal Generator and UPA-Uplink Processing Assembly)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 a 21 m version of NMC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Implement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KW Power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Amplifier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Implement Hydrogen MASER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Design and Fabricate Cryogenic X-Band Feed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Modify IF Stages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and Physical Security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Upgraded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Implement DSN Ranging Techniques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Calibrate, Test and Validate System and all Subsystems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Perform a Series of Downlink, Uplink and Ranging Demonstrations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Commission as an Affiliated DSN station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DSS-17 to DSN Scheduling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 Operational Readiness Review in Advance of EM-1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363" y="6067332"/>
            <a:ext cx="2833047" cy="607082"/>
          </a:xfrm>
          <a:prstGeom prst="rect">
            <a:avLst/>
          </a:prstGeom>
        </p:spPr>
      </p:pic>
      <p:pic>
        <p:nvPicPr>
          <p:cNvPr id="14" name="Picture 14" descr="C:\Users\SSCDIR\Desktop\EASS Logo Updated 01-31-12.png">
            <a:extLst>
              <a:ext uri="{FF2B5EF4-FFF2-40B4-BE49-F238E27FC236}">
                <a16:creationId xmlns:a16="http://schemas.microsoft.com/office/drawing/2014/main" id="{F09B6E05-A2EE-4C2E-BA84-E51313B07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75" y="175683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36845" y="967423"/>
            <a:ext cx="19330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Primary Tasks</a:t>
            </a:r>
          </a:p>
        </p:txBody>
      </p:sp>
    </p:spTree>
    <p:extLst>
      <p:ext uri="{BB962C8B-B14F-4D97-AF65-F5344CB8AC3E}">
        <p14:creationId xmlns:p14="http://schemas.microsoft.com/office/powerpoint/2010/main" val="659375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904429" y="198966"/>
            <a:ext cx="7480917" cy="867834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Enabling Interplanetary </a:t>
            </a:r>
            <a:r>
              <a:rPr lang="en-US" sz="2800" dirty="0" err="1"/>
              <a:t>Smallsat</a:t>
            </a:r>
            <a:r>
              <a:rPr lang="en-US" sz="2800" dirty="0"/>
              <a:t> Ground Support- Toward DSN Compatibility</a:t>
            </a: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363" y="6067332"/>
            <a:ext cx="2833047" cy="607082"/>
          </a:xfrm>
          <a:prstGeom prst="rect">
            <a:avLst/>
          </a:prstGeom>
        </p:spPr>
      </p:pic>
      <p:pic>
        <p:nvPicPr>
          <p:cNvPr id="14" name="Picture 14" descr="C:\Users\SSCDIR\Desktop\EASS Logo Updated 01-31-12.png">
            <a:extLst>
              <a:ext uri="{FF2B5EF4-FFF2-40B4-BE49-F238E27FC236}">
                <a16:creationId xmlns:a16="http://schemas.microsoft.com/office/drawing/2014/main" id="{F09B6E05-A2EE-4C2E-BA84-E51313B07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75" y="175683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92204" y="1176043"/>
            <a:ext cx="43595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Incremental Delivery and Testing</a:t>
            </a:r>
            <a:endParaRPr lang="en-US" sz="24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644012" y="1718920"/>
          <a:ext cx="7855974" cy="4267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0901">
                  <a:extLst>
                    <a:ext uri="{9D8B030D-6E8A-4147-A177-3AD203B41FA5}">
                      <a16:colId xmlns:a16="http://schemas.microsoft.com/office/drawing/2014/main" val="908037447"/>
                    </a:ext>
                  </a:extLst>
                </a:gridCol>
                <a:gridCol w="5115073">
                  <a:extLst>
                    <a:ext uri="{9D8B030D-6E8A-4147-A177-3AD203B41FA5}">
                      <a16:colId xmlns:a16="http://schemas.microsoft.com/office/drawing/2014/main" val="2264219029"/>
                    </a:ext>
                  </a:extLst>
                </a:gridCol>
              </a:tblGrid>
              <a:tr h="6194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Delivery Increment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Test Focus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6308597"/>
                  </a:ext>
                </a:extLst>
              </a:tr>
              <a:tr h="1238865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DSN-provided</a:t>
                      </a:r>
                      <a:r>
                        <a:rPr lang="en-GB" sz="1400" baseline="0" dirty="0" smtClean="0">
                          <a:effectLst/>
                        </a:rPr>
                        <a:t> </a:t>
                      </a:r>
                      <a:r>
                        <a:rPr lang="en-GB" sz="1400" dirty="0" smtClean="0">
                          <a:effectLst/>
                        </a:rPr>
                        <a:t>Uplink</a:t>
                      </a:r>
                      <a:r>
                        <a:rPr lang="en-GB" sz="1400" dirty="0">
                          <a:effectLst/>
                        </a:rPr>
                        <a:t>, Downlink and Data capture &amp; delivery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Generation of command data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Generation and correlation of ranging signal, for both sequential and pseudo-noise ranging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Extraction of telemetry data 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Data transfer between the uplink and downlink equipment and the Data Capture &amp; Delivery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6091013"/>
                  </a:ext>
                </a:extLst>
              </a:tr>
              <a:tr h="825910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Connection to NASA Mission Backbone Network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IP connection (after IT Security scan)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Data delivery between the MSU DCD and JPL DCD (verifying all routing permissions in the firewall setting, both for MSU &amp;  JPL)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Simulated data flow from DTT (at MSU) to TTD (at JPL)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2728036"/>
                  </a:ext>
                </a:extLst>
              </a:tr>
              <a:tr h="412954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Installation of downlink RF equipment at the antenna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Extraction of telemetry and delivery to JPL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6565281"/>
                  </a:ext>
                </a:extLst>
              </a:tr>
              <a:tr h="1032387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Installation of uplink RF equipment and Transmitter at the antenna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 dirty="0">
                          <a:effectLst/>
                        </a:rPr>
                        <a:t>Generation of command data with Transmitter in the loop, with connection from SLE user to MSU Uplink equipment</a:t>
                      </a:r>
                      <a:endParaRPr lang="en-US" sz="2000" dirty="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 dirty="0">
                          <a:effectLst/>
                        </a:rPr>
                        <a:t>Correlation of ranging signal, including the Transmitter and LNA components</a:t>
                      </a:r>
                      <a:endParaRPr lang="en-US" sz="2000" dirty="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 dirty="0">
                          <a:effectLst/>
                        </a:rPr>
                        <a:t>Radiometric (Doppler/Ranging) data delivery to JPL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3096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269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42530"/>
            <a:ext cx="9144000" cy="73152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DSS-17 System Architecture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584200" y="0"/>
            <a:ext cx="8559800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New System Architecture Required</a:t>
            </a:r>
          </a:p>
        </p:txBody>
      </p:sp>
      <p:pic>
        <p:nvPicPr>
          <p:cNvPr id="54" name="Picture 53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00" y="6271980"/>
            <a:ext cx="2833047" cy="607082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37653" y="864334"/>
            <a:ext cx="12474408" cy="60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654" y="1268361"/>
            <a:ext cx="9055511" cy="500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-137653" y="5084249"/>
            <a:ext cx="12474408" cy="4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447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lum bright="-20000" contrast="40000"/>
          </a:blip>
          <a:stretch>
            <a:fillRect/>
          </a:stretch>
        </p:blipFill>
        <p:spPr>
          <a:xfrm>
            <a:off x="76200" y="1111735"/>
            <a:ext cx="6914627" cy="3250627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76200" y="198226"/>
            <a:ext cx="9144000" cy="867834"/>
          </a:xfrm>
        </p:spPr>
        <p:txBody>
          <a:bodyPr>
            <a:normAutofit/>
          </a:bodyPr>
          <a:lstStyle/>
          <a:p>
            <a:r>
              <a:rPr lang="en-US" sz="3200" dirty="0"/>
              <a:t>DSS-17 </a:t>
            </a:r>
            <a:r>
              <a:rPr lang="en-US" sz="3200" dirty="0" smtClean="0"/>
              <a:t>RF System and X-Band </a:t>
            </a:r>
            <a:r>
              <a:rPr lang="en-US" sz="3200" dirty="0"/>
              <a:t>Feed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92722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New X-Band Feed Required with Cryogenic LNA and High Power TX Capability</a:t>
            </a: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06" y="4057713"/>
            <a:ext cx="4859060" cy="21199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45109" y="6302462"/>
            <a:ext cx="2310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X-Band Feed Diagram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521336" y="6302462"/>
            <a:ext cx="2310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X-Band Feed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906485" y="3754471"/>
            <a:ext cx="2310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RF System Block Diagram</a:t>
            </a:r>
            <a:endParaRPr lang="en-US" sz="1200" dirty="0"/>
          </a:p>
        </p:txBody>
      </p:sp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56" y="4177544"/>
            <a:ext cx="2832236" cy="2124177"/>
          </a:xfrm>
          <a:prstGeom prst="rect">
            <a:avLst/>
          </a:prstGeom>
        </p:spPr>
      </p:pic>
      <p:pic>
        <p:nvPicPr>
          <p:cNvPr id="14" name="Picture 13" descr="Compact Cry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98" y="2464094"/>
            <a:ext cx="2035224" cy="1127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6909619" y="3702892"/>
            <a:ext cx="2310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Cryogenic X-Band LNA &lt;20K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89434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76200" y="198226"/>
            <a:ext cx="9144000" cy="86783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Service Management Data Flow</a:t>
            </a:r>
            <a:endParaRPr lang="en-US" sz="3200" dirty="0"/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pic>
        <p:nvPicPr>
          <p:cNvPr id="135170" name="Picture 50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4" y="1307690"/>
            <a:ext cx="8471716" cy="490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505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496339"/>
            <a:ext cx="3810000" cy="2649574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-150180" y="255433"/>
            <a:ext cx="9144000" cy="86783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IT Security and NMB Connection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67557" y="10668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IT Security and </a:t>
            </a:r>
            <a:r>
              <a:rPr lang="en-US" b="1" dirty="0"/>
              <a:t>Network Connection Required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LAN Independent of University Network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Architecture Designed with JPL and CSO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Behind NASA Firewall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Designed by NASA </a:t>
            </a:r>
            <a:r>
              <a:rPr lang="en-US" dirty="0" smtClean="0"/>
              <a:t>JPL and CSO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Direct Connection to the NASA </a:t>
            </a:r>
            <a:r>
              <a:rPr lang="en-US" dirty="0" smtClean="0"/>
              <a:t>NMB</a:t>
            </a:r>
            <a:endParaRPr lang="en-US" dirty="0"/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lum bright="-20000" contrast="40000"/>
          </a:blip>
          <a:srcRect r="2431"/>
          <a:stretch/>
        </p:blipFill>
        <p:spPr>
          <a:xfrm>
            <a:off x="181253" y="2743200"/>
            <a:ext cx="5255580" cy="3900584"/>
          </a:xfrm>
          <a:prstGeom prst="rect">
            <a:avLst/>
          </a:prstGeom>
        </p:spPr>
      </p:pic>
      <p:pic>
        <p:nvPicPr>
          <p:cNvPr id="7170" name="Picture 54" descr="E:\SSC Promotional\Labs\Control Roo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95800"/>
            <a:ext cx="2939124" cy="197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737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228600" y="251139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Project Status and Remaining Tasks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-127819" y="1194637"/>
            <a:ext cx="630247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    Primary Tasks Complete/In 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DSN Designation Assigned- DSS-17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System </a:t>
            </a:r>
            <a:r>
              <a:rPr lang="en-US" dirty="0"/>
              <a:t>Architecture Design Complete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DSN </a:t>
            </a:r>
            <a:r>
              <a:rPr lang="en-US" dirty="0" smtClean="0"/>
              <a:t>Equipment Installed and In Testing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Hydrogen MASER in Operation (on semi-permanent Loan from MIT)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X-Band Feed Designed and </a:t>
            </a:r>
            <a:r>
              <a:rPr lang="en-US" dirty="0" smtClean="0"/>
              <a:t>Fabricated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IF Systems Complete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Antenna </a:t>
            </a:r>
            <a:r>
              <a:rPr lang="en-US" dirty="0"/>
              <a:t>Control Systems </a:t>
            </a:r>
            <a:r>
              <a:rPr lang="en-US" dirty="0" smtClean="0"/>
              <a:t>Tested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IT Security Scans Being Conducted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Initial Staff and Student Training Conducted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r>
              <a:rPr lang="en-US" b="1" dirty="0" smtClean="0"/>
              <a:t>Major Tasks Remaining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Implement and Test HPA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Transfer Tracking and Ranging Processes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Complete Staff and Student Training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Implement Monitor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Conduct Series of Validation Demonstrations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Commissioning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EM-1 ORR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761877"/>
              </p:ext>
            </p:extLst>
          </p:nvPr>
        </p:nvGraphicFramePr>
        <p:xfrm>
          <a:off x="4838060" y="2634083"/>
          <a:ext cx="3006611" cy="11394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478">
                  <a:extLst>
                    <a:ext uri="{9D8B030D-6E8A-4147-A177-3AD203B41FA5}">
                      <a16:colId xmlns:a16="http://schemas.microsoft.com/office/drawing/2014/main" val="153652171"/>
                    </a:ext>
                  </a:extLst>
                </a:gridCol>
                <a:gridCol w="807456">
                  <a:extLst>
                    <a:ext uri="{9D8B030D-6E8A-4147-A177-3AD203B41FA5}">
                      <a16:colId xmlns:a16="http://schemas.microsoft.com/office/drawing/2014/main" val="2567017677"/>
                    </a:ext>
                  </a:extLst>
                </a:gridCol>
                <a:gridCol w="938130">
                  <a:extLst>
                    <a:ext uri="{9D8B030D-6E8A-4147-A177-3AD203B41FA5}">
                      <a16:colId xmlns:a16="http://schemas.microsoft.com/office/drawing/2014/main" val="2117113848"/>
                    </a:ext>
                  </a:extLst>
                </a:gridCol>
                <a:gridCol w="684547">
                  <a:extLst>
                    <a:ext uri="{9D8B030D-6E8A-4147-A177-3AD203B41FA5}">
                      <a16:colId xmlns:a16="http://schemas.microsoft.com/office/drawing/2014/main" val="3597808928"/>
                    </a:ext>
                  </a:extLst>
                </a:gridCol>
              </a:tblGrid>
              <a:tr h="1937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Duration (s)</a:t>
                      </a:r>
                      <a:endParaRPr lang="en-U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Detector reading</a:t>
                      </a:r>
                      <a:endParaRPr lang="en-U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Measured Allan Deviation</a:t>
                      </a:r>
                      <a:endParaRPr lang="en-U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Required</a:t>
                      </a:r>
                      <a:endParaRPr lang="en-U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4281013"/>
                  </a:ext>
                </a:extLst>
              </a:tr>
              <a:tr h="1937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4.50E-013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3.18198E-13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3.30E-13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53694823"/>
                  </a:ext>
                </a:extLst>
              </a:tr>
              <a:tr h="1937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6.00E-014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4.24264E-14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1.00E-13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5515373"/>
                  </a:ext>
                </a:extLst>
              </a:tr>
              <a:tr h="1937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100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2.00E-014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1.41421E-14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3.30E-14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96002271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49972" y="658568"/>
            <a:ext cx="964388" cy="1714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/>
          <a:srcRect l="4864" t="12421" r="4650" b="6737"/>
          <a:stretch/>
        </p:blipFill>
        <p:spPr>
          <a:xfrm>
            <a:off x="7054257" y="3864783"/>
            <a:ext cx="1565485" cy="10116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162" y="4124034"/>
            <a:ext cx="1304007" cy="17958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80663" y="1114159"/>
            <a:ext cx="1346111" cy="1794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852" y="5160063"/>
            <a:ext cx="1579547" cy="11846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88950" y="2018196"/>
            <a:ext cx="19799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Purple Glow from the Hyperfine Transition of Atomic Hydrogen</a:t>
            </a:r>
            <a:endParaRPr 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7837001" y="2949910"/>
            <a:ext cx="13947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Hydrogen MASER</a:t>
            </a:r>
            <a:endParaRPr lang="en-US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5124267" y="5995552"/>
            <a:ext cx="19799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DSN Equipment at DSS-17</a:t>
            </a:r>
            <a:endParaRPr lang="en-US" sz="1050" dirty="0"/>
          </a:p>
        </p:txBody>
      </p:sp>
      <p:sp>
        <p:nvSpPr>
          <p:cNvPr id="17" name="TextBox 16"/>
          <p:cNvSpPr txBox="1"/>
          <p:nvPr/>
        </p:nvSpPr>
        <p:spPr>
          <a:xfrm>
            <a:off x="7047227" y="4907805"/>
            <a:ext cx="19799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21 m Station Control System</a:t>
            </a:r>
            <a:endParaRPr lang="en-US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6698976" y="6337606"/>
            <a:ext cx="2152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Morehead State Student Operators Gaining Invaluable Experience during JPL ASTERIA mission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085800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96188" y="6492875"/>
            <a:ext cx="2133600" cy="365125"/>
          </a:xfrm>
        </p:spPr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Expected 21m Performance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-14212" y="4828105"/>
            <a:ext cx="91440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C:\Users\SSCDIR\Desktop\SSC Promotional\Pictures\Images- FedEx\DSC_08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63" y="5187900"/>
            <a:ext cx="2144069" cy="1420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SSCDIR\Desktop\UHF Feed\432 Yagi Project\UHF Feed Pics\IMG_37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6286" y="5182442"/>
            <a:ext cx="1887860" cy="1416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3" descr="C:\Users\SSCDIR\Desktop\UHF Feed\432 Yagi Project\UHF Feed Pics\IMG_37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42387" y="5159345"/>
            <a:ext cx="1919212" cy="1439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740381"/>
              </p:ext>
            </p:extLst>
          </p:nvPr>
        </p:nvGraphicFramePr>
        <p:xfrm>
          <a:off x="853976" y="888189"/>
          <a:ext cx="7407623" cy="37612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9261">
                  <a:extLst>
                    <a:ext uri="{9D8B030D-6E8A-4147-A177-3AD203B41FA5}">
                      <a16:colId xmlns:a16="http://schemas.microsoft.com/office/drawing/2014/main" val="1947102284"/>
                    </a:ext>
                  </a:extLst>
                </a:gridCol>
                <a:gridCol w="2409181">
                  <a:extLst>
                    <a:ext uri="{9D8B030D-6E8A-4147-A177-3AD203B41FA5}">
                      <a16:colId xmlns:a16="http://schemas.microsoft.com/office/drawing/2014/main" val="1080435841"/>
                    </a:ext>
                  </a:extLst>
                </a:gridCol>
                <a:gridCol w="2409181">
                  <a:extLst>
                    <a:ext uri="{9D8B030D-6E8A-4147-A177-3AD203B41FA5}">
                      <a16:colId xmlns:a16="http://schemas.microsoft.com/office/drawing/2014/main" val="2646003971"/>
                    </a:ext>
                  </a:extLst>
                </a:gridCol>
              </a:tblGrid>
              <a:tr h="5608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Performance Measure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Pre-Upgrade 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Post-Upgrade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8665846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X-Band Frequency Range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7.0 – 7.8 GHz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7.0 – 8.5 GHz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7288536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LNA Temperature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70 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&lt; 20 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2883634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System Noise Temperature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215 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&lt;100 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5299971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Antenna Gain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62 dBi (@7.7 GHz)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62.7 dBi (@8.4 GHz)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9053746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System Noise Spectral Density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-175 </a:t>
                      </a:r>
                      <a:r>
                        <a:rPr lang="en-GB" sz="1400" dirty="0" err="1">
                          <a:effectLst/>
                        </a:rPr>
                        <a:t>dBm</a:t>
                      </a:r>
                      <a:r>
                        <a:rPr lang="en-GB" sz="1400" dirty="0">
                          <a:effectLst/>
                        </a:rPr>
                        <a:t>/Hz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&lt;-178 dBm/Hz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2169601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G/T at 5° Elevation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37.5 dB/K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40.4 dB/K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954161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Time Standard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GPS (40 ns)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Hydrogen maser (1 ns/day)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2825571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EIRP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N/A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93.7 dBW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4301764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HPBW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0.124 </a:t>
                      </a:r>
                      <a:r>
                        <a:rPr lang="en-GB" sz="1400" dirty="0" err="1">
                          <a:effectLst/>
                        </a:rPr>
                        <a:t>deg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0.115 deg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6279159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SLE Compliance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N/A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Yes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0428299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CCSDS Compliance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N/A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Yes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8131009"/>
                  </a:ext>
                </a:extLst>
              </a:tr>
              <a:tr h="3791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Forward Error Coding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Reed Solomon/Convolutional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Reed Solomon/Convolutional, Turbo, Low Density Parity Check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1346972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Radiometric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Angle, Doppler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Angle, Doppler, Ranging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239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31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228600" y="251139"/>
            <a:ext cx="9144000" cy="867834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Planned Testing and Validation</a:t>
            </a:r>
          </a:p>
          <a:p>
            <a:r>
              <a:rPr lang="en-US" sz="2800" dirty="0" smtClean="0"/>
              <a:t>Demonstrations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28613" y="1212819"/>
            <a:ext cx="838866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    </a:t>
            </a:r>
            <a:r>
              <a:rPr lang="en-US" b="1" dirty="0" err="1" smtClean="0"/>
              <a:t>MarCO</a:t>
            </a:r>
            <a:endParaRPr lang="en-US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Downlink Using X-Band Feed and DSN Equipment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Downlink Using X-Band Feed and </a:t>
            </a:r>
            <a:r>
              <a:rPr lang="en-US" dirty="0" err="1" smtClean="0"/>
              <a:t>MarCO</a:t>
            </a:r>
            <a:r>
              <a:rPr lang="en-US" dirty="0" smtClean="0"/>
              <a:t> Receiver 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OMSPA Using X-Band Feed and Custom SDR-based Multiple Receiver 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UHF Uplink Simulating Insight for </a:t>
            </a:r>
            <a:r>
              <a:rPr lang="en-US" dirty="0" err="1" smtClean="0"/>
              <a:t>MarCO</a:t>
            </a:r>
            <a:r>
              <a:rPr lang="en-US" dirty="0" smtClean="0"/>
              <a:t> Testing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r>
              <a:rPr lang="en-US" b="1" dirty="0" smtClean="0"/>
              <a:t>OSIRIS Rex and MAVEN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Uplink Testing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Downlink Testing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Ranging Tests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r>
              <a:rPr lang="en-US" b="1" dirty="0" smtClean="0"/>
              <a:t>LRO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Tracking Precision Testing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SNR and CNR Measurements</a:t>
            </a:r>
          </a:p>
          <a:p>
            <a:pPr lvl="1"/>
            <a:endParaRPr lang="en-US" dirty="0"/>
          </a:p>
          <a:p>
            <a:pPr lvl="1"/>
            <a:r>
              <a:rPr lang="en-US" b="1" dirty="0" smtClean="0"/>
              <a:t>Lunar </a:t>
            </a:r>
            <a:r>
              <a:rPr lang="en-US" b="1" dirty="0" err="1" smtClean="0"/>
              <a:t>IceCube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DTN Demonstration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39444"/>
              </p:ext>
            </p:extLst>
          </p:nvPr>
        </p:nvGraphicFramePr>
        <p:xfrm>
          <a:off x="2999945" y="3259214"/>
          <a:ext cx="5798820" cy="8775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6920">
                  <a:extLst>
                    <a:ext uri="{9D8B030D-6E8A-4147-A177-3AD203B41FA5}">
                      <a16:colId xmlns:a16="http://schemas.microsoft.com/office/drawing/2014/main" val="4238121279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3943659580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1239919352"/>
                    </a:ext>
                  </a:extLst>
                </a:gridCol>
              </a:tblGrid>
              <a:tr h="4508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Mission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Uplink Margin, dB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Downlink Margin, dB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82516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Osiris Rex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20.9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5.8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78004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Maven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17.3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5.5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47628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4944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81975" y="152400"/>
            <a:ext cx="7620000" cy="8382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DSS-17 Next </a:t>
            </a:r>
            <a:r>
              <a:rPr lang="en-US" sz="3600" dirty="0" smtClean="0"/>
              <a:t>Steps</a:t>
            </a:r>
            <a:endParaRPr lang="en-US" sz="3600" dirty="0"/>
          </a:p>
        </p:txBody>
      </p:sp>
      <p:pic>
        <p:nvPicPr>
          <p:cNvPr id="4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405737"/>
              </p:ext>
            </p:extLst>
          </p:nvPr>
        </p:nvGraphicFramePr>
        <p:xfrm>
          <a:off x="190499" y="1791738"/>
          <a:ext cx="8801101" cy="838200"/>
        </p:xfrm>
        <a:graphic>
          <a:graphicData uri="http://schemas.openxmlformats.org/drawingml/2006/table">
            <a:tbl>
              <a:tblPr/>
              <a:tblGrid>
                <a:gridCol w="723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Downlink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NASA NMB Connection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Downlink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Demos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Uplink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Ranging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Operational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EM-1 Mission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Mission Duration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Future Interplanetary </a:t>
                      </a:r>
                      <a:r>
                        <a:rPr 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Smallsats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5/5/2018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06/30/2018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2Q 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3Q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4Q 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Q3 2019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Q4 2019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Q4 2019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EM-1 CubeSats Duration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Beyond EM-1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4800" y="1416053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smtClean="0">
                <a:solidFill>
                  <a:prstClr val="black"/>
                </a:solidFill>
                <a:latin typeface="Arial" charset="0"/>
              </a:rPr>
              <a:t>Remaining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Critical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Milestones</a:t>
            </a:r>
          </a:p>
        </p:txBody>
      </p:sp>
      <p:pic>
        <p:nvPicPr>
          <p:cNvPr id="8194" name="Picture 2" descr="DSC_255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2895600"/>
            <a:ext cx="275905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DSC_166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895600"/>
            <a:ext cx="5384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DSC_257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858736"/>
            <a:ext cx="2743200" cy="181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2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1094232" y="0"/>
            <a:ext cx="6982968" cy="124968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On Target for Operational Readiness for EM-1</a:t>
            </a:r>
            <a:endParaRPr lang="en-US" sz="2800" dirty="0"/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47800" y="929640"/>
            <a:ext cx="6789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Prepared to Provide Support for NASA EM-1 CubeSats</a:t>
            </a:r>
          </a:p>
          <a:p>
            <a:r>
              <a:rPr lang="en-US" dirty="0"/>
              <a:t>Lunar </a:t>
            </a:r>
            <a:r>
              <a:rPr lang="en-US" dirty="0" err="1"/>
              <a:t>IceCube</a:t>
            </a:r>
            <a:r>
              <a:rPr lang="en-US" dirty="0"/>
              <a:t>		NEA </a:t>
            </a:r>
            <a:r>
              <a:rPr lang="en-US" dirty="0" smtClean="0"/>
              <a:t>Scout              </a:t>
            </a:r>
            <a:r>
              <a:rPr lang="en-US" dirty="0" err="1" smtClean="0"/>
              <a:t>LunaH</a:t>
            </a:r>
            <a:r>
              <a:rPr lang="en-US" dirty="0" smtClean="0"/>
              <a:t>- Map</a:t>
            </a:r>
            <a:endParaRPr lang="en-US" dirty="0"/>
          </a:p>
          <a:p>
            <a:r>
              <a:rPr lang="en-US" dirty="0"/>
              <a:t>Lunar Flashlight		</a:t>
            </a:r>
            <a:r>
              <a:rPr lang="en-US" dirty="0" err="1" smtClean="0"/>
              <a:t>Biosentinel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917" y="1981200"/>
            <a:ext cx="6364045" cy="471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764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40810" y="1046085"/>
            <a:ext cx="39099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>
                <a:solidFill>
                  <a:prstClr val="white"/>
                </a:solidFill>
                <a:latin typeface="Calibri"/>
              </a:rPr>
              <a:t>Possible Extensions and Adaptations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7179" y="1547453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Multiple Spacecraft per Aperture (MSPA) and Opportunistic MSPA (OMSPA)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Delay/Disruption Tolerant Networking (DTN)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UHF Uplink/X-band Downlink for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MarCO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Experiment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979" y="3279414"/>
            <a:ext cx="4724400" cy="2933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3479" y="2814883"/>
            <a:ext cx="3925824" cy="2438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10200" y="1913919"/>
            <a:ext cx="300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Calibri"/>
              </a:rPr>
              <a:t>Support for Space Networking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-76200" y="213022"/>
            <a:ext cx="9144000" cy="867834"/>
          </a:xfrm>
        </p:spPr>
        <p:txBody>
          <a:bodyPr>
            <a:normAutofit/>
          </a:bodyPr>
          <a:lstStyle/>
          <a:p>
            <a:r>
              <a:rPr lang="en-US" sz="3600"/>
              <a:t>Future of DSS-17</a:t>
            </a:r>
          </a:p>
        </p:txBody>
      </p:sp>
      <p:pic>
        <p:nvPicPr>
          <p:cNvPr id="10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803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78873" y="0"/>
            <a:ext cx="8312727" cy="73152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DSS-17 Affiliated Station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7259541" y="2401299"/>
            <a:ext cx="1598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solidFill>
                  <a:prstClr val="white"/>
                </a:solidFill>
                <a:latin typeface="Calibri"/>
              </a:rPr>
              <a:t>Fig. 1:  LH2 Tank Installed at Test Site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6442" y="4826452"/>
            <a:ext cx="1073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prstClr val="white"/>
                </a:solidFill>
                <a:latin typeface="Calibri"/>
              </a:rPr>
              <a:t>Fig. 3new:  C&amp;C Trailer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82574"/>
            <a:ext cx="9171181" cy="4382432"/>
          </a:xfrm>
          <a:prstGeom prst="rect">
            <a:avLst/>
          </a:prstGeom>
        </p:spPr>
      </p:pic>
      <p:pic>
        <p:nvPicPr>
          <p:cNvPr id="12" name="Picture 11" descr="AES_logo_fina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468" y="52152"/>
            <a:ext cx="610132" cy="610132"/>
          </a:xfrm>
          <a:prstGeom prst="rect">
            <a:avLst/>
          </a:prstGeom>
        </p:spPr>
      </p:pic>
      <p:pic>
        <p:nvPicPr>
          <p:cNvPr id="1026" name="Picture 2" descr="C:\Users\Ben Malphrus\Desktop\SSC Promotional\New 21 Meter Photo cropped.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8290" y="5096580"/>
            <a:ext cx="1330872" cy="1761420"/>
          </a:xfrm>
          <a:prstGeom prst="rect">
            <a:avLst/>
          </a:prstGeom>
          <a:noFill/>
        </p:spPr>
      </p:pic>
      <p:pic>
        <p:nvPicPr>
          <p:cNvPr id="4098" name="Picture 2" descr="View of the Canberra Complex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8" t="926" r="2906" b="-926"/>
          <a:stretch/>
        </p:blipFill>
        <p:spPr bwMode="auto">
          <a:xfrm>
            <a:off x="123048" y="5096580"/>
            <a:ext cx="1786603" cy="176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iew of the Canberra Comple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38" y="5105266"/>
            <a:ext cx="2308068" cy="176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SN Australian complex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1" t="733" r="-1773" b="-733"/>
          <a:stretch/>
        </p:blipFill>
        <p:spPr bwMode="auto">
          <a:xfrm>
            <a:off x="5633976" y="5115128"/>
            <a:ext cx="2018319" cy="177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DSN.  CDSCC Canberra, Australia.  September 199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290" y="5115128"/>
            <a:ext cx="1484710" cy="176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712194" cy="71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94" y="52151"/>
            <a:ext cx="704895" cy="704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25922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-76200" y="213022"/>
            <a:ext cx="9144000" cy="867834"/>
          </a:xfrm>
        </p:spPr>
        <p:txBody>
          <a:bodyPr>
            <a:normAutofit/>
          </a:bodyPr>
          <a:lstStyle/>
          <a:p>
            <a:r>
              <a:rPr lang="en-US" sz="3600"/>
              <a:t>Questions?</a:t>
            </a:r>
          </a:p>
        </p:txBody>
      </p:sp>
      <p:pic>
        <p:nvPicPr>
          <p:cNvPr id="10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71600"/>
            <a:ext cx="62484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921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7 - &amp;quot;21 M Ground Station Mission Support&amp;quot;&quot;/&gt;&lt;property id=&quot;20307&quot; value=&quot;256&quot;/&gt;&lt;/object&gt;&lt;object type=&quot;3&quot; unique_id=&quot;10007&quot;&gt;&lt;property id=&quot;20148&quot; value=&quot;5&quot;/&gt;&lt;property id=&quot;20300&quot; value=&quot;Slide 2&quot;/&gt;&lt;property id=&quot;20307&quot; value=&quot;258&quot;/&gt;&lt;/object&gt;&lt;object type=&quot;3&quot; unique_id=&quot;10092&quot;&gt;&lt;property id=&quot;20148&quot; value=&quot;5&quot;/&gt;&lt;property id=&quot;20300&quot; value=&quot;Slide 9 - &amp;quot;Interplanetary SmallSat Ground Ops: Morehead State 21 M                                            &amp;amp;#x09;&amp;amp;#x09;      Ground S&quot;/&gt;&lt;property id=&quot;20307&quot; value=&quot;260&quot;/&gt;&lt;/object&gt;&lt;object type=&quot;3&quot; unique_id=&quot;10166&quot;&gt;&lt;property id=&quot;20148&quot; value=&quot;5&quot;/&gt;&lt;property id=&quot;20300&quot; value=&quot;Slide 3&quot;/&gt;&lt;property id=&quot;20307&quot; value=&quot;266&quot;/&gt;&lt;/object&gt;&lt;object type=&quot;3&quot; unique_id=&quot;10167&quot;&gt;&lt;property id=&quot;20148&quot; value=&quot;5&quot;/&gt;&lt;property id=&quot;20300&quot; value=&quot;Slide 6 - &amp;quot;21 M Operations&amp;quot;&quot;/&gt;&lt;property id=&quot;20307&quot; value=&quot;264&quot;/&gt;&lt;/object&gt;&lt;object type=&quot;3&quot; unique_id=&quot;10299&quot;&gt;&lt;property id=&quot;20148&quot; value=&quot;5&quot;/&gt;&lt;property id=&quot;20300&quot; value=&quot;Slide 8&quot;/&gt;&lt;property id=&quot;20307&quot; value=&quot;267&quot;/&gt;&lt;/object&gt;&lt;object type=&quot;3&quot; unique_id=&quot;10300&quot;&gt;&lt;property id=&quot;20148&quot; value=&quot;5&quot;/&gt;&lt;property id=&quot;20300&quot; value=&quot;Slide 4&quot;/&gt;&lt;property id=&quot;20307&quot; value=&quot;268&quot;/&gt;&lt;/object&gt;&lt;object type=&quot;3&quot; unique_id=&quot;10320&quot;&gt;&lt;property id=&quot;20148&quot; value=&quot;5&quot;/&gt;&lt;property id=&quot;20300&quot; value=&quot;Slide 1&quot;/&gt;&lt;property id=&quot;20307&quot; value=&quot;274&quot;/&gt;&lt;/object&gt;&lt;object type=&quot;3&quot; unique_id=&quot;10321&quot;&gt;&lt;property id=&quot;20148&quot; value=&quot;5&quot;/&gt;&lt;property id=&quot;20300&quot; value=&quot;Slide 10 - &amp;quot;Morehead State University 21m Upgrade &amp;#x0D;&amp;#x0A;to DSN Compatibility&amp;quot;&quot;/&gt;&lt;property id=&quot;20307&quot; value=&quot;273&quot;/&gt;&lt;/object&gt;&lt;object type=&quot;3&quot; unique_id=&quot;10322&quot;&gt;&lt;property id=&quot;20148&quot; value=&quot;5&quot;/&gt;&lt;property id=&quot;20300&quot; value=&quot;Slide 11&quot;/&gt;&lt;property id=&quot;20307&quot; value=&quot;276&quot;/&gt;&lt;/object&gt;&lt;object type=&quot;3&quot; unique_id=&quot;10324&quot;&gt;&lt;property id=&quot;20148&quot; value=&quot;5&quot;/&gt;&lt;property id=&quot;20300&quot; value=&quot;Slide 18 - &amp;quot;Expected 21m Performance&amp;quot;&quot;/&gt;&lt;property id=&quot;20307&quot; value=&quot;272&quot;/&gt;&lt;/object&gt;&lt;object type=&quot;3&quot; unique_id=&quot;10660&quot;&gt;&lt;property id=&quot;20148&quot; value=&quot;5&quot;/&gt;&lt;property id=&quot;20300&quot; value=&quot;Slide 16&quot;/&gt;&lt;property id=&quot;20307&quot; value=&quot;278&quot;/&gt;&lt;/object&gt;&lt;object type=&quot;3&quot; unique_id=&quot;10661&quot;&gt;&lt;property id=&quot;20148&quot; value=&quot;5&quot;/&gt;&lt;property id=&quot;20300&quot; value=&quot;Slide 17&quot;/&gt;&lt;property id=&quot;20307&quot; value=&quot;286&quot;/&gt;&lt;/object&gt;&lt;object type=&quot;3&quot; unique_id=&quot;10662&quot;&gt;&lt;property id=&quot;20148&quot; value=&quot;5&quot;/&gt;&lt;property id=&quot;20300&quot; value=&quot;Slide 19 - &amp;quot;DSS-17&amp;quot;&quot;/&gt;&lt;property id=&quot;20307&quot; value=&quot;283&quot;/&gt;&lt;/object&gt;&lt;object type=&quot;3&quot; unique_id=&quot;10663&quot;&gt;&lt;property id=&quot;20148&quot; value=&quot;5&quot;/&gt;&lt;property id=&quot;20300&quot; value=&quot;Slide 22&quot;/&gt;&lt;property id=&quot;20307&quot; value=&quot;282&quot;/&gt;&lt;/object&gt;&lt;object type=&quot;3&quot; unique_id=&quot;10685&quot;&gt;&lt;property id=&quot;20148&quot; value=&quot;5&quot;/&gt;&lt;property id=&quot;20300&quot; value=&quot;Slide 5 - &amp;quot;Morehead State SmallSat Missions&amp;quot;&quot;/&gt;&lt;property id=&quot;20307&quot; value=&quot;287&quot;/&gt;&lt;/object&gt;&lt;object type=&quot;3&quot; unique_id=&quot;10686&quot;&gt;&lt;property id=&quot;20148&quot; value=&quot;5&quot;/&gt;&lt;property id=&quot;20300&quot; value=&quot;Slide 12 - &amp;quot;System block diagram&amp;quot;&quot;/&gt;&lt;property id=&quot;20307&quot; value=&quot;296&quot;/&gt;&lt;/object&gt;&lt;object type=&quot;3&quot; unique_id=&quot;10687&quot;&gt;&lt;property id=&quot;20148&quot; value=&quot;5&quot;/&gt;&lt;property id=&quot;20300&quot; value=&quot;Slide 13&quot;/&gt;&lt;property id=&quot;20307&quot; value=&quot;293&quot;/&gt;&lt;/object&gt;&lt;object type=&quot;3&quot; unique_id=&quot;10688&quot;&gt;&lt;property id=&quot;20148&quot; value=&quot;5&quot;/&gt;&lt;property id=&quot;20300&quot; value=&quot;Slide 14&quot;/&gt;&lt;property id=&quot;20307&quot; value=&quot;292&quot;/&gt;&lt;/object&gt;&lt;object type=&quot;3&quot; unique_id=&quot;10689&quot;&gt;&lt;property id=&quot;20148&quot; value=&quot;5&quot;/&gt;&lt;property id=&quot;20300&quot; value=&quot;Slide 15 - &amp;quot;Tracking Capabilities&amp;quot;&quot;/&gt;&lt;property id=&quot;20307&quot; value=&quot;294&quot;/&gt;&lt;/object&gt;&lt;object type=&quot;3&quot; unique_id=&quot;10690&quot;&gt;&lt;property id=&quot;20148&quot; value=&quot;5&quot;/&gt;&lt;property id=&quot;20300&quot; value=&quot;Slide 20&quot;/&gt;&lt;property id=&quot;20307&quot; value=&quot;288&quot;/&gt;&lt;/object&gt;&lt;object type=&quot;3&quot; unique_id=&quot;10691&quot;&gt;&lt;property id=&quot;20148&quot; value=&quot;5&quot;/&gt;&lt;property id=&quot;20300&quot; value=&quot;Slide 21&quot;/&gt;&lt;property id=&quot;20307&quot; value=&quot;290&quot;/&gt;&lt;/object&gt;&lt;object type=&quot;3&quot; unique_id=&quot;10692&quot;&gt;&lt;property id=&quot;20148&quot; value=&quot;5&quot;/&gt;&lt;property id=&quot;20300&quot; value=&quot;Slide 23&quot;/&gt;&lt;property id=&quot;20307&quot; value=&quot;29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NASA-JPL_Template_White_4-3_vA4">
  <a:themeElements>
    <a:clrScheme name="JPL Colors - Feb2015">
      <a:dk1>
        <a:srgbClr val="000000"/>
      </a:dk1>
      <a:lt1>
        <a:srgbClr val="FFFFFF"/>
      </a:lt1>
      <a:dk2>
        <a:srgbClr val="D0D3D4"/>
      </a:dk2>
      <a:lt2>
        <a:srgbClr val="75787B"/>
      </a:lt2>
      <a:accent1>
        <a:srgbClr val="32373B"/>
      </a:accent1>
      <a:accent2>
        <a:srgbClr val="EE2737"/>
      </a:accent2>
      <a:accent3>
        <a:srgbClr val="BA0C2F"/>
      </a:accent3>
      <a:accent4>
        <a:srgbClr val="410706"/>
      </a:accent4>
      <a:accent5>
        <a:srgbClr val="6083AA"/>
      </a:accent5>
      <a:accent6>
        <a:srgbClr val="FFFFFF"/>
      </a:accent6>
      <a:hlink>
        <a:srgbClr val="BA0C2F"/>
      </a:hlink>
      <a:folHlink>
        <a:srgbClr val="BA0C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flat" cmpd="sng" algn="ctr">
          <a:solidFill>
            <a:schemeClr val="bg1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-JPL_Template_White_4-3_vA4b.pptx" id="{7B8D12C4-D37B-435B-AE4D-3453E655E235}" vid="{AB969DA2-281F-4C3B-91F9-8367C2AEC668}"/>
    </a:ext>
  </a:extLst>
</a:theme>
</file>

<file path=ppt/theme/theme7.xml><?xml version="1.0" encoding="utf-8"?>
<a:theme xmlns:a="http://schemas.openxmlformats.org/drawingml/2006/main" name="1_ExplorationTemplate_Feb201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973</TotalTime>
  <Words>1504</Words>
  <Application>Microsoft Office PowerPoint</Application>
  <PresentationFormat>On-screen Show (4:3)</PresentationFormat>
  <Paragraphs>337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ＭＳ Ｐゴシック</vt:lpstr>
      <vt:lpstr>ＭＳ Ｐゴシック</vt:lpstr>
      <vt:lpstr>Arial</vt:lpstr>
      <vt:lpstr>Calibri</vt:lpstr>
      <vt:lpstr>Helvetica</vt:lpstr>
      <vt:lpstr>Helvetica Neue Black Condensed</vt:lpstr>
      <vt:lpstr>Times New Roman</vt:lpstr>
      <vt:lpstr>Office Theme</vt:lpstr>
      <vt:lpstr>1_Default Design</vt:lpstr>
      <vt:lpstr>1_Office Theme</vt:lpstr>
      <vt:lpstr>5_Office Theme</vt:lpstr>
      <vt:lpstr>6_Office Theme</vt:lpstr>
      <vt:lpstr>NASA-JPL_Template_White_4-3_vA4</vt:lpstr>
      <vt:lpstr>1_ExplorationTemplate_Feb2011</vt:lpstr>
      <vt:lpstr>2_Default Design</vt:lpstr>
      <vt:lpstr>PowerPoint Presentation</vt:lpstr>
      <vt:lpstr>A New Era of Planetary Exploration  with Small Satellite Platforms</vt:lpstr>
      <vt:lpstr>PowerPoint Presentation</vt:lpstr>
      <vt:lpstr>PowerPoint Presentation</vt:lpstr>
      <vt:lpstr>21 M Operations</vt:lpstr>
      <vt:lpstr>PowerPoint Presentation</vt:lpstr>
      <vt:lpstr>Interplanetary SmallSat Ground Ops: Morehead State 21 M  Ground Station- Current Operational  State</vt:lpstr>
      <vt:lpstr>AES Program: 21 m DSN Station (DSS-17)</vt:lpstr>
      <vt:lpstr>PowerPoint Presentation</vt:lpstr>
      <vt:lpstr>PowerPoint Presentation</vt:lpstr>
      <vt:lpstr>DSS-17 System Architecture</vt:lpstr>
      <vt:lpstr>PowerPoint Presentation</vt:lpstr>
      <vt:lpstr>PowerPoint Presentation</vt:lpstr>
      <vt:lpstr>PowerPoint Presentation</vt:lpstr>
      <vt:lpstr>PowerPoint Presentation</vt:lpstr>
      <vt:lpstr>Expected 21m Performance</vt:lpstr>
      <vt:lpstr>PowerPoint Presentation</vt:lpstr>
      <vt:lpstr>PowerPoint Presentation</vt:lpstr>
      <vt:lpstr>PowerPoint Presentation</vt:lpstr>
      <vt:lpstr>PowerPoint Presentation</vt:lpstr>
      <vt:lpstr>DSS-17 Affiliated Station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Malphrus</dc:creator>
  <cp:lastModifiedBy>Benjamin Kevin Malphrus</cp:lastModifiedBy>
  <cp:revision>37</cp:revision>
  <dcterms:modified xsi:type="dcterms:W3CDTF">2018-05-07T03:27:58Z</dcterms:modified>
</cp:coreProperties>
</file>