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89" r:id="rId3"/>
    <p:sldId id="257" r:id="rId4"/>
    <p:sldId id="277" r:id="rId5"/>
    <p:sldId id="307" r:id="rId6"/>
    <p:sldId id="278" r:id="rId7"/>
    <p:sldId id="260" r:id="rId8"/>
    <p:sldId id="279" r:id="rId9"/>
    <p:sldId id="258" r:id="rId10"/>
    <p:sldId id="263" r:id="rId11"/>
    <p:sldId id="290" r:id="rId12"/>
    <p:sldId id="303" r:id="rId13"/>
    <p:sldId id="304" r:id="rId14"/>
    <p:sldId id="306" r:id="rId15"/>
    <p:sldId id="267" r:id="rId16"/>
    <p:sldId id="262" r:id="rId17"/>
    <p:sldId id="294" r:id="rId18"/>
    <p:sldId id="281" r:id="rId19"/>
    <p:sldId id="269" r:id="rId20"/>
    <p:sldId id="30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412" autoAdjust="0"/>
  </p:normalViewPr>
  <p:slideViewPr>
    <p:cSldViewPr snapToGrid="0">
      <p:cViewPr>
        <p:scale>
          <a:sx n="70" d="100"/>
          <a:sy n="70" d="100"/>
        </p:scale>
        <p:origin x="-1728" y="-130"/>
      </p:cViewPr>
      <p:guideLst>
        <p:guide orient="horz" pos="2160"/>
        <p:guide pos="2880"/>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336A7F-C8FC-4695-AF5C-423358C79062}" type="datetimeFigureOut">
              <a:rPr lang="en-US" smtClean="0"/>
              <a:t>4/30/2018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5FEA63-8265-4AFA-BCC2-459B97A37F87}" type="slidenum">
              <a:rPr lang="en-US" smtClean="0"/>
              <a:t>‹#›</a:t>
            </a:fld>
            <a:endParaRPr lang="en-US"/>
          </a:p>
        </p:txBody>
      </p:sp>
    </p:spTree>
    <p:extLst>
      <p:ext uri="{BB962C8B-B14F-4D97-AF65-F5344CB8AC3E}">
        <p14:creationId xmlns:p14="http://schemas.microsoft.com/office/powerpoint/2010/main" val="704056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5FEA63-8265-4AFA-BCC2-459B97A37F87}" type="slidenum">
              <a:rPr lang="en-US" smtClean="0"/>
              <a:t>1</a:t>
            </a:fld>
            <a:endParaRPr lang="en-US"/>
          </a:p>
        </p:txBody>
      </p:sp>
    </p:spTree>
    <p:extLst>
      <p:ext uri="{BB962C8B-B14F-4D97-AF65-F5344CB8AC3E}">
        <p14:creationId xmlns:p14="http://schemas.microsoft.com/office/powerpoint/2010/main" val="2155373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Mars’ interaction with the solar wind is notoriously complex and variable. </a:t>
            </a:r>
            <a:endParaRPr lang="en-US" dirty="0"/>
          </a:p>
        </p:txBody>
      </p:sp>
      <p:sp>
        <p:nvSpPr>
          <p:cNvPr id="4" name="Slide Number Placeholder 3"/>
          <p:cNvSpPr>
            <a:spLocks noGrp="1"/>
          </p:cNvSpPr>
          <p:nvPr>
            <p:ph type="sldNum" sz="quarter" idx="10"/>
          </p:nvPr>
        </p:nvSpPr>
        <p:spPr/>
        <p:txBody>
          <a:bodyPr/>
          <a:lstStyle/>
          <a:p>
            <a:fld id="{DF5FEA63-8265-4AFA-BCC2-459B97A37F87}" type="slidenum">
              <a:rPr lang="en-US" smtClean="0"/>
              <a:t>3</a:t>
            </a:fld>
            <a:endParaRPr lang="en-US"/>
          </a:p>
        </p:txBody>
      </p:sp>
    </p:spTree>
    <p:extLst>
      <p:ext uri="{BB962C8B-B14F-4D97-AF65-F5344CB8AC3E}">
        <p14:creationId xmlns:p14="http://schemas.microsoft.com/office/powerpoint/2010/main" val="1115657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Mars’ interaction with the solar wind is notoriously complex and variable</a:t>
            </a:r>
            <a:endParaRPr lang="en-US" dirty="0"/>
          </a:p>
        </p:txBody>
      </p:sp>
      <p:sp>
        <p:nvSpPr>
          <p:cNvPr id="4" name="Slide Number Placeholder 3"/>
          <p:cNvSpPr>
            <a:spLocks noGrp="1"/>
          </p:cNvSpPr>
          <p:nvPr>
            <p:ph type="sldNum" sz="quarter" idx="10"/>
          </p:nvPr>
        </p:nvSpPr>
        <p:spPr/>
        <p:txBody>
          <a:bodyPr/>
          <a:lstStyle/>
          <a:p>
            <a:fld id="{DF5FEA63-8265-4AFA-BCC2-459B97A37F87}" type="slidenum">
              <a:rPr lang="en-US" smtClean="0"/>
              <a:t>4</a:t>
            </a:fld>
            <a:endParaRPr lang="en-US"/>
          </a:p>
        </p:txBody>
      </p:sp>
    </p:spTree>
    <p:extLst>
      <p:ext uri="{BB962C8B-B14F-4D97-AF65-F5344CB8AC3E}">
        <p14:creationId xmlns:p14="http://schemas.microsoft.com/office/powerpoint/2010/main" val="1115657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figure on the bottom shows the evolving orbit of MAVEN in MSO coordinates, or with respect to the sun, showing the nominal location of the various plasma</a:t>
            </a:r>
            <a:r>
              <a:rPr lang="en-US" baseline="0" dirty="0" smtClean="0"/>
              <a:t> regions and boundaries.  Black is the undisturbed solar wind, behind which is the bow shock and the magnetosheath region where the solar wind plasma slows down, heats up, becomes turbulent and diverts around the conducting obstacle of the ionosphere.  The yellow region is where the interplanetary magnetic field piles up and drapes around the planet. The blue region is the wake where the double-lobed magnetotail trips behind the planet.  This is a highly simplistic representation of a very complex picture that displays enormous variability as the properties of the solar wind change: density, velocity, IMF magnitude and IMF cone and clock angle.</a:t>
            </a:r>
            <a:endParaRPr lang="en-US" dirty="0"/>
          </a:p>
        </p:txBody>
      </p:sp>
      <p:sp>
        <p:nvSpPr>
          <p:cNvPr id="4" name="Slide Number Placeholder 3"/>
          <p:cNvSpPr>
            <a:spLocks noGrp="1"/>
          </p:cNvSpPr>
          <p:nvPr>
            <p:ph type="sldNum" sz="quarter" idx="10"/>
          </p:nvPr>
        </p:nvSpPr>
        <p:spPr/>
        <p:txBody>
          <a:bodyPr/>
          <a:lstStyle/>
          <a:p>
            <a:fld id="{DF5FEA63-8265-4AFA-BCC2-459B97A37F87}" type="slidenum">
              <a:rPr lang="en-US" smtClean="0"/>
              <a:t>6</a:t>
            </a:fld>
            <a:endParaRPr lang="en-US"/>
          </a:p>
        </p:txBody>
      </p:sp>
    </p:spTree>
    <p:extLst>
      <p:ext uri="{BB962C8B-B14F-4D97-AF65-F5344CB8AC3E}">
        <p14:creationId xmlns:p14="http://schemas.microsoft.com/office/powerpoint/2010/main" val="1319590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same problem faced terrestrial space plasma physics in the 1980s and early 1990s. </a:t>
            </a:r>
            <a:r>
              <a:rPr lang="en-US" sz="1200" b="0" i="0" kern="1200" dirty="0" smtClean="0">
                <a:solidFill>
                  <a:schemeClr val="tx1"/>
                </a:solidFill>
                <a:effectLst/>
                <a:latin typeface="+mn-lt"/>
                <a:ea typeface="+mn-ea"/>
                <a:cs typeface="+mn-cs"/>
              </a:rPr>
              <a:t>  Previous single-spacecraft</a:t>
            </a:r>
            <a:r>
              <a:rPr lang="en-US" sz="1200" b="0" i="0" kern="1200" baseline="0" dirty="0" smtClean="0">
                <a:solidFill>
                  <a:schemeClr val="tx1"/>
                </a:solidFill>
                <a:effectLst/>
                <a:latin typeface="+mn-lt"/>
                <a:ea typeface="+mn-ea"/>
                <a:cs typeface="+mn-cs"/>
              </a:rPr>
              <a:t> missions did not allow sufficiently accurate measurements of the boundaries of the magnetosphere.  </a:t>
            </a:r>
            <a:r>
              <a:rPr lang="en-US" sz="1200" b="0" i="0" kern="1200" dirty="0" smtClean="0">
                <a:solidFill>
                  <a:schemeClr val="tx1"/>
                </a:solidFill>
                <a:effectLst/>
                <a:latin typeface="+mn-lt"/>
                <a:ea typeface="+mn-ea"/>
                <a:cs typeface="+mn-cs"/>
              </a:rPr>
              <a:t>Multiple spacecraft allow scientists make the 3D, time-resolved measurements needed to create a realistic picture of the complex plasma interactions occurring between regions of the magnetosphere and between the magnetosphere and the solar wind.  Similarly, multiple spacecraft are the next step in understanding the solar wind interaction with unmagnetized bodies like Mars.</a:t>
            </a:r>
            <a:endParaRPr lang="en-US" dirty="0"/>
          </a:p>
        </p:txBody>
      </p:sp>
      <p:sp>
        <p:nvSpPr>
          <p:cNvPr id="4" name="Slide Number Placeholder 3"/>
          <p:cNvSpPr>
            <a:spLocks noGrp="1"/>
          </p:cNvSpPr>
          <p:nvPr>
            <p:ph type="sldNum" sz="quarter" idx="10"/>
          </p:nvPr>
        </p:nvSpPr>
        <p:spPr/>
        <p:txBody>
          <a:bodyPr/>
          <a:lstStyle/>
          <a:p>
            <a:fld id="{DF5FEA63-8265-4AFA-BCC2-459B97A37F87}" type="slidenum">
              <a:rPr lang="en-US" smtClean="0"/>
              <a:t>7</a:t>
            </a:fld>
            <a:endParaRPr lang="en-US"/>
          </a:p>
        </p:txBody>
      </p:sp>
    </p:spTree>
    <p:extLst>
      <p:ext uri="{BB962C8B-B14F-4D97-AF65-F5344CB8AC3E}">
        <p14:creationId xmlns:p14="http://schemas.microsoft.com/office/powerpoint/2010/main" val="143765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5FEA63-8265-4AFA-BCC2-459B97A37F87}" type="slidenum">
              <a:rPr lang="en-US" smtClean="0"/>
              <a:t>15</a:t>
            </a:fld>
            <a:endParaRPr lang="en-US"/>
          </a:p>
        </p:txBody>
      </p:sp>
    </p:spTree>
    <p:extLst>
      <p:ext uri="{BB962C8B-B14F-4D97-AF65-F5344CB8AC3E}">
        <p14:creationId xmlns:p14="http://schemas.microsoft.com/office/powerpoint/2010/main" val="1187705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figure on the bottom shows the evolving orbit of MAVEN in MSO coordinates, or with respect to the sun, showing the nominal location of the various plasma</a:t>
            </a:r>
            <a:r>
              <a:rPr lang="en-US" baseline="0" dirty="0" smtClean="0"/>
              <a:t> regions and boundaries.  Black is the undisturbed solar wind, behind which is the bow shock and the magnetosheath region where the solar wind plasma slows down, heats up, becomes turbulent and diverts around the conducting obstacle of the ionosphere.  The yellow region is where the interplanetary magnetic field piles up and drapes around the planet. The blue region is the wake where the double-lobed magnetotail trips behind the planet.  This is a highly simplistic representation of a very complex picture that displays enormous variability as the properties of the solar wind change: density, velocity, IMF magnitude and IMF cone and clock angle.</a:t>
            </a:r>
            <a:endParaRPr lang="en-US" dirty="0"/>
          </a:p>
        </p:txBody>
      </p:sp>
      <p:sp>
        <p:nvSpPr>
          <p:cNvPr id="4" name="Slide Number Placeholder 3"/>
          <p:cNvSpPr>
            <a:spLocks noGrp="1"/>
          </p:cNvSpPr>
          <p:nvPr>
            <p:ph type="sldNum" sz="quarter" idx="10"/>
          </p:nvPr>
        </p:nvSpPr>
        <p:spPr/>
        <p:txBody>
          <a:bodyPr/>
          <a:lstStyle/>
          <a:p>
            <a:fld id="{DF5FEA63-8265-4AFA-BCC2-459B97A37F87}" type="slidenum">
              <a:rPr lang="en-US" smtClean="0"/>
              <a:t>19</a:t>
            </a:fld>
            <a:endParaRPr lang="en-US"/>
          </a:p>
        </p:txBody>
      </p:sp>
    </p:spTree>
    <p:extLst>
      <p:ext uri="{BB962C8B-B14F-4D97-AF65-F5344CB8AC3E}">
        <p14:creationId xmlns:p14="http://schemas.microsoft.com/office/powerpoint/2010/main" val="1319590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504180-2328-4481-8449-862DA8790B47}"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1477039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04180-2328-4481-8449-862DA8790B47}"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1891599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504180-2328-4481-8449-862DA8790B47}"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3314425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504180-2328-4481-8449-862DA8790B47}"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2080500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504180-2328-4481-8449-862DA8790B47}" type="datetimeFigureOut">
              <a:rPr lang="en-US" smtClean="0"/>
              <a:t>4/30/2018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2739187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504180-2328-4481-8449-862DA8790B47}" type="datetimeFigureOut">
              <a:rPr lang="en-US" smtClean="0"/>
              <a:t>4/30/2018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1659423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04180-2328-4481-8449-862DA8790B47}" type="datetimeFigureOut">
              <a:rPr lang="en-US" smtClean="0"/>
              <a:t>4/30/2018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221273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504180-2328-4481-8449-862DA8790B47}"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2367248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504180-2328-4481-8449-862DA8790B47}"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500177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04180-2328-4481-8449-862DA8790B47}"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1729814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04180-2328-4481-8449-862DA8790B47}"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D0182-3DAB-4A8D-9B01-12285AB80BE3}" type="slidenum">
              <a:rPr lang="en-US" smtClean="0"/>
              <a:t>‹#›</a:t>
            </a:fld>
            <a:endParaRPr lang="en-US"/>
          </a:p>
        </p:txBody>
      </p:sp>
    </p:spTree>
    <p:extLst>
      <p:ext uri="{BB962C8B-B14F-4D97-AF65-F5344CB8AC3E}">
        <p14:creationId xmlns:p14="http://schemas.microsoft.com/office/powerpoint/2010/main" val="3919190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937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9244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3515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8332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7721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0076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05634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3934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91259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4825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8550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504180-2328-4481-8449-862DA8790B47}" type="datetimeFigureOut">
              <a:rPr lang="en-US" smtClean="0"/>
              <a:t>4/30/2018</a:t>
            </a:fld>
            <a:endParaRPr lang="en-US"/>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CD0182-3DAB-4A8D-9B01-12285AB80BE3}" type="slidenum">
              <a:rPr lang="en-US" smtClean="0"/>
              <a:t>‹#›</a:t>
            </a:fld>
            <a:endParaRPr lang="en-US"/>
          </a:p>
        </p:txBody>
      </p:sp>
    </p:spTree>
    <p:extLst>
      <p:ext uri="{BB962C8B-B14F-4D97-AF65-F5344CB8AC3E}">
        <p14:creationId xmlns:p14="http://schemas.microsoft.com/office/powerpoint/2010/main" val="954647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504180-2328-4481-8449-862DA8790B4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CD0182-3DAB-4A8D-9B01-12285AB80B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50968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9.jpeg"/><Relationship Id="rId5" Type="http://schemas.openxmlformats.org/officeDocument/2006/relationships/image" Target="../media/image17.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4368" y="604308"/>
            <a:ext cx="8685129" cy="1143000"/>
          </a:xfrm>
        </p:spPr>
        <p:txBody>
          <a:bodyPr>
            <a:noAutofit/>
          </a:bodyPr>
          <a:lstStyle/>
          <a:p>
            <a:r>
              <a:rPr lang="en-US" sz="4000" dirty="0" smtClean="0">
                <a:solidFill>
                  <a:schemeClr val="bg1"/>
                </a:solidFill>
              </a:rPr>
              <a:t>Mars Ion and Sputtering Escape Network (MISEN)</a:t>
            </a:r>
            <a:endParaRPr lang="en-US" sz="4000" dirty="0">
              <a:solidFill>
                <a:schemeClr val="bg1"/>
              </a:solidFill>
            </a:endParaRPr>
          </a:p>
        </p:txBody>
      </p:sp>
      <p:sp>
        <p:nvSpPr>
          <p:cNvPr id="4" name="Rectangle 3"/>
          <p:cNvSpPr/>
          <p:nvPr/>
        </p:nvSpPr>
        <p:spPr>
          <a:xfrm>
            <a:off x="224368" y="3534139"/>
            <a:ext cx="7171567" cy="707886"/>
          </a:xfrm>
          <a:prstGeom prst="rect">
            <a:avLst/>
          </a:prstGeom>
          <a:ln>
            <a:solidFill>
              <a:schemeClr val="tx1"/>
            </a:solidFill>
          </a:ln>
        </p:spPr>
        <p:txBody>
          <a:bodyPr wrap="square">
            <a:spAutoFit/>
          </a:bodyPr>
          <a:lstStyle/>
          <a:p>
            <a:r>
              <a:rPr lang="en-US" sz="2000" b="1" u="sng" dirty="0" smtClean="0">
                <a:solidFill>
                  <a:schemeClr val="bg1"/>
                </a:solidFill>
              </a:rPr>
              <a:t>Rob Lillis</a:t>
            </a:r>
            <a:r>
              <a:rPr lang="en-US" sz="2000" b="1" u="sng" baseline="30000" dirty="0" smtClean="0">
                <a:solidFill>
                  <a:schemeClr val="bg1"/>
                </a:solidFill>
              </a:rPr>
              <a:t>1</a:t>
            </a:r>
            <a:r>
              <a:rPr lang="en-US" sz="2000" dirty="0" smtClean="0">
                <a:solidFill>
                  <a:schemeClr val="bg1"/>
                </a:solidFill>
              </a:rPr>
              <a:t>, </a:t>
            </a:r>
            <a:r>
              <a:rPr lang="en-US" sz="2000" dirty="0">
                <a:solidFill>
                  <a:schemeClr val="bg1"/>
                </a:solidFill>
              </a:rPr>
              <a:t>Jeff </a:t>
            </a:r>
            <a:r>
              <a:rPr lang="en-US" sz="2000" dirty="0" smtClean="0">
                <a:solidFill>
                  <a:schemeClr val="bg1"/>
                </a:solidFill>
              </a:rPr>
              <a:t>Parker</a:t>
            </a:r>
            <a:r>
              <a:rPr lang="en-US" sz="2000" baseline="30000" dirty="0" smtClean="0">
                <a:solidFill>
                  <a:schemeClr val="bg1"/>
                </a:solidFill>
              </a:rPr>
              <a:t>2</a:t>
            </a:r>
            <a:r>
              <a:rPr lang="en-US" sz="2000" dirty="0" smtClean="0">
                <a:solidFill>
                  <a:schemeClr val="bg1"/>
                </a:solidFill>
              </a:rPr>
              <a:t>, </a:t>
            </a:r>
            <a:r>
              <a:rPr lang="en-US" sz="2000" dirty="0">
                <a:solidFill>
                  <a:schemeClr val="bg1"/>
                </a:solidFill>
              </a:rPr>
              <a:t>Shannon </a:t>
            </a:r>
            <a:r>
              <a:rPr lang="en-US" sz="2000" dirty="0" smtClean="0">
                <a:solidFill>
                  <a:schemeClr val="bg1"/>
                </a:solidFill>
              </a:rPr>
              <a:t>Curry</a:t>
            </a:r>
            <a:r>
              <a:rPr lang="en-US" sz="2000" baseline="30000" dirty="0" smtClean="0">
                <a:solidFill>
                  <a:schemeClr val="bg1"/>
                </a:solidFill>
              </a:rPr>
              <a:t>1</a:t>
            </a:r>
            <a:r>
              <a:rPr lang="en-US" sz="2000" dirty="0" smtClean="0">
                <a:solidFill>
                  <a:schemeClr val="bg1"/>
                </a:solidFill>
              </a:rPr>
              <a:t>, Jordi Puig-Suari</a:t>
            </a:r>
            <a:r>
              <a:rPr lang="en-US" sz="2000" baseline="30000" dirty="0" smtClean="0">
                <a:solidFill>
                  <a:schemeClr val="bg1"/>
                </a:solidFill>
              </a:rPr>
              <a:t>3</a:t>
            </a:r>
            <a:r>
              <a:rPr lang="en-US" sz="2000" dirty="0" smtClean="0">
                <a:solidFill>
                  <a:schemeClr val="bg1"/>
                </a:solidFill>
              </a:rPr>
              <a:t>, </a:t>
            </a:r>
            <a:r>
              <a:rPr lang="en-US" sz="2000" dirty="0">
                <a:solidFill>
                  <a:schemeClr val="bg1"/>
                </a:solidFill>
              </a:rPr>
              <a:t>Christopher </a:t>
            </a:r>
            <a:r>
              <a:rPr lang="en-US" sz="2000" dirty="0" smtClean="0">
                <a:solidFill>
                  <a:schemeClr val="bg1"/>
                </a:solidFill>
              </a:rPr>
              <a:t>Russell</a:t>
            </a:r>
            <a:r>
              <a:rPr lang="en-US" sz="2000" baseline="30000" dirty="0" smtClean="0">
                <a:solidFill>
                  <a:schemeClr val="bg1"/>
                </a:solidFill>
              </a:rPr>
              <a:t>4</a:t>
            </a:r>
            <a:r>
              <a:rPr lang="en-US" sz="2000" dirty="0" smtClean="0">
                <a:solidFill>
                  <a:schemeClr val="bg1"/>
                </a:solidFill>
              </a:rPr>
              <a:t>, </a:t>
            </a:r>
            <a:r>
              <a:rPr lang="en-US" sz="2000" dirty="0">
                <a:solidFill>
                  <a:schemeClr val="bg1"/>
                </a:solidFill>
              </a:rPr>
              <a:t>Janet </a:t>
            </a:r>
            <a:r>
              <a:rPr lang="en-US" sz="2000" dirty="0" smtClean="0">
                <a:solidFill>
                  <a:schemeClr val="bg1"/>
                </a:solidFill>
              </a:rPr>
              <a:t>Luhmann</a:t>
            </a:r>
            <a:r>
              <a:rPr lang="en-US" sz="2000" baseline="30000" dirty="0" smtClean="0">
                <a:solidFill>
                  <a:schemeClr val="bg1"/>
                </a:solidFill>
              </a:rPr>
              <a:t>1</a:t>
            </a:r>
            <a:r>
              <a:rPr lang="en-US" sz="2000" dirty="0" smtClean="0">
                <a:solidFill>
                  <a:schemeClr val="bg1"/>
                </a:solidFill>
              </a:rPr>
              <a:t>, </a:t>
            </a:r>
            <a:r>
              <a:rPr lang="en-US" sz="2000" dirty="0">
                <a:solidFill>
                  <a:schemeClr val="bg1"/>
                </a:solidFill>
              </a:rPr>
              <a:t>David </a:t>
            </a:r>
            <a:r>
              <a:rPr lang="en-US" sz="2000" dirty="0" smtClean="0">
                <a:solidFill>
                  <a:schemeClr val="bg1"/>
                </a:solidFill>
              </a:rPr>
              <a:t>Brain</a:t>
            </a:r>
            <a:r>
              <a:rPr lang="en-US" sz="2000" baseline="30000" dirty="0" smtClean="0">
                <a:solidFill>
                  <a:schemeClr val="bg1"/>
                </a:solidFill>
              </a:rPr>
              <a:t>5</a:t>
            </a:r>
            <a:endParaRPr lang="en-US" sz="2000" baseline="30000" dirty="0">
              <a:solidFill>
                <a:schemeClr val="bg1"/>
              </a:solidFill>
            </a:endParaRPr>
          </a:p>
        </p:txBody>
      </p:sp>
      <p:sp>
        <p:nvSpPr>
          <p:cNvPr id="5" name="TextBox 4"/>
          <p:cNvSpPr txBox="1"/>
          <p:nvPr/>
        </p:nvSpPr>
        <p:spPr>
          <a:xfrm>
            <a:off x="224368" y="4706401"/>
            <a:ext cx="3093604" cy="1169551"/>
          </a:xfrm>
          <a:prstGeom prst="rect">
            <a:avLst/>
          </a:prstGeom>
          <a:noFill/>
        </p:spPr>
        <p:txBody>
          <a:bodyPr wrap="none" rtlCol="0">
            <a:spAutoFit/>
          </a:bodyPr>
          <a:lstStyle/>
          <a:p>
            <a:r>
              <a:rPr lang="en-US" sz="1400" baseline="30000" dirty="0" smtClean="0">
                <a:solidFill>
                  <a:schemeClr val="bg1"/>
                </a:solidFill>
              </a:rPr>
              <a:t>1</a:t>
            </a:r>
            <a:r>
              <a:rPr lang="en-US" sz="1400" dirty="0" smtClean="0">
                <a:solidFill>
                  <a:schemeClr val="bg1"/>
                </a:solidFill>
              </a:rPr>
              <a:t>UC Berkeley Space Sciences Laboratory</a:t>
            </a:r>
          </a:p>
          <a:p>
            <a:r>
              <a:rPr lang="en-US" sz="1400" baseline="30000" dirty="0" smtClean="0">
                <a:solidFill>
                  <a:schemeClr val="bg1"/>
                </a:solidFill>
              </a:rPr>
              <a:t>2</a:t>
            </a:r>
            <a:r>
              <a:rPr lang="en-US" sz="1400" dirty="0" smtClean="0">
                <a:solidFill>
                  <a:schemeClr val="bg1"/>
                </a:solidFill>
              </a:rPr>
              <a:t>Advanced Space LLC</a:t>
            </a:r>
          </a:p>
          <a:p>
            <a:r>
              <a:rPr lang="en-US" sz="1400" baseline="30000" dirty="0" smtClean="0">
                <a:solidFill>
                  <a:schemeClr val="bg1"/>
                </a:solidFill>
              </a:rPr>
              <a:t>3</a:t>
            </a:r>
            <a:r>
              <a:rPr lang="en-US" sz="1400" dirty="0" smtClean="0">
                <a:solidFill>
                  <a:schemeClr val="bg1"/>
                </a:solidFill>
              </a:rPr>
              <a:t>Tyvak LLC</a:t>
            </a:r>
          </a:p>
          <a:p>
            <a:r>
              <a:rPr lang="en-US" sz="1400" baseline="30000" dirty="0" smtClean="0">
                <a:solidFill>
                  <a:schemeClr val="bg1"/>
                </a:solidFill>
              </a:rPr>
              <a:t>4</a:t>
            </a:r>
            <a:r>
              <a:rPr lang="en-US" sz="1400" dirty="0" smtClean="0">
                <a:solidFill>
                  <a:schemeClr val="bg1"/>
                </a:solidFill>
              </a:rPr>
              <a:t>UCLA </a:t>
            </a:r>
            <a:r>
              <a:rPr lang="en-US" sz="1400" dirty="0" err="1" smtClean="0">
                <a:solidFill>
                  <a:schemeClr val="bg1"/>
                </a:solidFill>
              </a:rPr>
              <a:t>Dept</a:t>
            </a:r>
            <a:r>
              <a:rPr lang="en-US" sz="1400" dirty="0" smtClean="0">
                <a:solidFill>
                  <a:schemeClr val="bg1"/>
                </a:solidFill>
              </a:rPr>
              <a:t> of Earth and Space Sciences</a:t>
            </a:r>
          </a:p>
          <a:p>
            <a:r>
              <a:rPr lang="en-US" sz="1400" baseline="30000" dirty="0" smtClean="0">
                <a:solidFill>
                  <a:schemeClr val="bg1"/>
                </a:solidFill>
              </a:rPr>
              <a:t>5</a:t>
            </a:r>
            <a:r>
              <a:rPr lang="en-US" sz="1400" dirty="0" smtClean="0">
                <a:solidFill>
                  <a:schemeClr val="bg1"/>
                </a:solidFill>
              </a:rPr>
              <a:t>University of Colorado, Boulder</a:t>
            </a:r>
            <a:endParaRPr lang="en-US" sz="1400" dirty="0">
              <a:solidFill>
                <a:schemeClr val="bg1"/>
              </a:solidFill>
            </a:endParaRPr>
          </a:p>
        </p:txBody>
      </p:sp>
      <p:sp>
        <p:nvSpPr>
          <p:cNvPr id="6" name="TextBox 5"/>
          <p:cNvSpPr txBox="1"/>
          <p:nvPr/>
        </p:nvSpPr>
        <p:spPr>
          <a:xfrm>
            <a:off x="3810151" y="4706401"/>
            <a:ext cx="5361148" cy="830997"/>
          </a:xfrm>
          <a:prstGeom prst="rect">
            <a:avLst/>
          </a:prstGeom>
          <a:noFill/>
        </p:spPr>
        <p:txBody>
          <a:bodyPr wrap="none" rtlCol="0">
            <a:spAutoFit/>
          </a:bodyPr>
          <a:lstStyle/>
          <a:p>
            <a:r>
              <a:rPr lang="en-US" sz="2400" u="sng" dirty="0" smtClean="0">
                <a:solidFill>
                  <a:schemeClr val="bg1"/>
                </a:solidFill>
              </a:rPr>
              <a:t>Interplanetary Small Satellite </a:t>
            </a:r>
            <a:r>
              <a:rPr lang="en-US" sz="2400" u="sng" dirty="0" smtClean="0">
                <a:solidFill>
                  <a:schemeClr val="bg1"/>
                </a:solidFill>
              </a:rPr>
              <a:t>Conference,</a:t>
            </a:r>
          </a:p>
          <a:p>
            <a:r>
              <a:rPr lang="en-US" sz="2400" u="sng" smtClean="0">
                <a:solidFill>
                  <a:schemeClr val="bg1"/>
                </a:solidFill>
              </a:rPr>
              <a:t>May 8, 2018</a:t>
            </a:r>
            <a:endParaRPr lang="en-US" sz="2400" u="sng"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524" y="1485900"/>
            <a:ext cx="3690017" cy="194852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8667" y="1943099"/>
            <a:ext cx="2255435" cy="1190989"/>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449779">
            <a:off x="6433798" y="1946687"/>
            <a:ext cx="1484247" cy="783761"/>
          </a:xfrm>
          <a:prstGeom prst="rect">
            <a:avLst/>
          </a:prstGeom>
        </p:spPr>
      </p:pic>
    </p:spTree>
    <p:extLst>
      <p:ext uri="{BB962C8B-B14F-4D97-AF65-F5344CB8AC3E}">
        <p14:creationId xmlns:p14="http://schemas.microsoft.com/office/powerpoint/2010/main" val="647745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Outline</a:t>
            </a:r>
            <a:endParaRPr lang="en-US" dirty="0"/>
          </a:p>
        </p:txBody>
      </p:sp>
      <p:sp>
        <p:nvSpPr>
          <p:cNvPr id="3" name="Content Placeholder 2"/>
          <p:cNvSpPr>
            <a:spLocks noGrp="1"/>
          </p:cNvSpPr>
          <p:nvPr>
            <p:ph idx="1"/>
          </p:nvPr>
        </p:nvSpPr>
        <p:spPr>
          <a:xfrm>
            <a:off x="114300" y="1066806"/>
            <a:ext cx="8229600" cy="3743320"/>
          </a:xfrm>
        </p:spPr>
        <p:txBody>
          <a:bodyPr>
            <a:normAutofit/>
          </a:bodyPr>
          <a:lstStyle/>
          <a:p>
            <a:r>
              <a:rPr lang="en-US" sz="2800" dirty="0" smtClean="0"/>
              <a:t>The Science Gap: why planetary aeronomy needs multi-point measurements.</a:t>
            </a:r>
          </a:p>
          <a:p>
            <a:r>
              <a:rPr lang="en-US" sz="2800" dirty="0" smtClean="0"/>
              <a:t>The MISEN Mission Concept for PSDS3</a:t>
            </a:r>
          </a:p>
          <a:p>
            <a:pPr lvl="1"/>
            <a:r>
              <a:rPr lang="en-US" sz="2400" dirty="0" smtClean="0"/>
              <a:t>Science Objectives</a:t>
            </a:r>
          </a:p>
          <a:p>
            <a:pPr lvl="1"/>
            <a:r>
              <a:rPr lang="en-US" sz="2400" dirty="0" smtClean="0"/>
              <a:t>Science Payload</a:t>
            </a:r>
          </a:p>
          <a:p>
            <a:pPr lvl="1"/>
            <a:r>
              <a:rPr lang="en-US" sz="2400" dirty="0" smtClean="0"/>
              <a:t>Mission Design/Architecture</a:t>
            </a:r>
          </a:p>
          <a:p>
            <a:pPr lvl="1"/>
            <a:r>
              <a:rPr lang="en-US" sz="2400" dirty="0" smtClean="0"/>
              <a:t>Mission ops &amp; spacecraft</a:t>
            </a:r>
          </a:p>
          <a:p>
            <a:pPr lvl="1"/>
            <a:r>
              <a:rPr lang="en-US" sz="2400" dirty="0" smtClean="0"/>
              <a:t>Mission Team</a:t>
            </a:r>
          </a:p>
          <a:p>
            <a:endParaRPr lang="en-US" sz="2800" dirty="0" smtClean="0"/>
          </a:p>
          <a:p>
            <a:endParaRPr lang="en-US" sz="2800" dirty="0"/>
          </a:p>
        </p:txBody>
      </p:sp>
      <p:sp>
        <p:nvSpPr>
          <p:cNvPr id="4" name="TextBox 3"/>
          <p:cNvSpPr txBox="1"/>
          <p:nvPr/>
        </p:nvSpPr>
        <p:spPr>
          <a:xfrm>
            <a:off x="2038351" y="5410199"/>
            <a:ext cx="4867274" cy="707886"/>
          </a:xfrm>
          <a:prstGeom prst="rect">
            <a:avLst/>
          </a:prstGeom>
          <a:solidFill>
            <a:schemeClr val="bg1">
              <a:lumMod val="85000"/>
            </a:schemeClr>
          </a:solidFill>
          <a:ln w="38100">
            <a:solidFill>
              <a:schemeClr val="tx2">
                <a:lumMod val="60000"/>
                <a:lumOff val="40000"/>
              </a:schemeClr>
            </a:solidFill>
          </a:ln>
        </p:spPr>
        <p:txBody>
          <a:bodyPr wrap="square" rtlCol="0">
            <a:spAutoFit/>
          </a:bodyPr>
          <a:lstStyle/>
          <a:p>
            <a:pPr algn="ctr"/>
            <a:r>
              <a:rPr lang="en-US" sz="2000" dirty="0" smtClean="0">
                <a:solidFill>
                  <a:srgbClr val="FF0000"/>
                </a:solidFill>
              </a:rPr>
              <a:t>NOTE: two other similar competing missions for SIMPLEX-II: some details omitted </a:t>
            </a:r>
            <a:endParaRPr lang="en-US" sz="2000" dirty="0">
              <a:solidFill>
                <a:srgbClr val="FF0000"/>
              </a:solidFill>
            </a:endParaRPr>
          </a:p>
        </p:txBody>
      </p:sp>
    </p:spTree>
    <p:extLst>
      <p:ext uri="{BB962C8B-B14F-4D97-AF65-F5344CB8AC3E}">
        <p14:creationId xmlns:p14="http://schemas.microsoft.com/office/powerpoint/2010/main" val="317511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336" y="112713"/>
            <a:ext cx="8390467" cy="1143000"/>
          </a:xfrm>
        </p:spPr>
        <p:txBody>
          <a:bodyPr>
            <a:normAutofit fontScale="90000"/>
          </a:bodyPr>
          <a:lstStyle/>
          <a:p>
            <a:r>
              <a:rPr lang="en-US" sz="3600" dirty="0" smtClean="0"/>
              <a:t>Plasma &amp; magnetic field measurements in </a:t>
            </a:r>
            <a:r>
              <a:rPr lang="en-US" sz="3600" dirty="0"/>
              <a:t>p</a:t>
            </a:r>
            <a:r>
              <a:rPr lang="en-US" sz="3600" dirty="0" smtClean="0"/>
              <a:t>lanetary environments: why do we care?</a:t>
            </a:r>
            <a:endParaRPr lang="en-US" sz="3600" dirty="0"/>
          </a:p>
        </p:txBody>
      </p:sp>
      <p:sp>
        <p:nvSpPr>
          <p:cNvPr id="3" name="Content Placeholder 2"/>
          <p:cNvSpPr>
            <a:spLocks noGrp="1"/>
          </p:cNvSpPr>
          <p:nvPr>
            <p:ph idx="1"/>
          </p:nvPr>
        </p:nvSpPr>
        <p:spPr>
          <a:xfrm>
            <a:off x="457200" y="1504954"/>
            <a:ext cx="8229600" cy="1532403"/>
          </a:xfrm>
        </p:spPr>
        <p:txBody>
          <a:bodyPr>
            <a:normAutofit/>
          </a:bodyPr>
          <a:lstStyle/>
          <a:p>
            <a:r>
              <a:rPr lang="en-US" sz="2400" dirty="0" smtClean="0"/>
              <a:t>Understand the structure, composition, variability and dynamics of planetary magnetospheres (e.g. MAVEN).</a:t>
            </a:r>
          </a:p>
        </p:txBody>
      </p:sp>
      <p:sp>
        <p:nvSpPr>
          <p:cNvPr id="4" name="AutoShape 2" descr="https://qph.fs.quoracdn.net/main-qimg-1cbe75143bac71c32687022ce62a4311.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https://qph.fs.quoracdn.net/main-qimg-1cbe75143bac71c32687022ce62a4311.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6" descr="https://qph.fs.quoracdn.net/main-qimg-1cbe75143bac71c32687022ce62a4311.webp"/>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8" name="Picture 8" descr="https://qph.fs.quoracdn.net/main-qimg-cd2f8a16dc84eea9eba64b9a895e2548-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376" y="2857500"/>
            <a:ext cx="4078034" cy="3057525"/>
          </a:xfrm>
          <a:prstGeom prst="rect">
            <a:avLst/>
          </a:prstGeom>
          <a:noFill/>
          <a:extLst>
            <a:ext uri="{909E8E84-426E-40DD-AFC4-6F175D3DCCD1}">
              <a14:hiddenFill xmlns:a14="http://schemas.microsoft.com/office/drawing/2010/main">
                <a:solidFill>
                  <a:srgbClr val="FFFFFF"/>
                </a:solidFill>
              </a14:hiddenFill>
            </a:ext>
          </a:extLst>
        </p:spPr>
      </p:pic>
      <p:pic>
        <p:nvPicPr>
          <p:cNvPr id="512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5850" y="2857500"/>
            <a:ext cx="4079874" cy="3065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34996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336" y="112713"/>
            <a:ext cx="8390467" cy="1143000"/>
          </a:xfrm>
        </p:spPr>
        <p:txBody>
          <a:bodyPr>
            <a:normAutofit fontScale="90000"/>
          </a:bodyPr>
          <a:lstStyle/>
          <a:p>
            <a:r>
              <a:rPr lang="en-US" sz="3600" dirty="0" smtClean="0"/>
              <a:t>Plasma &amp; magnetic field measurements in </a:t>
            </a:r>
            <a:r>
              <a:rPr lang="en-US" sz="3600" dirty="0"/>
              <a:t>p</a:t>
            </a:r>
            <a:r>
              <a:rPr lang="en-US" sz="3600" dirty="0" smtClean="0"/>
              <a:t>lanetary environments: why do we care?</a:t>
            </a:r>
            <a:endParaRPr lang="en-US" sz="3600" dirty="0"/>
          </a:p>
        </p:txBody>
      </p:sp>
      <p:sp>
        <p:nvSpPr>
          <p:cNvPr id="3" name="Content Placeholder 2"/>
          <p:cNvSpPr>
            <a:spLocks noGrp="1"/>
          </p:cNvSpPr>
          <p:nvPr>
            <p:ph idx="1"/>
          </p:nvPr>
        </p:nvSpPr>
        <p:spPr>
          <a:xfrm>
            <a:off x="457200" y="1533529"/>
            <a:ext cx="8229600" cy="1532403"/>
          </a:xfrm>
        </p:spPr>
        <p:txBody>
          <a:bodyPr>
            <a:normAutofit lnSpcReduction="10000"/>
          </a:bodyPr>
          <a:lstStyle/>
          <a:p>
            <a:r>
              <a:rPr lang="en-US" sz="2400" dirty="0" smtClean="0"/>
              <a:t>Understand the structure, composition, variability and dynamics of planetary magnetospheres (e.g. MAVEN).</a:t>
            </a:r>
          </a:p>
          <a:p>
            <a:r>
              <a:rPr lang="en-US" sz="2400" dirty="0" smtClean="0"/>
              <a:t>Atmospheric Escape Processes: </a:t>
            </a:r>
            <a:r>
              <a:rPr lang="en-US" sz="2400" b="1" dirty="0" smtClean="0">
                <a:solidFill>
                  <a:srgbClr val="0070C0"/>
                </a:solidFill>
              </a:rPr>
              <a:t>ion</a:t>
            </a:r>
            <a:r>
              <a:rPr lang="en-US" sz="2400" dirty="0" smtClean="0"/>
              <a:t> and </a:t>
            </a:r>
            <a:r>
              <a:rPr lang="en-US" sz="2400" b="1" dirty="0" smtClean="0">
                <a:solidFill>
                  <a:srgbClr val="7030A0"/>
                </a:solidFill>
              </a:rPr>
              <a:t>sputtering</a:t>
            </a:r>
            <a:r>
              <a:rPr lang="en-US" sz="2400" dirty="0" smtClean="0"/>
              <a:t> escape are important for climate evolution of terrestrial planets</a:t>
            </a:r>
          </a:p>
          <a:p>
            <a:endParaRPr lang="en-US" sz="2400" dirty="0"/>
          </a:p>
        </p:txBody>
      </p:sp>
      <p:grpSp>
        <p:nvGrpSpPr>
          <p:cNvPr id="21" name="Group 20"/>
          <p:cNvGrpSpPr/>
          <p:nvPr/>
        </p:nvGrpSpPr>
        <p:grpSpPr>
          <a:xfrm>
            <a:off x="90384" y="3709845"/>
            <a:ext cx="2305414" cy="1859317"/>
            <a:chOff x="90383" y="3709839"/>
            <a:chExt cx="2305414" cy="1859317"/>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4" b="67998"/>
            <a:stretch/>
          </p:blipFill>
          <p:spPr>
            <a:xfrm>
              <a:off x="90383" y="3709839"/>
              <a:ext cx="2305414" cy="1859317"/>
            </a:xfrm>
            <a:prstGeom prst="rect">
              <a:avLst/>
            </a:prstGeom>
          </p:spPr>
        </p:pic>
        <p:sp>
          <p:nvSpPr>
            <p:cNvPr id="10" name="TextBox 9"/>
            <p:cNvSpPr txBox="1"/>
            <p:nvPr/>
          </p:nvSpPr>
          <p:spPr>
            <a:xfrm>
              <a:off x="2008983" y="5117569"/>
              <a:ext cx="301686" cy="369332"/>
            </a:xfrm>
            <a:prstGeom prst="rect">
              <a:avLst/>
            </a:prstGeom>
            <a:solidFill>
              <a:schemeClr val="bg1"/>
            </a:solidFill>
            <a:ln w="19050">
              <a:solidFill>
                <a:srgbClr val="FF0000"/>
              </a:solidFill>
            </a:ln>
          </p:spPr>
          <p:txBody>
            <a:bodyPr wrap="none" rtlCol="0">
              <a:spAutoFit/>
            </a:bodyPr>
            <a:lstStyle/>
            <a:p>
              <a:r>
                <a:rPr lang="en-US" b="1" dirty="0" smtClean="0">
                  <a:solidFill>
                    <a:srgbClr val="FF0000"/>
                  </a:solidFill>
                </a:rPr>
                <a:t>1</a:t>
              </a:r>
              <a:endParaRPr lang="en-US" b="1" dirty="0">
                <a:solidFill>
                  <a:srgbClr val="FF0000"/>
                </a:solidFill>
              </a:endParaRPr>
            </a:p>
          </p:txBody>
        </p:sp>
      </p:grpSp>
      <p:grpSp>
        <p:nvGrpSpPr>
          <p:cNvPr id="23" name="Group 22"/>
          <p:cNvGrpSpPr/>
          <p:nvPr/>
        </p:nvGrpSpPr>
        <p:grpSpPr>
          <a:xfrm>
            <a:off x="2456658" y="3708232"/>
            <a:ext cx="2417820" cy="1868723"/>
            <a:chOff x="2456658" y="3708226"/>
            <a:chExt cx="2417820" cy="1868723"/>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33831" b="34225"/>
            <a:stretch/>
          </p:blipFill>
          <p:spPr>
            <a:xfrm>
              <a:off x="2456658" y="3708226"/>
              <a:ext cx="2417820" cy="1868723"/>
            </a:xfrm>
            <a:prstGeom prst="rect">
              <a:avLst/>
            </a:prstGeom>
          </p:spPr>
        </p:pic>
        <p:sp>
          <p:nvSpPr>
            <p:cNvPr id="11" name="TextBox 10"/>
            <p:cNvSpPr txBox="1"/>
            <p:nvPr/>
          </p:nvSpPr>
          <p:spPr>
            <a:xfrm>
              <a:off x="4495008" y="5117569"/>
              <a:ext cx="301686" cy="369332"/>
            </a:xfrm>
            <a:prstGeom prst="rect">
              <a:avLst/>
            </a:prstGeom>
            <a:solidFill>
              <a:schemeClr val="bg1"/>
            </a:solidFill>
            <a:ln w="19050">
              <a:solidFill>
                <a:srgbClr val="FF0000"/>
              </a:solidFill>
            </a:ln>
          </p:spPr>
          <p:txBody>
            <a:bodyPr wrap="none" rtlCol="0">
              <a:spAutoFit/>
            </a:bodyPr>
            <a:lstStyle/>
            <a:p>
              <a:r>
                <a:rPr lang="en-US" b="1" dirty="0">
                  <a:solidFill>
                    <a:srgbClr val="FF0000"/>
                  </a:solidFill>
                </a:rPr>
                <a:t>2</a:t>
              </a:r>
            </a:p>
          </p:txBody>
        </p:sp>
      </p:grpSp>
      <p:grpSp>
        <p:nvGrpSpPr>
          <p:cNvPr id="24" name="Group 23"/>
          <p:cNvGrpSpPr/>
          <p:nvPr/>
        </p:nvGrpSpPr>
        <p:grpSpPr>
          <a:xfrm>
            <a:off x="5144672" y="3708225"/>
            <a:ext cx="3777141" cy="2961596"/>
            <a:chOff x="5144670" y="3708225"/>
            <a:chExt cx="3777141" cy="2961596"/>
          </a:xfrm>
        </p:grpSpPr>
        <p:pic>
          <p:nvPicPr>
            <p:cNvPr id="5" name="Picture 2" descr="C:\Users\rlillis\Documents\Work\Proposals\2016\PSDSSSS\Mars IOn Escape\MISEN_mohaw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4670" y="3708225"/>
              <a:ext cx="3777141" cy="213059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617526" y="5838824"/>
              <a:ext cx="1506566" cy="830997"/>
            </a:xfrm>
            <a:prstGeom prst="rect">
              <a:avLst/>
            </a:prstGeom>
          </p:spPr>
          <p:txBody>
            <a:bodyPr wrap="none">
              <a:spAutoFit/>
            </a:bodyPr>
            <a:lstStyle/>
            <a:p>
              <a:r>
                <a:rPr lang="en-US" sz="2400" b="1" dirty="0" smtClean="0">
                  <a:solidFill>
                    <a:srgbClr val="0070C0"/>
                  </a:solidFill>
                </a:rPr>
                <a:t>Pickup Ion</a:t>
              </a:r>
            </a:p>
            <a:p>
              <a:r>
                <a:rPr lang="en-US" sz="2400" b="1" dirty="0" smtClean="0">
                  <a:solidFill>
                    <a:srgbClr val="0070C0"/>
                  </a:solidFill>
                </a:rPr>
                <a:t>Escape</a:t>
              </a:r>
              <a:r>
                <a:rPr lang="en-US" sz="2400" dirty="0" smtClean="0">
                  <a:solidFill>
                    <a:srgbClr val="0070C0"/>
                  </a:solidFill>
                </a:rPr>
                <a:t> </a:t>
              </a:r>
              <a:endParaRPr lang="en-US" sz="2400" dirty="0">
                <a:solidFill>
                  <a:srgbClr val="0070C0"/>
                </a:solidFill>
              </a:endParaRPr>
            </a:p>
          </p:txBody>
        </p:sp>
        <p:sp>
          <p:nvSpPr>
            <p:cNvPr id="15" name="TextBox 14"/>
            <p:cNvSpPr txBox="1"/>
            <p:nvPr/>
          </p:nvSpPr>
          <p:spPr>
            <a:xfrm>
              <a:off x="8524875" y="5302235"/>
              <a:ext cx="301686" cy="369332"/>
            </a:xfrm>
            <a:prstGeom prst="rect">
              <a:avLst/>
            </a:prstGeom>
            <a:solidFill>
              <a:schemeClr val="bg1"/>
            </a:solidFill>
            <a:ln w="19050">
              <a:solidFill>
                <a:srgbClr val="FF0000"/>
              </a:solidFill>
            </a:ln>
          </p:spPr>
          <p:txBody>
            <a:bodyPr wrap="none" rtlCol="0">
              <a:spAutoFit/>
            </a:bodyPr>
            <a:lstStyle/>
            <a:p>
              <a:r>
                <a:rPr lang="en-US" b="1" dirty="0">
                  <a:solidFill>
                    <a:srgbClr val="FF0000"/>
                  </a:solidFill>
                </a:rPr>
                <a:t>3</a:t>
              </a:r>
            </a:p>
          </p:txBody>
        </p:sp>
      </p:grpSp>
      <p:grpSp>
        <p:nvGrpSpPr>
          <p:cNvPr id="22" name="Group 21"/>
          <p:cNvGrpSpPr/>
          <p:nvPr/>
        </p:nvGrpSpPr>
        <p:grpSpPr>
          <a:xfrm>
            <a:off x="3504833" y="3755850"/>
            <a:ext cx="1207326" cy="338554"/>
            <a:chOff x="3438525" y="3124200"/>
            <a:chExt cx="1207326" cy="338554"/>
          </a:xfrm>
        </p:grpSpPr>
        <p:cxnSp>
          <p:nvCxnSpPr>
            <p:cNvPr id="19" name="Straight Arrow Connector 18"/>
            <p:cNvCxnSpPr/>
            <p:nvPr/>
          </p:nvCxnSpPr>
          <p:spPr>
            <a:xfrm flipV="1">
              <a:off x="3438525" y="3124200"/>
              <a:ext cx="514350" cy="32385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885835" y="3124200"/>
              <a:ext cx="760016" cy="338554"/>
            </a:xfrm>
            <a:prstGeom prst="rect">
              <a:avLst/>
            </a:prstGeom>
            <a:noFill/>
          </p:spPr>
          <p:txBody>
            <a:bodyPr wrap="none" rtlCol="0">
              <a:spAutoFit/>
            </a:bodyPr>
            <a:lstStyle/>
            <a:p>
              <a:r>
                <a:rPr lang="en-US" sz="1600" dirty="0" smtClean="0">
                  <a:solidFill>
                    <a:srgbClr val="00B0F0"/>
                  </a:solidFill>
                </a:rPr>
                <a:t>escape</a:t>
              </a:r>
              <a:endParaRPr lang="en-US" sz="1600" dirty="0">
                <a:solidFill>
                  <a:srgbClr val="00B0F0"/>
                </a:solidFill>
              </a:endParaRPr>
            </a:p>
          </p:txBody>
        </p:sp>
      </p:grpSp>
    </p:spTree>
    <p:extLst>
      <p:ext uri="{BB962C8B-B14F-4D97-AF65-F5344CB8AC3E}">
        <p14:creationId xmlns:p14="http://schemas.microsoft.com/office/powerpoint/2010/main" val="426123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33831" b="34225"/>
          <a:stretch/>
        </p:blipFill>
        <p:spPr>
          <a:xfrm>
            <a:off x="2456658" y="3708232"/>
            <a:ext cx="2417820" cy="1868723"/>
          </a:xfrm>
          <a:prstGeom prst="rect">
            <a:avLst/>
          </a:prstGeom>
        </p:spPr>
      </p:pic>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4" b="67998"/>
          <a:stretch/>
        </p:blipFill>
        <p:spPr>
          <a:xfrm>
            <a:off x="90384" y="3709845"/>
            <a:ext cx="2305414" cy="1859317"/>
          </a:xfrm>
          <a:prstGeom prst="rect">
            <a:avLst/>
          </a:prstGeom>
        </p:spPr>
      </p:pic>
      <p:sp>
        <p:nvSpPr>
          <p:cNvPr id="10" name="TextBox 9"/>
          <p:cNvSpPr txBox="1"/>
          <p:nvPr/>
        </p:nvSpPr>
        <p:spPr>
          <a:xfrm>
            <a:off x="2008983" y="5117569"/>
            <a:ext cx="301686" cy="369332"/>
          </a:xfrm>
          <a:prstGeom prst="rect">
            <a:avLst/>
          </a:prstGeom>
          <a:solidFill>
            <a:schemeClr val="bg1"/>
          </a:solidFill>
          <a:ln w="19050">
            <a:solidFill>
              <a:srgbClr val="FF0000"/>
            </a:solidFill>
          </a:ln>
        </p:spPr>
        <p:txBody>
          <a:bodyPr wrap="none" rtlCol="0">
            <a:spAutoFit/>
          </a:bodyPr>
          <a:lstStyle/>
          <a:p>
            <a:r>
              <a:rPr lang="en-US" b="1" dirty="0" smtClean="0">
                <a:solidFill>
                  <a:srgbClr val="FF0000"/>
                </a:solidFill>
              </a:rPr>
              <a:t>1</a:t>
            </a:r>
            <a:endParaRPr lang="en-US" b="1" dirty="0">
              <a:solidFill>
                <a:srgbClr val="FF0000"/>
              </a:solidFill>
            </a:endParaRPr>
          </a:p>
        </p:txBody>
      </p:sp>
      <p:sp>
        <p:nvSpPr>
          <p:cNvPr id="11" name="TextBox 10"/>
          <p:cNvSpPr txBox="1"/>
          <p:nvPr/>
        </p:nvSpPr>
        <p:spPr>
          <a:xfrm>
            <a:off x="4495008" y="5117569"/>
            <a:ext cx="301686" cy="369332"/>
          </a:xfrm>
          <a:prstGeom prst="rect">
            <a:avLst/>
          </a:prstGeom>
          <a:solidFill>
            <a:schemeClr val="bg1"/>
          </a:solidFill>
          <a:ln w="19050">
            <a:solidFill>
              <a:srgbClr val="FF0000"/>
            </a:solidFill>
          </a:ln>
        </p:spPr>
        <p:txBody>
          <a:bodyPr wrap="none" rtlCol="0">
            <a:spAutoFit/>
          </a:bodyPr>
          <a:lstStyle/>
          <a:p>
            <a:r>
              <a:rPr lang="en-US" b="1" dirty="0">
                <a:solidFill>
                  <a:srgbClr val="FF0000"/>
                </a:solidFill>
              </a:rPr>
              <a:t>2</a:t>
            </a:r>
          </a:p>
        </p:txBody>
      </p:sp>
      <p:grpSp>
        <p:nvGrpSpPr>
          <p:cNvPr id="14" name="Group 13"/>
          <p:cNvGrpSpPr/>
          <p:nvPr/>
        </p:nvGrpSpPr>
        <p:grpSpPr>
          <a:xfrm>
            <a:off x="5320693" y="3257772"/>
            <a:ext cx="2899385" cy="3406167"/>
            <a:chOff x="5320690" y="3257766"/>
            <a:chExt cx="2899385" cy="3406167"/>
          </a:xfrm>
        </p:grpSpPr>
        <p:sp>
          <p:nvSpPr>
            <p:cNvPr id="8" name="Rectangle 7"/>
            <p:cNvSpPr/>
            <p:nvPr/>
          </p:nvSpPr>
          <p:spPr>
            <a:xfrm>
              <a:off x="6010879" y="5832936"/>
              <a:ext cx="1519006" cy="830997"/>
            </a:xfrm>
            <a:prstGeom prst="rect">
              <a:avLst/>
            </a:prstGeom>
          </p:spPr>
          <p:txBody>
            <a:bodyPr wrap="none">
              <a:spAutoFit/>
            </a:bodyPr>
            <a:lstStyle/>
            <a:p>
              <a:r>
                <a:rPr lang="en-US" sz="2400" b="1" dirty="0" smtClean="0">
                  <a:solidFill>
                    <a:srgbClr val="7030A0"/>
                  </a:solidFill>
                </a:rPr>
                <a:t>Sputtering</a:t>
              </a:r>
            </a:p>
            <a:p>
              <a:r>
                <a:rPr lang="en-US" sz="2400" b="1" dirty="0" smtClean="0">
                  <a:solidFill>
                    <a:srgbClr val="7030A0"/>
                  </a:solidFill>
                </a:rPr>
                <a:t>Escape</a:t>
              </a:r>
              <a:r>
                <a:rPr lang="en-US" sz="2400" dirty="0" smtClean="0"/>
                <a:t> </a:t>
              </a:r>
              <a:endParaRPr lang="en-US" sz="24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67356" b="647"/>
            <a:stretch/>
          </p:blipFill>
          <p:spPr>
            <a:xfrm>
              <a:off x="5320690" y="3257766"/>
              <a:ext cx="2899385" cy="2338354"/>
            </a:xfrm>
            <a:prstGeom prst="rect">
              <a:avLst/>
            </a:prstGeom>
          </p:spPr>
        </p:pic>
        <p:sp>
          <p:nvSpPr>
            <p:cNvPr id="12" name="TextBox 11"/>
            <p:cNvSpPr txBox="1"/>
            <p:nvPr/>
          </p:nvSpPr>
          <p:spPr>
            <a:xfrm>
              <a:off x="7824613" y="5121206"/>
              <a:ext cx="301686" cy="369332"/>
            </a:xfrm>
            <a:prstGeom prst="rect">
              <a:avLst/>
            </a:prstGeom>
            <a:solidFill>
              <a:schemeClr val="bg1"/>
            </a:solidFill>
            <a:ln w="19050">
              <a:solidFill>
                <a:srgbClr val="FF0000"/>
              </a:solidFill>
            </a:ln>
          </p:spPr>
          <p:txBody>
            <a:bodyPr wrap="none" rtlCol="0">
              <a:spAutoFit/>
            </a:bodyPr>
            <a:lstStyle/>
            <a:p>
              <a:r>
                <a:rPr lang="en-US" b="1" dirty="0">
                  <a:solidFill>
                    <a:srgbClr val="FF0000"/>
                  </a:solidFill>
                </a:rPr>
                <a:t>3</a:t>
              </a:r>
            </a:p>
          </p:txBody>
        </p:sp>
      </p:grpSp>
      <p:sp>
        <p:nvSpPr>
          <p:cNvPr id="16" name="Title 1"/>
          <p:cNvSpPr>
            <a:spLocks noGrp="1"/>
          </p:cNvSpPr>
          <p:nvPr>
            <p:ph type="title"/>
          </p:nvPr>
        </p:nvSpPr>
        <p:spPr>
          <a:xfrm>
            <a:off x="296336" y="112713"/>
            <a:ext cx="8390467" cy="1143000"/>
          </a:xfrm>
        </p:spPr>
        <p:txBody>
          <a:bodyPr>
            <a:normAutofit fontScale="90000"/>
          </a:bodyPr>
          <a:lstStyle/>
          <a:p>
            <a:r>
              <a:rPr lang="en-US" sz="3600" dirty="0" smtClean="0"/>
              <a:t>Plasma &amp; magnetic field measurements in planetary environments: why do we care?</a:t>
            </a:r>
            <a:endParaRPr lang="en-US" sz="3600" dirty="0"/>
          </a:p>
        </p:txBody>
      </p:sp>
      <p:sp>
        <p:nvSpPr>
          <p:cNvPr id="15" name="Content Placeholder 2"/>
          <p:cNvSpPr>
            <a:spLocks noGrp="1"/>
          </p:cNvSpPr>
          <p:nvPr>
            <p:ph idx="1"/>
          </p:nvPr>
        </p:nvSpPr>
        <p:spPr>
          <a:xfrm>
            <a:off x="457200" y="1533529"/>
            <a:ext cx="8229600" cy="1532403"/>
          </a:xfrm>
        </p:spPr>
        <p:txBody>
          <a:bodyPr>
            <a:normAutofit lnSpcReduction="10000"/>
          </a:bodyPr>
          <a:lstStyle/>
          <a:p>
            <a:r>
              <a:rPr lang="en-US" sz="2400" dirty="0" smtClean="0"/>
              <a:t>Understand the structure, composition, variability and dynamics of planetary magnetospheres (e.g. MAVEN).</a:t>
            </a:r>
          </a:p>
          <a:p>
            <a:r>
              <a:rPr lang="en-US" sz="2400" dirty="0" smtClean="0"/>
              <a:t>Atmospheric Escape Processes: </a:t>
            </a:r>
            <a:r>
              <a:rPr lang="en-US" sz="2400" b="1" dirty="0" smtClean="0">
                <a:solidFill>
                  <a:srgbClr val="0070C0"/>
                </a:solidFill>
              </a:rPr>
              <a:t>ion</a:t>
            </a:r>
            <a:r>
              <a:rPr lang="en-US" sz="2400" dirty="0" smtClean="0"/>
              <a:t> and </a:t>
            </a:r>
            <a:r>
              <a:rPr lang="en-US" sz="2400" b="1" dirty="0" smtClean="0">
                <a:solidFill>
                  <a:srgbClr val="7030A0"/>
                </a:solidFill>
              </a:rPr>
              <a:t>sputtering</a:t>
            </a:r>
            <a:r>
              <a:rPr lang="en-US" sz="2400" dirty="0" smtClean="0"/>
              <a:t> escape are important for climate evolution of terrestrial planets</a:t>
            </a:r>
          </a:p>
          <a:p>
            <a:endParaRPr lang="en-US" sz="2400" dirty="0"/>
          </a:p>
        </p:txBody>
      </p:sp>
    </p:spTree>
    <p:extLst>
      <p:ext uri="{BB962C8B-B14F-4D97-AF65-F5344CB8AC3E}">
        <p14:creationId xmlns:p14="http://schemas.microsoft.com/office/powerpoint/2010/main" val="56038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3"/>
            <a:ext cx="8229600" cy="973137"/>
          </a:xfrm>
        </p:spPr>
        <p:txBody>
          <a:bodyPr>
            <a:noAutofit/>
          </a:bodyPr>
          <a:lstStyle/>
          <a:p>
            <a:r>
              <a:rPr lang="en-US" sz="3600" dirty="0" smtClean="0"/>
              <a:t>A single measurement platform leaves major questions unanswered</a:t>
            </a:r>
            <a:endParaRPr lang="en-US" sz="3600" dirty="0"/>
          </a:p>
        </p:txBody>
      </p:sp>
      <p:sp>
        <p:nvSpPr>
          <p:cNvPr id="3" name="Content Placeholder 2"/>
          <p:cNvSpPr>
            <a:spLocks noGrp="1"/>
          </p:cNvSpPr>
          <p:nvPr>
            <p:ph idx="1"/>
          </p:nvPr>
        </p:nvSpPr>
        <p:spPr>
          <a:xfrm>
            <a:off x="457202" y="1323977"/>
            <a:ext cx="8239125" cy="4802189"/>
          </a:xfrm>
        </p:spPr>
        <p:txBody>
          <a:bodyPr>
            <a:noAutofit/>
          </a:bodyPr>
          <a:lstStyle/>
          <a:p>
            <a:pPr marL="514350" indent="-514350">
              <a:buAutoNum type="alphaLcParenR"/>
            </a:pPr>
            <a:r>
              <a:rPr lang="en-US" sz="2000" dirty="0" smtClean="0"/>
              <a:t>spatial and temporal variations in escape fluxes cannot be distinguished </a:t>
            </a:r>
          </a:p>
          <a:p>
            <a:pPr marL="514350" indent="-514350">
              <a:buAutoNum type="alphaLcParenR"/>
            </a:pPr>
            <a:r>
              <a:rPr lang="en-US" sz="2000" dirty="0" smtClean="0"/>
              <a:t>responses </a:t>
            </a:r>
            <a:r>
              <a:rPr lang="en-US" sz="2000" dirty="0"/>
              <a:t>of escape fluxes to changing solar wind conditions </a:t>
            </a:r>
            <a:r>
              <a:rPr lang="en-US" sz="2000" dirty="0" smtClean="0"/>
              <a:t>(~</a:t>
            </a:r>
            <a:r>
              <a:rPr lang="en-US" sz="2000" dirty="0"/>
              <a:t>1 minute) can only be measured with a time-lag of an hour or </a:t>
            </a:r>
            <a:r>
              <a:rPr lang="en-US" sz="2000" dirty="0" smtClean="0"/>
              <a:t>(much) more </a:t>
            </a:r>
          </a:p>
          <a:p>
            <a:pPr marL="514350" indent="-514350">
              <a:buAutoNum type="alphaLcParenR"/>
            </a:pPr>
            <a:r>
              <a:rPr lang="en-US" sz="2000" dirty="0" smtClean="0"/>
              <a:t>global </a:t>
            </a:r>
            <a:r>
              <a:rPr lang="en-US" sz="2000" dirty="0"/>
              <a:t>escape rate variability in response to space weather “</a:t>
            </a:r>
            <a:r>
              <a:rPr lang="en-US" sz="2000" dirty="0" smtClean="0"/>
              <a:t>storms” (much </a:t>
            </a:r>
            <a:r>
              <a:rPr lang="en-US" sz="2000" dirty="0"/>
              <a:t>more common and intense in the early solar </a:t>
            </a:r>
            <a:r>
              <a:rPr lang="en-US" sz="2000" dirty="0" smtClean="0"/>
              <a:t>system) </a:t>
            </a:r>
            <a:r>
              <a:rPr lang="en-US" sz="2000" dirty="0"/>
              <a:t>must be estimated (poorly) from a single orbit track. </a:t>
            </a:r>
          </a:p>
          <a:p>
            <a:endParaRPr lang="en-US" sz="2000" dirty="0"/>
          </a:p>
        </p:txBody>
      </p:sp>
      <p:grpSp>
        <p:nvGrpSpPr>
          <p:cNvPr id="5" name="Group 4"/>
          <p:cNvGrpSpPr/>
          <p:nvPr/>
        </p:nvGrpSpPr>
        <p:grpSpPr>
          <a:xfrm>
            <a:off x="391823" y="3459123"/>
            <a:ext cx="8314029" cy="3295080"/>
            <a:chOff x="391821" y="3459123"/>
            <a:chExt cx="8314029" cy="3295080"/>
          </a:xfrm>
        </p:grpSpPr>
        <p:pic>
          <p:nvPicPr>
            <p:cNvPr id="1026" name="Picture 2" descr="http://lasp.colorado.edu/home/maven/files/2011/03/MAVEN_orb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821" y="3576637"/>
              <a:ext cx="8314029" cy="31775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43100" y="3459123"/>
              <a:ext cx="3819525" cy="400110"/>
            </a:xfrm>
            <a:prstGeom prst="rect">
              <a:avLst/>
            </a:prstGeom>
            <a:noFill/>
          </p:spPr>
          <p:txBody>
            <a:bodyPr wrap="square" rtlCol="0">
              <a:spAutoFit/>
            </a:bodyPr>
            <a:lstStyle/>
            <a:p>
              <a:pPr algn="ctr"/>
              <a:r>
                <a:rPr lang="en-US" sz="2000" b="1" u="sng" dirty="0" smtClean="0">
                  <a:solidFill>
                    <a:schemeClr val="tx2">
                      <a:lumMod val="75000"/>
                    </a:schemeClr>
                  </a:solidFill>
                </a:rPr>
                <a:t>MAVEN’s precessing orbit</a:t>
              </a:r>
              <a:endParaRPr lang="en-US" sz="2000" b="1" u="sng" dirty="0">
                <a:solidFill>
                  <a:schemeClr val="tx2">
                    <a:lumMod val="75000"/>
                  </a:schemeClr>
                </a:solidFill>
              </a:endParaRPr>
            </a:p>
          </p:txBody>
        </p:sp>
      </p:grpSp>
      <p:pic>
        <p:nvPicPr>
          <p:cNvPr id="2051" name="Picture 3" descr="C:\Users\rlillis\Documents\Work\MAVEN\artwork_apparel\maven-conception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8115" y="3093905"/>
            <a:ext cx="1898185" cy="1643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50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6462"/>
          </a:xfrm>
        </p:spPr>
        <p:txBody>
          <a:bodyPr/>
          <a:lstStyle/>
          <a:p>
            <a:r>
              <a:rPr lang="en-US" dirty="0" smtClean="0"/>
              <a:t>A Multi-spacecraft Revolution</a:t>
            </a:r>
            <a:endParaRPr lang="en-US" dirty="0"/>
          </a:p>
        </p:txBody>
      </p:sp>
      <p:pic>
        <p:nvPicPr>
          <p:cNvPr id="2050" name="Picture 2" descr="Themis_Auto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6953" y="1182011"/>
            <a:ext cx="3130705" cy="16673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nasa.gov/sites/default/files/images/512157main_cluster-orig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95" b="2347"/>
          <a:stretch/>
        </p:blipFill>
        <p:spPr bwMode="auto">
          <a:xfrm>
            <a:off x="330730" y="1181103"/>
            <a:ext cx="2035480" cy="171669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cdn.sci-news.com/images/enlarge2/image_3869e-Magnetic-Reconnection.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0305" b="-909"/>
          <a:stretch/>
        </p:blipFill>
        <p:spPr bwMode="auto">
          <a:xfrm>
            <a:off x="5908858" y="1182011"/>
            <a:ext cx="3104513" cy="166823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57597" y="1257240"/>
            <a:ext cx="1100751" cy="400110"/>
          </a:xfrm>
          <a:prstGeom prst="rect">
            <a:avLst/>
          </a:prstGeom>
          <a:noFill/>
        </p:spPr>
        <p:txBody>
          <a:bodyPr wrap="none" rtlCol="0">
            <a:spAutoFit/>
          </a:bodyPr>
          <a:lstStyle/>
          <a:p>
            <a:r>
              <a:rPr lang="en-US" sz="2000" u="sng" dirty="0" smtClean="0">
                <a:solidFill>
                  <a:srgbClr val="FFFF00"/>
                </a:solidFill>
              </a:rPr>
              <a:t>Cluster II</a:t>
            </a:r>
            <a:endParaRPr lang="en-US" sz="2000" u="sng" dirty="0">
              <a:solidFill>
                <a:srgbClr val="FFFF00"/>
              </a:solidFill>
            </a:endParaRPr>
          </a:p>
        </p:txBody>
      </p:sp>
      <p:sp>
        <p:nvSpPr>
          <p:cNvPr id="14" name="TextBox 13"/>
          <p:cNvSpPr txBox="1"/>
          <p:nvPr/>
        </p:nvSpPr>
        <p:spPr>
          <a:xfrm>
            <a:off x="4576764" y="1257240"/>
            <a:ext cx="997389" cy="400110"/>
          </a:xfrm>
          <a:prstGeom prst="rect">
            <a:avLst/>
          </a:prstGeom>
          <a:noFill/>
        </p:spPr>
        <p:txBody>
          <a:bodyPr wrap="none" rtlCol="0">
            <a:spAutoFit/>
          </a:bodyPr>
          <a:lstStyle/>
          <a:p>
            <a:r>
              <a:rPr lang="en-US" sz="2000" u="sng" dirty="0" smtClean="0">
                <a:solidFill>
                  <a:srgbClr val="FFFF00"/>
                </a:solidFill>
              </a:rPr>
              <a:t>THEMIS</a:t>
            </a:r>
            <a:endParaRPr lang="en-US" sz="2000" u="sng" dirty="0">
              <a:solidFill>
                <a:srgbClr val="FFFF00"/>
              </a:solidFill>
            </a:endParaRPr>
          </a:p>
        </p:txBody>
      </p:sp>
      <p:grpSp>
        <p:nvGrpSpPr>
          <p:cNvPr id="4" name="Group 3"/>
          <p:cNvGrpSpPr/>
          <p:nvPr/>
        </p:nvGrpSpPr>
        <p:grpSpPr>
          <a:xfrm>
            <a:off x="5685846" y="3174504"/>
            <a:ext cx="3292357" cy="1701401"/>
            <a:chOff x="5747658" y="4760995"/>
            <a:chExt cx="3292357" cy="1701401"/>
          </a:xfrm>
        </p:grpSpPr>
        <p:pic>
          <p:nvPicPr>
            <p:cNvPr id="2054" name="Picture 6" descr="https://3c1703fe8d.site.internapcdn.net/newman/gfx/news/hires/2013/mysteriesofe.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378" r="19067"/>
            <a:stretch/>
          </p:blipFill>
          <p:spPr bwMode="auto">
            <a:xfrm>
              <a:off x="5802984" y="4760995"/>
              <a:ext cx="3237031" cy="170140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747658" y="6062286"/>
              <a:ext cx="1937582" cy="400110"/>
            </a:xfrm>
            <a:prstGeom prst="rect">
              <a:avLst/>
            </a:prstGeom>
            <a:noFill/>
          </p:spPr>
          <p:txBody>
            <a:bodyPr wrap="none" rtlCol="0">
              <a:spAutoFit/>
            </a:bodyPr>
            <a:lstStyle/>
            <a:p>
              <a:r>
                <a:rPr lang="en-US" sz="2000" u="sng" dirty="0" smtClean="0">
                  <a:solidFill>
                    <a:srgbClr val="FFFF00"/>
                  </a:solidFill>
                </a:rPr>
                <a:t>Van Allen Probes</a:t>
              </a:r>
              <a:endParaRPr lang="en-US" sz="2000" u="sng" dirty="0">
                <a:solidFill>
                  <a:srgbClr val="FFFF00"/>
                </a:solidFill>
              </a:endParaRPr>
            </a:p>
          </p:txBody>
        </p:sp>
      </p:grpSp>
      <p:sp>
        <p:nvSpPr>
          <p:cNvPr id="16" name="TextBox 15"/>
          <p:cNvSpPr txBox="1"/>
          <p:nvPr/>
        </p:nvSpPr>
        <p:spPr>
          <a:xfrm>
            <a:off x="6881569" y="2141449"/>
            <a:ext cx="2131802" cy="707886"/>
          </a:xfrm>
          <a:prstGeom prst="rect">
            <a:avLst/>
          </a:prstGeom>
          <a:noFill/>
        </p:spPr>
        <p:txBody>
          <a:bodyPr wrap="none" rtlCol="0">
            <a:spAutoFit/>
          </a:bodyPr>
          <a:lstStyle/>
          <a:p>
            <a:r>
              <a:rPr lang="en-US" sz="2000" u="sng" dirty="0" smtClean="0">
                <a:solidFill>
                  <a:srgbClr val="FFFF00"/>
                </a:solidFill>
              </a:rPr>
              <a:t>Magnetospheric </a:t>
            </a:r>
          </a:p>
          <a:p>
            <a:r>
              <a:rPr lang="en-US" sz="2000" u="sng" dirty="0" smtClean="0">
                <a:solidFill>
                  <a:srgbClr val="FFFF00"/>
                </a:solidFill>
              </a:rPr>
              <a:t>Multi-Scale (MMS)</a:t>
            </a:r>
            <a:endParaRPr lang="en-US" sz="2000" u="sng" dirty="0">
              <a:solidFill>
                <a:srgbClr val="FFFF00"/>
              </a:solidFill>
            </a:endParaRPr>
          </a:p>
        </p:txBody>
      </p:sp>
      <p:sp>
        <p:nvSpPr>
          <p:cNvPr id="3" name="Rectangle 2"/>
          <p:cNvSpPr/>
          <p:nvPr/>
        </p:nvSpPr>
        <p:spPr>
          <a:xfrm>
            <a:off x="217714" y="3152898"/>
            <a:ext cx="5468132" cy="3477875"/>
          </a:xfrm>
          <a:prstGeom prst="rect">
            <a:avLst/>
          </a:prstGeom>
        </p:spPr>
        <p:txBody>
          <a:bodyPr wrap="square">
            <a:spAutoFit/>
          </a:bodyPr>
          <a:lstStyle/>
          <a:p>
            <a:pPr marL="285750" indent="-285750">
              <a:buFont typeface="Arial" panose="020B0604020202020204" pitchFamily="34" charset="0"/>
              <a:buChar char="•"/>
            </a:pPr>
            <a:r>
              <a:rPr lang="en-US" sz="2000" dirty="0"/>
              <a:t>The same problem faced terrestrial space plasma physics in the </a:t>
            </a:r>
            <a:r>
              <a:rPr lang="en-US" sz="2000" dirty="0" smtClean="0"/>
              <a:t>1980s, early 1990s.</a:t>
            </a:r>
          </a:p>
          <a:p>
            <a:pPr marL="285750" indent="-285750">
              <a:buFont typeface="Arial" panose="020B0604020202020204" pitchFamily="34" charset="0"/>
              <a:buChar char="•"/>
            </a:pPr>
            <a:r>
              <a:rPr lang="en-US" sz="2000" dirty="0" smtClean="0"/>
              <a:t>Single spacecraft couldn’t </a:t>
            </a:r>
            <a:r>
              <a:rPr lang="en-US" sz="2000" dirty="0"/>
              <a:t>characterize </a:t>
            </a:r>
            <a:r>
              <a:rPr lang="en-US" sz="2000" dirty="0" smtClean="0"/>
              <a:t>plasma boundary dynamics.</a:t>
            </a:r>
          </a:p>
          <a:p>
            <a:pPr marL="285750" indent="-285750">
              <a:buFont typeface="Arial" panose="020B0604020202020204" pitchFamily="34" charset="0"/>
              <a:buChar char="•"/>
            </a:pPr>
            <a:r>
              <a:rPr lang="en-US" sz="2000" dirty="0" smtClean="0"/>
              <a:t>Multiple spacecraft </a:t>
            </a:r>
            <a:r>
              <a:rPr lang="en-US" sz="2000" dirty="0"/>
              <a:t>allow </a:t>
            </a:r>
            <a:r>
              <a:rPr lang="en-US" sz="2000" dirty="0" smtClean="0"/>
              <a:t>the </a:t>
            </a:r>
            <a:r>
              <a:rPr lang="en-US" sz="2000" dirty="0"/>
              <a:t>3D, time-resolved measurements </a:t>
            </a:r>
            <a:r>
              <a:rPr lang="en-US" sz="2000" dirty="0" smtClean="0"/>
              <a:t>to </a:t>
            </a:r>
            <a:r>
              <a:rPr lang="en-US" sz="2000" dirty="0"/>
              <a:t>create a realistic picture of </a:t>
            </a:r>
            <a:r>
              <a:rPr lang="en-US" sz="2000" dirty="0" smtClean="0"/>
              <a:t>the magnetosphere and how solar wind conditions affect it. </a:t>
            </a:r>
          </a:p>
          <a:p>
            <a:pPr marL="285750" indent="-285750">
              <a:buFont typeface="Arial" panose="020B0604020202020204" pitchFamily="34" charset="0"/>
              <a:buChar char="•"/>
            </a:pPr>
            <a:r>
              <a:rPr lang="en-US" sz="2000" dirty="0" smtClean="0"/>
              <a:t>Similarly</a:t>
            </a:r>
            <a:r>
              <a:rPr lang="en-US" sz="2000" dirty="0"/>
              <a:t>, multiple spacecraft are the next step in understanding the solar wind interaction with unmagnetized bodies like Mars.</a:t>
            </a:r>
          </a:p>
        </p:txBody>
      </p:sp>
    </p:spTree>
    <p:extLst>
      <p:ext uri="{BB962C8B-B14F-4D97-AF65-F5344CB8AC3E}">
        <p14:creationId xmlns:p14="http://schemas.microsoft.com/office/powerpoint/2010/main" val="33178846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 y="1019175"/>
            <a:ext cx="8229600" cy="1314450"/>
          </a:xfrm>
          <a:solidFill>
            <a:schemeClr val="bg1">
              <a:lumMod val="85000"/>
            </a:schemeClr>
          </a:solidFill>
          <a:ln w="28575">
            <a:solidFill>
              <a:schemeClr val="accent1"/>
            </a:solidFill>
          </a:ln>
        </p:spPr>
        <p:txBody>
          <a:bodyPr>
            <a:normAutofit/>
          </a:bodyPr>
          <a:lstStyle/>
          <a:p>
            <a:r>
              <a:rPr lang="en-US" sz="2400" dirty="0" smtClean="0"/>
              <a:t>Science Objective: Characterize the magnitude, structure and variability and real-time response to changing solar wind conditions, of ion escape and precipitation at Mars.</a:t>
            </a:r>
          </a:p>
        </p:txBody>
      </p:sp>
      <p:pic>
        <p:nvPicPr>
          <p:cNvPr id="6" name="Picture 4" descr="C:\Users\rlillis\Documents\Work\Proposals\2016\PSDSSSS\Mars IOn Escape\Shells_ion_sputtering_escape_left_half.jpg"/>
          <p:cNvPicPr>
            <a:picLocks noChangeAspect="1" noChangeArrowheads="1"/>
          </p:cNvPicPr>
          <p:nvPr/>
        </p:nvPicPr>
        <p:blipFill rotWithShape="1">
          <a:blip r:embed="rId2">
            <a:extLst>
              <a:ext uri="{28A0092B-C50C-407E-A947-70E740481C1C}">
                <a14:useLocalDpi xmlns:a14="http://schemas.microsoft.com/office/drawing/2010/main" val="0"/>
              </a:ext>
            </a:extLst>
          </a:blip>
          <a:srcRect t="54022" r="-1166" b="-5142"/>
          <a:stretch/>
        </p:blipFill>
        <p:spPr bwMode="auto">
          <a:xfrm>
            <a:off x="5172075" y="2876551"/>
            <a:ext cx="3938205" cy="3175972"/>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483519" y="190500"/>
            <a:ext cx="8229600" cy="868362"/>
          </a:xfrm>
        </p:spPr>
        <p:txBody>
          <a:bodyPr>
            <a:normAutofit/>
          </a:bodyPr>
          <a:lstStyle/>
          <a:p>
            <a:r>
              <a:rPr lang="en-US" sz="4000" dirty="0" smtClean="0"/>
              <a:t>MISEN Objective and Concept</a:t>
            </a:r>
            <a:endParaRPr lang="en-US" sz="4000" dirty="0"/>
          </a:p>
        </p:txBody>
      </p:sp>
      <p:sp>
        <p:nvSpPr>
          <p:cNvPr id="7" name="Content Placeholder 2"/>
          <p:cNvSpPr txBox="1">
            <a:spLocks/>
          </p:cNvSpPr>
          <p:nvPr/>
        </p:nvSpPr>
        <p:spPr>
          <a:xfrm>
            <a:off x="409576" y="2876552"/>
            <a:ext cx="4733925" cy="3667123"/>
          </a:xfrm>
          <a:prstGeom prst="rect">
            <a:avLst/>
          </a:prstGeom>
          <a:solidFill>
            <a:schemeClr val="accent2">
              <a:lumMod val="40000"/>
              <a:lumOff val="60000"/>
            </a:schemeClr>
          </a:solidFill>
          <a:ln w="28575">
            <a:solidFill>
              <a:schemeClr val="accent1"/>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smtClean="0"/>
              <a:t>In-situ </a:t>
            </a:r>
            <a:r>
              <a:rPr lang="en-US" sz="2400" dirty="0"/>
              <a:t>measurements of ions, electrons and magnetic field.</a:t>
            </a:r>
          </a:p>
          <a:p>
            <a:r>
              <a:rPr lang="en-US" sz="2400" dirty="0"/>
              <a:t>Three </a:t>
            </a:r>
            <a:r>
              <a:rPr lang="en-US" sz="2400" dirty="0" smtClean="0"/>
              <a:t>smallsats: </a:t>
            </a:r>
          </a:p>
          <a:p>
            <a:pPr lvl="1"/>
            <a:r>
              <a:rPr lang="en-US" sz="2000" dirty="0" smtClean="0"/>
              <a:t>elliptical </a:t>
            </a:r>
            <a:r>
              <a:rPr lang="en-US" sz="2000" dirty="0"/>
              <a:t>orbits (~250 x 7000 </a:t>
            </a:r>
            <a:r>
              <a:rPr lang="en-US" sz="2000" dirty="0" smtClean="0"/>
              <a:t>km)</a:t>
            </a:r>
          </a:p>
          <a:p>
            <a:pPr lvl="1"/>
            <a:r>
              <a:rPr lang="en-US" sz="2000" dirty="0"/>
              <a:t>S</a:t>
            </a:r>
            <a:r>
              <a:rPr lang="en-US" sz="2000" dirty="0" smtClean="0"/>
              <a:t>paced in argument of periapsis, RAAN, and phased to ensure:</a:t>
            </a:r>
          </a:p>
          <a:p>
            <a:pPr lvl="2"/>
            <a:r>
              <a:rPr lang="en-US" sz="1800" dirty="0" smtClean="0"/>
              <a:t>upstream </a:t>
            </a:r>
            <a:r>
              <a:rPr lang="en-US" sz="1800" dirty="0"/>
              <a:t>solar wind measurements &gt;90% of the time</a:t>
            </a:r>
            <a:r>
              <a:rPr lang="en-US" sz="1800" dirty="0" smtClean="0"/>
              <a:t>.</a:t>
            </a:r>
          </a:p>
          <a:p>
            <a:pPr lvl="2"/>
            <a:r>
              <a:rPr lang="en-US" sz="1800" dirty="0" smtClean="0"/>
              <a:t>Simultaneous measurements of the different plasma regimes surrounding Mars.</a:t>
            </a:r>
            <a:endParaRPr lang="en-US" sz="18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183917">
            <a:off x="6564743" y="3100175"/>
            <a:ext cx="858056" cy="453099"/>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0561" y="3901876"/>
            <a:ext cx="858056" cy="453099"/>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861" y="4128426"/>
            <a:ext cx="858056" cy="453099"/>
          </a:xfrm>
          <a:prstGeom prst="rect">
            <a:avLst/>
          </a:prstGeom>
        </p:spPr>
      </p:pic>
    </p:spTree>
    <p:extLst>
      <p:ext uri="{BB962C8B-B14F-4D97-AF65-F5344CB8AC3E}">
        <p14:creationId xmlns:p14="http://schemas.microsoft.com/office/powerpoint/2010/main" val="418963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870" y="141288"/>
            <a:ext cx="8229600" cy="792162"/>
          </a:xfrm>
        </p:spPr>
        <p:txBody>
          <a:bodyPr/>
          <a:lstStyle/>
          <a:p>
            <a:r>
              <a:rPr lang="en-US" dirty="0" smtClean="0"/>
              <a:t>Science Payload</a:t>
            </a:r>
            <a:endParaRPr lang="en-US" dirty="0"/>
          </a:p>
        </p:txBody>
      </p:sp>
      <p:sp>
        <p:nvSpPr>
          <p:cNvPr id="3" name="Content Placeholder 2"/>
          <p:cNvSpPr>
            <a:spLocks noGrp="1"/>
          </p:cNvSpPr>
          <p:nvPr>
            <p:ph idx="1"/>
          </p:nvPr>
        </p:nvSpPr>
        <p:spPr>
          <a:xfrm>
            <a:off x="228600" y="971550"/>
            <a:ext cx="4152900" cy="5543094"/>
          </a:xfrm>
        </p:spPr>
        <p:txBody>
          <a:bodyPr>
            <a:normAutofit/>
          </a:bodyPr>
          <a:lstStyle/>
          <a:p>
            <a:pPr marL="0" indent="0" algn="ctr">
              <a:buNone/>
            </a:pPr>
            <a:r>
              <a:rPr lang="en-US" sz="2000" b="1" u="sng" dirty="0" smtClean="0"/>
              <a:t>M-MAG </a:t>
            </a:r>
            <a:r>
              <a:rPr lang="en-US" sz="2000" b="1" u="sng" dirty="0"/>
              <a:t>(</a:t>
            </a:r>
            <a:r>
              <a:rPr lang="en-US" sz="2000" b="1" u="sng" dirty="0" smtClean="0"/>
              <a:t>MISEN Magnetometer)</a:t>
            </a:r>
            <a:endParaRPr lang="en-US" sz="2000" dirty="0" smtClean="0"/>
          </a:p>
          <a:p>
            <a:r>
              <a:rPr lang="en-US" sz="2000" dirty="0" smtClean="0"/>
              <a:t>Developed by UCLA (C. Russell)</a:t>
            </a:r>
          </a:p>
          <a:p>
            <a:r>
              <a:rPr lang="en-US" sz="2000" dirty="0" smtClean="0"/>
              <a:t>Clone of Insight Mars magnetometer</a:t>
            </a:r>
          </a:p>
          <a:p>
            <a:r>
              <a:rPr lang="en-US" sz="2000" dirty="0" smtClean="0"/>
              <a:t>Two mounted on boom (90 cm) i.e. gradiometer configuration</a:t>
            </a:r>
          </a:p>
          <a:p>
            <a:r>
              <a:rPr lang="en-US" sz="2000" dirty="0" smtClean="0"/>
              <a:t>0.3U, 144 g, 0.8 W per sensor</a:t>
            </a:r>
          </a:p>
          <a:p>
            <a:r>
              <a:rPr lang="en-US" sz="2000" dirty="0" smtClean="0"/>
              <a:t>±8000 </a:t>
            </a:r>
            <a:r>
              <a:rPr lang="en-US" sz="2000" dirty="0" err="1" smtClean="0"/>
              <a:t>nT</a:t>
            </a:r>
            <a:r>
              <a:rPr lang="en-US" sz="2000" dirty="0" smtClean="0"/>
              <a:t> range</a:t>
            </a:r>
          </a:p>
          <a:p>
            <a:r>
              <a:rPr lang="en-US" sz="2000" dirty="0" smtClean="0"/>
              <a:t>48 bits per readout up to 64 Hz</a:t>
            </a:r>
          </a:p>
          <a:p>
            <a:endParaRPr lang="en-US" sz="2000" dirty="0" smtClean="0"/>
          </a:p>
          <a:p>
            <a:endParaRPr lang="en-US" sz="2000" dirty="0" smtClean="0"/>
          </a:p>
          <a:p>
            <a:pPr lvl="1"/>
            <a:endParaRPr lang="en-US" sz="1800" dirty="0"/>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2867024" y="4591050"/>
            <a:ext cx="1400175" cy="1800223"/>
          </a:xfrm>
          <a:prstGeom prst="rect">
            <a:avLst/>
          </a:prstGeom>
        </p:spPr>
      </p:pic>
      <p:sp>
        <p:nvSpPr>
          <p:cNvPr id="6" name="Content Placeholder 2"/>
          <p:cNvSpPr txBox="1">
            <a:spLocks/>
          </p:cNvSpPr>
          <p:nvPr/>
        </p:nvSpPr>
        <p:spPr>
          <a:xfrm>
            <a:off x="4448175" y="962025"/>
            <a:ext cx="4322445" cy="498157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000" b="1" u="sng" dirty="0" smtClean="0"/>
              <a:t>MESA (MISEN electrostatic analyzer)</a:t>
            </a:r>
          </a:p>
          <a:p>
            <a:r>
              <a:rPr lang="en-US" sz="2000" dirty="0" smtClean="0"/>
              <a:t>UCB/SSL heritage design, ion </a:t>
            </a:r>
            <a:r>
              <a:rPr lang="en-US" sz="2000" dirty="0"/>
              <a:t>&amp; electron analyzer</a:t>
            </a:r>
            <a:endParaRPr lang="en-US" sz="2000" dirty="0" smtClean="0"/>
          </a:p>
          <a:p>
            <a:r>
              <a:rPr lang="en-US" sz="2000" dirty="0" smtClean="0"/>
              <a:t>1.8 kg, 1.7 W.</a:t>
            </a:r>
          </a:p>
          <a:p>
            <a:r>
              <a:rPr lang="en-US" sz="2000" dirty="0" smtClean="0"/>
              <a:t>4</a:t>
            </a:r>
            <a:r>
              <a:rPr lang="en-US" sz="2000" dirty="0" smtClean="0">
                <a:latin typeface="Symbol" panose="05050102010706020507" pitchFamily="18" charset="2"/>
              </a:rPr>
              <a:t>p</a:t>
            </a:r>
            <a:r>
              <a:rPr lang="en-US" sz="2000" dirty="0" smtClean="0"/>
              <a:t> FOV via spinning platform</a:t>
            </a:r>
          </a:p>
          <a:p>
            <a:r>
              <a:rPr lang="en-US" sz="2000" dirty="0" smtClean="0"/>
              <a:t>22.5° x 6°, 3 eV-25 </a:t>
            </a:r>
            <a:r>
              <a:rPr lang="en-US" sz="2000" dirty="0" err="1" smtClean="0"/>
              <a:t>keV</a:t>
            </a:r>
            <a:r>
              <a:rPr lang="en-US" sz="2000" dirty="0" smtClean="0"/>
              <a:t> range</a:t>
            </a:r>
          </a:p>
          <a:p>
            <a:r>
              <a:rPr lang="en-US" sz="2000" dirty="0" smtClean="0"/>
              <a:t>DE/E = 18%</a:t>
            </a:r>
          </a:p>
          <a:p>
            <a:r>
              <a:rPr lang="en-US" sz="2000" dirty="0" smtClean="0"/>
              <a:t>Light-vs-heavy mass differentiation achieved through pulse height analysis.</a:t>
            </a:r>
          </a:p>
          <a:p>
            <a:pPr lvl="1"/>
            <a:endParaRPr lang="en-US" sz="2000" dirty="0" smtClean="0"/>
          </a:p>
          <a:p>
            <a:endParaRPr lang="en-US" sz="2000" dirty="0" smtClean="0"/>
          </a:p>
          <a:p>
            <a:endParaRPr lang="en-US" sz="2000" dirty="0" smtClean="0"/>
          </a:p>
          <a:p>
            <a:endParaRPr lang="en-US" sz="2000" dirty="0" smtClean="0"/>
          </a:p>
          <a:p>
            <a:endParaRPr lang="en-US" sz="2000" dirty="0" smtClean="0"/>
          </a:p>
          <a:p>
            <a:pPr lvl="1"/>
            <a:endParaRPr lang="en-US" sz="2000" dirty="0"/>
          </a:p>
        </p:txBody>
      </p:sp>
      <p:graphicFrame>
        <p:nvGraphicFramePr>
          <p:cNvPr id="4" name="Object 3" descr="esa"/>
          <p:cNvGraphicFramePr>
            <a:graphicFrameLocks noChangeAspect="1"/>
          </p:cNvGraphicFramePr>
          <p:nvPr>
            <p:extLst>
              <p:ext uri="{D42A27DB-BD31-4B8C-83A1-F6EECF244321}">
                <p14:modId xmlns:p14="http://schemas.microsoft.com/office/powerpoint/2010/main" val="970209438"/>
              </p:ext>
            </p:extLst>
          </p:nvPr>
        </p:nvGraphicFramePr>
        <p:xfrm>
          <a:off x="6057901" y="4270781"/>
          <a:ext cx="2582704" cy="2430780"/>
        </p:xfrm>
        <a:graphic>
          <a:graphicData uri="http://schemas.openxmlformats.org/presentationml/2006/ole">
            <mc:AlternateContent xmlns:mc="http://schemas.openxmlformats.org/markup-compatibility/2006">
              <mc:Choice xmlns:v="urn:schemas-microsoft-com:vml" Requires="v">
                <p:oleObj spid="_x0000_s4133" name="Image File" r:id="rId4" imgW="6445250" imgH="5962650" progId="JascPaintShopPhotoAlbumImage">
                  <p:embed/>
                </p:oleObj>
              </mc:Choice>
              <mc:Fallback>
                <p:oleObj name="Image File" r:id="rId4" imgW="6445250" imgH="5962650" progId="JascPaintShopPhotoAlbumImage">
                  <p:embed/>
                  <p:pic>
                    <p:nvPicPr>
                      <p:cNvPr id="0" name="Object 4" descr="es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7901" y="4270781"/>
                        <a:ext cx="2582704" cy="2430780"/>
                      </a:xfrm>
                      <a:prstGeom prst="rect">
                        <a:avLst/>
                      </a:prstGeom>
                      <a:noFill/>
                      <a:ln>
                        <a:noFill/>
                      </a:ln>
                    </p:spPr>
                  </p:pic>
                </p:oleObj>
              </mc:Fallback>
            </mc:AlternateContent>
          </a:graphicData>
        </a:graphic>
      </p:graphicFrame>
      <p:pic>
        <p:nvPicPr>
          <p:cNvPr id="7" name="Picture 6" descr="image00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1338" y="4505324"/>
            <a:ext cx="2014662" cy="1961695"/>
          </a:xfrm>
          <a:prstGeom prst="rect">
            <a:avLst/>
          </a:prstGeom>
          <a:noFill/>
          <a:ln>
            <a:noFill/>
          </a:ln>
          <a:extLst/>
        </p:spPr>
      </p:pic>
    </p:spTree>
    <p:extLst>
      <p:ext uri="{BB962C8B-B14F-4D97-AF65-F5344CB8AC3E}">
        <p14:creationId xmlns:p14="http://schemas.microsoft.com/office/powerpoint/2010/main" val="41830685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3716790" y="3331029"/>
            <a:ext cx="4676775" cy="3219450"/>
          </a:xfrm>
          <a:prstGeom prst="rect">
            <a:avLst/>
          </a:prstGeom>
        </p:spPr>
      </p:pic>
      <p:sp>
        <p:nvSpPr>
          <p:cNvPr id="2" name="Title 1"/>
          <p:cNvSpPr>
            <a:spLocks noGrp="1"/>
          </p:cNvSpPr>
          <p:nvPr>
            <p:ph type="title"/>
          </p:nvPr>
        </p:nvSpPr>
        <p:spPr>
          <a:xfrm>
            <a:off x="457200" y="274638"/>
            <a:ext cx="8229600" cy="792162"/>
          </a:xfrm>
        </p:spPr>
        <p:txBody>
          <a:bodyPr>
            <a:normAutofit/>
          </a:bodyPr>
          <a:lstStyle/>
          <a:p>
            <a:r>
              <a:rPr lang="en-US" sz="3600" dirty="0" smtClean="0"/>
              <a:t>Mission Design 1: Cruise</a:t>
            </a:r>
            <a:endParaRPr lang="en-US" sz="3600" dirty="0"/>
          </a:p>
        </p:txBody>
      </p:sp>
      <p:sp>
        <p:nvSpPr>
          <p:cNvPr id="15" name="Content Placeholder 2"/>
          <p:cNvSpPr txBox="1">
            <a:spLocks/>
          </p:cNvSpPr>
          <p:nvPr/>
        </p:nvSpPr>
        <p:spPr>
          <a:xfrm>
            <a:off x="457200" y="1104900"/>
            <a:ext cx="8172450" cy="31908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smtClean="0"/>
              <a:t>Separate from primary on lunar or Earth-escape trajectory.</a:t>
            </a:r>
          </a:p>
          <a:p>
            <a:r>
              <a:rPr lang="en-US" sz="2400" dirty="0" smtClean="0"/>
              <a:t>Point Mission Design is for Psyche ride-share (launch 08/2022).</a:t>
            </a:r>
          </a:p>
          <a:p>
            <a:r>
              <a:rPr lang="en-US" sz="2400" dirty="0" smtClean="0"/>
              <a:t>15 month electric propulsion cruise to Mars rendezvous.</a:t>
            </a:r>
          </a:p>
          <a:p>
            <a:r>
              <a:rPr lang="en-US" sz="2400" dirty="0" smtClean="0"/>
              <a:t>Near-constant thrusting, no spinning.</a:t>
            </a:r>
          </a:p>
          <a:p>
            <a:r>
              <a:rPr lang="en-US" sz="2400" dirty="0" smtClean="0"/>
              <a:t>Regular DSN contacts.</a:t>
            </a:r>
          </a:p>
          <a:p>
            <a:endParaRPr lang="en-US" sz="2400" dirty="0"/>
          </a:p>
        </p:txBody>
      </p:sp>
    </p:spTree>
    <p:extLst>
      <p:ext uri="{BB962C8B-B14F-4D97-AF65-F5344CB8AC3E}">
        <p14:creationId xmlns:p14="http://schemas.microsoft.com/office/powerpoint/2010/main" val="1877078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Mission Design 2: Spiral Down to Science</a:t>
            </a:r>
            <a:endParaRPr lang="en-US" sz="3600" dirty="0"/>
          </a:p>
        </p:txBody>
      </p:sp>
      <p:sp>
        <p:nvSpPr>
          <p:cNvPr id="15" name="Content Placeholder 2"/>
          <p:cNvSpPr txBox="1">
            <a:spLocks/>
          </p:cNvSpPr>
          <p:nvPr/>
        </p:nvSpPr>
        <p:spPr>
          <a:xfrm>
            <a:off x="457200" y="1447800"/>
            <a:ext cx="8172450" cy="4953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smtClean="0"/>
              <a:t>Match Mars’ orbit and cross its sphere of influence.</a:t>
            </a:r>
          </a:p>
          <a:p>
            <a:r>
              <a:rPr lang="en-US" sz="2400" dirty="0" smtClean="0"/>
              <a:t>Each spacecraft guided to its own orbital plane.</a:t>
            </a:r>
          </a:p>
          <a:p>
            <a:r>
              <a:rPr lang="en-US" sz="2400" dirty="0" smtClean="0"/>
              <a:t>Switch to Mars-centered </a:t>
            </a:r>
            <a:r>
              <a:rPr lang="en-US" sz="2400" dirty="0" err="1" smtClean="0"/>
              <a:t>Conops</a:t>
            </a:r>
            <a:r>
              <a:rPr lang="en-US" sz="2400" dirty="0" smtClean="0"/>
              <a:t>/</a:t>
            </a:r>
            <a:r>
              <a:rPr lang="en-US" sz="2400" dirty="0" err="1" smtClean="0"/>
              <a:t>Nav</a:t>
            </a:r>
            <a:endParaRPr lang="en-US" sz="2400" dirty="0" smtClean="0"/>
          </a:p>
          <a:p>
            <a:r>
              <a:rPr lang="en-US" sz="2400" dirty="0" smtClean="0"/>
              <a:t>11 </a:t>
            </a:r>
            <a:r>
              <a:rPr lang="en-US" sz="2400" dirty="0"/>
              <a:t>months of </a:t>
            </a:r>
            <a:r>
              <a:rPr lang="en-US" sz="2400" dirty="0" smtClean="0"/>
              <a:t>spiraling</a:t>
            </a:r>
          </a:p>
          <a:p>
            <a:r>
              <a:rPr lang="en-US" sz="2400" dirty="0" smtClean="0"/>
              <a:t>End in science orbits</a:t>
            </a:r>
          </a:p>
          <a:p>
            <a:r>
              <a:rPr lang="en-US" sz="2400" dirty="0"/>
              <a:t>Full instrument commissioning</a:t>
            </a:r>
          </a:p>
          <a:p>
            <a:endParaRPr lang="en-US" sz="2400" dirty="0" smtClean="0"/>
          </a:p>
          <a:p>
            <a:endParaRPr lang="en-US" sz="2400" dirty="0"/>
          </a:p>
        </p:txBody>
      </p:sp>
      <p:grpSp>
        <p:nvGrpSpPr>
          <p:cNvPr id="18" name="Group 17"/>
          <p:cNvGrpSpPr/>
          <p:nvPr/>
        </p:nvGrpSpPr>
        <p:grpSpPr>
          <a:xfrm>
            <a:off x="5088438" y="6488277"/>
            <a:ext cx="3631746" cy="369332"/>
            <a:chOff x="4543425" y="6139543"/>
            <a:chExt cx="3631746" cy="369332"/>
          </a:xfrm>
        </p:grpSpPr>
        <p:sp>
          <p:nvSpPr>
            <p:cNvPr id="3" name="TextBox 2"/>
            <p:cNvSpPr txBox="1"/>
            <p:nvPr/>
          </p:nvSpPr>
          <p:spPr>
            <a:xfrm>
              <a:off x="5633451" y="6139543"/>
              <a:ext cx="1401346" cy="369332"/>
            </a:xfrm>
            <a:prstGeom prst="rect">
              <a:avLst/>
            </a:prstGeom>
            <a:noFill/>
          </p:spPr>
          <p:txBody>
            <a:bodyPr wrap="none" rtlCol="0">
              <a:spAutoFit/>
            </a:bodyPr>
            <a:lstStyle/>
            <a:p>
              <a:r>
                <a:rPr lang="en-US" dirty="0" smtClean="0"/>
                <a:t>~100,000 km</a:t>
              </a:r>
              <a:endParaRPr lang="en-US" dirty="0"/>
            </a:p>
          </p:txBody>
        </p:sp>
        <p:cxnSp>
          <p:nvCxnSpPr>
            <p:cNvPr id="5" name="Straight Arrow Connector 4"/>
            <p:cNvCxnSpPr>
              <a:stCxn id="3" idx="3"/>
            </p:cNvCxnSpPr>
            <p:nvPr/>
          </p:nvCxnSpPr>
          <p:spPr>
            <a:xfrm>
              <a:off x="7034797" y="6324209"/>
              <a:ext cx="11403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4543425" y="6324209"/>
              <a:ext cx="1090026" cy="209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 xmlns:a16="http://schemas.microsoft.com/office/drawing/2014/main" id="{F8F951E9-C90C-EC46-872C-CC4086DB2207}"/>
              </a:ext>
            </a:extLst>
          </p:cNvPr>
          <p:cNvSpPr txBox="1"/>
          <p:nvPr/>
        </p:nvSpPr>
        <p:spPr>
          <a:xfrm>
            <a:off x="2590800" y="4600306"/>
            <a:ext cx="2385861" cy="1200329"/>
          </a:xfrm>
          <a:prstGeom prst="rect">
            <a:avLst/>
          </a:prstGeom>
          <a:noFill/>
        </p:spPr>
        <p:txBody>
          <a:bodyPr wrap="square" rtlCol="0">
            <a:spAutoFit/>
          </a:bodyPr>
          <a:lstStyle/>
          <a:p>
            <a:r>
              <a:rPr lang="en-US" dirty="0"/>
              <a:t>Each spacecraft approaches Mars in its own plane, spiraling to its own target orbit.</a:t>
            </a:r>
          </a:p>
        </p:txBody>
      </p:sp>
      <p:grpSp>
        <p:nvGrpSpPr>
          <p:cNvPr id="19" name="Group 18"/>
          <p:cNvGrpSpPr/>
          <p:nvPr/>
        </p:nvGrpSpPr>
        <p:grpSpPr>
          <a:xfrm>
            <a:off x="4817165" y="2688683"/>
            <a:ext cx="4123944" cy="3639052"/>
            <a:chOff x="3387039" y="2761748"/>
            <a:chExt cx="4123944" cy="3639052"/>
          </a:xfrm>
        </p:grpSpPr>
        <p:pic>
          <p:nvPicPr>
            <p:cNvPr id="11" name="Picture 10"/>
            <p:cNvPicPr/>
            <p:nvPr/>
          </p:nvPicPr>
          <p:blipFill>
            <a:blip r:embed="rId2"/>
            <a:stretch>
              <a:fillRect/>
            </a:stretch>
          </p:blipFill>
          <p:spPr>
            <a:xfrm flipH="1">
              <a:off x="3387039" y="2761748"/>
              <a:ext cx="4123944" cy="3552190"/>
            </a:xfrm>
            <a:prstGeom prst="rect">
              <a:avLst/>
            </a:prstGeom>
          </p:spPr>
        </p:pic>
        <p:cxnSp>
          <p:nvCxnSpPr>
            <p:cNvPr id="13" name="Straight Arrow Connector 12">
              <a:extLst>
                <a:ext uri="{FF2B5EF4-FFF2-40B4-BE49-F238E27FC236}">
                  <a16:creationId xmlns="" xmlns:a16="http://schemas.microsoft.com/office/drawing/2014/main" id="{3F345598-4372-E143-8270-7C3F3DBAFC1E}"/>
                </a:ext>
              </a:extLst>
            </p:cNvPr>
            <p:cNvCxnSpPr>
              <a:cxnSpLocks/>
            </p:cNvCxnSpPr>
            <p:nvPr/>
          </p:nvCxnSpPr>
          <p:spPr>
            <a:xfrm flipH="1" flipV="1">
              <a:off x="7118210" y="4002114"/>
              <a:ext cx="217830" cy="55497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 xmlns:a16="http://schemas.microsoft.com/office/drawing/2014/main" id="{A0D57F53-5520-CC42-9F9A-FE9F40BC2221}"/>
                </a:ext>
              </a:extLst>
            </p:cNvPr>
            <p:cNvCxnSpPr>
              <a:cxnSpLocks/>
            </p:cNvCxnSpPr>
            <p:nvPr/>
          </p:nvCxnSpPr>
          <p:spPr>
            <a:xfrm>
              <a:off x="3838760" y="4720713"/>
              <a:ext cx="175360" cy="60687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 xmlns:a16="http://schemas.microsoft.com/office/drawing/2014/main" id="{CF9B1897-C2BB-AD47-8617-B283E3862C65}"/>
                </a:ext>
              </a:extLst>
            </p:cNvPr>
            <p:cNvCxnSpPr>
              <a:cxnSpLocks/>
            </p:cNvCxnSpPr>
            <p:nvPr/>
          </p:nvCxnSpPr>
          <p:spPr>
            <a:xfrm flipH="1" flipV="1">
              <a:off x="5765951" y="4221854"/>
              <a:ext cx="179330" cy="53784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 xmlns:a16="http://schemas.microsoft.com/office/drawing/2014/main" id="{083C0D5B-F2AF-AB4D-A40F-17F2B1D96C9A}"/>
                </a:ext>
              </a:extLst>
            </p:cNvPr>
            <p:cNvSpPr txBox="1"/>
            <p:nvPr/>
          </p:nvSpPr>
          <p:spPr>
            <a:xfrm>
              <a:off x="3387039" y="5754469"/>
              <a:ext cx="1626669" cy="646331"/>
            </a:xfrm>
            <a:prstGeom prst="rect">
              <a:avLst/>
            </a:prstGeom>
            <a:noFill/>
          </p:spPr>
          <p:txBody>
            <a:bodyPr wrap="square" rtlCol="0">
              <a:spAutoFit/>
            </a:bodyPr>
            <a:lstStyle/>
            <a:p>
              <a:r>
                <a:rPr lang="en-US" dirty="0"/>
                <a:t>Target: </a:t>
              </a:r>
              <a:br>
                <a:rPr lang="en-US" dirty="0"/>
              </a:br>
              <a:r>
                <a:rPr lang="en-US" dirty="0"/>
                <a:t>250 x 7000 km</a:t>
              </a:r>
            </a:p>
          </p:txBody>
        </p:sp>
      </p:grpSp>
    </p:spTree>
    <p:extLst>
      <p:ext uri="{BB962C8B-B14F-4D97-AF65-F5344CB8AC3E}">
        <p14:creationId xmlns:p14="http://schemas.microsoft.com/office/powerpoint/2010/main" val="27003885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Mission Design 3: Science Orbits</a:t>
            </a:r>
            <a:endParaRPr lang="en-US" sz="3600" dirty="0"/>
          </a:p>
        </p:txBody>
      </p:sp>
      <p:sp>
        <p:nvSpPr>
          <p:cNvPr id="4" name="Content Placeholder 2"/>
          <p:cNvSpPr>
            <a:spLocks noGrp="1"/>
          </p:cNvSpPr>
          <p:nvPr>
            <p:ph idx="1"/>
          </p:nvPr>
        </p:nvSpPr>
        <p:spPr>
          <a:xfrm>
            <a:off x="152399" y="990600"/>
            <a:ext cx="8448675" cy="5791200"/>
          </a:xfrm>
        </p:spPr>
        <p:txBody>
          <a:bodyPr>
            <a:noAutofit/>
          </a:bodyPr>
          <a:lstStyle/>
          <a:p>
            <a:r>
              <a:rPr lang="en-US" sz="2800" dirty="0" smtClean="0"/>
              <a:t>Elliptical orbits:</a:t>
            </a:r>
          </a:p>
          <a:p>
            <a:pPr lvl="1"/>
            <a:r>
              <a:rPr lang="en-US" sz="2000" dirty="0" smtClean="0"/>
              <a:t>High enough to ensure outward particles are escaping.</a:t>
            </a:r>
          </a:p>
          <a:p>
            <a:pPr lvl="1"/>
            <a:r>
              <a:rPr lang="en-US" sz="2000" dirty="0" smtClean="0"/>
              <a:t>Low enough to ensure inward particles are precipitating.</a:t>
            </a:r>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l="681" t="45784" r="-2907" b="511"/>
          <a:stretch/>
        </p:blipFill>
        <p:spPr bwMode="auto">
          <a:xfrm>
            <a:off x="1495425" y="3048000"/>
            <a:ext cx="6210300" cy="2916555"/>
          </a:xfrm>
          <a:prstGeom prst="rect">
            <a:avLst/>
          </a:prstGeom>
          <a:noFill/>
          <a:ln>
            <a:noFill/>
          </a:ln>
        </p:spPr>
      </p:pic>
    </p:spTree>
    <p:extLst>
      <p:ext uri="{BB962C8B-B14F-4D97-AF65-F5344CB8AC3E}">
        <p14:creationId xmlns:p14="http://schemas.microsoft.com/office/powerpoint/2010/main" val="7771457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Mission Design 3: Science Orbits</a:t>
            </a:r>
            <a:endParaRPr lang="en-US" sz="3600"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6069" b="78"/>
          <a:stretch/>
        </p:blipFill>
        <p:spPr>
          <a:xfrm>
            <a:off x="2113034" y="3191832"/>
            <a:ext cx="4573513" cy="2866067"/>
          </a:xfrm>
          <a:prstGeom prst="rect">
            <a:avLst/>
          </a:prstGeom>
        </p:spPr>
      </p:pic>
      <p:sp>
        <p:nvSpPr>
          <p:cNvPr id="7" name="Content Placeholder 2"/>
          <p:cNvSpPr>
            <a:spLocks noGrp="1"/>
          </p:cNvSpPr>
          <p:nvPr>
            <p:ph idx="1"/>
          </p:nvPr>
        </p:nvSpPr>
        <p:spPr>
          <a:xfrm>
            <a:off x="152399" y="990600"/>
            <a:ext cx="8448675" cy="5791200"/>
          </a:xfrm>
        </p:spPr>
        <p:txBody>
          <a:bodyPr>
            <a:noAutofit/>
          </a:bodyPr>
          <a:lstStyle/>
          <a:p>
            <a:r>
              <a:rPr lang="en-US" sz="2800" dirty="0" smtClean="0"/>
              <a:t>Elliptical orbits:</a:t>
            </a:r>
          </a:p>
          <a:p>
            <a:pPr lvl="1"/>
            <a:r>
              <a:rPr lang="en-US" sz="2000" dirty="0" smtClean="0"/>
              <a:t>High enough to ensure outward particles are escaping.</a:t>
            </a:r>
          </a:p>
          <a:p>
            <a:pPr lvl="1"/>
            <a:r>
              <a:rPr lang="en-US" sz="2000" dirty="0" smtClean="0"/>
              <a:t>Low enough to ensure inward particles are precipitating.</a:t>
            </a:r>
          </a:p>
          <a:p>
            <a:pPr lvl="1"/>
            <a:r>
              <a:rPr lang="en-US" sz="2000" dirty="0" smtClean="0"/>
              <a:t>RAANs, </a:t>
            </a:r>
            <a:r>
              <a:rPr lang="en-US" sz="2000" dirty="0" err="1" smtClean="0"/>
              <a:t>AoPs</a:t>
            </a:r>
            <a:r>
              <a:rPr lang="en-US" sz="2000" dirty="0" smtClean="0"/>
              <a:t> chosen so sufficient coverage of Mars’ different plasma regions is maintained as orbits precess over a 1-year primary mission. </a:t>
            </a:r>
          </a:p>
        </p:txBody>
      </p:sp>
      <p:sp>
        <p:nvSpPr>
          <p:cNvPr id="8" name="TextBox 7"/>
          <p:cNvSpPr txBox="1"/>
          <p:nvPr/>
        </p:nvSpPr>
        <p:spPr>
          <a:xfrm>
            <a:off x="857250" y="6305550"/>
            <a:ext cx="6238503" cy="369332"/>
          </a:xfrm>
          <a:prstGeom prst="rect">
            <a:avLst/>
          </a:prstGeom>
          <a:noFill/>
        </p:spPr>
        <p:txBody>
          <a:bodyPr wrap="none" rtlCol="0">
            <a:spAutoFit/>
          </a:bodyPr>
          <a:lstStyle/>
          <a:p>
            <a:r>
              <a:rPr lang="en-US" dirty="0" smtClean="0"/>
              <a:t>Orbits are stable, though will need ~monthly phasing maneuvers</a:t>
            </a:r>
            <a:endParaRPr lang="en-US" dirty="0"/>
          </a:p>
        </p:txBody>
      </p:sp>
    </p:spTree>
    <p:extLst>
      <p:ext uri="{BB962C8B-B14F-4D97-AF65-F5344CB8AC3E}">
        <p14:creationId xmlns:p14="http://schemas.microsoft.com/office/powerpoint/2010/main" val="18622381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455295" y="1575316"/>
            <a:ext cx="3291840" cy="3712491"/>
            <a:chOff x="1645920" y="1499116"/>
            <a:chExt cx="3291840" cy="3712491"/>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26776" r="7120"/>
            <a:stretch/>
          </p:blipFill>
          <p:spPr>
            <a:xfrm>
              <a:off x="1645920" y="2581967"/>
              <a:ext cx="3291840" cy="2629640"/>
            </a:xfrm>
            <a:prstGeom prst="rect">
              <a:avLst/>
            </a:prstGeom>
          </p:spPr>
        </p:pic>
        <p:sp>
          <p:nvSpPr>
            <p:cNvPr id="12" name="Curved Right Arrow 11"/>
            <p:cNvSpPr/>
            <p:nvPr/>
          </p:nvSpPr>
          <p:spPr>
            <a:xfrm rot="16200000">
              <a:off x="2975227" y="2221373"/>
              <a:ext cx="221743" cy="98907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4" name="Straight Arrow Connector 13"/>
            <p:cNvCxnSpPr/>
            <p:nvPr/>
          </p:nvCxnSpPr>
          <p:spPr>
            <a:xfrm flipV="1">
              <a:off x="3086099" y="2047223"/>
              <a:ext cx="9525" cy="90552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600392" y="1499116"/>
              <a:ext cx="990464" cy="369332"/>
            </a:xfrm>
            <a:prstGeom prst="rect">
              <a:avLst/>
            </a:prstGeom>
            <a:noFill/>
          </p:spPr>
          <p:txBody>
            <a:bodyPr wrap="none" rtlCol="0">
              <a:spAutoFit/>
            </a:bodyPr>
            <a:lstStyle/>
            <a:p>
              <a:r>
                <a:rPr lang="en-US" dirty="0" smtClean="0"/>
                <a:t>Spin axis</a:t>
              </a:r>
              <a:endParaRPr lang="en-US" dirty="0"/>
            </a:p>
          </p:txBody>
        </p:sp>
      </p:grpSp>
      <p:sp>
        <p:nvSpPr>
          <p:cNvPr id="2" name="Title 1"/>
          <p:cNvSpPr>
            <a:spLocks noGrp="1"/>
          </p:cNvSpPr>
          <p:nvPr>
            <p:ph type="title"/>
          </p:nvPr>
        </p:nvSpPr>
        <p:spPr>
          <a:xfrm>
            <a:off x="430791" y="160338"/>
            <a:ext cx="8229600" cy="868362"/>
          </a:xfrm>
        </p:spPr>
        <p:txBody>
          <a:bodyPr>
            <a:normAutofit/>
          </a:bodyPr>
          <a:lstStyle/>
          <a:p>
            <a:r>
              <a:rPr lang="en-US" sz="4000" dirty="0" smtClean="0"/>
              <a:t>Spacecraft Ops and architecture</a:t>
            </a:r>
            <a:endParaRPr lang="en-US" sz="4000" dirty="0"/>
          </a:p>
        </p:txBody>
      </p:sp>
      <p:sp>
        <p:nvSpPr>
          <p:cNvPr id="6" name="TextBox 5"/>
          <p:cNvSpPr txBox="1"/>
          <p:nvPr/>
        </p:nvSpPr>
        <p:spPr>
          <a:xfrm>
            <a:off x="3848108" y="1056623"/>
            <a:ext cx="5372101" cy="3785652"/>
          </a:xfrm>
          <a:prstGeom prst="rect">
            <a:avLst/>
          </a:prstGeom>
          <a:noFill/>
        </p:spPr>
        <p:txBody>
          <a:bodyPr wrap="square" rtlCol="0">
            <a:spAutoFit/>
          </a:bodyPr>
          <a:lstStyle/>
          <a:p>
            <a:r>
              <a:rPr lang="en-US" sz="2000" dirty="0" smtClean="0"/>
              <a:t>Ops:</a:t>
            </a:r>
          </a:p>
          <a:p>
            <a:pPr marL="285750" indent="-285750">
              <a:buFont typeface="Arial" panose="020B0604020202020204" pitchFamily="34" charset="0"/>
              <a:buChar char="•"/>
            </a:pPr>
            <a:r>
              <a:rPr lang="en-US" sz="2000" dirty="0" smtClean="0"/>
              <a:t>Three axis stabilized until science orbit.</a:t>
            </a:r>
          </a:p>
          <a:p>
            <a:pPr marL="285750" indent="-285750">
              <a:buFont typeface="Arial" panose="020B0604020202020204" pitchFamily="34" charset="0"/>
              <a:buChar char="•"/>
            </a:pPr>
            <a:r>
              <a:rPr lang="en-US" sz="2000" dirty="0" smtClean="0"/>
              <a:t>Spinning at 16s period after that</a:t>
            </a:r>
          </a:p>
          <a:p>
            <a:pPr marL="285750" indent="-285750">
              <a:buFont typeface="Arial" panose="020B0604020202020204" pitchFamily="34" charset="0"/>
              <a:buChar char="•"/>
            </a:pPr>
            <a:r>
              <a:rPr lang="en-US" sz="2000" dirty="0"/>
              <a:t>Ops are simple: data collection is ‘dumb’ and continues indefinitely </a:t>
            </a:r>
            <a:endParaRPr lang="en-US" sz="2000" dirty="0" smtClean="0"/>
          </a:p>
          <a:p>
            <a:pPr marL="285750" indent="-285750">
              <a:buFont typeface="Arial" panose="020B0604020202020204" pitchFamily="34" charset="0"/>
              <a:buChar char="•"/>
            </a:pPr>
            <a:r>
              <a:rPr lang="en-US" sz="2000" dirty="0" smtClean="0"/>
              <a:t>~Weekly downlinks</a:t>
            </a:r>
          </a:p>
          <a:p>
            <a:r>
              <a:rPr lang="en-US" sz="2000" dirty="0" smtClean="0"/>
              <a:t>Spacecraft:</a:t>
            </a:r>
          </a:p>
          <a:p>
            <a:pPr marL="285750" indent="-285750">
              <a:buFont typeface="Arial" panose="020B0604020202020204" pitchFamily="34" charset="0"/>
              <a:buChar char="•"/>
            </a:pPr>
            <a:r>
              <a:rPr lang="en-US" sz="2000" dirty="0" smtClean="0"/>
              <a:t>SC volume depends on launch point.</a:t>
            </a:r>
          </a:p>
          <a:p>
            <a:pPr marL="285750" indent="-285750">
              <a:buFont typeface="Arial" panose="020B0604020202020204" pitchFamily="34" charset="0"/>
              <a:buChar char="•"/>
            </a:pPr>
            <a:r>
              <a:rPr lang="en-US" sz="2000" dirty="0"/>
              <a:t>G</a:t>
            </a:r>
            <a:r>
              <a:rPr lang="en-US" sz="2000" dirty="0" smtClean="0"/>
              <a:t>imballed solar panels</a:t>
            </a:r>
          </a:p>
          <a:p>
            <a:pPr marL="285750" indent="-285750">
              <a:buFont typeface="Arial" panose="020B0604020202020204" pitchFamily="34" charset="0"/>
              <a:buChar char="•"/>
            </a:pPr>
            <a:r>
              <a:rPr lang="en-US" sz="2000" dirty="0" smtClean="0"/>
              <a:t>IRIS radio X or </a:t>
            </a:r>
            <a:r>
              <a:rPr lang="en-US" sz="2000" dirty="0" err="1" smtClean="0"/>
              <a:t>Ka</a:t>
            </a:r>
            <a:r>
              <a:rPr lang="en-US" sz="2000" dirty="0" smtClean="0"/>
              <a:t>-band</a:t>
            </a:r>
          </a:p>
          <a:p>
            <a:pPr marL="285750" indent="-285750">
              <a:buFont typeface="Arial" panose="020B0604020202020204" pitchFamily="34" charset="0"/>
              <a:buChar char="•"/>
            </a:pPr>
            <a:r>
              <a:rPr lang="en-US" sz="2000" dirty="0" err="1" smtClean="0"/>
              <a:t>MarCO</a:t>
            </a:r>
            <a:r>
              <a:rPr lang="en-US" sz="2000" dirty="0" smtClean="0"/>
              <a:t> style antenna</a:t>
            </a:r>
          </a:p>
          <a:p>
            <a:pPr marL="285750" indent="-285750">
              <a:buFont typeface="Arial" panose="020B0604020202020204" pitchFamily="34" charset="0"/>
              <a:buChar char="•"/>
            </a:pPr>
            <a:endParaRPr lang="en-US" sz="2000" dirty="0" smtClean="0"/>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878" y="5435160"/>
            <a:ext cx="8582361" cy="1041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50137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MISEN Study Team</a:t>
            </a:r>
            <a:endParaRPr lang="en-US" dirty="0"/>
          </a:p>
        </p:txBody>
      </p:sp>
      <p:sp>
        <p:nvSpPr>
          <p:cNvPr id="4" name="TextBox 3"/>
          <p:cNvSpPr txBox="1"/>
          <p:nvPr/>
        </p:nvSpPr>
        <p:spPr>
          <a:xfrm>
            <a:off x="457201" y="1400175"/>
            <a:ext cx="3990974" cy="2862322"/>
          </a:xfrm>
          <a:prstGeom prst="rect">
            <a:avLst/>
          </a:prstGeom>
          <a:solidFill>
            <a:schemeClr val="tx2">
              <a:lumMod val="40000"/>
              <a:lumOff val="60000"/>
            </a:schemeClr>
          </a:solidFill>
          <a:ln w="28575">
            <a:solidFill>
              <a:schemeClr val="tx1">
                <a:lumMod val="75000"/>
                <a:lumOff val="25000"/>
              </a:schemeClr>
            </a:solidFill>
          </a:ln>
        </p:spPr>
        <p:txBody>
          <a:bodyPr wrap="square" rtlCol="0">
            <a:spAutoFit/>
          </a:bodyPr>
          <a:lstStyle/>
          <a:p>
            <a:pPr algn="ctr"/>
            <a:r>
              <a:rPr lang="en-US" sz="2000" b="1" u="sng" dirty="0" smtClean="0"/>
              <a:t>UC Berkeley Space Sciences Lab</a:t>
            </a:r>
          </a:p>
          <a:p>
            <a:pPr marL="285750" indent="-285750">
              <a:buFont typeface="Arial" panose="020B0604020202020204" pitchFamily="34" charset="0"/>
              <a:buChar char="•"/>
            </a:pPr>
            <a:r>
              <a:rPr lang="en-US" sz="2000" dirty="0"/>
              <a:t>PI: </a:t>
            </a:r>
            <a:r>
              <a:rPr lang="en-US" sz="2000" i="1" dirty="0"/>
              <a:t>Rob Lillis</a:t>
            </a:r>
          </a:p>
          <a:p>
            <a:pPr marL="285750" indent="-285750">
              <a:buFont typeface="Arial" panose="020B0604020202020204" pitchFamily="34" charset="0"/>
              <a:buChar char="•"/>
            </a:pPr>
            <a:r>
              <a:rPr lang="en-US" sz="2000" dirty="0" smtClean="0"/>
              <a:t>Project Scientist: </a:t>
            </a:r>
            <a:r>
              <a:rPr lang="en-US" sz="2000" i="1" dirty="0" smtClean="0"/>
              <a:t>Shannon </a:t>
            </a:r>
            <a:r>
              <a:rPr lang="en-US" sz="2000" i="1" dirty="0"/>
              <a:t>Curry</a:t>
            </a:r>
          </a:p>
          <a:p>
            <a:pPr marL="285750" indent="-285750">
              <a:buFont typeface="Arial" panose="020B0604020202020204" pitchFamily="34" charset="0"/>
              <a:buChar char="•"/>
            </a:pPr>
            <a:r>
              <a:rPr lang="en-US" sz="2000" dirty="0" smtClean="0"/>
              <a:t>Systems </a:t>
            </a:r>
            <a:r>
              <a:rPr lang="en-US" sz="2000" dirty="0"/>
              <a:t>E</a:t>
            </a:r>
            <a:r>
              <a:rPr lang="en-US" sz="2000" dirty="0" smtClean="0"/>
              <a:t>ngineering </a:t>
            </a:r>
            <a:r>
              <a:rPr lang="en-US" sz="2000" dirty="0"/>
              <a:t>&amp; Management: </a:t>
            </a:r>
            <a:r>
              <a:rPr lang="en-US" sz="2000" i="1" dirty="0"/>
              <a:t>Dave Curtis</a:t>
            </a:r>
          </a:p>
          <a:p>
            <a:pPr marL="285750" indent="-285750">
              <a:buFont typeface="Arial" panose="020B0604020202020204" pitchFamily="34" charset="0"/>
              <a:buChar char="•"/>
            </a:pPr>
            <a:r>
              <a:rPr lang="en-US" sz="2000" dirty="0" smtClean="0"/>
              <a:t>Ion </a:t>
            </a:r>
            <a:r>
              <a:rPr lang="en-US" sz="2000" dirty="0"/>
              <a:t>&amp; electron analyzer: </a:t>
            </a:r>
            <a:r>
              <a:rPr lang="en-US" sz="2000" i="1" dirty="0"/>
              <a:t>Davin Larson, Roberto </a:t>
            </a:r>
            <a:r>
              <a:rPr lang="en-US" sz="2000" i="1" dirty="0" err="1"/>
              <a:t>Livi</a:t>
            </a:r>
            <a:r>
              <a:rPr lang="en-US" sz="2000" i="1" dirty="0"/>
              <a:t>, Phyllis </a:t>
            </a:r>
            <a:r>
              <a:rPr lang="en-US" sz="2000" i="1" dirty="0" err="1"/>
              <a:t>Whittlesley</a:t>
            </a:r>
            <a:endParaRPr lang="en-US" sz="2000" i="1" dirty="0"/>
          </a:p>
          <a:p>
            <a:pPr marL="285750" indent="-285750">
              <a:buFont typeface="Arial" panose="020B0604020202020204" pitchFamily="34" charset="0"/>
              <a:buChar char="•"/>
            </a:pPr>
            <a:r>
              <a:rPr lang="en-US" sz="2000" dirty="0"/>
              <a:t>Science advisory: </a:t>
            </a:r>
            <a:r>
              <a:rPr lang="en-US" sz="2000" i="1" dirty="0"/>
              <a:t>Janet </a:t>
            </a:r>
            <a:r>
              <a:rPr lang="en-US" sz="2000" i="1" dirty="0" smtClean="0"/>
              <a:t>Luhmann</a:t>
            </a:r>
            <a:endParaRPr lang="en-US" sz="2000" i="1" dirty="0"/>
          </a:p>
        </p:txBody>
      </p:sp>
      <p:sp>
        <p:nvSpPr>
          <p:cNvPr id="6" name="TextBox 5"/>
          <p:cNvSpPr txBox="1"/>
          <p:nvPr/>
        </p:nvSpPr>
        <p:spPr>
          <a:xfrm>
            <a:off x="4781551" y="1400175"/>
            <a:ext cx="3733800" cy="1015663"/>
          </a:xfrm>
          <a:prstGeom prst="rect">
            <a:avLst/>
          </a:prstGeom>
          <a:solidFill>
            <a:schemeClr val="accent3">
              <a:lumMod val="60000"/>
              <a:lumOff val="40000"/>
            </a:schemeClr>
          </a:solidFill>
          <a:ln w="28575">
            <a:solidFill>
              <a:schemeClr val="tx1">
                <a:lumMod val="75000"/>
                <a:lumOff val="25000"/>
              </a:schemeClr>
            </a:solidFill>
          </a:ln>
        </p:spPr>
        <p:txBody>
          <a:bodyPr wrap="square" rtlCol="0">
            <a:spAutoFit/>
          </a:bodyPr>
          <a:lstStyle/>
          <a:p>
            <a:pPr algn="ctr"/>
            <a:r>
              <a:rPr lang="en-US" sz="2000" b="1" u="sng" dirty="0" smtClean="0"/>
              <a:t>UCLA Earth and Space Sciences</a:t>
            </a:r>
          </a:p>
          <a:p>
            <a:pPr marL="285750" indent="-285750">
              <a:buFont typeface="Arial" panose="020B0604020202020204" pitchFamily="34" charset="0"/>
              <a:buChar char="•"/>
            </a:pPr>
            <a:r>
              <a:rPr lang="en-US" sz="2000" dirty="0" smtClean="0"/>
              <a:t>Magnetometer: </a:t>
            </a:r>
            <a:r>
              <a:rPr lang="en-US" sz="2000" i="1" dirty="0" smtClean="0"/>
              <a:t>Chris Russell</a:t>
            </a:r>
          </a:p>
          <a:p>
            <a:pPr marL="285750" indent="-285750">
              <a:buFont typeface="Arial" panose="020B0604020202020204" pitchFamily="34" charset="0"/>
              <a:buChar char="•"/>
            </a:pPr>
            <a:r>
              <a:rPr lang="en-US" sz="2000" dirty="0" smtClean="0"/>
              <a:t>MHD modeling</a:t>
            </a:r>
            <a:r>
              <a:rPr lang="en-US" sz="2000" i="1" dirty="0" smtClean="0"/>
              <a:t>: Yingjuan Ma</a:t>
            </a:r>
            <a:endParaRPr lang="en-US" sz="2000" i="1" dirty="0"/>
          </a:p>
        </p:txBody>
      </p:sp>
      <p:sp>
        <p:nvSpPr>
          <p:cNvPr id="7" name="TextBox 6"/>
          <p:cNvSpPr txBox="1"/>
          <p:nvPr/>
        </p:nvSpPr>
        <p:spPr>
          <a:xfrm>
            <a:off x="4772026" y="2700962"/>
            <a:ext cx="3733800" cy="1015663"/>
          </a:xfrm>
          <a:prstGeom prst="rect">
            <a:avLst/>
          </a:prstGeom>
          <a:solidFill>
            <a:schemeClr val="accent2">
              <a:lumMod val="60000"/>
              <a:lumOff val="40000"/>
            </a:schemeClr>
          </a:solidFill>
          <a:ln w="28575">
            <a:solidFill>
              <a:schemeClr val="tx1">
                <a:lumMod val="75000"/>
                <a:lumOff val="25000"/>
              </a:schemeClr>
            </a:solidFill>
          </a:ln>
        </p:spPr>
        <p:txBody>
          <a:bodyPr wrap="square" rtlCol="0">
            <a:spAutoFit/>
          </a:bodyPr>
          <a:lstStyle/>
          <a:p>
            <a:pPr algn="ctr"/>
            <a:r>
              <a:rPr lang="en-US" sz="2000" b="1" u="sng" dirty="0" smtClean="0"/>
              <a:t>Advanced Space LLC</a:t>
            </a:r>
          </a:p>
          <a:p>
            <a:pPr marL="285750" indent="-285750">
              <a:buFont typeface="Arial" panose="020B0604020202020204" pitchFamily="34" charset="0"/>
              <a:buChar char="•"/>
            </a:pPr>
            <a:r>
              <a:rPr lang="en-US" sz="2000" dirty="0" smtClean="0"/>
              <a:t>Mission Design &amp; Navigation: </a:t>
            </a:r>
            <a:r>
              <a:rPr lang="en-US" sz="2000" i="1" dirty="0" smtClean="0"/>
              <a:t>Jeff Parker &amp; Nathan Parrish</a:t>
            </a:r>
          </a:p>
        </p:txBody>
      </p:sp>
      <p:sp>
        <p:nvSpPr>
          <p:cNvPr id="8" name="TextBox 7"/>
          <p:cNvSpPr txBox="1"/>
          <p:nvPr/>
        </p:nvSpPr>
        <p:spPr>
          <a:xfrm>
            <a:off x="4772026" y="4242285"/>
            <a:ext cx="3733800" cy="1015663"/>
          </a:xfrm>
          <a:prstGeom prst="rect">
            <a:avLst/>
          </a:prstGeom>
          <a:solidFill>
            <a:schemeClr val="accent4">
              <a:lumMod val="60000"/>
              <a:lumOff val="40000"/>
            </a:schemeClr>
          </a:solidFill>
          <a:ln w="28575">
            <a:solidFill>
              <a:schemeClr val="tx1">
                <a:lumMod val="75000"/>
                <a:lumOff val="25000"/>
              </a:schemeClr>
            </a:solidFill>
          </a:ln>
        </p:spPr>
        <p:txBody>
          <a:bodyPr wrap="square" rtlCol="0">
            <a:spAutoFit/>
          </a:bodyPr>
          <a:lstStyle/>
          <a:p>
            <a:pPr algn="ctr"/>
            <a:r>
              <a:rPr lang="en-US" sz="2000" b="1" u="sng" dirty="0" err="1" smtClean="0"/>
              <a:t>Tyvak</a:t>
            </a:r>
            <a:r>
              <a:rPr lang="en-US" sz="2000" b="1" u="sng" dirty="0" smtClean="0"/>
              <a:t> LLC</a:t>
            </a:r>
          </a:p>
          <a:p>
            <a:pPr marL="342900" indent="-342900">
              <a:buFont typeface="Arial" panose="020B0604020202020204" pitchFamily="34" charset="0"/>
              <a:buChar char="•"/>
            </a:pPr>
            <a:r>
              <a:rPr lang="en-US" sz="2000" dirty="0" smtClean="0"/>
              <a:t>Spacecraft </a:t>
            </a:r>
            <a:r>
              <a:rPr lang="en-US" sz="2000" dirty="0"/>
              <a:t>bus </a:t>
            </a:r>
            <a:r>
              <a:rPr lang="en-US" sz="2000" dirty="0" smtClean="0"/>
              <a:t>&amp; subsystems: </a:t>
            </a:r>
            <a:r>
              <a:rPr lang="en-US" sz="2000" i="1" dirty="0" smtClean="0"/>
              <a:t>Jordi </a:t>
            </a:r>
            <a:r>
              <a:rPr lang="en-US" sz="2000" i="1" dirty="0" err="1" smtClean="0"/>
              <a:t>Suig-Puari</a:t>
            </a:r>
            <a:r>
              <a:rPr lang="en-US" sz="2000" i="1" dirty="0" smtClean="0"/>
              <a:t>, Angelo Lopez</a:t>
            </a:r>
            <a:endParaRPr lang="en-US" sz="2000" i="1" dirty="0"/>
          </a:p>
        </p:txBody>
      </p:sp>
      <p:sp>
        <p:nvSpPr>
          <p:cNvPr id="9" name="TextBox 8"/>
          <p:cNvSpPr txBox="1"/>
          <p:nvPr/>
        </p:nvSpPr>
        <p:spPr>
          <a:xfrm>
            <a:off x="457201" y="5186987"/>
            <a:ext cx="3733800" cy="707886"/>
          </a:xfrm>
          <a:prstGeom prst="rect">
            <a:avLst/>
          </a:prstGeom>
          <a:solidFill>
            <a:schemeClr val="bg2">
              <a:lumMod val="50000"/>
            </a:schemeClr>
          </a:solidFill>
          <a:ln w="28575">
            <a:solidFill>
              <a:schemeClr val="tx1">
                <a:lumMod val="75000"/>
                <a:lumOff val="25000"/>
              </a:schemeClr>
            </a:solidFill>
          </a:ln>
        </p:spPr>
        <p:txBody>
          <a:bodyPr wrap="square" rtlCol="0">
            <a:spAutoFit/>
          </a:bodyPr>
          <a:lstStyle/>
          <a:p>
            <a:pPr algn="ctr"/>
            <a:r>
              <a:rPr lang="en-US" sz="2000" b="1" u="sng" dirty="0" smtClean="0"/>
              <a:t>University of Colorado Boulder</a:t>
            </a:r>
          </a:p>
          <a:p>
            <a:pPr marL="285750" indent="-285750">
              <a:buFont typeface="Arial" panose="020B0604020202020204" pitchFamily="34" charset="0"/>
              <a:buChar char="•"/>
            </a:pPr>
            <a:r>
              <a:rPr lang="en-US" sz="2000" dirty="0" smtClean="0"/>
              <a:t>Science advisory: </a:t>
            </a:r>
            <a:r>
              <a:rPr lang="en-US" sz="2000" i="1" dirty="0" smtClean="0"/>
              <a:t>David </a:t>
            </a:r>
            <a:r>
              <a:rPr lang="en-US" sz="2000" i="1" dirty="0"/>
              <a:t>B</a:t>
            </a:r>
            <a:r>
              <a:rPr lang="en-US" sz="2000" i="1" dirty="0" smtClean="0"/>
              <a:t>rain</a:t>
            </a:r>
          </a:p>
        </p:txBody>
      </p:sp>
    </p:spTree>
    <p:extLst>
      <p:ext uri="{BB962C8B-B14F-4D97-AF65-F5344CB8AC3E}">
        <p14:creationId xmlns:p14="http://schemas.microsoft.com/office/powerpoint/2010/main" val="1526384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4946" y="47619"/>
            <a:ext cx="8229600" cy="704850"/>
          </a:xfrm>
        </p:spPr>
        <p:txBody>
          <a:bodyPr>
            <a:noAutofit/>
          </a:bodyPr>
          <a:lstStyle/>
          <a:p>
            <a:r>
              <a:rPr lang="en-US" b="1" u="sng" dirty="0" smtClean="0">
                <a:solidFill>
                  <a:srgbClr val="0070C0"/>
                </a:solidFill>
              </a:rPr>
              <a:t>Summary</a:t>
            </a:r>
            <a:endParaRPr lang="en-US" b="1" u="sng" dirty="0">
              <a:solidFill>
                <a:srgbClr val="0070C0"/>
              </a:solidFill>
            </a:endParaRPr>
          </a:p>
        </p:txBody>
      </p:sp>
      <p:sp>
        <p:nvSpPr>
          <p:cNvPr id="3" name="Content Placeholder 2"/>
          <p:cNvSpPr>
            <a:spLocks noGrp="1"/>
          </p:cNvSpPr>
          <p:nvPr>
            <p:ph idx="1"/>
          </p:nvPr>
        </p:nvSpPr>
        <p:spPr>
          <a:xfrm>
            <a:off x="457200" y="850444"/>
            <a:ext cx="8229600" cy="5145090"/>
          </a:xfrm>
          <a:solidFill>
            <a:schemeClr val="tx1">
              <a:lumMod val="65000"/>
              <a:lumOff val="35000"/>
              <a:alpha val="36000"/>
            </a:schemeClr>
          </a:solidFill>
        </p:spPr>
        <p:txBody>
          <a:bodyPr>
            <a:normAutofit/>
          </a:bodyPr>
          <a:lstStyle/>
          <a:p>
            <a:pPr marL="0" indent="0">
              <a:buNone/>
            </a:pPr>
            <a:r>
              <a:rPr lang="en-US" sz="3600" b="1" dirty="0">
                <a:solidFill>
                  <a:schemeClr val="bg1"/>
                </a:solidFill>
              </a:rPr>
              <a:t>MISEN will: </a:t>
            </a:r>
            <a:endParaRPr lang="en-US" sz="3600" b="1" dirty="0" smtClean="0">
              <a:solidFill>
                <a:schemeClr val="bg1"/>
              </a:solidFill>
            </a:endParaRPr>
          </a:p>
          <a:p>
            <a:r>
              <a:rPr lang="en-US" sz="2800" dirty="0" smtClean="0">
                <a:solidFill>
                  <a:schemeClr val="bg1">
                    <a:lumMod val="95000"/>
                  </a:schemeClr>
                </a:solidFill>
              </a:rPr>
              <a:t>Provide simultaneous multi-point measurements of the Martian plasma environment.</a:t>
            </a:r>
          </a:p>
          <a:p>
            <a:r>
              <a:rPr lang="en-US" sz="2800" dirty="0" smtClean="0">
                <a:solidFill>
                  <a:schemeClr val="bg1">
                    <a:lumMod val="95000"/>
                  </a:schemeClr>
                </a:solidFill>
              </a:rPr>
              <a:t>Elucidate the real-time response of the this environment to solar wind changes &amp; disturbances (CMEs, SEPs </a:t>
            </a:r>
            <a:r>
              <a:rPr lang="en-US" sz="2800" dirty="0" err="1" smtClean="0">
                <a:solidFill>
                  <a:schemeClr val="bg1">
                    <a:lumMod val="95000"/>
                  </a:schemeClr>
                </a:solidFill>
              </a:rPr>
              <a:t>etc</a:t>
            </a:r>
            <a:r>
              <a:rPr lang="en-US" sz="2800" dirty="0" smtClean="0">
                <a:solidFill>
                  <a:schemeClr val="bg1">
                    <a:lumMod val="95000"/>
                  </a:schemeClr>
                </a:solidFill>
              </a:rPr>
              <a:t>)</a:t>
            </a:r>
          </a:p>
          <a:p>
            <a:r>
              <a:rPr lang="en-US" sz="2800" dirty="0" smtClean="0">
                <a:solidFill>
                  <a:schemeClr val="bg1">
                    <a:lumMod val="95000"/>
                  </a:schemeClr>
                </a:solidFill>
              </a:rPr>
              <a:t>Reveal for the first time the global structure of ion and sputtering escape and how and why it varies.</a:t>
            </a:r>
          </a:p>
          <a:p>
            <a:r>
              <a:rPr lang="en-US" sz="2800" dirty="0" smtClean="0">
                <a:solidFill>
                  <a:schemeClr val="bg1">
                    <a:lumMod val="95000"/>
                  </a:schemeClr>
                </a:solidFill>
              </a:rPr>
              <a:t>Build </a:t>
            </a:r>
            <a:r>
              <a:rPr lang="en-US" sz="2800" dirty="0">
                <a:solidFill>
                  <a:schemeClr val="bg1">
                    <a:lumMod val="95000"/>
                  </a:schemeClr>
                </a:solidFill>
              </a:rPr>
              <a:t>on MAVEN’s legacy for a fraction of the cost.</a:t>
            </a:r>
          </a:p>
          <a:p>
            <a:endParaRPr lang="en-US" sz="2400" dirty="0">
              <a:solidFill>
                <a:schemeClr val="bg1">
                  <a:lumMod val="95000"/>
                </a:schemeClr>
              </a:solidFill>
            </a:endParaRPr>
          </a:p>
          <a:p>
            <a:endParaRPr lang="en-US" sz="2400" dirty="0" smtClean="0">
              <a:solidFill>
                <a:schemeClr val="bg1">
                  <a:lumMod val="95000"/>
                </a:schemeClr>
              </a:solidFill>
            </a:endParaRPr>
          </a:p>
          <a:p>
            <a:endParaRPr lang="en-US" sz="2800" dirty="0">
              <a:solidFill>
                <a:schemeClr val="bg1">
                  <a:lumMod val="95000"/>
                </a:schemeClr>
              </a:solidFill>
            </a:endParaRPr>
          </a:p>
        </p:txBody>
      </p:sp>
      <p:sp>
        <p:nvSpPr>
          <p:cNvPr id="4" name="TextBox 3"/>
          <p:cNvSpPr txBox="1"/>
          <p:nvPr/>
        </p:nvSpPr>
        <p:spPr>
          <a:xfrm>
            <a:off x="2231575" y="5696243"/>
            <a:ext cx="4745786" cy="461665"/>
          </a:xfrm>
          <a:prstGeom prst="rect">
            <a:avLst/>
          </a:prstGeom>
          <a:noFill/>
        </p:spPr>
        <p:txBody>
          <a:bodyPr wrap="none" rtlCol="0">
            <a:spAutoFit/>
          </a:bodyPr>
          <a:lstStyle/>
          <a:p>
            <a:r>
              <a:rPr lang="en-US" sz="2400" b="1" dirty="0" smtClean="0">
                <a:solidFill>
                  <a:srgbClr val="FF00FF"/>
                </a:solidFill>
              </a:rPr>
              <a:t>THANK YOU to the PSDS3 Program! </a:t>
            </a:r>
            <a:endParaRPr lang="en-US" sz="2400" b="1" dirty="0">
              <a:solidFill>
                <a:srgbClr val="FF00FF"/>
              </a:solidFill>
            </a:endParaRPr>
          </a:p>
        </p:txBody>
      </p:sp>
    </p:spTree>
    <p:extLst>
      <p:ext uri="{BB962C8B-B14F-4D97-AF65-F5344CB8AC3E}">
        <p14:creationId xmlns:p14="http://schemas.microsoft.com/office/powerpoint/2010/main" val="194457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511654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Feasibility Study flowchart</a:t>
            </a:r>
            <a:endParaRPr lang="en-US" dirty="0"/>
          </a:p>
        </p:txBody>
      </p:sp>
      <p:pic>
        <p:nvPicPr>
          <p:cNvPr id="8194" name="Picture 2" descr="C:\Users\rlillis\Documents\Work\Proposals\2016\PSDSSSS\Mars IOn Escape\MISEN trade study flowch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067800" cy="4727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9601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3"/>
            <a:ext cx="8229600" cy="973137"/>
          </a:xfrm>
        </p:spPr>
        <p:txBody>
          <a:bodyPr>
            <a:noAutofit/>
          </a:bodyPr>
          <a:lstStyle/>
          <a:p>
            <a:r>
              <a:rPr lang="en-US" sz="3600" dirty="0" smtClean="0"/>
              <a:t>A single measurement platform leaves major questions unanswered</a:t>
            </a:r>
            <a:endParaRPr lang="en-US" sz="3600" dirty="0"/>
          </a:p>
        </p:txBody>
      </p:sp>
      <p:sp>
        <p:nvSpPr>
          <p:cNvPr id="3" name="Content Placeholder 2"/>
          <p:cNvSpPr>
            <a:spLocks noGrp="1"/>
          </p:cNvSpPr>
          <p:nvPr>
            <p:ph idx="1"/>
          </p:nvPr>
        </p:nvSpPr>
        <p:spPr>
          <a:xfrm>
            <a:off x="457202" y="1323977"/>
            <a:ext cx="8239125" cy="4802189"/>
          </a:xfrm>
        </p:spPr>
        <p:txBody>
          <a:bodyPr>
            <a:noAutofit/>
          </a:bodyPr>
          <a:lstStyle/>
          <a:p>
            <a:pPr marL="514350" indent="-514350">
              <a:buAutoNum type="alphaLcParenR"/>
            </a:pPr>
            <a:r>
              <a:rPr lang="en-US" sz="2000" dirty="0" smtClean="0"/>
              <a:t>spatial and temporal variations in escape fluxes cannot be distinguished </a:t>
            </a:r>
          </a:p>
          <a:p>
            <a:pPr marL="514350" indent="-514350">
              <a:buAutoNum type="alphaLcParenR"/>
            </a:pPr>
            <a:r>
              <a:rPr lang="en-US" sz="2000" dirty="0" smtClean="0"/>
              <a:t>responses </a:t>
            </a:r>
            <a:r>
              <a:rPr lang="en-US" sz="2000" dirty="0"/>
              <a:t>of escape fluxes to changing solar wind conditions </a:t>
            </a:r>
            <a:r>
              <a:rPr lang="en-US" sz="2000" dirty="0" smtClean="0"/>
              <a:t>(~</a:t>
            </a:r>
            <a:r>
              <a:rPr lang="en-US" sz="2000" dirty="0"/>
              <a:t>1 minute) can only be measured with a time-lag of an hour or </a:t>
            </a:r>
            <a:r>
              <a:rPr lang="en-US" sz="2000" dirty="0" smtClean="0"/>
              <a:t>(much) more </a:t>
            </a:r>
          </a:p>
          <a:p>
            <a:pPr marL="514350" indent="-514350">
              <a:buAutoNum type="alphaLcParenR"/>
            </a:pPr>
            <a:r>
              <a:rPr lang="en-US" sz="2000" dirty="0" smtClean="0"/>
              <a:t>global </a:t>
            </a:r>
            <a:r>
              <a:rPr lang="en-US" sz="2000" dirty="0"/>
              <a:t>escape rate variability in response to space weather “</a:t>
            </a:r>
            <a:r>
              <a:rPr lang="en-US" sz="2000" dirty="0" smtClean="0"/>
              <a:t>storms” (much </a:t>
            </a:r>
            <a:r>
              <a:rPr lang="en-US" sz="2000" dirty="0"/>
              <a:t>more common and intense in the early solar </a:t>
            </a:r>
            <a:r>
              <a:rPr lang="en-US" sz="2000" dirty="0" smtClean="0"/>
              <a:t>system) </a:t>
            </a:r>
            <a:r>
              <a:rPr lang="en-US" sz="2000" dirty="0"/>
              <a:t>must be estimated (poorly) from a single orbit track. </a:t>
            </a:r>
          </a:p>
          <a:p>
            <a:endParaRPr lang="en-US" sz="20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3634" y="3429000"/>
            <a:ext cx="3475151" cy="301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5400000">
            <a:off x="5650265" y="4694366"/>
            <a:ext cx="1511119" cy="276999"/>
          </a:xfrm>
          <a:prstGeom prst="rect">
            <a:avLst/>
          </a:prstGeom>
          <a:noFill/>
        </p:spPr>
        <p:txBody>
          <a:bodyPr wrap="none" rtlCol="0">
            <a:spAutoFit/>
          </a:bodyPr>
          <a:lstStyle/>
          <a:p>
            <a:r>
              <a:rPr lang="en-US" sz="1200" dirty="0" smtClean="0"/>
              <a:t>Credit: M. Marquette</a:t>
            </a:r>
            <a:endParaRPr lang="en-US" sz="1200" dirty="0"/>
          </a:p>
        </p:txBody>
      </p:sp>
    </p:spTree>
    <p:extLst>
      <p:ext uri="{BB962C8B-B14F-4D97-AF65-F5344CB8AC3E}">
        <p14:creationId xmlns:p14="http://schemas.microsoft.com/office/powerpoint/2010/main" val="30897528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22056</TotalTime>
  <Words>1505</Words>
  <Application>Microsoft Office PowerPoint</Application>
  <PresentationFormat>On-screen Show (4:3)</PresentationFormat>
  <Paragraphs>161</Paragraphs>
  <Slides>19</Slides>
  <Notes>7</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19</vt:i4>
      </vt:variant>
    </vt:vector>
  </HeadingPairs>
  <TitlesOfParts>
    <vt:vector size="22" baseType="lpstr">
      <vt:lpstr>Office Theme</vt:lpstr>
      <vt:lpstr>1_Office Theme</vt:lpstr>
      <vt:lpstr>Image File</vt:lpstr>
      <vt:lpstr>Mars Ion and Sputtering Escape Network (MISEN)</vt:lpstr>
      <vt:lpstr>Outline</vt:lpstr>
      <vt:lpstr>Plasma &amp; magnetic field measurements in planetary environments: why do we care?</vt:lpstr>
      <vt:lpstr>Plasma &amp; magnetic field measurements in planetary environments: why do we care?</vt:lpstr>
      <vt:lpstr>Plasma &amp; magnetic field measurements in planetary environments: why do we care?</vt:lpstr>
      <vt:lpstr>A single measurement platform leaves major questions unanswered</vt:lpstr>
      <vt:lpstr>A Multi-spacecraft Revolution</vt:lpstr>
      <vt:lpstr>MISEN Objective and Concept</vt:lpstr>
      <vt:lpstr>Science Payload</vt:lpstr>
      <vt:lpstr>Mission Design 1: Cruise</vt:lpstr>
      <vt:lpstr>Mission Design 2: Spiral Down to Science</vt:lpstr>
      <vt:lpstr>Mission Design 3: Science Orbits</vt:lpstr>
      <vt:lpstr>Mission Design 3: Science Orbits</vt:lpstr>
      <vt:lpstr>Spacecraft Ops and architecture</vt:lpstr>
      <vt:lpstr>MISEN Study Team</vt:lpstr>
      <vt:lpstr>Summary</vt:lpstr>
      <vt:lpstr>BACKUP SLIDES</vt:lpstr>
      <vt:lpstr>Feasibility Study flowchart</vt:lpstr>
      <vt:lpstr>A single measurement platform leaves major questions unanswered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MISEN SSL Kickoff Meeting</dc:title>
  <dc:creator>rlillis</dc:creator>
  <cp:lastModifiedBy>rlillis</cp:lastModifiedBy>
  <cp:revision>293</cp:revision>
  <dcterms:created xsi:type="dcterms:W3CDTF">2017-06-14T18:10:48Z</dcterms:created>
  <dcterms:modified xsi:type="dcterms:W3CDTF">2018-04-30T17:06:38Z</dcterms:modified>
</cp:coreProperties>
</file>