
<file path=[Content_Types].xml><?xml version="1.0" encoding="utf-8"?>
<Types xmlns="http://schemas.openxmlformats.org/package/2006/content-types">
  <Default Extension="png" ContentType="image/png"/>
  <Default Extension="emf" ContentType="image/x-emf"/>
  <Default Extension="jpeg" ContentType="image/jpeg"/>
  <Default Extension="mov" ContentType="video/quicktime"/>
  <Default Extension="rels" ContentType="application/vnd.openxmlformats-package.relationships+xml"/>
  <Default Extension="xml" ContentType="application/xml"/>
  <Default Extension="m4v"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 id="2147483728" r:id="rId2"/>
  </p:sldMasterIdLst>
  <p:notesMasterIdLst>
    <p:notesMasterId r:id="rId22"/>
  </p:notesMasterIdLst>
  <p:handoutMasterIdLst>
    <p:handoutMasterId r:id="rId23"/>
  </p:handoutMasterIdLst>
  <p:sldIdLst>
    <p:sldId id="494" r:id="rId3"/>
    <p:sldId id="475" r:id="rId4"/>
    <p:sldId id="476" r:id="rId5"/>
    <p:sldId id="490" r:id="rId6"/>
    <p:sldId id="493" r:id="rId7"/>
    <p:sldId id="477" r:id="rId8"/>
    <p:sldId id="489" r:id="rId9"/>
    <p:sldId id="478" r:id="rId10"/>
    <p:sldId id="491" r:id="rId11"/>
    <p:sldId id="482" r:id="rId12"/>
    <p:sldId id="483" r:id="rId13"/>
    <p:sldId id="480" r:id="rId14"/>
    <p:sldId id="485" r:id="rId15"/>
    <p:sldId id="486" r:id="rId16"/>
    <p:sldId id="487" r:id="rId17"/>
    <p:sldId id="492" r:id="rId18"/>
    <p:sldId id="484" r:id="rId19"/>
    <p:sldId id="473" r:id="rId20"/>
    <p:sldId id="474"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59">
          <p15:clr>
            <a:srgbClr val="A4A3A4"/>
          </p15:clr>
        </p15:guide>
        <p15:guide id="2" orient="horz" pos="89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BA0C2F"/>
    <a:srgbClr val="5358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443" autoAdjust="0"/>
  </p:normalViewPr>
  <p:slideViewPr>
    <p:cSldViewPr snapToGrid="0" snapToObjects="1">
      <p:cViewPr varScale="1">
        <p:scale>
          <a:sx n="141" d="100"/>
          <a:sy n="141" d="100"/>
        </p:scale>
        <p:origin x="2256" y="120"/>
      </p:cViewPr>
      <p:guideLst>
        <p:guide orient="horz" pos="4059"/>
        <p:guide orient="horz" pos="890"/>
        <p:guide pos="2881"/>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DF2216-3C6C-5242-8DB2-4752D4FEC615}" type="datetimeFigureOut">
              <a:rPr lang="en-US" smtClean="0">
                <a:latin typeface="Arial"/>
              </a:rPr>
              <a:pPr/>
              <a:t>4/26/2018</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36E00F2-CC6B-3345-A584-44341337AE23}" type="slidenum">
              <a:rPr lang="en-US" smtClean="0">
                <a:latin typeface="Arial"/>
              </a:rPr>
              <a:pPr/>
              <a:t>‹#›</a:t>
            </a:fld>
            <a:endParaRPr lang="en-US" dirty="0">
              <a:latin typeface="Arial"/>
            </a:endParaRPr>
          </a:p>
        </p:txBody>
      </p:sp>
    </p:spTree>
    <p:extLst>
      <p:ext uri="{BB962C8B-B14F-4D97-AF65-F5344CB8AC3E}">
        <p14:creationId xmlns:p14="http://schemas.microsoft.com/office/powerpoint/2010/main" val="29354263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2CD6293C-6F3F-374D-A003-D3E152FC3744}" type="datetimeFigureOut">
              <a:rPr lang="en-US" smtClean="0"/>
              <a:pPr/>
              <a:t>4/26/2018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D389288A-BD78-EC48-81B6-C08E556E1607}" type="slidenum">
              <a:rPr lang="en-US" smtClean="0"/>
              <a:pPr/>
              <a:t>‹#›</a:t>
            </a:fld>
            <a:endParaRPr lang="en-US" dirty="0"/>
          </a:p>
        </p:txBody>
      </p:sp>
    </p:spTree>
    <p:extLst>
      <p:ext uri="{BB962C8B-B14F-4D97-AF65-F5344CB8AC3E}">
        <p14:creationId xmlns:p14="http://schemas.microsoft.com/office/powerpoint/2010/main" val="9267602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1</a:t>
            </a:fld>
            <a:endParaRPr lang="en-US" dirty="0"/>
          </a:p>
        </p:txBody>
      </p:sp>
    </p:spTree>
    <p:extLst>
      <p:ext uri="{BB962C8B-B14F-4D97-AF65-F5344CB8AC3E}">
        <p14:creationId xmlns:p14="http://schemas.microsoft.com/office/powerpoint/2010/main" val="1651968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PSDS3 was a 2016</a:t>
            </a:r>
            <a:r>
              <a:rPr lang="en-US" baseline="0" dirty="0" smtClean="0"/>
              <a:t> ROSES solicitation for </a:t>
            </a:r>
            <a:r>
              <a:rPr lang="en-US" baseline="0" dirty="0" err="1" smtClean="0"/>
              <a:t>smallsat</a:t>
            </a:r>
            <a:r>
              <a:rPr lang="en-US" baseline="0" dirty="0" smtClean="0"/>
              <a:t> (&lt; 180 kg, ESPA-class) mission concepts to planetary targets, specifically enumerating the technological gaps and barriers to this accomplishment. </a:t>
            </a:r>
          </a:p>
          <a:p>
            <a:r>
              <a:rPr lang="en-US" baseline="0" dirty="0" smtClean="0"/>
              <a:t>This turned out to be, of course, no easy feat (hence the solicitation) and several technology gaps were identified such as (but not limited to): SmallSat EP maturity, SmallSat high-power computing, and the associated power/ADCS/ and thermal cascades. </a:t>
            </a:r>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2</a:t>
            </a:fld>
            <a:endParaRPr lang="en-US" dirty="0"/>
          </a:p>
        </p:txBody>
      </p:sp>
    </p:spTree>
    <p:extLst>
      <p:ext uri="{BB962C8B-B14F-4D97-AF65-F5344CB8AC3E}">
        <p14:creationId xmlns:p14="http://schemas.microsoft.com/office/powerpoint/2010/main" val="1261341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(Simulation)</a:t>
            </a:r>
          </a:p>
          <a:p>
            <a:r>
              <a:rPr lang="en-US" dirty="0" smtClean="0"/>
              <a:t>Animation made for InSight,</a:t>
            </a:r>
            <a:r>
              <a:rPr lang="en-US" baseline="0" dirty="0" smtClean="0"/>
              <a:t> and depicts seismic waves on the surface of Mars. But, the idea is that it is the disturbance of the waves itself that yield the scientific discovery. As the waves pass through crustal material of different thickness, density and composition, the wave front distorts. THIS is the goal, in addition to the simple existence of </a:t>
            </a:r>
            <a:r>
              <a:rPr lang="en-US" baseline="0" dirty="0" err="1" smtClean="0"/>
              <a:t>Venusquakes</a:t>
            </a:r>
            <a:r>
              <a:rPr lang="en-US" baseline="0" dirty="0" smtClean="0"/>
              <a:t> in the first place. That said, confidence in our measurement technique coupled with LACK of phenomena is still a very interesting result.</a:t>
            </a:r>
          </a:p>
          <a:p>
            <a:endParaRPr lang="en-US" baseline="0" dirty="0" smtClean="0"/>
          </a:p>
          <a:p>
            <a:r>
              <a:rPr lang="en-US" baseline="0" dirty="0" smtClean="0"/>
              <a:t>InSight can get away with a “single” seismometer because it is incredibly sensitive, but more (in more places) would of course be helpful. InSight can locate the epicenter, but can’t see the “shape” (per se) of the Wavefront on a global scale. In situ seismic measurements at Venus (a la InSight) of course would be a very expensive endeavor due to the wildly inhospitable surface conditions at Venus. Our technology does not currently support such an implantation, and the expensive necessary developments are still a ways in the future.</a:t>
            </a:r>
          </a:p>
          <a:p>
            <a:r>
              <a:rPr lang="en-US" baseline="0" dirty="0" smtClean="0"/>
              <a:t>Note that this dictates a wide field of view (FOV) in order to detect global variation in wave curvature. </a:t>
            </a:r>
          </a:p>
          <a:p>
            <a:endParaRPr lang="en-US" baseline="0" dirty="0" smtClean="0"/>
          </a:p>
          <a:p>
            <a:r>
              <a:rPr lang="en-US" baseline="0" dirty="0" smtClean="0"/>
              <a:t>THIS animation was just the Rayleigh waves conducted through the surface of the planet. From there, atmospheric pressure waves carry the vertical displacements to the surface of the atmosphere, amplifying it along the way. </a:t>
            </a:r>
          </a:p>
          <a:p>
            <a:endParaRPr lang="en-US" baseline="0" dirty="0" smtClean="0"/>
          </a:p>
          <a:p>
            <a:r>
              <a:rPr lang="en-US" baseline="0" dirty="0" smtClean="0"/>
              <a:t>*I took a lot of these animations and graphics from Philippe </a:t>
            </a:r>
            <a:r>
              <a:rPr lang="en-US" baseline="0" dirty="0" err="1" smtClean="0"/>
              <a:t>Lognonne</a:t>
            </a:r>
            <a:r>
              <a:rPr lang="en-US" baseline="0" dirty="0" smtClean="0"/>
              <a:t> (scientist for VAMOS and </a:t>
            </a:r>
            <a:r>
              <a:rPr lang="en-US" baseline="0" dirty="0" err="1" smtClean="0"/>
              <a:t>SEISmometer</a:t>
            </a:r>
            <a:r>
              <a:rPr lang="en-US" baseline="0" dirty="0" smtClean="0"/>
              <a:t> PI for InSight), so many thanks to him and his exciting presentation on VAMOS’s science. </a:t>
            </a:r>
          </a:p>
          <a:p>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3</a:t>
            </a:fld>
            <a:endParaRPr lang="en-US" dirty="0"/>
          </a:p>
        </p:txBody>
      </p:sp>
    </p:spTree>
    <p:extLst>
      <p:ext uri="{BB962C8B-B14F-4D97-AF65-F5344CB8AC3E}">
        <p14:creationId xmlns:p14="http://schemas.microsoft.com/office/powerpoint/2010/main" val="3351763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BACKUP IN CASE THE VIDEO BREAKS</a:t>
            </a:r>
          </a:p>
          <a:p>
            <a:endParaRPr lang="en-US" dirty="0" smtClean="0"/>
          </a:p>
          <a:p>
            <a:endParaRPr lang="en-US" dirty="0" smtClean="0"/>
          </a:p>
          <a:p>
            <a:r>
              <a:rPr lang="en-US" dirty="0" smtClean="0"/>
              <a:t>(Simulation)</a:t>
            </a:r>
          </a:p>
          <a:p>
            <a:r>
              <a:rPr lang="en-US" dirty="0" smtClean="0"/>
              <a:t>Animation made for InSight,</a:t>
            </a:r>
            <a:r>
              <a:rPr lang="en-US" baseline="0" dirty="0" smtClean="0"/>
              <a:t> and depicts seismic waves on the surface of Mars. But, the idea is that it is the disturbance of the waves itself that yield the scientific discovery. As the waves pass through crustal material of different thickness, density and composition, the wave front distorts. THIS is the goal, in addition to the simple existence of </a:t>
            </a:r>
            <a:r>
              <a:rPr lang="en-US" baseline="0" dirty="0" err="1" smtClean="0"/>
              <a:t>Venusquakes</a:t>
            </a:r>
            <a:r>
              <a:rPr lang="en-US" baseline="0" dirty="0" smtClean="0"/>
              <a:t> in the first place. That said, confidence in our measurement technique coupled with LACK of phenomena is still a very interesting result.</a:t>
            </a:r>
          </a:p>
          <a:p>
            <a:endParaRPr lang="en-US" baseline="0" dirty="0" smtClean="0"/>
          </a:p>
          <a:p>
            <a:r>
              <a:rPr lang="en-US" baseline="0" dirty="0" smtClean="0"/>
              <a:t>InSight can get away with a “single” seismometer because it is incredibly sensitive, but more (in more places) would of course be helpful. InSight can locate the epicenter, but can’t see the “shape” (per se) of the Wavefront on a global scale. In situ seismic measurements at Venus (a la InSight) of course would be a very expensive endeavor due to the wildly inhospitable surface conditions at Venus. Our technology does not currently support such an implantation, and the expensive necessary developments are still a ways in the future.</a:t>
            </a:r>
          </a:p>
          <a:p>
            <a:r>
              <a:rPr lang="en-US" baseline="0" dirty="0" smtClean="0"/>
              <a:t>Note that this dictates a wide field of view (FOV) in order to detect global variation in wave curvature. </a:t>
            </a:r>
          </a:p>
          <a:p>
            <a:endParaRPr lang="en-US" baseline="0" dirty="0" smtClean="0"/>
          </a:p>
          <a:p>
            <a:r>
              <a:rPr lang="en-US" baseline="0" dirty="0" smtClean="0"/>
              <a:t>*I took a lot of these animations and graphics from Philippe </a:t>
            </a:r>
            <a:r>
              <a:rPr lang="en-US" baseline="0" dirty="0" err="1" smtClean="0"/>
              <a:t>Lognonne</a:t>
            </a:r>
            <a:r>
              <a:rPr lang="en-US" baseline="0" dirty="0" smtClean="0"/>
              <a:t> (scientist for VAMOS and </a:t>
            </a:r>
            <a:r>
              <a:rPr lang="en-US" baseline="0" dirty="0" err="1" smtClean="0"/>
              <a:t>SEISmometer</a:t>
            </a:r>
            <a:r>
              <a:rPr lang="en-US" baseline="0" dirty="0" smtClean="0"/>
              <a:t> PI for InSight), so many thanks to him and his exciting presentation on VAMOS’s science. </a:t>
            </a:r>
          </a:p>
          <a:p>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4</a:t>
            </a:fld>
            <a:endParaRPr lang="en-US" dirty="0"/>
          </a:p>
        </p:txBody>
      </p:sp>
    </p:spTree>
    <p:extLst>
      <p:ext uri="{BB962C8B-B14F-4D97-AF65-F5344CB8AC3E}">
        <p14:creationId xmlns:p14="http://schemas.microsoft.com/office/powerpoint/2010/main" val="112226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(Simulation)</a:t>
            </a:r>
          </a:p>
          <a:p>
            <a:r>
              <a:rPr lang="en-US" dirty="0" smtClean="0"/>
              <a:t>This animation shows *a</a:t>
            </a:r>
            <a:r>
              <a:rPr lang="en-US" baseline="0" dirty="0" smtClean="0"/>
              <a:t> possible* FOV of the VAMOS IR instrument trained on the disc of Venus from high orbit. During the study, several fields of view were studied with factors including orbital altitude, optics size/mass, and resolution. </a:t>
            </a:r>
          </a:p>
          <a:p>
            <a:r>
              <a:rPr lang="en-US" baseline="0" dirty="0" smtClean="0"/>
              <a:t>Watch as a simulated </a:t>
            </a:r>
            <a:r>
              <a:rPr lang="en-US" baseline="0" dirty="0" err="1" smtClean="0"/>
              <a:t>Venusquake</a:t>
            </a:r>
            <a:r>
              <a:rPr lang="en-US" baseline="0" dirty="0" smtClean="0"/>
              <a:t> is conducted into the ionosphere by Venus’ thick atmosphere and reveals itself in waves in the airglow intensity. </a:t>
            </a:r>
          </a:p>
          <a:p>
            <a:r>
              <a:rPr lang="en-US" baseline="0" dirty="0" smtClean="0"/>
              <a:t>Note again the necessity for a wide-disc FOV in order to observe the global variations in Wavefront curvature across the disc. </a:t>
            </a:r>
          </a:p>
          <a:p>
            <a:endParaRPr lang="en-US" baseline="0" dirty="0" smtClean="0"/>
          </a:p>
          <a:p>
            <a:r>
              <a:rPr lang="en-US" baseline="0" smtClean="0"/>
              <a:t>Waves move at ~5-7 km/s </a:t>
            </a:r>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389288A-BD78-EC48-81B6-C08E556E1607}" type="slidenum">
              <a:rPr lang="en-US" smtClean="0"/>
              <a:pPr/>
              <a:t>6</a:t>
            </a:fld>
            <a:endParaRPr lang="en-US" dirty="0"/>
          </a:p>
        </p:txBody>
      </p:sp>
    </p:spTree>
    <p:extLst>
      <p:ext uri="{BB962C8B-B14F-4D97-AF65-F5344CB8AC3E}">
        <p14:creationId xmlns:p14="http://schemas.microsoft.com/office/powerpoint/2010/main" val="403003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BACKUP IN CASE THE VIDEO BREAKS</a:t>
            </a:r>
          </a:p>
          <a:p>
            <a:endParaRPr lang="en-US" dirty="0" smtClean="0"/>
          </a:p>
          <a:p>
            <a:endParaRPr lang="en-US" dirty="0" smtClean="0"/>
          </a:p>
          <a:p>
            <a:r>
              <a:rPr lang="en-US" dirty="0" smtClean="0"/>
              <a:t>(Simulation)</a:t>
            </a:r>
          </a:p>
          <a:p>
            <a:r>
              <a:rPr lang="en-US" dirty="0" smtClean="0"/>
              <a:t>This animation shows *a</a:t>
            </a:r>
            <a:r>
              <a:rPr lang="en-US" baseline="0" dirty="0" smtClean="0"/>
              <a:t> possible* FOV of the VAMOS IR instrument trained on the disc of Venus from high orbit. During the study, several fields of view were studied with factors including orbital altitude, optics size/mass, and resolution. </a:t>
            </a:r>
          </a:p>
          <a:p>
            <a:r>
              <a:rPr lang="en-US" baseline="0" dirty="0" smtClean="0"/>
              <a:t>Watch as a simulated </a:t>
            </a:r>
            <a:r>
              <a:rPr lang="en-US" baseline="0" dirty="0" err="1" smtClean="0"/>
              <a:t>Venusquake</a:t>
            </a:r>
            <a:r>
              <a:rPr lang="en-US" baseline="0" dirty="0" smtClean="0"/>
              <a:t> is conducted into the ionosphere by Venus’ thick atmosphere and reveals itself in Rayleigh waves in the airglow intensity. </a:t>
            </a:r>
          </a:p>
          <a:p>
            <a:r>
              <a:rPr lang="en-US" baseline="0" dirty="0" smtClean="0"/>
              <a:t>Note again the necessity for a wide-disc FOV in order to observe the global variations in Wavefront curvature across the disc. </a:t>
            </a:r>
          </a:p>
          <a:p>
            <a:endParaRPr lang="en-US" baseline="0" dirty="0" smtClean="0"/>
          </a:p>
        </p:txBody>
      </p:sp>
      <p:sp>
        <p:nvSpPr>
          <p:cNvPr id="4" name="Slide Number Placeholder 3"/>
          <p:cNvSpPr>
            <a:spLocks noGrp="1"/>
          </p:cNvSpPr>
          <p:nvPr>
            <p:ph type="sldNum" sz="quarter" idx="10"/>
          </p:nvPr>
        </p:nvSpPr>
        <p:spPr/>
        <p:txBody>
          <a:bodyPr/>
          <a:lstStyle/>
          <a:p>
            <a:fld id="{D389288A-BD78-EC48-81B6-C08E556E1607}" type="slidenum">
              <a:rPr lang="en-US" smtClean="0"/>
              <a:pPr/>
              <a:t>7</a:t>
            </a:fld>
            <a:endParaRPr lang="en-US" dirty="0"/>
          </a:p>
        </p:txBody>
      </p:sp>
    </p:spTree>
    <p:extLst>
      <p:ext uri="{BB962C8B-B14F-4D97-AF65-F5344CB8AC3E}">
        <p14:creationId xmlns:p14="http://schemas.microsoft.com/office/powerpoint/2010/main" val="923206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real data, play the video)</a:t>
            </a:r>
          </a:p>
          <a:p>
            <a:r>
              <a:rPr lang="en-US" dirty="0" smtClean="0"/>
              <a:t>Video shows GPS signals</a:t>
            </a:r>
            <a:r>
              <a:rPr lang="en-US" baseline="0" dirty="0" smtClean="0"/>
              <a:t> attenuated by atmospheric disturbance caused by an Earthquake and tsunami. (modulated TEC)</a:t>
            </a:r>
          </a:p>
          <a:p>
            <a:r>
              <a:rPr lang="en-US" baseline="0" dirty="0" smtClean="0"/>
              <a:t>This effect is similar to how airglow is excited by gravity waves for the same reason. </a:t>
            </a:r>
          </a:p>
          <a:p>
            <a:r>
              <a:rPr lang="en-US" baseline="0" dirty="0" smtClean="0"/>
              <a:t>Note that Earth’s atmosphere is thinner than Venus’s, and that Venus’s airglow layer is the brightest in the solar system. </a:t>
            </a:r>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8</a:t>
            </a:fld>
            <a:endParaRPr lang="en-US" dirty="0"/>
          </a:p>
        </p:txBody>
      </p:sp>
    </p:spTree>
    <p:extLst>
      <p:ext uri="{BB962C8B-B14F-4D97-AF65-F5344CB8AC3E}">
        <p14:creationId xmlns:p14="http://schemas.microsoft.com/office/powerpoint/2010/main" val="352004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BACKUP IN CASE THE</a:t>
            </a:r>
            <a:r>
              <a:rPr lang="en-US" baseline="0" dirty="0" smtClean="0"/>
              <a:t> VIDEO BREAKS</a:t>
            </a:r>
            <a:endParaRPr lang="en-US" dirty="0" smtClean="0"/>
          </a:p>
          <a:p>
            <a:endParaRPr lang="en-US" dirty="0" smtClean="0"/>
          </a:p>
          <a:p>
            <a:endParaRPr lang="en-US" dirty="0" smtClean="0"/>
          </a:p>
          <a:p>
            <a:r>
              <a:rPr lang="en-US" dirty="0" smtClean="0"/>
              <a:t>(This is real data, play the video)</a:t>
            </a:r>
          </a:p>
          <a:p>
            <a:r>
              <a:rPr lang="en-US" dirty="0" smtClean="0"/>
              <a:t>Video shows GPS signals</a:t>
            </a:r>
            <a:r>
              <a:rPr lang="en-US" baseline="0" dirty="0" smtClean="0"/>
              <a:t> attenuated by atmospheric disturbance caused by an Earthquake and tsunami. (modulated TEC)</a:t>
            </a:r>
          </a:p>
          <a:p>
            <a:r>
              <a:rPr lang="en-US" baseline="0" dirty="0" smtClean="0"/>
              <a:t>This effect is similar to how airglow is excited by gravity waves for the same reason. </a:t>
            </a:r>
          </a:p>
          <a:p>
            <a:r>
              <a:rPr lang="en-US" baseline="0" dirty="0" smtClean="0"/>
              <a:t>Note that Earth’s atmosphere is thinner than Venus’s, and that Venus’s airglow layer is the brightest in the solar system. </a:t>
            </a:r>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9</a:t>
            </a:fld>
            <a:endParaRPr lang="en-US" dirty="0"/>
          </a:p>
        </p:txBody>
      </p:sp>
    </p:spTree>
    <p:extLst>
      <p:ext uri="{BB962C8B-B14F-4D97-AF65-F5344CB8AC3E}">
        <p14:creationId xmlns:p14="http://schemas.microsoft.com/office/powerpoint/2010/main" val="684943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will be discussed (for the remainder of this presentation), the VAMOS concept aims to make these observations with a Small Spacecraft in high circular orbit at Venus. </a:t>
            </a:r>
          </a:p>
          <a:p>
            <a:r>
              <a:rPr lang="en-US" baseline="0" dirty="0" smtClean="0"/>
              <a:t>	-High circular means we can: </a:t>
            </a:r>
          </a:p>
          <a:p>
            <a:r>
              <a:rPr lang="en-US" baseline="0" dirty="0" smtClean="0"/>
              <a:t>		-High: see a large portion of the planet at once</a:t>
            </a:r>
          </a:p>
          <a:p>
            <a:r>
              <a:rPr lang="en-US" baseline="0" dirty="0" smtClean="0"/>
              <a:t>			-also very stable </a:t>
            </a:r>
            <a:r>
              <a:rPr lang="en-US" baseline="0" dirty="0" err="1" smtClean="0"/>
              <a:t>wrt</a:t>
            </a:r>
            <a:r>
              <a:rPr lang="en-US" baseline="0" dirty="0" smtClean="0"/>
              <a:t> solar gravity perturbations</a:t>
            </a:r>
          </a:p>
          <a:p>
            <a:r>
              <a:rPr lang="en-US" baseline="0" dirty="0" smtClean="0"/>
              <a:t>		-Circular: keep the planet at a constant focal distance, and keep resolution steady</a:t>
            </a:r>
          </a:p>
          <a:p>
            <a:r>
              <a:rPr lang="en-US" baseline="0" dirty="0" smtClean="0"/>
              <a:t>-Other benefits: </a:t>
            </a:r>
          </a:p>
          <a:p>
            <a:r>
              <a:rPr lang="en-US" baseline="0" dirty="0" smtClean="0"/>
              <a:t>	-supply in-situ or low-orbit missions with relay support</a:t>
            </a:r>
          </a:p>
        </p:txBody>
      </p:sp>
      <p:sp>
        <p:nvSpPr>
          <p:cNvPr id="4" name="Slide Number Placeholder 3"/>
          <p:cNvSpPr>
            <a:spLocks noGrp="1"/>
          </p:cNvSpPr>
          <p:nvPr>
            <p:ph type="sldNum" sz="quarter" idx="10"/>
          </p:nvPr>
        </p:nvSpPr>
        <p:spPr/>
        <p:txBody>
          <a:bodyPr/>
          <a:lstStyle/>
          <a:p>
            <a:fld id="{D389288A-BD78-EC48-81B6-C08E556E1607}" type="slidenum">
              <a:rPr lang="en-US" smtClean="0"/>
              <a:pPr/>
              <a:t>10</a:t>
            </a:fld>
            <a:endParaRPr lang="en-US" dirty="0"/>
          </a:p>
        </p:txBody>
      </p:sp>
    </p:spTree>
    <p:extLst>
      <p:ext uri="{BB962C8B-B14F-4D97-AF65-F5344CB8AC3E}">
        <p14:creationId xmlns:p14="http://schemas.microsoft.com/office/powerpoint/2010/main" val="641081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Instrument key</a:t>
            </a:r>
            <a:r>
              <a:rPr lang="en-US" baseline="0" dirty="0" smtClean="0"/>
              <a:t> features (image via Mayer Rud): </a:t>
            </a:r>
          </a:p>
          <a:p>
            <a:r>
              <a:rPr lang="en-US" baseline="0" dirty="0" smtClean="0"/>
              <a:t>	-The design for the infrared telescope is relatively simple, splitting the incoming image of the planet with a beamsplitter onto two detectors, one at 1.27 micron (non-sunlit regions) and one at 4.28 micron (for sunlit regions).</a:t>
            </a:r>
          </a:p>
          <a:p>
            <a:r>
              <a:rPr lang="en-US" baseline="0" dirty="0" smtClean="0"/>
              <a:t>	-Design is fully refractive, and is reminiscent of the DLR VIRTIS design (Venus Express), see Joern Helbert.</a:t>
            </a:r>
            <a:endParaRPr lang="en-US" dirty="0" smtClean="0"/>
          </a:p>
          <a:p>
            <a:endParaRPr lang="en-US" dirty="0" smtClean="0"/>
          </a:p>
          <a:p>
            <a:r>
              <a:rPr lang="en-US" dirty="0" smtClean="0"/>
              <a:t>Spacecraft key features:</a:t>
            </a:r>
            <a:r>
              <a:rPr lang="en-US" baseline="0" dirty="0" smtClean="0"/>
              <a:t>  (*this CAD was not ready when we wrote the paper, so maybe it will find its way into the updated [post-meeting] version of the paper. via Team X)</a:t>
            </a:r>
          </a:p>
          <a:p>
            <a:r>
              <a:rPr lang="en-US" baseline="0" dirty="0" smtClean="0"/>
              <a:t>	-Solar electric propulsion (SEP)</a:t>
            </a:r>
          </a:p>
          <a:p>
            <a:r>
              <a:rPr lang="en-US" baseline="0" dirty="0" smtClean="0"/>
              <a:t>		-Dictates large (relative to bus) solar arrays</a:t>
            </a:r>
          </a:p>
          <a:p>
            <a:r>
              <a:rPr lang="en-US" baseline="0" dirty="0" smtClean="0"/>
              <a:t>		-SEP allows VAMOS to enter a high-circular orbit much </a:t>
            </a:r>
            <a:r>
              <a:rPr lang="en-US" baseline="0" dirty="0" err="1" smtClean="0"/>
              <a:t>MUCH</a:t>
            </a:r>
            <a:r>
              <a:rPr lang="en-US" baseline="0" dirty="0" smtClean="0"/>
              <a:t> easier than a chemical system, which would prefer a highly elliptical orbit with low pericytherion. </a:t>
            </a:r>
          </a:p>
          <a:p>
            <a:r>
              <a:rPr lang="en-US" baseline="0" dirty="0" smtClean="0"/>
              <a:t>		-JPL </a:t>
            </a:r>
            <a:r>
              <a:rPr lang="en-US" baseline="0" dirty="0" err="1" smtClean="0"/>
              <a:t>MaSMi</a:t>
            </a:r>
            <a:r>
              <a:rPr lang="en-US" baseline="0" dirty="0" smtClean="0"/>
              <a:t> EP thruster (600-800 W) chosen as baseline main engine due to throughput constraints of comparable engines. Adding throughput spares would be prohibitively expensive to the mass budget.</a:t>
            </a:r>
          </a:p>
          <a:p>
            <a:r>
              <a:rPr lang="en-US" baseline="0" dirty="0" smtClean="0"/>
              <a:t>	-Real-time processing for event detection is the hardest constraint to contend with, and led us to identify CubeSat/SmallSat CDH systems as the biggest technology hurdle for this class of mission. </a:t>
            </a:r>
          </a:p>
          <a:p>
            <a:r>
              <a:rPr lang="en-US" baseline="0" dirty="0" smtClean="0"/>
              <a:t>	-Once processed, the data is more than compact enough to be returned to Earth via an X-band medium-gain antenna and IRIS CubeSat radio.</a:t>
            </a:r>
          </a:p>
          <a:p>
            <a:r>
              <a:rPr lang="en-US" baseline="0" dirty="0" smtClean="0"/>
              <a:t>	-Arrays dictate a higher ADCS capability than </a:t>
            </a:r>
            <a:r>
              <a:rPr lang="en-US" baseline="0" dirty="0" err="1" smtClean="0"/>
              <a:t>CuebSat</a:t>
            </a:r>
            <a:r>
              <a:rPr lang="en-US" baseline="0" dirty="0" smtClean="0"/>
              <a:t> hardware, but less than larger, more classical systems. This also represents a capability gap in industry offerings. </a:t>
            </a:r>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11</a:t>
            </a:fld>
            <a:endParaRPr lang="en-US" dirty="0"/>
          </a:p>
        </p:txBody>
      </p:sp>
    </p:spTree>
    <p:extLst>
      <p:ext uri="{BB962C8B-B14F-4D97-AF65-F5344CB8AC3E}">
        <p14:creationId xmlns:p14="http://schemas.microsoft.com/office/powerpoint/2010/main" val="1017904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(via Jonathan Makela and Matthew Grawe,</a:t>
            </a:r>
            <a:r>
              <a:rPr lang="en-US" baseline="0" dirty="0" smtClean="0"/>
              <a:t> University of Illinois at Urbana-Champaign)</a:t>
            </a:r>
            <a:endParaRPr lang="en-US" dirty="0" smtClean="0"/>
          </a:p>
          <a:p>
            <a:r>
              <a:rPr lang="en-US" dirty="0" smtClean="0"/>
              <a:t>-Data</a:t>
            </a:r>
            <a:r>
              <a:rPr lang="en-US" baseline="0" dirty="0" smtClean="0"/>
              <a:t> is taken continuously and processed through an on-board event detection algorithm to flag events for downlink. Much work was done to optimize this process and fit it onto spacecraft computing hardware, and this was identified as a major technology hurdle. </a:t>
            </a:r>
            <a:endParaRPr lang="en-US" dirty="0" smtClean="0"/>
          </a:p>
          <a:p>
            <a:r>
              <a:rPr lang="en-US" dirty="0" smtClean="0"/>
              <a:t>-It was found late in the study that this noise may actually be an issue. It is a topic of</a:t>
            </a:r>
            <a:r>
              <a:rPr lang="en-US" baseline="0" dirty="0" smtClean="0"/>
              <a:t> ongoing study how to sufficiently deal with this issue and ensure that our science sufficiency is guaranteed. </a:t>
            </a:r>
            <a:endParaRPr lang="en-US" dirty="0" smtClean="0"/>
          </a:p>
          <a:p>
            <a:r>
              <a:rPr lang="en-US" dirty="0" smtClean="0"/>
              <a:t>Note: This figure has been updated in the CSR, but I’m leaving this to be consistent with the</a:t>
            </a:r>
            <a:r>
              <a:rPr lang="en-US" baseline="0" dirty="0" smtClean="0"/>
              <a:t> paper. (may update paper before final submission)</a:t>
            </a:r>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12</a:t>
            </a:fld>
            <a:endParaRPr lang="en-US" dirty="0"/>
          </a:p>
        </p:txBody>
      </p:sp>
    </p:spTree>
    <p:extLst>
      <p:ext uri="{BB962C8B-B14F-4D97-AF65-F5344CB8AC3E}">
        <p14:creationId xmlns:p14="http://schemas.microsoft.com/office/powerpoint/2010/main" val="660399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This is updated in CSR for new [larger] mass, etc.]</a:t>
            </a:r>
          </a:p>
          <a:p>
            <a:r>
              <a:rPr lang="en-US" baseline="0" dirty="0" smtClean="0"/>
              <a:t>(image via Mark Wallace)</a:t>
            </a:r>
          </a:p>
          <a:p>
            <a:r>
              <a:rPr lang="en-US" baseline="0" dirty="0" smtClean="0"/>
              <a:t>Left- MALTO plot of SEP transfer from Earth to EEVV transfer to Venus rendezvous</a:t>
            </a:r>
          </a:p>
          <a:p>
            <a:r>
              <a:rPr lang="en-US" baseline="0" dirty="0" smtClean="0"/>
              <a:t>	-Launch at 180 kg (for this case! Updates in CSR to 300 kg launch mass), with 5 kg decrement for GTO escape allocation (to be discussed next)</a:t>
            </a:r>
          </a:p>
          <a:p>
            <a:r>
              <a:rPr lang="en-US" baseline="0" dirty="0" smtClean="0"/>
              <a:t>	-Arrive having consumed ~30 kg of xenon propellant</a:t>
            </a:r>
          </a:p>
          <a:p>
            <a:endParaRPr lang="en-US" baseline="0" dirty="0" smtClean="0"/>
          </a:p>
          <a:p>
            <a:r>
              <a:rPr lang="en-US" baseline="0" dirty="0" smtClean="0"/>
              <a:t>Right- Top-down view of the Earth-moon system, showing a particular case of the GTO-to-lunar flyby escape sequence (via Gregory Lantoine) used by VAMOS to reach Earth-escape (C3 = 2) from a GTO rideshare. </a:t>
            </a:r>
          </a:p>
          <a:p>
            <a:r>
              <a:rPr lang="en-US" baseline="0" dirty="0" smtClean="0"/>
              <a:t>	-This is only one of many solutions, to be shown on the next slide</a:t>
            </a:r>
          </a:p>
          <a:p>
            <a:r>
              <a:rPr lang="en-US" baseline="0" dirty="0" smtClean="0"/>
              <a:t>	-This assumes it is OK for the centaur to re-light its engine to boost VAMOS up rather than down from GTO. (it is typical for the centaur to boost away from GTO to avoid interfering with the GEO ring after delivering its payload, we 	assume we can go the other way. From what we can tell so far, this may be a sound assumption.)</a:t>
            </a:r>
          </a:p>
          <a:p>
            <a:endParaRPr lang="en-US" baseline="0" dirty="0" smtClean="0"/>
          </a:p>
        </p:txBody>
      </p:sp>
      <p:sp>
        <p:nvSpPr>
          <p:cNvPr id="4" name="Slide Number Placeholder 3"/>
          <p:cNvSpPr>
            <a:spLocks noGrp="1"/>
          </p:cNvSpPr>
          <p:nvPr>
            <p:ph type="sldNum" sz="quarter" idx="10"/>
          </p:nvPr>
        </p:nvSpPr>
        <p:spPr/>
        <p:txBody>
          <a:bodyPr/>
          <a:lstStyle/>
          <a:p>
            <a:fld id="{D389288A-BD78-EC48-81B6-C08E556E1607}" type="slidenum">
              <a:rPr lang="en-US" smtClean="0"/>
              <a:pPr/>
              <a:t>13</a:t>
            </a:fld>
            <a:endParaRPr lang="en-US" dirty="0"/>
          </a:p>
        </p:txBody>
      </p:sp>
    </p:spTree>
    <p:extLst>
      <p:ext uri="{BB962C8B-B14F-4D97-AF65-F5344CB8AC3E}">
        <p14:creationId xmlns:p14="http://schemas.microsoft.com/office/powerpoint/2010/main" val="1161077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a:t>
            </a:r>
            <a:r>
              <a:rPr lang="en-US" baseline="0" dirty="0" smtClean="0"/>
              <a:t> our study, it was determined that a valuable investigation would be that of secondary rideshare opportunities which ARE NOT already bound for Venus orbit insertion. An investigation was launched into the proper propellant allocation necessary to successfully boost a GTO secondary payload from GTO to a lunar-crossing orbit which could leverage lunar flybys to escape from the Earth and set itself on an interplanetary trajectory. This is highly desirable for a SEP transfer, and GTO launch flexibility represents an extreme broadening of the launch tradespace. </a:t>
            </a:r>
          </a:p>
          <a:p>
            <a:endParaRPr lang="en-US" dirty="0" smtClean="0"/>
          </a:p>
          <a:p>
            <a:r>
              <a:rPr lang="en-US" dirty="0" smtClean="0"/>
              <a:t>(via Gregory</a:t>
            </a:r>
            <a:r>
              <a:rPr lang="en-US" baseline="0" dirty="0" smtClean="0"/>
              <a:t> Lantoine)</a:t>
            </a:r>
          </a:p>
          <a:p>
            <a:r>
              <a:rPr lang="en-US" dirty="0" smtClean="0"/>
              <a:t>Left- The first leg of a representative solution for each GTO LAN</a:t>
            </a:r>
            <a:r>
              <a:rPr lang="en-US" baseline="0" dirty="0" smtClean="0"/>
              <a:t> option (30 degree increments), with later legs faded out. This shows that solutions were found for each possible GTO LAN option, demonstrating vast secondary-payload launch flexibility for VAMOS, and really any small spacecraft wishing to eject from the Earth-Moon system. </a:t>
            </a:r>
          </a:p>
          <a:p>
            <a:r>
              <a:rPr lang="en-US" baseline="0" dirty="0" smtClean="0"/>
              <a:t>Right- A plane-on view of the same information. </a:t>
            </a:r>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14</a:t>
            </a:fld>
            <a:endParaRPr lang="en-US" dirty="0"/>
          </a:p>
        </p:txBody>
      </p:sp>
    </p:spTree>
    <p:extLst>
      <p:ext uri="{BB962C8B-B14F-4D97-AF65-F5344CB8AC3E}">
        <p14:creationId xmlns:p14="http://schemas.microsoft.com/office/powerpoint/2010/main" val="1490995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(via Gregory Lantoine)</a:t>
            </a:r>
          </a:p>
          <a:p>
            <a:r>
              <a:rPr lang="en-US" dirty="0" smtClean="0"/>
              <a:t>Left- The four families of trajectories</a:t>
            </a:r>
            <a:r>
              <a:rPr lang="en-US" baseline="0" dirty="0" smtClean="0"/>
              <a:t> span the entire LAN space, with obvious favorable and less-favorable points. </a:t>
            </a:r>
          </a:p>
          <a:p>
            <a:r>
              <a:rPr lang="en-US" baseline="0" dirty="0" smtClean="0"/>
              <a:t>	-This shows that the VAMOS concept is highly flexible to GTO launch opportunities, but obviously favors some over others.</a:t>
            </a:r>
          </a:p>
          <a:p>
            <a:r>
              <a:rPr lang="en-US" baseline="0" dirty="0" smtClean="0"/>
              <a:t>Right- Cumulative distribution showing that ~90% of GTO LAN options can be accounted for with a &lt;300 m/s SEP delta-v allocation. This has been baked into the VAMOS design by allocating 5 kg of xenon for this escape phase. </a:t>
            </a:r>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15</a:t>
            </a:fld>
            <a:endParaRPr lang="en-US" dirty="0"/>
          </a:p>
        </p:txBody>
      </p:sp>
    </p:spTree>
    <p:extLst>
      <p:ext uri="{BB962C8B-B14F-4D97-AF65-F5344CB8AC3E}">
        <p14:creationId xmlns:p14="http://schemas.microsoft.com/office/powerpoint/2010/main" val="411440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via Team X,</a:t>
            </a:r>
            <a:r>
              <a:rPr lang="en-US" baseline="0" dirty="0" smtClean="0"/>
              <a:t> Eric Sunada)</a:t>
            </a:r>
          </a:p>
          <a:p>
            <a:r>
              <a:rPr lang="en-US" baseline="0" dirty="0" smtClean="0"/>
              <a:t>-This cartoon (not to scale, of course), shows how the VAMOS flight system will keep its arrays pointed to the sun (in this image, up) while keeping its instrument pointed nadir, to the Venus disc. </a:t>
            </a:r>
          </a:p>
          <a:p>
            <a:r>
              <a:rPr lang="en-US" baseline="0" dirty="0" smtClean="0"/>
              <a:t>-The orbit is in the plane of the screen/page.</a:t>
            </a:r>
          </a:p>
          <a:p>
            <a:r>
              <a:rPr lang="en-US" baseline="0" dirty="0" smtClean="0"/>
              <a:t>-The sun is roughly in the plane of the page, though trades were examined involving orbital inclinations to avoid eclipses, though this comes at the cost of thermal complexity (radiators are red patches on the sides, and would see the sun if inclination is too high)</a:t>
            </a:r>
          </a:p>
          <a:p>
            <a:endParaRPr lang="en-US" baseline="0" dirty="0" smtClean="0"/>
          </a:p>
        </p:txBody>
      </p:sp>
      <p:sp>
        <p:nvSpPr>
          <p:cNvPr id="4" name="Slide Number Placeholder 3"/>
          <p:cNvSpPr>
            <a:spLocks noGrp="1"/>
          </p:cNvSpPr>
          <p:nvPr>
            <p:ph type="sldNum" sz="quarter" idx="10"/>
          </p:nvPr>
        </p:nvSpPr>
        <p:spPr/>
        <p:txBody>
          <a:bodyPr/>
          <a:lstStyle/>
          <a:p>
            <a:fld id="{D389288A-BD78-EC48-81B6-C08E556E1607}" type="slidenum">
              <a:rPr lang="en-US" smtClean="0"/>
              <a:pPr/>
              <a:t>16</a:t>
            </a:fld>
            <a:endParaRPr lang="en-US" dirty="0"/>
          </a:p>
        </p:txBody>
      </p:sp>
    </p:spTree>
    <p:extLst>
      <p:ext uri="{BB962C8B-B14F-4D97-AF65-F5344CB8AC3E}">
        <p14:creationId xmlns:p14="http://schemas.microsoft.com/office/powerpoint/2010/main" val="3131613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Institutions in no</a:t>
            </a:r>
            <a:r>
              <a:rPr lang="en-US" baseline="0" dirty="0" smtClean="0"/>
              <a:t> particular order (other than JPL first because PI institution)</a:t>
            </a:r>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18</a:t>
            </a:fld>
            <a:endParaRPr lang="en-US" dirty="0"/>
          </a:p>
        </p:txBody>
      </p:sp>
    </p:spTree>
    <p:extLst>
      <p:ext uri="{BB962C8B-B14F-4D97-AF65-F5344CB8AC3E}">
        <p14:creationId xmlns:p14="http://schemas.microsoft.com/office/powerpoint/2010/main" val="572140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contacting me for engineering,</a:t>
            </a:r>
            <a:r>
              <a:rPr lang="en-US" baseline="0" dirty="0" smtClean="0"/>
              <a:t> Attila for science/</a:t>
            </a:r>
            <a:r>
              <a:rPr lang="en-US" baseline="0" dirty="0" err="1" smtClean="0"/>
              <a:t>programmatics</a:t>
            </a:r>
            <a:r>
              <a:rPr lang="en-US" baseline="0" dirty="0" smtClean="0"/>
              <a:t>. </a:t>
            </a:r>
            <a:endParaRPr lang="en-US" dirty="0" smtClean="0"/>
          </a:p>
          <a:p>
            <a:endParaRPr lang="en-US" dirty="0" smtClean="0"/>
          </a:p>
          <a:p>
            <a:r>
              <a:rPr lang="en-US" dirty="0" smtClean="0"/>
              <a:t>-Same statement as placed</a:t>
            </a:r>
            <a:r>
              <a:rPr lang="en-US" baseline="0" dirty="0" smtClean="0"/>
              <a:t> in acknowledgments section of paper, not sure if it should be different. </a:t>
            </a:r>
          </a:p>
          <a:p>
            <a:r>
              <a:rPr lang="en-US" dirty="0" smtClean="0"/>
              <a:t>-Probably also need to add an</a:t>
            </a:r>
            <a:r>
              <a:rPr lang="en-US" baseline="0" dirty="0" smtClean="0"/>
              <a:t> export footer.</a:t>
            </a:r>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19</a:t>
            </a:fld>
            <a:endParaRPr lang="en-US" dirty="0"/>
          </a:p>
        </p:txBody>
      </p:sp>
    </p:spTree>
    <p:extLst>
      <p:ext uri="{BB962C8B-B14F-4D97-AF65-F5344CB8AC3E}">
        <p14:creationId xmlns:p14="http://schemas.microsoft.com/office/powerpoint/2010/main" val="26051809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 No Image">
    <p:spTree>
      <p:nvGrpSpPr>
        <p:cNvPr id="1" name=""/>
        <p:cNvGrpSpPr/>
        <p:nvPr/>
      </p:nvGrpSpPr>
      <p:grpSpPr>
        <a:xfrm>
          <a:off x="0" y="0"/>
          <a:ext cx="0" cy="0"/>
          <a:chOff x="0" y="0"/>
          <a:chExt cx="0" cy="0"/>
        </a:xfrm>
      </p:grpSpPr>
      <p:sp>
        <p:nvSpPr>
          <p:cNvPr id="9" name="Text Placeholder 4"/>
          <p:cNvSpPr>
            <a:spLocks noGrp="1"/>
          </p:cNvSpPr>
          <p:nvPr>
            <p:ph type="body" sz="quarter" idx="3" hasCustomPrompt="1"/>
          </p:nvPr>
        </p:nvSpPr>
        <p:spPr>
          <a:xfrm>
            <a:off x="901224" y="2914151"/>
            <a:ext cx="7524221" cy="430183"/>
          </a:xfrm>
          <a:prstGeom prst="rect">
            <a:avLst/>
          </a:prstGeom>
        </p:spPr>
        <p:txBody>
          <a:bodyPr anchor="t"/>
          <a:lstStyle>
            <a:lvl1pPr marL="0" indent="0">
              <a:buNone/>
              <a:defRPr sz="28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Presentation Title</a:t>
            </a:r>
            <a:endParaRPr lang="en-US" dirty="0"/>
          </a:p>
        </p:txBody>
      </p:sp>
      <p:sp>
        <p:nvSpPr>
          <p:cNvPr id="11" name="Text Placeholder 20"/>
          <p:cNvSpPr>
            <a:spLocks noGrp="1"/>
          </p:cNvSpPr>
          <p:nvPr>
            <p:ph type="body" sz="quarter" idx="19" hasCustomPrompt="1"/>
          </p:nvPr>
        </p:nvSpPr>
        <p:spPr>
          <a:xfrm>
            <a:off x="912341" y="3493463"/>
            <a:ext cx="7498993" cy="1235772"/>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400" baseline="0">
                <a:solidFill>
                  <a:srgbClr val="000000"/>
                </a:solidFill>
                <a:latin typeface="Arial"/>
                <a:cs typeface="Arial"/>
              </a:defRPr>
            </a:lvl1pPr>
          </a:lstStyle>
          <a:p>
            <a:pPr lvl="0"/>
            <a:r>
              <a:rPr lang="en-US" dirty="0" smtClean="0"/>
              <a:t>Click to Edit Name(s) of Presenter(s), Directorate/Division and Date</a:t>
            </a:r>
          </a:p>
        </p:txBody>
      </p:sp>
      <p:pic>
        <p:nvPicPr>
          <p:cNvPr id="8" name="Picture 7"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5869" y="2058235"/>
            <a:ext cx="3196454" cy="684955"/>
          </a:xfrm>
          <a:prstGeom prst="rect">
            <a:avLst/>
          </a:prstGeom>
        </p:spPr>
      </p:pic>
    </p:spTree>
    <p:extLst>
      <p:ext uri="{BB962C8B-B14F-4D97-AF65-F5344CB8AC3E}">
        <p14:creationId xmlns:p14="http://schemas.microsoft.com/office/powerpoint/2010/main" val="2506906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 Subhead w No Image">
    <p:spTree>
      <p:nvGrpSpPr>
        <p:cNvPr id="1" name=""/>
        <p:cNvGrpSpPr/>
        <p:nvPr/>
      </p:nvGrpSpPr>
      <p:grpSpPr>
        <a:xfrm>
          <a:off x="0" y="0"/>
          <a:ext cx="0" cy="0"/>
          <a:chOff x="0" y="0"/>
          <a:chExt cx="0" cy="0"/>
        </a:xfrm>
      </p:grpSpPr>
      <p:pic>
        <p:nvPicPr>
          <p:cNvPr id="8" name="Picture 7"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5869" y="2058235"/>
            <a:ext cx="3196454" cy="684955"/>
          </a:xfrm>
          <a:prstGeom prst="rect">
            <a:avLst/>
          </a:prstGeom>
        </p:spPr>
      </p:pic>
      <p:sp>
        <p:nvSpPr>
          <p:cNvPr id="5" name="Text Placeholder 4"/>
          <p:cNvSpPr>
            <a:spLocks noGrp="1"/>
          </p:cNvSpPr>
          <p:nvPr>
            <p:ph type="body" sz="quarter" idx="3" hasCustomPrompt="1"/>
          </p:nvPr>
        </p:nvSpPr>
        <p:spPr>
          <a:xfrm>
            <a:off x="915335" y="2914151"/>
            <a:ext cx="7524221" cy="430183"/>
          </a:xfrm>
          <a:prstGeom prst="rect">
            <a:avLst/>
          </a:prstGeom>
        </p:spPr>
        <p:txBody>
          <a:bodyPr anchor="t"/>
          <a:lstStyle>
            <a:lvl1pPr marL="0" indent="0">
              <a:buNone/>
              <a:defRPr sz="28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Presentation Title</a:t>
            </a:r>
            <a:endParaRPr lang="en-US" dirty="0"/>
          </a:p>
        </p:txBody>
      </p:sp>
      <p:sp>
        <p:nvSpPr>
          <p:cNvPr id="6" name="Text Placeholder 20"/>
          <p:cNvSpPr>
            <a:spLocks noGrp="1"/>
          </p:cNvSpPr>
          <p:nvPr>
            <p:ph type="body" sz="quarter" idx="19" hasCustomPrompt="1"/>
          </p:nvPr>
        </p:nvSpPr>
        <p:spPr>
          <a:xfrm>
            <a:off x="926452" y="3377321"/>
            <a:ext cx="7498993" cy="312363"/>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400" b="1" baseline="0">
                <a:solidFill>
                  <a:srgbClr val="000000"/>
                </a:solidFill>
                <a:latin typeface="Arial"/>
                <a:cs typeface="Arial"/>
              </a:defRPr>
            </a:lvl1pPr>
          </a:lstStyle>
          <a:p>
            <a:pPr lvl="0"/>
            <a:r>
              <a:rPr lang="en-US" dirty="0" smtClean="0"/>
              <a:t>Click to Edit Subhead</a:t>
            </a:r>
          </a:p>
        </p:txBody>
      </p:sp>
      <p:sp>
        <p:nvSpPr>
          <p:cNvPr id="7" name="Text Placeholder 20"/>
          <p:cNvSpPr>
            <a:spLocks noGrp="1"/>
          </p:cNvSpPr>
          <p:nvPr>
            <p:ph type="body" sz="quarter" idx="20" hasCustomPrompt="1"/>
          </p:nvPr>
        </p:nvSpPr>
        <p:spPr>
          <a:xfrm>
            <a:off x="926452" y="3829980"/>
            <a:ext cx="7498993" cy="1235772"/>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400" baseline="0">
                <a:solidFill>
                  <a:srgbClr val="000000"/>
                </a:solidFill>
                <a:latin typeface="Arial"/>
                <a:cs typeface="Arial"/>
              </a:defRPr>
            </a:lvl1pPr>
          </a:lstStyle>
          <a:p>
            <a:pPr lvl="0"/>
            <a:r>
              <a:rPr lang="en-US" dirty="0" smtClean="0"/>
              <a:t>Click to Edit Name(s) of Presenter(s), Directorate/Division and Date</a:t>
            </a:r>
          </a:p>
        </p:txBody>
      </p:sp>
    </p:spTree>
    <p:extLst>
      <p:ext uri="{BB962C8B-B14F-4D97-AF65-F5344CB8AC3E}">
        <p14:creationId xmlns:p14="http://schemas.microsoft.com/office/powerpoint/2010/main" val="3989214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 Horizontal Image">
    <p:spTree>
      <p:nvGrpSpPr>
        <p:cNvPr id="1" name=""/>
        <p:cNvGrpSpPr/>
        <p:nvPr/>
      </p:nvGrpSpPr>
      <p:grpSpPr>
        <a:xfrm>
          <a:off x="0" y="0"/>
          <a:ext cx="0" cy="0"/>
          <a:chOff x="0" y="0"/>
          <a:chExt cx="0" cy="0"/>
        </a:xfrm>
      </p:grpSpPr>
      <p:sp>
        <p:nvSpPr>
          <p:cNvPr id="6" name="Picture Placeholder 7"/>
          <p:cNvSpPr>
            <a:spLocks noGrp="1"/>
          </p:cNvSpPr>
          <p:nvPr>
            <p:ph type="pic" sz="quarter" idx="13"/>
          </p:nvPr>
        </p:nvSpPr>
        <p:spPr>
          <a:xfrm>
            <a:off x="0" y="0"/>
            <a:ext cx="9144000" cy="4559905"/>
          </a:xfrm>
          <a:prstGeom prst="rect">
            <a:avLst/>
          </a:prstGeom>
        </p:spPr>
        <p:txBody>
          <a:bodyPr vert="horz" anchor="ctr"/>
          <a:lstStyle>
            <a:lvl1pPr marL="0" indent="0" algn="ctr">
              <a:buFontTx/>
              <a:buNone/>
              <a:defRPr sz="1600">
                <a:solidFill>
                  <a:srgbClr val="000000"/>
                </a:solidFill>
              </a:defRPr>
            </a:lvl1pPr>
          </a:lstStyle>
          <a:p>
            <a:r>
              <a:rPr lang="en-US" smtClean="0"/>
              <a:t>Click icon to add picture</a:t>
            </a:r>
            <a:endParaRPr lang="en-US" dirty="0" smtClean="0"/>
          </a:p>
        </p:txBody>
      </p:sp>
      <p:pic>
        <p:nvPicPr>
          <p:cNvPr id="12" name="Picture 11"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3065" y="6033980"/>
            <a:ext cx="3196454" cy="684955"/>
          </a:xfrm>
          <a:prstGeom prst="rect">
            <a:avLst/>
          </a:prstGeom>
        </p:spPr>
      </p:pic>
      <p:sp>
        <p:nvSpPr>
          <p:cNvPr id="9" name="Text Placeholder 4"/>
          <p:cNvSpPr>
            <a:spLocks noGrp="1"/>
          </p:cNvSpPr>
          <p:nvPr>
            <p:ph type="body" sz="quarter" idx="3" hasCustomPrompt="1"/>
          </p:nvPr>
        </p:nvSpPr>
        <p:spPr>
          <a:xfrm>
            <a:off x="369198" y="5141017"/>
            <a:ext cx="7524221" cy="430183"/>
          </a:xfrm>
          <a:prstGeom prst="rect">
            <a:avLst/>
          </a:prstGeom>
        </p:spPr>
        <p:txBody>
          <a:bodyPr anchor="t"/>
          <a:lstStyle>
            <a:lvl1pPr marL="0" indent="0" algn="l">
              <a:buNone/>
              <a:defRPr sz="28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Presentation Title</a:t>
            </a:r>
            <a:endParaRPr lang="en-US" dirty="0"/>
          </a:p>
        </p:txBody>
      </p:sp>
      <p:sp>
        <p:nvSpPr>
          <p:cNvPr id="10" name="Text Placeholder 20"/>
          <p:cNvSpPr>
            <a:spLocks noGrp="1"/>
          </p:cNvSpPr>
          <p:nvPr>
            <p:ph type="body" sz="quarter" idx="18" hasCustomPrompt="1"/>
          </p:nvPr>
        </p:nvSpPr>
        <p:spPr>
          <a:xfrm>
            <a:off x="380315" y="5619689"/>
            <a:ext cx="7498993" cy="804438"/>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400" baseline="0">
                <a:solidFill>
                  <a:srgbClr val="000000"/>
                </a:solidFill>
                <a:latin typeface="Arial"/>
                <a:cs typeface="Arial"/>
              </a:defRPr>
            </a:lvl1pPr>
          </a:lstStyle>
          <a:p>
            <a:pPr lvl="0"/>
            <a:r>
              <a:rPr lang="en-US" dirty="0" smtClean="0"/>
              <a:t>Click to Edit Name(s) of Presenter(s), Directorate/Division and Date</a:t>
            </a:r>
          </a:p>
        </p:txBody>
      </p:sp>
    </p:spTree>
    <p:extLst>
      <p:ext uri="{BB962C8B-B14F-4D97-AF65-F5344CB8AC3E}">
        <p14:creationId xmlns:p14="http://schemas.microsoft.com/office/powerpoint/2010/main" val="3813498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w Vertical Image">
    <p:spTree>
      <p:nvGrpSpPr>
        <p:cNvPr id="1" name=""/>
        <p:cNvGrpSpPr/>
        <p:nvPr/>
      </p:nvGrpSpPr>
      <p:grpSpPr>
        <a:xfrm>
          <a:off x="0" y="0"/>
          <a:ext cx="0" cy="0"/>
          <a:chOff x="0" y="0"/>
          <a:chExt cx="0" cy="0"/>
        </a:xfrm>
      </p:grpSpPr>
      <p:sp>
        <p:nvSpPr>
          <p:cNvPr id="6" name="Picture Placeholder 7"/>
          <p:cNvSpPr>
            <a:spLocks noGrp="1"/>
          </p:cNvSpPr>
          <p:nvPr>
            <p:ph type="pic" sz="quarter" idx="13"/>
          </p:nvPr>
        </p:nvSpPr>
        <p:spPr>
          <a:xfrm>
            <a:off x="0" y="0"/>
            <a:ext cx="5576455" cy="6858000"/>
          </a:xfrm>
          <a:prstGeom prst="rect">
            <a:avLst/>
          </a:prstGeom>
        </p:spPr>
        <p:txBody>
          <a:bodyPr vert="horz" anchor="ctr"/>
          <a:lstStyle>
            <a:lvl1pPr marL="0" indent="0" algn="ctr">
              <a:buFontTx/>
              <a:buNone/>
              <a:defRPr sz="1600">
                <a:solidFill>
                  <a:srgbClr val="000000"/>
                </a:solidFill>
              </a:defRPr>
            </a:lvl1pPr>
          </a:lstStyle>
          <a:p>
            <a:r>
              <a:rPr lang="en-US" smtClean="0"/>
              <a:t>Click icon to add picture</a:t>
            </a:r>
            <a:endParaRPr lang="en-US" dirty="0" smtClean="0"/>
          </a:p>
        </p:txBody>
      </p:sp>
      <p:pic>
        <p:nvPicPr>
          <p:cNvPr id="12" name="Picture 11"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3065" y="6033980"/>
            <a:ext cx="3196454" cy="684955"/>
          </a:xfrm>
          <a:prstGeom prst="rect">
            <a:avLst/>
          </a:prstGeom>
        </p:spPr>
      </p:pic>
      <p:sp>
        <p:nvSpPr>
          <p:cNvPr id="7" name="Text Placeholder 4"/>
          <p:cNvSpPr>
            <a:spLocks noGrp="1"/>
          </p:cNvSpPr>
          <p:nvPr>
            <p:ph type="body" sz="quarter" idx="19" hasCustomPrompt="1"/>
          </p:nvPr>
        </p:nvSpPr>
        <p:spPr>
          <a:xfrm>
            <a:off x="5576456" y="1581728"/>
            <a:ext cx="3567543" cy="646546"/>
          </a:xfrm>
          <a:prstGeom prst="rect">
            <a:avLst/>
          </a:prstGeom>
        </p:spPr>
        <p:txBody>
          <a:bodyPr anchor="t"/>
          <a:lstStyle>
            <a:lvl1pPr marL="0" indent="0" algn="ctr">
              <a:lnSpc>
                <a:spcPct val="100000"/>
              </a:lnSpc>
              <a:buNone/>
              <a:defRPr sz="28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Presentation Title</a:t>
            </a:r>
            <a:endParaRPr lang="en-US" dirty="0"/>
          </a:p>
        </p:txBody>
      </p:sp>
      <p:sp>
        <p:nvSpPr>
          <p:cNvPr id="8" name="Text Placeholder 20"/>
          <p:cNvSpPr>
            <a:spLocks noGrp="1"/>
          </p:cNvSpPr>
          <p:nvPr>
            <p:ph type="body" sz="quarter" idx="20" hasCustomPrompt="1"/>
          </p:nvPr>
        </p:nvSpPr>
        <p:spPr>
          <a:xfrm>
            <a:off x="5576455" y="2228082"/>
            <a:ext cx="3567543" cy="1000129"/>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400" baseline="0">
                <a:solidFill>
                  <a:srgbClr val="000000"/>
                </a:solidFill>
                <a:latin typeface="Arial"/>
                <a:cs typeface="Arial"/>
              </a:defRPr>
            </a:lvl1pPr>
          </a:lstStyle>
          <a:p>
            <a:pPr lvl="0"/>
            <a:r>
              <a:rPr lang="en-US" dirty="0" smtClean="0"/>
              <a:t>Click to Edit Name(s) of Presenter(s), Directorate/Division and Date</a:t>
            </a:r>
          </a:p>
        </p:txBody>
      </p:sp>
    </p:spTree>
    <p:extLst>
      <p:ext uri="{BB962C8B-B14F-4D97-AF65-F5344CB8AC3E}">
        <p14:creationId xmlns:p14="http://schemas.microsoft.com/office/powerpoint/2010/main" val="2167853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ssion Logo Slide">
    <p:spTree>
      <p:nvGrpSpPr>
        <p:cNvPr id="1" name=""/>
        <p:cNvGrpSpPr/>
        <p:nvPr/>
      </p:nvGrpSpPr>
      <p:grpSpPr>
        <a:xfrm>
          <a:off x="0" y="0"/>
          <a:ext cx="0" cy="0"/>
          <a:chOff x="0" y="0"/>
          <a:chExt cx="0" cy="0"/>
        </a:xfrm>
      </p:grpSpPr>
      <p:sp>
        <p:nvSpPr>
          <p:cNvPr id="18" name="Text Placeholder 13"/>
          <p:cNvSpPr>
            <a:spLocks noGrp="1"/>
          </p:cNvSpPr>
          <p:nvPr>
            <p:ph type="body" sz="quarter" idx="17"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Click to Edit Subhead</a:t>
            </a:r>
            <a:endParaRPr lang="en-US" dirty="0"/>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add Mission or Project Name</a:t>
            </a:r>
            <a:endParaRPr lang="en-US" dirty="0"/>
          </a:p>
        </p:txBody>
      </p:sp>
      <p:sp>
        <p:nvSpPr>
          <p:cNvPr id="10" name="Content Placeholder 3"/>
          <p:cNvSpPr>
            <a:spLocks noGrp="1"/>
          </p:cNvSpPr>
          <p:nvPr>
            <p:ph sz="quarter" idx="18" hasCustomPrompt="1"/>
          </p:nvPr>
        </p:nvSpPr>
        <p:spPr>
          <a:xfrm>
            <a:off x="1360714" y="1360714"/>
            <a:ext cx="6694715" cy="3537857"/>
          </a:xfrm>
          <a:prstGeom prst="rect">
            <a:avLst/>
          </a:prstGeom>
        </p:spPr>
        <p:txBody>
          <a:bodyPr vert="horz"/>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add Mission logo</a:t>
            </a:r>
            <a:endParaRPr lang="en-US" dirty="0"/>
          </a:p>
        </p:txBody>
      </p:sp>
      <p:cxnSp>
        <p:nvCxnSpPr>
          <p:cNvPr id="15" name="Straight Connector 14"/>
          <p:cNvCxnSpPr/>
          <p:nvPr userDrawn="1"/>
        </p:nvCxnSpPr>
        <p:spPr>
          <a:xfrm>
            <a:off x="457201" y="5033130"/>
            <a:ext cx="8229599" cy="1588"/>
          </a:xfrm>
          <a:prstGeom prst="line">
            <a:avLst/>
          </a:prstGeom>
          <a:ln w="12700" cap="flat" cmpd="sng" algn="ctr">
            <a:solidFill>
              <a:schemeClr val="bg1">
                <a:lumMod val="7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6" name="Content Placeholder 3"/>
          <p:cNvSpPr>
            <a:spLocks noGrp="1"/>
          </p:cNvSpPr>
          <p:nvPr>
            <p:ph sz="quarter" idx="19" hasCustomPrompt="1"/>
          </p:nvPr>
        </p:nvSpPr>
        <p:spPr>
          <a:xfrm>
            <a:off x="1129394" y="5202463"/>
            <a:ext cx="2127250" cy="1174751"/>
          </a:xfrm>
          <a:prstGeom prst="rect">
            <a:avLst/>
          </a:prstGeom>
        </p:spPr>
        <p:txBody>
          <a:bodyPr vert="horz"/>
          <a:lstStyle>
            <a:lvl1pPr>
              <a:defRPr sz="16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add NASA, JPL or other partner logo</a:t>
            </a:r>
            <a:endParaRPr lang="en-US" dirty="0"/>
          </a:p>
        </p:txBody>
      </p:sp>
      <p:sp>
        <p:nvSpPr>
          <p:cNvPr id="17" name="Content Placeholder 3"/>
          <p:cNvSpPr>
            <a:spLocks noGrp="1"/>
          </p:cNvSpPr>
          <p:nvPr>
            <p:ph sz="quarter" idx="20" hasCustomPrompt="1"/>
          </p:nvPr>
        </p:nvSpPr>
        <p:spPr>
          <a:xfrm>
            <a:off x="3624037" y="5202463"/>
            <a:ext cx="2127250" cy="1174751"/>
          </a:xfrm>
          <a:prstGeom prst="rect">
            <a:avLst/>
          </a:prstGeom>
        </p:spPr>
        <p:txBody>
          <a:bodyPr vert="horz"/>
          <a:lstStyle>
            <a:lvl1pPr>
              <a:defRPr sz="16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add NASA, JPL or other partner logo</a:t>
            </a:r>
            <a:endParaRPr lang="en-US" dirty="0"/>
          </a:p>
        </p:txBody>
      </p:sp>
      <p:sp>
        <p:nvSpPr>
          <p:cNvPr id="20" name="Content Placeholder 3"/>
          <p:cNvSpPr>
            <a:spLocks noGrp="1"/>
          </p:cNvSpPr>
          <p:nvPr>
            <p:ph sz="quarter" idx="21" hasCustomPrompt="1"/>
          </p:nvPr>
        </p:nvSpPr>
        <p:spPr>
          <a:xfrm>
            <a:off x="6118680" y="5202463"/>
            <a:ext cx="2127250" cy="1174751"/>
          </a:xfrm>
          <a:prstGeom prst="rect">
            <a:avLst/>
          </a:prstGeom>
        </p:spPr>
        <p:txBody>
          <a:bodyPr vert="horz"/>
          <a:lstStyle>
            <a:lvl1pPr>
              <a:defRPr sz="16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add NASA, JPL or other partner logo</a:t>
            </a:r>
            <a:endParaRPr lang="en-US" dirty="0"/>
          </a:p>
        </p:txBody>
      </p:sp>
      <p:sp>
        <p:nvSpPr>
          <p:cNvPr id="22"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8" name="Date Placeholder 7"/>
          <p:cNvSpPr>
            <a:spLocks noGrp="1"/>
          </p:cNvSpPr>
          <p:nvPr>
            <p:ph type="dt" sz="half" idx="22"/>
          </p:nvPr>
        </p:nvSpPr>
        <p:spPr/>
        <p:txBody>
          <a:bodyPr/>
          <a:lstStyle/>
          <a:p>
            <a:endParaRPr lang="en-US" dirty="0"/>
          </a:p>
        </p:txBody>
      </p:sp>
      <p:sp>
        <p:nvSpPr>
          <p:cNvPr id="9" name="Footer Placeholder 8"/>
          <p:cNvSpPr>
            <a:spLocks noGrp="1"/>
          </p:cNvSpPr>
          <p:nvPr>
            <p:ph type="ftr" sz="quarter" idx="23"/>
          </p:nvPr>
        </p:nvSpPr>
        <p:spPr/>
        <p:txBody>
          <a:bodyPr/>
          <a:lstStyle/>
          <a:p>
            <a:r>
              <a:rPr lang="en-US" smtClean="0"/>
              <a:t>Pre-Decisional Information -- For Planning and Discussion Purposes Only</a:t>
            </a:r>
            <a:endParaRPr lang="en-US" dirty="0"/>
          </a:p>
        </p:txBody>
      </p:sp>
      <p:sp>
        <p:nvSpPr>
          <p:cNvPr id="11" name="Slide Number Placeholder 10"/>
          <p:cNvSpPr>
            <a:spLocks noGrp="1"/>
          </p:cNvSpPr>
          <p:nvPr>
            <p:ph type="sldNum" sz="quarter" idx="24"/>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966184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14"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13" name="Date Placeholder 12"/>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r>
              <a:rPr lang="en-US" smtClean="0"/>
              <a:t>Pre-Decisional Information -- For Planning and Discussion Purposes Only</a:t>
            </a:r>
            <a:endParaRPr lang="en-US" dirty="0"/>
          </a:p>
        </p:txBody>
      </p:sp>
      <p:sp>
        <p:nvSpPr>
          <p:cNvPr id="17" name="Slide Number Placeholder 16"/>
          <p:cNvSpPr>
            <a:spLocks noGrp="1"/>
          </p:cNvSpPr>
          <p:nvPr>
            <p:ph type="sldNum" sz="quarter" idx="12"/>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3173796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Subhead">
    <p:spTree>
      <p:nvGrpSpPr>
        <p:cNvPr id="1" name=""/>
        <p:cNvGrpSpPr/>
        <p:nvPr/>
      </p:nvGrpSpPr>
      <p:grpSpPr>
        <a:xfrm>
          <a:off x="0" y="0"/>
          <a:ext cx="0" cy="0"/>
          <a:chOff x="0" y="0"/>
          <a:chExt cx="0" cy="0"/>
        </a:xfrm>
      </p:grpSpPr>
      <p:sp>
        <p:nvSpPr>
          <p:cNvPr id="13" name="Text Placeholder 13"/>
          <p:cNvSpPr>
            <a:spLocks noGrp="1"/>
          </p:cNvSpPr>
          <p:nvPr>
            <p:ph type="body" sz="quarter" idx="14"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Click to Edit Subhead</a:t>
            </a:r>
            <a:endParaRPr lang="en-US" dirty="0"/>
          </a:p>
        </p:txBody>
      </p:sp>
      <p:sp>
        <p:nvSpPr>
          <p:cNvPr id="16"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15"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14" name="Date Placeholder 13"/>
          <p:cNvSpPr>
            <a:spLocks noGrp="1"/>
          </p:cNvSpPr>
          <p:nvPr>
            <p:ph type="dt" sz="half" idx="15"/>
          </p:nvPr>
        </p:nvSpPr>
        <p:spPr/>
        <p:txBody>
          <a:bodyPr/>
          <a:lstStyle/>
          <a:p>
            <a:endParaRPr lang="en-US" dirty="0"/>
          </a:p>
        </p:txBody>
      </p:sp>
      <p:sp>
        <p:nvSpPr>
          <p:cNvPr id="17" name="Footer Placeholder 16"/>
          <p:cNvSpPr>
            <a:spLocks noGrp="1"/>
          </p:cNvSpPr>
          <p:nvPr>
            <p:ph type="ftr" sz="quarter" idx="16"/>
          </p:nvPr>
        </p:nvSpPr>
        <p:spPr/>
        <p:txBody>
          <a:bodyPr/>
          <a:lstStyle/>
          <a:p>
            <a:r>
              <a:rPr lang="en-US" smtClean="0"/>
              <a:t>Pre-Decisional Information -- For Planning and Discussion Purposes Only</a:t>
            </a:r>
            <a:endParaRPr lang="en-US" dirty="0"/>
          </a:p>
        </p:txBody>
      </p:sp>
      <p:sp>
        <p:nvSpPr>
          <p:cNvPr id="18" name="Slide Number Placeholder 17"/>
          <p:cNvSpPr>
            <a:spLocks noGrp="1"/>
          </p:cNvSpPr>
          <p:nvPr>
            <p:ph type="sldNum" sz="quarter" idx="17"/>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1247745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Text">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3" name="Text Placeholder 2"/>
          <p:cNvSpPr>
            <a:spLocks noGrp="1"/>
          </p:cNvSpPr>
          <p:nvPr>
            <p:ph type="body" sz="quarter" idx="17" hasCustomPrompt="1"/>
          </p:nvPr>
        </p:nvSpPr>
        <p:spPr>
          <a:xfrm>
            <a:off x="457200" y="1412875"/>
            <a:ext cx="8248650" cy="4879975"/>
          </a:xfrm>
          <a:prstGeom prst="rect">
            <a:avLst/>
          </a:prstGeom>
        </p:spPr>
        <p:txBody>
          <a:bodyPr vert="horz"/>
          <a:lstStyle>
            <a:lvl1pPr>
              <a:defRPr/>
            </a:lvl1pPr>
          </a:lstStyle>
          <a:p>
            <a:pPr lvl="0"/>
            <a:r>
              <a:rPr lang="en-US" dirty="0" smtClean="0"/>
              <a:t>Click to add text</a:t>
            </a:r>
            <a:endParaRPr lang="en-US" dirty="0"/>
          </a:p>
        </p:txBody>
      </p:sp>
      <p:sp>
        <p:nvSpPr>
          <p:cNvPr id="15"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14" name="Date Placeholder 13"/>
          <p:cNvSpPr>
            <a:spLocks noGrp="1"/>
          </p:cNvSpPr>
          <p:nvPr>
            <p:ph type="dt" sz="half" idx="18"/>
          </p:nvPr>
        </p:nvSpPr>
        <p:spPr/>
        <p:txBody>
          <a:bodyPr/>
          <a:lstStyle/>
          <a:p>
            <a:endParaRPr lang="en-US" dirty="0"/>
          </a:p>
        </p:txBody>
      </p:sp>
      <p:sp>
        <p:nvSpPr>
          <p:cNvPr id="17" name="Footer Placeholder 16"/>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18" name="Slide Number Placeholder 17"/>
          <p:cNvSpPr>
            <a:spLocks noGrp="1"/>
          </p:cNvSpPr>
          <p:nvPr>
            <p:ph type="sldNum" sz="quarter" idx="20"/>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432349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Subhead/Text">
    <p:spTree>
      <p:nvGrpSpPr>
        <p:cNvPr id="1" name=""/>
        <p:cNvGrpSpPr/>
        <p:nvPr/>
      </p:nvGrpSpPr>
      <p:grpSpPr>
        <a:xfrm>
          <a:off x="0" y="0"/>
          <a:ext cx="0" cy="0"/>
          <a:chOff x="0" y="0"/>
          <a:chExt cx="0" cy="0"/>
        </a:xfrm>
      </p:grpSpPr>
      <p:sp>
        <p:nvSpPr>
          <p:cNvPr id="15" name="Text Placeholder 13"/>
          <p:cNvSpPr>
            <a:spLocks noGrp="1"/>
          </p:cNvSpPr>
          <p:nvPr>
            <p:ph type="body" sz="quarter" idx="16"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Click to Edit Subhead</a:t>
            </a:r>
            <a:endParaRPr lang="en-US" dirty="0"/>
          </a:p>
        </p:txBody>
      </p:sp>
      <p:sp>
        <p:nvSpPr>
          <p:cNvPr id="16"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3" name="Text Placeholder 2"/>
          <p:cNvSpPr>
            <a:spLocks noGrp="1"/>
          </p:cNvSpPr>
          <p:nvPr>
            <p:ph type="body" sz="quarter" idx="17" hasCustomPrompt="1"/>
          </p:nvPr>
        </p:nvSpPr>
        <p:spPr>
          <a:xfrm>
            <a:off x="457200" y="1412875"/>
            <a:ext cx="8248650" cy="4879975"/>
          </a:xfrm>
          <a:prstGeom prst="rect">
            <a:avLst/>
          </a:prstGeom>
        </p:spPr>
        <p:txBody>
          <a:bodyPr vert="horz"/>
          <a:lstStyle>
            <a:lvl1pPr>
              <a:defRPr/>
            </a:lvl1pPr>
          </a:lstStyle>
          <a:p>
            <a:pPr lvl="0"/>
            <a:r>
              <a:rPr lang="en-US" dirty="0" smtClean="0"/>
              <a:t>Click to add text</a:t>
            </a:r>
            <a:endParaRPr lang="en-US" dirty="0"/>
          </a:p>
        </p:txBody>
      </p:sp>
      <p:sp>
        <p:nvSpPr>
          <p:cNvPr id="17"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14" name="Date Placeholder 13"/>
          <p:cNvSpPr>
            <a:spLocks noGrp="1"/>
          </p:cNvSpPr>
          <p:nvPr>
            <p:ph type="dt" sz="half" idx="18"/>
          </p:nvPr>
        </p:nvSpPr>
        <p:spPr/>
        <p:txBody>
          <a:bodyPr/>
          <a:lstStyle/>
          <a:p>
            <a:endParaRPr lang="en-US" dirty="0"/>
          </a:p>
        </p:txBody>
      </p:sp>
      <p:sp>
        <p:nvSpPr>
          <p:cNvPr id="18" name="Footer Placeholder 17"/>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19" name="Slide Number Placeholder 18"/>
          <p:cNvSpPr>
            <a:spLocks noGrp="1"/>
          </p:cNvSpPr>
          <p:nvPr>
            <p:ph type="sldNum" sz="quarter" idx="20"/>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1883785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Content/Text">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3" name="Text Placeholder 2"/>
          <p:cNvSpPr>
            <a:spLocks noGrp="1"/>
          </p:cNvSpPr>
          <p:nvPr>
            <p:ph type="body" sz="quarter" idx="18" hasCustomPrompt="1"/>
          </p:nvPr>
        </p:nvSpPr>
        <p:spPr>
          <a:xfrm>
            <a:off x="4685340" y="1407693"/>
            <a:ext cx="4008438" cy="4815887"/>
          </a:xfrm>
          <a:prstGeom prst="rect">
            <a:avLst/>
          </a:prstGeom>
        </p:spPr>
        <p:txBody>
          <a:bodyPr vert="horz"/>
          <a:lstStyle>
            <a:lvl1pPr>
              <a:defRPr/>
            </a:lvl1pPr>
          </a:lstStyle>
          <a:p>
            <a:pPr lvl="0"/>
            <a:r>
              <a:rPr lang="en-US" dirty="0" smtClean="0"/>
              <a:t>Click to add text</a:t>
            </a:r>
            <a:endParaRPr lang="en-US" dirty="0"/>
          </a:p>
        </p:txBody>
      </p:sp>
      <p:sp>
        <p:nvSpPr>
          <p:cNvPr id="5" name="Content Placeholder 4"/>
          <p:cNvSpPr>
            <a:spLocks noGrp="1"/>
          </p:cNvSpPr>
          <p:nvPr>
            <p:ph sz="quarter" idx="20" hasCustomPrompt="1"/>
          </p:nvPr>
        </p:nvSpPr>
        <p:spPr>
          <a:xfrm>
            <a:off x="461003" y="1407105"/>
            <a:ext cx="4023901" cy="4816475"/>
          </a:xfrm>
          <a:prstGeom prst="rect">
            <a:avLst/>
          </a:prstGeom>
        </p:spPr>
        <p:txBody>
          <a:bodyPr vert="horz"/>
          <a:lstStyle>
            <a:lvl1pPr>
              <a:defRPr/>
            </a:lvl1pPr>
          </a:lstStyle>
          <a:p>
            <a:pPr lvl="0"/>
            <a:r>
              <a:rPr lang="en-US" dirty="0" smtClean="0"/>
              <a:t>Click to add content</a:t>
            </a:r>
            <a:endParaRPr lang="en-US" dirty="0"/>
          </a:p>
        </p:txBody>
      </p:sp>
      <p:sp>
        <p:nvSpPr>
          <p:cNvPr id="16"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11" name="Date Placeholder 10"/>
          <p:cNvSpPr>
            <a:spLocks noGrp="1"/>
          </p:cNvSpPr>
          <p:nvPr>
            <p:ph type="dt" sz="half" idx="21"/>
          </p:nvPr>
        </p:nvSpPr>
        <p:spPr/>
        <p:txBody>
          <a:bodyPr/>
          <a:lstStyle/>
          <a:p>
            <a:endParaRPr lang="en-US" dirty="0"/>
          </a:p>
        </p:txBody>
      </p:sp>
      <p:sp>
        <p:nvSpPr>
          <p:cNvPr id="17" name="Footer Placeholder 16"/>
          <p:cNvSpPr>
            <a:spLocks noGrp="1"/>
          </p:cNvSpPr>
          <p:nvPr>
            <p:ph type="ftr" sz="quarter" idx="22"/>
          </p:nvPr>
        </p:nvSpPr>
        <p:spPr/>
        <p:txBody>
          <a:bodyPr/>
          <a:lstStyle/>
          <a:p>
            <a:r>
              <a:rPr lang="en-US" smtClean="0"/>
              <a:t>Pre-Decisional Information -- For Planning and Discussion Purposes Only</a:t>
            </a:r>
            <a:endParaRPr lang="en-US" dirty="0"/>
          </a:p>
        </p:txBody>
      </p:sp>
      <p:sp>
        <p:nvSpPr>
          <p:cNvPr id="18" name="Slide Number Placeholder 17"/>
          <p:cNvSpPr>
            <a:spLocks noGrp="1"/>
          </p:cNvSpPr>
          <p:nvPr>
            <p:ph type="sldNum" sz="quarter" idx="23"/>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2169355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Subhead/Content/Text">
    <p:spTree>
      <p:nvGrpSpPr>
        <p:cNvPr id="1" name=""/>
        <p:cNvGrpSpPr/>
        <p:nvPr/>
      </p:nvGrpSpPr>
      <p:grpSpPr>
        <a:xfrm>
          <a:off x="0" y="0"/>
          <a:ext cx="0" cy="0"/>
          <a:chOff x="0" y="0"/>
          <a:chExt cx="0" cy="0"/>
        </a:xfrm>
      </p:grpSpPr>
      <p:sp>
        <p:nvSpPr>
          <p:cNvPr id="18" name="Text Placeholder 13"/>
          <p:cNvSpPr>
            <a:spLocks noGrp="1"/>
          </p:cNvSpPr>
          <p:nvPr>
            <p:ph type="body" sz="quarter" idx="17"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Click to Edit Subhead</a:t>
            </a:r>
            <a:endParaRPr lang="en-US" dirty="0"/>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3" name="Text Placeholder 2"/>
          <p:cNvSpPr>
            <a:spLocks noGrp="1"/>
          </p:cNvSpPr>
          <p:nvPr>
            <p:ph type="body" sz="quarter" idx="18" hasCustomPrompt="1"/>
          </p:nvPr>
        </p:nvSpPr>
        <p:spPr>
          <a:xfrm>
            <a:off x="4685340" y="1407693"/>
            <a:ext cx="4008438" cy="4815887"/>
          </a:xfrm>
          <a:prstGeom prst="rect">
            <a:avLst/>
          </a:prstGeom>
        </p:spPr>
        <p:txBody>
          <a:bodyPr vert="horz"/>
          <a:lstStyle>
            <a:lvl1pPr>
              <a:defRPr/>
            </a:lvl1pPr>
          </a:lstStyle>
          <a:p>
            <a:pPr lvl="0"/>
            <a:r>
              <a:rPr lang="en-US" dirty="0" smtClean="0"/>
              <a:t>Click to add text</a:t>
            </a:r>
            <a:endParaRPr lang="en-US" dirty="0"/>
          </a:p>
        </p:txBody>
      </p:sp>
      <p:sp>
        <p:nvSpPr>
          <p:cNvPr id="5" name="Content Placeholder 4"/>
          <p:cNvSpPr>
            <a:spLocks noGrp="1"/>
          </p:cNvSpPr>
          <p:nvPr>
            <p:ph sz="quarter" idx="20" hasCustomPrompt="1"/>
          </p:nvPr>
        </p:nvSpPr>
        <p:spPr>
          <a:xfrm>
            <a:off x="461003" y="1407105"/>
            <a:ext cx="4023901" cy="4816475"/>
          </a:xfrm>
          <a:prstGeom prst="rect">
            <a:avLst/>
          </a:prstGeom>
        </p:spPr>
        <p:txBody>
          <a:bodyPr vert="horz"/>
          <a:lstStyle>
            <a:lvl1pPr>
              <a:defRPr/>
            </a:lvl1pPr>
          </a:lstStyle>
          <a:p>
            <a:pPr lvl="0"/>
            <a:r>
              <a:rPr lang="en-US" dirty="0" smtClean="0"/>
              <a:t>Click to add content</a:t>
            </a:r>
            <a:endParaRPr lang="en-US" dirty="0"/>
          </a:p>
        </p:txBody>
      </p:sp>
      <p:sp>
        <p:nvSpPr>
          <p:cNvPr id="17"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11" name="Date Placeholder 10"/>
          <p:cNvSpPr>
            <a:spLocks noGrp="1"/>
          </p:cNvSpPr>
          <p:nvPr>
            <p:ph type="dt" sz="half" idx="21"/>
          </p:nvPr>
        </p:nvSpPr>
        <p:spPr/>
        <p:txBody>
          <a:bodyPr/>
          <a:lstStyle/>
          <a:p>
            <a:endParaRPr lang="en-US" dirty="0"/>
          </a:p>
        </p:txBody>
      </p:sp>
      <p:sp>
        <p:nvSpPr>
          <p:cNvPr id="16" name="Footer Placeholder 15"/>
          <p:cNvSpPr>
            <a:spLocks noGrp="1"/>
          </p:cNvSpPr>
          <p:nvPr>
            <p:ph type="ftr" sz="quarter" idx="22"/>
          </p:nvPr>
        </p:nvSpPr>
        <p:spPr/>
        <p:txBody>
          <a:bodyPr/>
          <a:lstStyle/>
          <a:p>
            <a:r>
              <a:rPr lang="en-US" smtClean="0"/>
              <a:t>Pre-Decisional Information -- For Planning and Discussion Purposes Only</a:t>
            </a:r>
            <a:endParaRPr lang="en-US" dirty="0"/>
          </a:p>
        </p:txBody>
      </p:sp>
      <p:sp>
        <p:nvSpPr>
          <p:cNvPr id="20" name="Slide Number Placeholder 19"/>
          <p:cNvSpPr>
            <a:spLocks noGrp="1"/>
          </p:cNvSpPr>
          <p:nvPr>
            <p:ph type="sldNum" sz="quarter" idx="23"/>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3624504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er/Content">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3" name="Content Placeholder 2"/>
          <p:cNvSpPr>
            <a:spLocks noGrp="1"/>
          </p:cNvSpPr>
          <p:nvPr>
            <p:ph sz="quarter" idx="18" hasCustomPrompt="1"/>
          </p:nvPr>
        </p:nvSpPr>
        <p:spPr>
          <a:xfrm>
            <a:off x="0" y="1412875"/>
            <a:ext cx="9144000" cy="5030788"/>
          </a:xfrm>
          <a:prstGeom prst="rect">
            <a:avLst/>
          </a:prstGeom>
        </p:spPr>
        <p:txBody>
          <a:bodyPr vert="horz"/>
          <a:lstStyle>
            <a:lvl1pPr>
              <a:defRPr baseline="0"/>
            </a:lvl1pPr>
          </a:lstStyle>
          <a:p>
            <a:pPr lvl="0"/>
            <a:r>
              <a:rPr lang="en-US" dirty="0" smtClean="0"/>
              <a:t>Click to add content</a:t>
            </a:r>
            <a:endParaRPr lang="en-US" dirty="0"/>
          </a:p>
        </p:txBody>
      </p:sp>
      <p:sp>
        <p:nvSpPr>
          <p:cNvPr id="15"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10" name="Date Placeholder 9"/>
          <p:cNvSpPr>
            <a:spLocks noGrp="1"/>
          </p:cNvSpPr>
          <p:nvPr>
            <p:ph type="dt" sz="half" idx="19"/>
          </p:nvPr>
        </p:nvSpPr>
        <p:spPr/>
        <p:txBody>
          <a:bodyPr/>
          <a:lstStyle/>
          <a:p>
            <a:endParaRPr lang="en-US" dirty="0"/>
          </a:p>
        </p:txBody>
      </p:sp>
      <p:sp>
        <p:nvSpPr>
          <p:cNvPr id="16" name="Footer Placeholder 15"/>
          <p:cNvSpPr>
            <a:spLocks noGrp="1"/>
          </p:cNvSpPr>
          <p:nvPr>
            <p:ph type="ftr" sz="quarter" idx="20"/>
          </p:nvPr>
        </p:nvSpPr>
        <p:spPr/>
        <p:txBody>
          <a:bodyPr/>
          <a:lstStyle/>
          <a:p>
            <a:r>
              <a:rPr lang="en-US" smtClean="0"/>
              <a:t>Pre-Decisional Information -- For Planning and Discussion Purposes Only</a:t>
            </a:r>
            <a:endParaRPr lang="en-US" dirty="0"/>
          </a:p>
        </p:txBody>
      </p:sp>
      <p:sp>
        <p:nvSpPr>
          <p:cNvPr id="17" name="Slide Number Placeholder 16"/>
          <p:cNvSpPr>
            <a:spLocks noGrp="1"/>
          </p:cNvSpPr>
          <p:nvPr>
            <p:ph type="sldNum" sz="quarter" idx="21"/>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1918945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Subhead/Content">
    <p:spTree>
      <p:nvGrpSpPr>
        <p:cNvPr id="1" name=""/>
        <p:cNvGrpSpPr/>
        <p:nvPr/>
      </p:nvGrpSpPr>
      <p:grpSpPr>
        <a:xfrm>
          <a:off x="0" y="0"/>
          <a:ext cx="0" cy="0"/>
          <a:chOff x="0" y="0"/>
          <a:chExt cx="0" cy="0"/>
        </a:xfrm>
      </p:grpSpPr>
      <p:sp>
        <p:nvSpPr>
          <p:cNvPr id="18" name="Text Placeholder 13"/>
          <p:cNvSpPr>
            <a:spLocks noGrp="1"/>
          </p:cNvSpPr>
          <p:nvPr>
            <p:ph type="body" sz="quarter" idx="17"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Click to Edit Subhead</a:t>
            </a:r>
            <a:endParaRPr lang="en-US" dirty="0"/>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3" name="Content Placeholder 2"/>
          <p:cNvSpPr>
            <a:spLocks noGrp="1"/>
          </p:cNvSpPr>
          <p:nvPr>
            <p:ph sz="quarter" idx="18" hasCustomPrompt="1"/>
          </p:nvPr>
        </p:nvSpPr>
        <p:spPr>
          <a:xfrm>
            <a:off x="0" y="1412875"/>
            <a:ext cx="9144000" cy="5030788"/>
          </a:xfrm>
          <a:prstGeom prst="rect">
            <a:avLst/>
          </a:prstGeom>
        </p:spPr>
        <p:txBody>
          <a:bodyPr vert="horz"/>
          <a:lstStyle>
            <a:lvl1pPr>
              <a:defRPr baseline="0"/>
            </a:lvl1pPr>
          </a:lstStyle>
          <a:p>
            <a:pPr lvl="0"/>
            <a:r>
              <a:rPr lang="en-US" dirty="0" smtClean="0"/>
              <a:t>Click to add content</a:t>
            </a:r>
            <a:endParaRPr lang="en-US" dirty="0"/>
          </a:p>
        </p:txBody>
      </p:sp>
      <p:sp>
        <p:nvSpPr>
          <p:cNvPr id="16"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6" name="Date Placeholder 5"/>
          <p:cNvSpPr>
            <a:spLocks noGrp="1"/>
          </p:cNvSpPr>
          <p:nvPr>
            <p:ph type="dt" sz="half" idx="19"/>
          </p:nvPr>
        </p:nvSpPr>
        <p:spPr/>
        <p:txBody>
          <a:bodyPr/>
          <a:lstStyle/>
          <a:p>
            <a:endParaRPr lang="en-US" dirty="0"/>
          </a:p>
        </p:txBody>
      </p:sp>
      <p:sp>
        <p:nvSpPr>
          <p:cNvPr id="7" name="Footer Placeholder 6"/>
          <p:cNvSpPr>
            <a:spLocks noGrp="1"/>
          </p:cNvSpPr>
          <p:nvPr>
            <p:ph type="ftr" sz="quarter" idx="20"/>
          </p:nvPr>
        </p:nvSpPr>
        <p:spPr/>
        <p:txBody>
          <a:bodyPr/>
          <a:lstStyle/>
          <a:p>
            <a:r>
              <a:rPr lang="en-US" smtClean="0"/>
              <a:t>Pre-Decisional Information -- For Planning and Discussion Purposes Only</a:t>
            </a:r>
            <a:endParaRPr lang="en-US" dirty="0"/>
          </a:p>
        </p:txBody>
      </p:sp>
      <p:sp>
        <p:nvSpPr>
          <p:cNvPr id="17" name="Slide Number Placeholder 16"/>
          <p:cNvSpPr>
            <a:spLocks noGrp="1"/>
          </p:cNvSpPr>
          <p:nvPr>
            <p:ph type="sldNum" sz="quarter" idx="21"/>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3646947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Black Strip">
    <p:spTree>
      <p:nvGrpSpPr>
        <p:cNvPr id="1" name=""/>
        <p:cNvGrpSpPr/>
        <p:nvPr/>
      </p:nvGrpSpPr>
      <p:grpSpPr>
        <a:xfrm>
          <a:off x="0" y="0"/>
          <a:ext cx="0" cy="0"/>
          <a:chOff x="0" y="0"/>
          <a:chExt cx="0" cy="0"/>
        </a:xfrm>
      </p:grpSpPr>
      <p:sp>
        <p:nvSpPr>
          <p:cNvPr id="11" name="Rectangle 10"/>
          <p:cNvSpPr/>
          <p:nvPr userDrawn="1"/>
        </p:nvSpPr>
        <p:spPr>
          <a:xfrm>
            <a:off x="0" y="1419226"/>
            <a:ext cx="9144000" cy="502919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18"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10" name="Date Placeholder 9"/>
          <p:cNvSpPr>
            <a:spLocks noGrp="1"/>
          </p:cNvSpPr>
          <p:nvPr>
            <p:ph type="dt" sz="half" idx="10"/>
          </p:nvPr>
        </p:nvSpPr>
        <p:spPr/>
        <p:txBody>
          <a:bodyPr/>
          <a:lstStyle/>
          <a:p>
            <a:endParaRPr lang="en-US" dirty="0"/>
          </a:p>
        </p:txBody>
      </p:sp>
      <p:sp>
        <p:nvSpPr>
          <p:cNvPr id="13" name="Footer Placeholder 12"/>
          <p:cNvSpPr>
            <a:spLocks noGrp="1"/>
          </p:cNvSpPr>
          <p:nvPr>
            <p:ph type="ftr" sz="quarter" idx="11"/>
          </p:nvPr>
        </p:nvSpPr>
        <p:spPr/>
        <p:txBody>
          <a:bodyPr/>
          <a:lstStyle/>
          <a:p>
            <a:r>
              <a:rPr lang="en-US" smtClean="0"/>
              <a:t>Pre-Decisional Information -- For Planning and Discussion Purposes Only</a:t>
            </a:r>
            <a:endParaRPr lang="en-US" dirty="0"/>
          </a:p>
        </p:txBody>
      </p:sp>
      <p:sp>
        <p:nvSpPr>
          <p:cNvPr id="20" name="Slide Number Placeholder 19"/>
          <p:cNvSpPr>
            <a:spLocks noGrp="1"/>
          </p:cNvSpPr>
          <p:nvPr>
            <p:ph type="sldNum" sz="quarter" idx="12"/>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1521746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Subhead/Black Strip">
    <p:spTree>
      <p:nvGrpSpPr>
        <p:cNvPr id="1" name=""/>
        <p:cNvGrpSpPr/>
        <p:nvPr/>
      </p:nvGrpSpPr>
      <p:grpSpPr>
        <a:xfrm>
          <a:off x="0" y="0"/>
          <a:ext cx="0" cy="0"/>
          <a:chOff x="0" y="0"/>
          <a:chExt cx="0" cy="0"/>
        </a:xfrm>
      </p:grpSpPr>
      <p:sp>
        <p:nvSpPr>
          <p:cNvPr id="11" name="Rectangle 10"/>
          <p:cNvSpPr/>
          <p:nvPr userDrawn="1"/>
        </p:nvSpPr>
        <p:spPr>
          <a:xfrm>
            <a:off x="0" y="1419226"/>
            <a:ext cx="9144000" cy="502919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 Placeholder 13"/>
          <p:cNvSpPr>
            <a:spLocks noGrp="1"/>
          </p:cNvSpPr>
          <p:nvPr>
            <p:ph type="body" sz="quarter" idx="17"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Click to Edit Subhead</a:t>
            </a:r>
            <a:endParaRPr lang="en-US" dirty="0"/>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smtClean="0"/>
              <a:t>Click to Edit Header</a:t>
            </a:r>
            <a:endParaRPr lang="en-US" dirty="0"/>
          </a:p>
        </p:txBody>
      </p:sp>
      <p:sp>
        <p:nvSpPr>
          <p:cNvPr id="15" name="Content Placeholder 3"/>
          <p:cNvSpPr>
            <a:spLocks noGrp="1"/>
          </p:cNvSpPr>
          <p:nvPr>
            <p:ph sz="quarter" idx="18" hasCustomPrompt="1"/>
          </p:nvPr>
        </p:nvSpPr>
        <p:spPr>
          <a:xfrm>
            <a:off x="1249363" y="2594882"/>
            <a:ext cx="6905851" cy="2603046"/>
          </a:xfrm>
          <a:prstGeom prst="rect">
            <a:avLst/>
          </a:prstGeom>
        </p:spPr>
        <p:txBody>
          <a:bodyPr vert="horz"/>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add content</a:t>
            </a:r>
            <a:endParaRPr lang="en-US" dirty="0"/>
          </a:p>
        </p:txBody>
      </p:sp>
      <p:sp>
        <p:nvSpPr>
          <p:cNvPr id="13"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5" name="Date Placeholder 4"/>
          <p:cNvSpPr>
            <a:spLocks noGrp="1"/>
          </p:cNvSpPr>
          <p:nvPr>
            <p:ph type="dt" sz="half" idx="19"/>
          </p:nvPr>
        </p:nvSpPr>
        <p:spPr/>
        <p:txBody>
          <a:bodyPr/>
          <a:lstStyle/>
          <a:p>
            <a:endParaRPr lang="en-US" dirty="0"/>
          </a:p>
        </p:txBody>
      </p:sp>
      <p:sp>
        <p:nvSpPr>
          <p:cNvPr id="6" name="Footer Placeholder 5"/>
          <p:cNvSpPr>
            <a:spLocks noGrp="1"/>
          </p:cNvSpPr>
          <p:nvPr>
            <p:ph type="ftr" sz="quarter" idx="20"/>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1"/>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61303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oter">
    <p:spTree>
      <p:nvGrpSpPr>
        <p:cNvPr id="1" name=""/>
        <p:cNvGrpSpPr/>
        <p:nvPr/>
      </p:nvGrpSpPr>
      <p:grpSpPr>
        <a:xfrm>
          <a:off x="0" y="0"/>
          <a:ext cx="0" cy="0"/>
          <a:chOff x="0" y="0"/>
          <a:chExt cx="0" cy="0"/>
        </a:xfrm>
      </p:grpSpPr>
      <p:sp>
        <p:nvSpPr>
          <p:cNvPr id="12"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smtClean="0">
                <a:solidFill>
                  <a:schemeClr val="accent3"/>
                </a:solidFill>
              </a:rPr>
              <a:t>jpl.nasa.gov</a:t>
            </a:r>
            <a:endParaRPr lang="en-US" sz="1000" b="1" kern="500" spc="200" dirty="0">
              <a:solidFill>
                <a:schemeClr val="accent3"/>
              </a:solidFill>
            </a:endParaRPr>
          </a:p>
        </p:txBody>
      </p:sp>
      <p:sp>
        <p:nvSpPr>
          <p:cNvPr id="6" name="Date Placeholder 5"/>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r>
              <a:rPr lang="en-US" smtClean="0"/>
              <a:t>Pre-Decisional Information -- For Planning and Discussion Purposes Only</a:t>
            </a:r>
            <a:endParaRPr lang="en-US" dirty="0"/>
          </a:p>
        </p:txBody>
      </p:sp>
      <p:sp>
        <p:nvSpPr>
          <p:cNvPr id="13" name="Slide Number Placeholder 12"/>
          <p:cNvSpPr>
            <a:spLocks noGrp="1"/>
          </p:cNvSpPr>
          <p:nvPr>
            <p:ph type="sldNum" sz="quarter" idx="12"/>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4263465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sp>
        <p:nvSpPr>
          <p:cNvPr id="5" name="Text Placeholder 4"/>
          <p:cNvSpPr>
            <a:spLocks noGrp="1"/>
          </p:cNvSpPr>
          <p:nvPr>
            <p:ph type="body" sz="quarter" idx="3" hasCustomPrompt="1"/>
          </p:nvPr>
        </p:nvSpPr>
        <p:spPr>
          <a:xfrm>
            <a:off x="1" y="2995083"/>
            <a:ext cx="9144000" cy="867834"/>
          </a:xfrm>
          <a:prstGeom prst="rect">
            <a:avLst/>
          </a:prstGeom>
        </p:spPr>
        <p:txBody>
          <a:bodyPr anchor="t"/>
          <a:lstStyle>
            <a:lvl1pPr marL="0" indent="0" algn="ctr">
              <a:buNone/>
              <a:defRPr sz="4800" b="0" i="0" baseline="0">
                <a:solidFill>
                  <a:schemeClr val="tx1"/>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Chapter Divider</a:t>
            </a:r>
            <a:endParaRPr lang="en-US" dirty="0"/>
          </a:p>
        </p:txBody>
      </p:sp>
    </p:spTree>
    <p:extLst>
      <p:ext uri="{BB962C8B-B14F-4D97-AF65-F5344CB8AC3E}">
        <p14:creationId xmlns:p14="http://schemas.microsoft.com/office/powerpoint/2010/main" val="3517099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45732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theme" Target="../theme/theme2.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13140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2132482" y="6448710"/>
            <a:ext cx="4879036"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r>
              <a:rPr lang="en-US" smtClean="0"/>
              <a:t>Pre-Decisional Information -- For Planning and Discussion Purposes Only</a:t>
            </a:r>
            <a:endParaRPr lang="en-US" dirty="0"/>
          </a:p>
        </p:txBody>
      </p:sp>
      <p:sp>
        <p:nvSpPr>
          <p:cNvPr id="4" name="Slide Number Placeholder 3"/>
          <p:cNvSpPr>
            <a:spLocks noGrp="1"/>
          </p:cNvSpPr>
          <p:nvPr>
            <p:ph type="sldNum" sz="quarter" idx="4"/>
          </p:nvPr>
        </p:nvSpPr>
        <p:spPr>
          <a:xfrm>
            <a:off x="7146636" y="6448710"/>
            <a:ext cx="600365" cy="365125"/>
          </a:xfrm>
          <a:prstGeom prst="rect">
            <a:avLst/>
          </a:prstGeom>
        </p:spPr>
        <p:txBody>
          <a:bodyPr vert="horz" lIns="91440" tIns="45720" rIns="91440" bIns="45720" rtlCol="0" anchor="ctr"/>
          <a:lstStyle>
            <a:lvl1pPr algn="r">
              <a:defRPr sz="900">
                <a:solidFill>
                  <a:schemeClr val="tx1">
                    <a:lumMod val="50000"/>
                    <a:lumOff val="50000"/>
                  </a:schemeClr>
                </a:solidFill>
              </a:defRPr>
            </a:lvl1pPr>
          </a:lstStyle>
          <a:p>
            <a:fld id="{F1E51A9F-9D40-144B-9666-6B30B75E8C1B}" type="slidenum">
              <a:rPr lang="en-US" smtClean="0"/>
              <a:pPr/>
              <a:t>‹#›</a:t>
            </a:fld>
            <a:endParaRPr lang="en-US" dirty="0"/>
          </a:p>
        </p:txBody>
      </p:sp>
      <p:sp>
        <p:nvSpPr>
          <p:cNvPr id="6" name="Date Placeholder 5"/>
          <p:cNvSpPr>
            <a:spLocks noGrp="1"/>
          </p:cNvSpPr>
          <p:nvPr>
            <p:ph type="dt" sz="half" idx="2"/>
          </p:nvPr>
        </p:nvSpPr>
        <p:spPr>
          <a:xfrm>
            <a:off x="457199" y="6448710"/>
            <a:ext cx="155170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Tree>
    <p:extLst>
      <p:ext uri="{BB962C8B-B14F-4D97-AF65-F5344CB8AC3E}">
        <p14:creationId xmlns:p14="http://schemas.microsoft.com/office/powerpoint/2010/main" val="12748154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58" r:id="rId5"/>
    <p:sldLayoutId id="2147483737" r:id="rId6"/>
    <p:sldLayoutId id="2147483759" r:id="rId7"/>
    <p:sldLayoutId id="2147483738" r:id="rId8"/>
    <p:sldLayoutId id="2147483760" r:id="rId9"/>
    <p:sldLayoutId id="2147483739" r:id="rId10"/>
    <p:sldLayoutId id="2147483740" r:id="rId11"/>
    <p:sldLayoutId id="2147483741" r:id="rId12"/>
    <p:sldLayoutId id="2147483743" r:id="rId13"/>
    <p:sldLayoutId id="2147483744" r:id="rId14"/>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4v"/><Relationship Id="rId1" Type="http://schemas.microsoft.com/office/2007/relationships/media" Target="../media/media2.m4v"/><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video" Target="https://www.youtube.com/embed/iR6ZfG1gAms" TargetMode="Externa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www.jpl.nasa.gov/spaceimages/images/largesize/PIA00104_hires.jpg"/>
          <p:cNvPicPr>
            <a:picLocks noChangeAspect="1" noChangeArrowheads="1"/>
          </p:cNvPicPr>
          <p:nvPr/>
        </p:nvPicPr>
        <p:blipFill rotWithShape="1">
          <a:blip r:embed="rId3">
            <a:extLst>
              <a:ext uri="{28A0092B-C50C-407E-A947-70E740481C1C}">
                <a14:useLocalDpi xmlns:a14="http://schemas.microsoft.com/office/drawing/2010/main" val="0"/>
              </a:ext>
            </a:extLst>
          </a:blip>
          <a:srcRect l="30587" b="14313"/>
          <a:stretch/>
        </p:blipFill>
        <p:spPr bwMode="auto">
          <a:xfrm>
            <a:off x="0" y="-7620"/>
            <a:ext cx="5576454" cy="6883880"/>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9"/>
          </p:nvPr>
        </p:nvSpPr>
        <p:spPr>
          <a:xfrm>
            <a:off x="5576456" y="787400"/>
            <a:ext cx="3567543" cy="1440874"/>
          </a:xfrm>
        </p:spPr>
        <p:txBody>
          <a:bodyPr/>
          <a:lstStyle/>
          <a:p>
            <a:r>
              <a:rPr lang="en-US" sz="2000" dirty="0" smtClean="0"/>
              <a:t>A Venus SmallSat Orbiter for Remote Sensing of Seismic Activity, the VAMOS Concept</a:t>
            </a:r>
            <a:endParaRPr lang="en-US" sz="2000" dirty="0"/>
          </a:p>
        </p:txBody>
      </p:sp>
      <p:sp>
        <p:nvSpPr>
          <p:cNvPr id="9" name="Text Placeholder 8"/>
          <p:cNvSpPr>
            <a:spLocks noGrp="1"/>
          </p:cNvSpPr>
          <p:nvPr>
            <p:ph type="body" sz="quarter" idx="20"/>
          </p:nvPr>
        </p:nvSpPr>
        <p:spPr>
          <a:xfrm>
            <a:off x="5576455" y="2228082"/>
            <a:ext cx="3567543" cy="1594618"/>
          </a:xfrm>
        </p:spPr>
        <p:txBody>
          <a:bodyPr/>
          <a:lstStyle/>
          <a:p>
            <a:r>
              <a:rPr lang="en-US" b="1" dirty="0" smtClean="0"/>
              <a:t>Alan M. Didion, Systems Engineer</a:t>
            </a:r>
          </a:p>
          <a:p>
            <a:r>
              <a:rPr lang="en-US" dirty="0" smtClean="0"/>
              <a:t>NASA Jet Propulsion Laboratory, Engineering and Science Directorate, Systems Engineering &amp; Formulation Division</a:t>
            </a:r>
          </a:p>
          <a:p>
            <a:r>
              <a:rPr lang="en-US" dirty="0" smtClean="0"/>
              <a:t>ISSC 2018, Pasadena, CA</a:t>
            </a:r>
          </a:p>
          <a:p>
            <a:endParaRPr lang="en-US" dirty="0"/>
          </a:p>
          <a:p>
            <a:endParaRPr lang="en-US" dirty="0" smtClean="0"/>
          </a:p>
          <a:p>
            <a:r>
              <a:rPr lang="en-US" dirty="0" smtClean="0"/>
              <a:t>As presented by:</a:t>
            </a:r>
          </a:p>
          <a:p>
            <a:r>
              <a:rPr lang="en-US" b="1" dirty="0" smtClean="0"/>
              <a:t>Alex Austin, Systems Engineer</a:t>
            </a:r>
          </a:p>
          <a:p>
            <a:r>
              <a:rPr lang="en-US" dirty="0"/>
              <a:t>NASA Jet Propulsion Laboratory, Engineering and Science Directorate, Systems Engineering &amp; Formulation Division</a:t>
            </a:r>
          </a:p>
          <a:p>
            <a:endParaRPr lang="en-US" dirty="0"/>
          </a:p>
        </p:txBody>
      </p:sp>
      <p:sp>
        <p:nvSpPr>
          <p:cNvPr id="2" name="Rectangle 1"/>
          <p:cNvSpPr/>
          <p:nvPr/>
        </p:nvSpPr>
        <p:spPr>
          <a:xfrm>
            <a:off x="126042" y="6329247"/>
            <a:ext cx="3493458" cy="430887"/>
          </a:xfrm>
          <a:prstGeom prst="rect">
            <a:avLst/>
          </a:prstGeom>
        </p:spPr>
        <p:txBody>
          <a:bodyPr wrap="square">
            <a:spAutoFit/>
          </a:bodyPr>
          <a:lstStyle/>
          <a:p>
            <a:r>
              <a:rPr lang="en-US" sz="1100" dirty="0">
                <a:solidFill>
                  <a:schemeClr val="bg1"/>
                </a:solidFill>
                <a:latin typeface="verdana" panose="020B0604030504040204" pitchFamily="34" charset="0"/>
              </a:rPr>
              <a:t>© 2018 California Institute of Technology. Government sponsorship acknowledged.</a:t>
            </a:r>
            <a:endParaRPr lang="en-US" sz="1100" dirty="0">
              <a:solidFill>
                <a:schemeClr val="bg1"/>
              </a:solidFill>
            </a:endParaRPr>
          </a:p>
        </p:txBody>
      </p:sp>
    </p:spTree>
    <p:extLst>
      <p:ext uri="{BB962C8B-B14F-4D97-AF65-F5344CB8AC3E}">
        <p14:creationId xmlns:p14="http://schemas.microsoft.com/office/powerpoint/2010/main" val="1631606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4026" y="454025"/>
            <a:ext cx="8232774" cy="958850"/>
          </a:xfrm>
        </p:spPr>
        <p:txBody>
          <a:bodyPr/>
          <a:lstStyle/>
          <a:p>
            <a:r>
              <a:rPr lang="en-US" dirty="0" smtClean="0"/>
              <a:t>Introduction to the Planetary Science Deep Space SmallSats (PSDS3) Program</a:t>
            </a:r>
            <a:endParaRPr lang="en-US" dirty="0"/>
          </a:p>
        </p:txBody>
      </p:sp>
      <p:sp>
        <p:nvSpPr>
          <p:cNvPr id="4" name="Text Placeholder 3"/>
          <p:cNvSpPr>
            <a:spLocks noGrp="1"/>
          </p:cNvSpPr>
          <p:nvPr>
            <p:ph type="body" sz="quarter" idx="17"/>
          </p:nvPr>
        </p:nvSpPr>
        <p:spPr>
          <a:xfrm>
            <a:off x="457200" y="1412875"/>
            <a:ext cx="8248650" cy="6021595"/>
          </a:xfrm>
        </p:spPr>
        <p:txBody>
          <a:bodyPr/>
          <a:lstStyle/>
          <a:p>
            <a:r>
              <a:rPr lang="en-US" sz="1800" dirty="0" smtClean="0"/>
              <a:t>ROSES 2016</a:t>
            </a:r>
          </a:p>
          <a:p>
            <a:pPr lvl="1"/>
            <a:r>
              <a:rPr lang="en-US" sz="1600" dirty="0" smtClean="0"/>
              <a:t>Explore mission concepts for SmallSats (&lt; 180 kg) at planetary targets, identify critical technology gaps</a:t>
            </a:r>
          </a:p>
          <a:p>
            <a:pPr>
              <a:buFont typeface="Arial" panose="020B0604020202020204" pitchFamily="34" charset="0"/>
              <a:buChar char="•"/>
            </a:pPr>
            <a:r>
              <a:rPr lang="en-US" sz="1800" dirty="0" smtClean="0"/>
              <a:t>Proposed </a:t>
            </a:r>
            <a:r>
              <a:rPr lang="en-US" sz="1800" dirty="0"/>
              <a:t>concepts: </a:t>
            </a:r>
          </a:p>
          <a:p>
            <a:pPr marL="800100" lvl="1" indent="-342900">
              <a:buFont typeface="Arial" panose="020B0604020202020204" pitchFamily="34" charset="0"/>
              <a:buChar char="•"/>
            </a:pPr>
            <a:r>
              <a:rPr lang="en-US" sz="1600" dirty="0" smtClean="0"/>
              <a:t>VAMOS</a:t>
            </a:r>
          </a:p>
          <a:p>
            <a:pPr marL="800100" lvl="1" indent="-342900">
              <a:buFont typeface="Arial" panose="020B0604020202020204" pitchFamily="34" charset="0"/>
              <a:buChar char="•"/>
            </a:pPr>
            <a:r>
              <a:rPr lang="en-US" sz="1600" dirty="0" smtClean="0"/>
              <a:t>Cupid’s </a:t>
            </a:r>
            <a:r>
              <a:rPr lang="en-US" sz="1600" dirty="0"/>
              <a:t>Arrow</a:t>
            </a:r>
          </a:p>
          <a:p>
            <a:pPr marL="800100" lvl="1" indent="-342900">
              <a:buFont typeface="Arial" panose="020B0604020202020204" pitchFamily="34" charset="0"/>
              <a:buChar char="•"/>
            </a:pPr>
            <a:r>
              <a:rPr lang="en-US" sz="1600" dirty="0"/>
              <a:t>CUVE</a:t>
            </a:r>
          </a:p>
          <a:p>
            <a:pPr marL="800100" lvl="1" indent="-342900">
              <a:buFont typeface="Arial" panose="020B0604020202020204" pitchFamily="34" charset="0"/>
              <a:buChar char="•"/>
            </a:pPr>
            <a:r>
              <a:rPr lang="en-US" sz="1600" dirty="0" err="1"/>
              <a:t>CubeX</a:t>
            </a:r>
            <a:endParaRPr lang="en-US" sz="1600" dirty="0"/>
          </a:p>
          <a:p>
            <a:pPr marL="800100" lvl="1" indent="-342900">
              <a:buFont typeface="Arial" panose="020B0604020202020204" pitchFamily="34" charset="0"/>
              <a:buChar char="•"/>
            </a:pPr>
            <a:r>
              <a:rPr lang="en-US" sz="1600" dirty="0"/>
              <a:t>BOLAS</a:t>
            </a:r>
          </a:p>
          <a:p>
            <a:pPr marL="800100" lvl="1" indent="-342900">
              <a:buFont typeface="Arial" panose="020B0604020202020204" pitchFamily="34" charset="0"/>
              <a:buChar char="•"/>
            </a:pPr>
            <a:r>
              <a:rPr lang="en-US" sz="1600" dirty="0"/>
              <a:t>APEX</a:t>
            </a:r>
          </a:p>
          <a:p>
            <a:pPr marL="800100" lvl="1" indent="-342900">
              <a:buFont typeface="Arial" panose="020B0604020202020204" pitchFamily="34" charset="0"/>
              <a:buChar char="•"/>
            </a:pPr>
            <a:r>
              <a:rPr lang="en-US" sz="1600" dirty="0"/>
              <a:t>CAESAR</a:t>
            </a:r>
          </a:p>
          <a:p>
            <a:pPr marL="800100" lvl="1" indent="-342900">
              <a:buFont typeface="Arial" panose="020B0604020202020204" pitchFamily="34" charset="0"/>
              <a:buChar char="•"/>
            </a:pPr>
            <a:r>
              <a:rPr lang="en-US" sz="1600" dirty="0"/>
              <a:t>Chariot to the Moons of Mars</a:t>
            </a:r>
          </a:p>
          <a:p>
            <a:pPr marL="800100" lvl="1" indent="-342900">
              <a:buFont typeface="Arial" panose="020B0604020202020204" pitchFamily="34" charset="0"/>
              <a:buChar char="•"/>
            </a:pPr>
            <a:r>
              <a:rPr lang="en-US" sz="1600" dirty="0"/>
              <a:t>Aeolus</a:t>
            </a:r>
          </a:p>
          <a:p>
            <a:pPr marL="800100" lvl="1" indent="-342900">
              <a:buFont typeface="Arial" panose="020B0604020202020204" pitchFamily="34" charset="0"/>
              <a:buChar char="•"/>
            </a:pPr>
            <a:r>
              <a:rPr lang="en-US" sz="1600" dirty="0"/>
              <a:t>SNAP</a:t>
            </a:r>
          </a:p>
          <a:p>
            <a:pPr marL="800100" lvl="1" indent="-342900">
              <a:buFont typeface="Arial" panose="020B0604020202020204" pitchFamily="34" charset="0"/>
              <a:buChar char="•"/>
            </a:pPr>
            <a:r>
              <a:rPr lang="en-US" sz="1600" dirty="0"/>
              <a:t>JUMPER</a:t>
            </a:r>
          </a:p>
          <a:p>
            <a:pPr marL="800100" lvl="1" indent="-342900">
              <a:buFont typeface="Arial" panose="020B0604020202020204" pitchFamily="34" charset="0"/>
              <a:buChar char="•"/>
            </a:pPr>
            <a:r>
              <a:rPr lang="en-US" sz="1600" dirty="0"/>
              <a:t>…and </a:t>
            </a:r>
            <a:r>
              <a:rPr lang="en-US" sz="1600" dirty="0" smtClean="0"/>
              <a:t>others!</a:t>
            </a:r>
          </a:p>
          <a:p>
            <a:pPr lvl="1"/>
            <a:endParaRPr lang="en-US" sz="1600"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2</a:t>
            </a:fld>
            <a:endParaRPr lang="en-US" dirty="0"/>
          </a:p>
        </p:txBody>
      </p:sp>
    </p:spTree>
    <p:extLst>
      <p:ext uri="{BB962C8B-B14F-4D97-AF65-F5344CB8AC3E}">
        <p14:creationId xmlns:p14="http://schemas.microsoft.com/office/powerpoint/2010/main" val="3544590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Deep Insight via Global Observations</a:t>
            </a:r>
            <a:endParaRPr lang="en-US" dirty="0"/>
          </a:p>
        </p:txBody>
      </p:sp>
      <p:sp>
        <p:nvSpPr>
          <p:cNvPr id="3" name="Title 2"/>
          <p:cNvSpPr>
            <a:spLocks noGrp="1"/>
          </p:cNvSpPr>
          <p:nvPr>
            <p:ph type="ctrTitle"/>
          </p:nvPr>
        </p:nvSpPr>
        <p:spPr/>
        <p:txBody>
          <a:bodyPr/>
          <a:lstStyle/>
          <a:p>
            <a:r>
              <a:rPr lang="en-US" dirty="0" smtClean="0"/>
              <a:t>Planetary Quakes on Rocky Bodies</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3</a:t>
            </a:fld>
            <a:endParaRPr lang="en-US" dirty="0"/>
          </a:p>
        </p:txBody>
      </p:sp>
      <p:grpSp>
        <p:nvGrpSpPr>
          <p:cNvPr id="10" name="Group 9"/>
          <p:cNvGrpSpPr/>
          <p:nvPr/>
        </p:nvGrpSpPr>
        <p:grpSpPr>
          <a:xfrm>
            <a:off x="2132483" y="1383677"/>
            <a:ext cx="4875860" cy="4948418"/>
            <a:chOff x="4243075" y="1659166"/>
            <a:chExt cx="4331857" cy="4396319"/>
          </a:xfrm>
        </p:grpSpPr>
        <p:pic>
          <p:nvPicPr>
            <p:cNvPr id="8" name="elltopocrust.hellas-322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243076" y="1659166"/>
              <a:ext cx="4331856" cy="4387392"/>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3075" y="5519288"/>
              <a:ext cx="461379" cy="536197"/>
            </a:xfrm>
            <a:prstGeom prst="rect">
              <a:avLst/>
            </a:prstGeom>
            <a:solidFill>
              <a:srgbClr val="FFFFFF"/>
            </a:solidFill>
            <a:ln>
              <a:noFill/>
            </a:ln>
          </p:spPr>
        </p:pic>
      </p:grpSp>
    </p:spTree>
    <p:extLst>
      <p:ext uri="{BB962C8B-B14F-4D97-AF65-F5344CB8AC3E}">
        <p14:creationId xmlns:p14="http://schemas.microsoft.com/office/powerpoint/2010/main" val="1922183771"/>
      </p:ext>
    </p:extLst>
  </p:cSld>
  <p:clrMapOvr>
    <a:masterClrMapping/>
  </p:clrMapOvr>
  <p:timing>
    <p:tnLst>
      <p:par>
        <p:cTn id="1" dur="indefinite" restart="never" nodeType="tmRoot">
          <p:childTnLst>
            <p:video>
              <p:cMediaNode vol="80000">
                <p:cTn id="2" repeatCount="indefinite" fill="hold" display="0">
                  <p:stCondLst>
                    <p:cond delay="indefinite"/>
                  </p:stCondLst>
                </p:cTn>
                <p:tgtEl>
                  <p:spTgt spid="8"/>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Deep Insight via Global Observations</a:t>
            </a:r>
            <a:endParaRPr lang="en-US" dirty="0"/>
          </a:p>
        </p:txBody>
      </p:sp>
      <p:sp>
        <p:nvSpPr>
          <p:cNvPr id="3" name="Title 2"/>
          <p:cNvSpPr>
            <a:spLocks noGrp="1"/>
          </p:cNvSpPr>
          <p:nvPr>
            <p:ph type="ctrTitle"/>
          </p:nvPr>
        </p:nvSpPr>
        <p:spPr/>
        <p:txBody>
          <a:bodyPr/>
          <a:lstStyle/>
          <a:p>
            <a:r>
              <a:rPr lang="en-US" dirty="0" smtClean="0"/>
              <a:t>Planetary Quakes on Rocky Bodies</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4</a:t>
            </a:fld>
            <a:endParaRPr lang="en-US" dirty="0"/>
          </a:p>
        </p:txBody>
      </p:sp>
      <p:pic>
        <p:nvPicPr>
          <p:cNvPr id="12" name="Picture 11"/>
          <p:cNvPicPr>
            <a:picLocks noChangeAspect="1"/>
          </p:cNvPicPr>
          <p:nvPr/>
        </p:nvPicPr>
        <p:blipFill>
          <a:blip r:embed="rId3"/>
          <a:stretch>
            <a:fillRect/>
          </a:stretch>
        </p:blipFill>
        <p:spPr>
          <a:xfrm>
            <a:off x="2008908" y="1272293"/>
            <a:ext cx="5123010" cy="5133772"/>
          </a:xfrm>
          <a:prstGeom prst="rect">
            <a:avLst/>
          </a:prstGeom>
        </p:spPr>
      </p:pic>
    </p:spTree>
    <p:extLst>
      <p:ext uri="{BB962C8B-B14F-4D97-AF65-F5344CB8AC3E}">
        <p14:creationId xmlns:p14="http://schemas.microsoft.com/office/powerpoint/2010/main" val="1151874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par>
              <p:cTn id="2"/>
            </p:par>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Deep Insight via Global Observations</a:t>
            </a:r>
            <a:endParaRPr lang="en-US" dirty="0"/>
          </a:p>
        </p:txBody>
      </p:sp>
      <p:sp>
        <p:nvSpPr>
          <p:cNvPr id="3" name="Title 2"/>
          <p:cNvSpPr>
            <a:spLocks noGrp="1"/>
          </p:cNvSpPr>
          <p:nvPr>
            <p:ph type="ctrTitle"/>
          </p:nvPr>
        </p:nvSpPr>
        <p:spPr/>
        <p:txBody>
          <a:bodyPr/>
          <a:lstStyle/>
          <a:p>
            <a:r>
              <a:rPr lang="en-US" dirty="0" smtClean="0"/>
              <a:t>Planetary Quakes on Rocky Bodies</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5</a:t>
            </a:fld>
            <a:endParaRPr lang="en-US" dirty="0"/>
          </a:p>
        </p:txBody>
      </p:sp>
      <p:pic>
        <p:nvPicPr>
          <p:cNvPr id="8" name="Picture 7"/>
          <p:cNvPicPr>
            <a:picLocks noChangeAspect="1"/>
          </p:cNvPicPr>
          <p:nvPr/>
        </p:nvPicPr>
        <p:blipFill rotWithShape="1">
          <a:blip r:embed="rId2"/>
          <a:srcRect l="28094"/>
          <a:stretch/>
        </p:blipFill>
        <p:spPr>
          <a:xfrm>
            <a:off x="-12032" y="2221430"/>
            <a:ext cx="5528556" cy="3136538"/>
          </a:xfrm>
          <a:prstGeom prst="rect">
            <a:avLst/>
          </a:prstGeom>
        </p:spPr>
      </p:pic>
      <p:pic>
        <p:nvPicPr>
          <p:cNvPr id="9" name="Picture 8"/>
          <p:cNvPicPr>
            <a:picLocks noChangeAspect="1"/>
          </p:cNvPicPr>
          <p:nvPr/>
        </p:nvPicPr>
        <p:blipFill>
          <a:blip r:embed="rId3"/>
          <a:stretch>
            <a:fillRect/>
          </a:stretch>
        </p:blipFill>
        <p:spPr>
          <a:xfrm>
            <a:off x="5412020" y="1707241"/>
            <a:ext cx="3803440" cy="4116790"/>
          </a:xfrm>
          <a:prstGeom prst="rect">
            <a:avLst/>
          </a:prstGeom>
        </p:spPr>
      </p:pic>
    </p:spTree>
    <p:extLst>
      <p:ext uri="{BB962C8B-B14F-4D97-AF65-F5344CB8AC3E}">
        <p14:creationId xmlns:p14="http://schemas.microsoft.com/office/powerpoint/2010/main" val="36562029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Ionospheric Modulation Reveals Surface Displacement</a:t>
            </a:r>
            <a:endParaRPr lang="en-US" dirty="0"/>
          </a:p>
        </p:txBody>
      </p:sp>
      <p:sp>
        <p:nvSpPr>
          <p:cNvPr id="3" name="Title 2"/>
          <p:cNvSpPr>
            <a:spLocks noGrp="1"/>
          </p:cNvSpPr>
          <p:nvPr>
            <p:ph type="ctrTitle"/>
          </p:nvPr>
        </p:nvSpPr>
        <p:spPr/>
        <p:txBody>
          <a:bodyPr/>
          <a:lstStyle/>
          <a:p>
            <a:r>
              <a:rPr lang="en-US" dirty="0" smtClean="0"/>
              <a:t>Atmospheric Airglow</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6</a:t>
            </a:fld>
            <a:endParaRPr lang="en-US" dirty="0"/>
          </a:p>
        </p:txBody>
      </p:sp>
      <p:pic>
        <p:nvPicPr>
          <p:cNvPr id="8" name="airglow_movie_final-259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96148" y="1483309"/>
            <a:ext cx="6748530" cy="5061398"/>
          </a:xfrm>
          <a:prstGeom prst="rect">
            <a:avLst/>
          </a:prstGeom>
        </p:spPr>
      </p:pic>
    </p:spTree>
    <p:extLst>
      <p:ext uri="{BB962C8B-B14F-4D97-AF65-F5344CB8AC3E}">
        <p14:creationId xmlns:p14="http://schemas.microsoft.com/office/powerpoint/2010/main" val="36315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Ionospheric Modulation Reveals Surface Displacement</a:t>
            </a:r>
            <a:endParaRPr lang="en-US" dirty="0"/>
          </a:p>
        </p:txBody>
      </p:sp>
      <p:sp>
        <p:nvSpPr>
          <p:cNvPr id="3" name="Title 2"/>
          <p:cNvSpPr>
            <a:spLocks noGrp="1"/>
          </p:cNvSpPr>
          <p:nvPr>
            <p:ph type="ctrTitle"/>
          </p:nvPr>
        </p:nvSpPr>
        <p:spPr/>
        <p:txBody>
          <a:bodyPr/>
          <a:lstStyle/>
          <a:p>
            <a:r>
              <a:rPr lang="en-US" dirty="0" smtClean="0"/>
              <a:t>Atmospheric Airglow</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7</a:t>
            </a:fld>
            <a:endParaRPr lang="en-US" dirty="0"/>
          </a:p>
        </p:txBody>
      </p:sp>
      <p:pic>
        <p:nvPicPr>
          <p:cNvPr id="9" name="Picture 8" descr="Macintosh HD:Users:komjathy:Desktop:****Current PROJECTS****:VENUS -- KISS -- Jim Cutts -- Strategic R&amp;TD :SMALLSAT PROPOSAL:fig1_bk_final.pdf"/>
          <p:cNvPicPr/>
          <p:nvPr/>
        </p:nvPicPr>
        <p:blipFill>
          <a:blip r:embed="rId3">
            <a:extLst>
              <a:ext uri="{28A0092B-C50C-407E-A947-70E740481C1C}">
                <a14:useLocalDpi xmlns:a14="http://schemas.microsoft.com/office/drawing/2010/main" val="0"/>
              </a:ext>
            </a:extLst>
          </a:blip>
          <a:srcRect/>
          <a:stretch>
            <a:fillRect/>
          </a:stretch>
        </p:blipFill>
        <p:spPr bwMode="auto">
          <a:xfrm>
            <a:off x="1356918" y="1460334"/>
            <a:ext cx="6465622" cy="4773168"/>
          </a:xfrm>
          <a:prstGeom prst="rect">
            <a:avLst/>
          </a:prstGeom>
          <a:noFill/>
          <a:ln>
            <a:noFill/>
          </a:ln>
        </p:spPr>
      </p:pic>
    </p:spTree>
    <p:extLst>
      <p:ext uri="{BB962C8B-B14F-4D97-AF65-F5344CB8AC3E}">
        <p14:creationId xmlns:p14="http://schemas.microsoft.com/office/powerpoint/2010/main" val="2861189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An Earth Analog- Japan Earthquake &amp; Tsunami: March 11, 2011</a:t>
            </a:r>
            <a:endParaRPr lang="en-US" dirty="0"/>
          </a:p>
        </p:txBody>
      </p:sp>
      <p:sp>
        <p:nvSpPr>
          <p:cNvPr id="3" name="Title 2"/>
          <p:cNvSpPr>
            <a:spLocks noGrp="1"/>
          </p:cNvSpPr>
          <p:nvPr>
            <p:ph type="ctrTitle"/>
          </p:nvPr>
        </p:nvSpPr>
        <p:spPr/>
        <p:txBody>
          <a:bodyPr/>
          <a:lstStyle/>
          <a:p>
            <a:r>
              <a:rPr lang="en-US" dirty="0" smtClean="0"/>
              <a:t>Atmospheric Excitation by Planetary Quakes</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8</a:t>
            </a:fld>
            <a:endParaRPr lang="en-US" dirty="0"/>
          </a:p>
        </p:txBody>
      </p:sp>
      <p:pic>
        <p:nvPicPr>
          <p:cNvPr id="8" name="iR6ZfG1gAms"/>
          <p:cNvPicPr>
            <a:picLocks noRot="1" noChangeAspect="1"/>
          </p:cNvPicPr>
          <p:nvPr>
            <a:videoFile r:link="rId1"/>
          </p:nvPr>
        </p:nvPicPr>
        <p:blipFill>
          <a:blip r:embed="rId4"/>
          <a:stretch>
            <a:fillRect/>
          </a:stretch>
        </p:blipFill>
        <p:spPr>
          <a:xfrm>
            <a:off x="474135" y="1542762"/>
            <a:ext cx="8192556" cy="4608312"/>
          </a:xfrm>
          <a:prstGeom prst="rect">
            <a:avLst/>
          </a:prstGeom>
        </p:spPr>
      </p:pic>
    </p:spTree>
    <p:extLst>
      <p:ext uri="{BB962C8B-B14F-4D97-AF65-F5344CB8AC3E}">
        <p14:creationId xmlns:p14="http://schemas.microsoft.com/office/powerpoint/2010/main" val="181446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An Earth Analog- Japan Earthquake &amp; Tsunami: March 11, 2011</a:t>
            </a:r>
            <a:endParaRPr lang="en-US" dirty="0"/>
          </a:p>
        </p:txBody>
      </p:sp>
      <p:sp>
        <p:nvSpPr>
          <p:cNvPr id="3" name="Title 2"/>
          <p:cNvSpPr>
            <a:spLocks noGrp="1"/>
          </p:cNvSpPr>
          <p:nvPr>
            <p:ph type="ctrTitle"/>
          </p:nvPr>
        </p:nvSpPr>
        <p:spPr/>
        <p:txBody>
          <a:bodyPr/>
          <a:lstStyle/>
          <a:p>
            <a:r>
              <a:rPr lang="en-US" dirty="0" smtClean="0"/>
              <a:t>Atmospheric Excitation by Planetary Quakes</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9</a:t>
            </a:fld>
            <a:endParaRPr lang="en-US" dirty="0"/>
          </a:p>
        </p:txBody>
      </p:sp>
      <p:pic>
        <p:nvPicPr>
          <p:cNvPr id="4" name="Picture 3"/>
          <p:cNvPicPr>
            <a:picLocks noChangeAspect="1"/>
          </p:cNvPicPr>
          <p:nvPr/>
        </p:nvPicPr>
        <p:blipFill>
          <a:blip r:embed="rId3"/>
          <a:stretch>
            <a:fillRect/>
          </a:stretch>
        </p:blipFill>
        <p:spPr>
          <a:xfrm>
            <a:off x="454026" y="1523924"/>
            <a:ext cx="8231188" cy="4645988"/>
          </a:xfrm>
          <a:prstGeom prst="rect">
            <a:avLst/>
          </a:prstGeom>
        </p:spPr>
      </p:pic>
    </p:spTree>
    <p:extLst>
      <p:ext uri="{BB962C8B-B14F-4D97-AF65-F5344CB8AC3E}">
        <p14:creationId xmlns:p14="http://schemas.microsoft.com/office/powerpoint/2010/main" val="3881271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A Vigilant Small Spacecraft in High Circular Venusian Orbit</a:t>
            </a:r>
            <a:endParaRPr lang="en-US" dirty="0"/>
          </a:p>
        </p:txBody>
      </p:sp>
      <p:sp>
        <p:nvSpPr>
          <p:cNvPr id="3" name="Title 2"/>
          <p:cNvSpPr>
            <a:spLocks noGrp="1"/>
          </p:cNvSpPr>
          <p:nvPr>
            <p:ph type="ctrTitle"/>
          </p:nvPr>
        </p:nvSpPr>
        <p:spPr/>
        <p:txBody>
          <a:bodyPr/>
          <a:lstStyle/>
          <a:p>
            <a:r>
              <a:rPr lang="en-US" dirty="0" smtClean="0"/>
              <a:t>Mission Concept Overview</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10</a:t>
            </a:fld>
            <a:endParaRPr lang="en-US" dirty="0"/>
          </a:p>
        </p:txBody>
      </p:sp>
      <p:pic>
        <p:nvPicPr>
          <p:cNvPr id="8" name="Picture 7"/>
          <p:cNvPicPr>
            <a:picLocks noChangeAspect="1"/>
          </p:cNvPicPr>
          <p:nvPr/>
        </p:nvPicPr>
        <p:blipFill>
          <a:blip r:embed="rId3"/>
          <a:stretch>
            <a:fillRect/>
          </a:stretch>
        </p:blipFill>
        <p:spPr>
          <a:xfrm>
            <a:off x="646705" y="1642382"/>
            <a:ext cx="7847416" cy="4409072"/>
          </a:xfrm>
          <a:prstGeom prst="rect">
            <a:avLst/>
          </a:prstGeom>
        </p:spPr>
      </p:pic>
    </p:spTree>
    <p:extLst>
      <p:ext uri="{BB962C8B-B14F-4D97-AF65-F5344CB8AC3E}">
        <p14:creationId xmlns:p14="http://schemas.microsoft.com/office/powerpoint/2010/main" val="1309041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A Simple Infrared Telescope with Dual Detectors on a SEP SmallSat </a:t>
            </a:r>
            <a:endParaRPr lang="en-US" dirty="0"/>
          </a:p>
        </p:txBody>
      </p:sp>
      <p:sp>
        <p:nvSpPr>
          <p:cNvPr id="3" name="Title 2"/>
          <p:cNvSpPr>
            <a:spLocks noGrp="1"/>
          </p:cNvSpPr>
          <p:nvPr>
            <p:ph type="ctrTitle"/>
          </p:nvPr>
        </p:nvSpPr>
        <p:spPr/>
        <p:txBody>
          <a:bodyPr/>
          <a:lstStyle/>
          <a:p>
            <a:r>
              <a:rPr lang="en-US" dirty="0" smtClean="0"/>
              <a:t>Instrument &amp; Spacecraft Description</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11</a:t>
            </a:fld>
            <a:endParaRPr lang="en-US" dirty="0"/>
          </a:p>
        </p:txBody>
      </p:sp>
      <p:pic>
        <p:nvPicPr>
          <p:cNvPr id="8" name="Picture 7"/>
          <p:cNvPicPr>
            <a:picLocks noChangeAspect="1"/>
          </p:cNvPicPr>
          <p:nvPr/>
        </p:nvPicPr>
        <p:blipFill rotWithShape="1">
          <a:blip r:embed="rId3"/>
          <a:srcRect t="1884"/>
          <a:stretch/>
        </p:blipFill>
        <p:spPr>
          <a:xfrm>
            <a:off x="171450" y="3939655"/>
            <a:ext cx="8820150" cy="2149475"/>
          </a:xfrm>
          <a:prstGeom prst="rect">
            <a:avLst/>
          </a:prstGeom>
        </p:spPr>
      </p:pic>
      <p:pic>
        <p:nvPicPr>
          <p:cNvPr id="9" name="Picture 8"/>
          <p:cNvPicPr>
            <a:picLocks noChangeAspect="1"/>
          </p:cNvPicPr>
          <p:nvPr/>
        </p:nvPicPr>
        <p:blipFill>
          <a:blip r:embed="rId4"/>
          <a:stretch>
            <a:fillRect/>
          </a:stretch>
        </p:blipFill>
        <p:spPr>
          <a:xfrm>
            <a:off x="365391" y="1673228"/>
            <a:ext cx="8448675" cy="1838325"/>
          </a:xfrm>
          <a:prstGeom prst="rect">
            <a:avLst/>
          </a:prstGeom>
        </p:spPr>
      </p:pic>
    </p:spTree>
    <p:extLst>
      <p:ext uri="{BB962C8B-B14F-4D97-AF65-F5344CB8AC3E}">
        <p14:creationId xmlns:p14="http://schemas.microsoft.com/office/powerpoint/2010/main" val="12557967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Real-time Wavefront Detection</a:t>
            </a:r>
            <a:endParaRPr lang="en-US" dirty="0"/>
          </a:p>
        </p:txBody>
      </p:sp>
      <p:sp>
        <p:nvSpPr>
          <p:cNvPr id="3" name="Title 2"/>
          <p:cNvSpPr>
            <a:spLocks noGrp="1"/>
          </p:cNvSpPr>
          <p:nvPr>
            <p:ph type="ctrTitle"/>
          </p:nvPr>
        </p:nvSpPr>
        <p:spPr/>
        <p:txBody>
          <a:bodyPr/>
          <a:lstStyle/>
          <a:p>
            <a:r>
              <a:rPr lang="en-US" dirty="0" smtClean="0"/>
              <a:t>Event Detection Algorithms</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12</a:t>
            </a:fld>
            <a:endParaRPr lang="en-US" dirty="0"/>
          </a:p>
        </p:txBody>
      </p:sp>
      <p:pic>
        <p:nvPicPr>
          <p:cNvPr id="8" name="Picture 7"/>
          <p:cNvPicPr>
            <a:picLocks noChangeAspect="1"/>
          </p:cNvPicPr>
          <p:nvPr/>
        </p:nvPicPr>
        <p:blipFill>
          <a:blip r:embed="rId3"/>
          <a:stretch>
            <a:fillRect/>
          </a:stretch>
        </p:blipFill>
        <p:spPr>
          <a:xfrm>
            <a:off x="352425" y="2059658"/>
            <a:ext cx="8458200" cy="3219450"/>
          </a:xfrm>
          <a:prstGeom prst="rect">
            <a:avLst/>
          </a:prstGeom>
        </p:spPr>
      </p:pic>
    </p:spTree>
    <p:extLst>
      <p:ext uri="{BB962C8B-B14F-4D97-AF65-F5344CB8AC3E}">
        <p14:creationId xmlns:p14="http://schemas.microsoft.com/office/powerpoint/2010/main" val="23520327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Solar Electric Propulsion- EEVV Transfer</a:t>
            </a:r>
            <a:endParaRPr lang="en-US" dirty="0"/>
          </a:p>
        </p:txBody>
      </p:sp>
      <p:sp>
        <p:nvSpPr>
          <p:cNvPr id="3" name="Title 2"/>
          <p:cNvSpPr>
            <a:spLocks noGrp="1"/>
          </p:cNvSpPr>
          <p:nvPr>
            <p:ph type="ctrTitle"/>
          </p:nvPr>
        </p:nvSpPr>
        <p:spPr/>
        <p:txBody>
          <a:bodyPr/>
          <a:lstStyle/>
          <a:p>
            <a:r>
              <a:rPr lang="en-US" dirty="0" smtClean="0"/>
              <a:t>Trajectory Design</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13</a:t>
            </a:fld>
            <a:endParaRPr lang="en-US" dirty="0"/>
          </a:p>
        </p:txBody>
      </p:sp>
      <p:pic>
        <p:nvPicPr>
          <p:cNvPr id="8" name="Picture 7"/>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1716" t="3388" r="16925" b="12532"/>
          <a:stretch/>
        </p:blipFill>
        <p:spPr bwMode="auto">
          <a:xfrm>
            <a:off x="305385" y="1563084"/>
            <a:ext cx="4063732" cy="4212598"/>
          </a:xfrm>
          <a:prstGeom prst="rect">
            <a:avLst/>
          </a:prstGeom>
          <a:noFill/>
          <a:ln>
            <a:noFill/>
          </a:ln>
          <a:extLst>
            <a:ext uri="{53640926-AAD7-44D8-BBD7-CCE9431645EC}">
              <a14:shadowObscured xmlns:a14="http://schemas.microsoft.com/office/drawing/2010/main"/>
            </a:ext>
          </a:extLst>
        </p:spPr>
      </p:pic>
      <p:pic>
        <p:nvPicPr>
          <p:cNvPr id="4" name="Picture 3"/>
          <p:cNvPicPr>
            <a:picLocks noChangeAspect="1"/>
          </p:cNvPicPr>
          <p:nvPr/>
        </p:nvPicPr>
        <p:blipFill>
          <a:blip r:embed="rId4"/>
          <a:stretch>
            <a:fillRect/>
          </a:stretch>
        </p:blipFill>
        <p:spPr>
          <a:xfrm>
            <a:off x="4471542" y="2058351"/>
            <a:ext cx="4672458" cy="3809068"/>
          </a:xfrm>
          <a:prstGeom prst="rect">
            <a:avLst/>
          </a:prstGeom>
        </p:spPr>
      </p:pic>
    </p:spTree>
    <p:extLst>
      <p:ext uri="{BB962C8B-B14F-4D97-AF65-F5344CB8AC3E}">
        <p14:creationId xmlns:p14="http://schemas.microsoft.com/office/powerpoint/2010/main" val="3837523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Rideshare Flexibility- GTO Escape from the Earth-Moon System</a:t>
            </a:r>
            <a:endParaRPr lang="en-US" dirty="0"/>
          </a:p>
        </p:txBody>
      </p:sp>
      <p:sp>
        <p:nvSpPr>
          <p:cNvPr id="3" name="Title 2"/>
          <p:cNvSpPr>
            <a:spLocks noGrp="1"/>
          </p:cNvSpPr>
          <p:nvPr>
            <p:ph type="ctrTitle"/>
          </p:nvPr>
        </p:nvSpPr>
        <p:spPr/>
        <p:txBody>
          <a:bodyPr/>
          <a:lstStyle/>
          <a:p>
            <a:r>
              <a:rPr lang="en-US" dirty="0" smtClean="0"/>
              <a:t>Trajectory Design</a:t>
            </a:r>
            <a:endParaRPr lang="en-US" dirty="0"/>
          </a:p>
        </p:txBody>
      </p:sp>
      <p:pic>
        <p:nvPicPr>
          <p:cNvPr id="9" name="Picture 8"/>
          <p:cNvPicPr>
            <a:picLocks noChangeAspect="1"/>
          </p:cNvPicPr>
          <p:nvPr/>
        </p:nvPicPr>
        <p:blipFill>
          <a:blip r:embed="rId3"/>
          <a:stretch>
            <a:fillRect/>
          </a:stretch>
        </p:blipFill>
        <p:spPr>
          <a:xfrm>
            <a:off x="474135" y="1896298"/>
            <a:ext cx="8231715" cy="3901241"/>
          </a:xfrm>
          <a:prstGeom prst="rect">
            <a:avLst/>
          </a:prstGeom>
        </p:spPr>
      </p:pic>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14</a:t>
            </a:fld>
            <a:endParaRPr lang="en-US" dirty="0"/>
          </a:p>
        </p:txBody>
      </p:sp>
    </p:spTree>
    <p:extLst>
      <p:ext uri="{BB962C8B-B14F-4D97-AF65-F5344CB8AC3E}">
        <p14:creationId xmlns:p14="http://schemas.microsoft.com/office/powerpoint/2010/main" val="17878315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Rideshare Flexibility- GTO Escape from the Earth-Moon System</a:t>
            </a:r>
            <a:endParaRPr lang="en-US" dirty="0"/>
          </a:p>
        </p:txBody>
      </p:sp>
      <p:sp>
        <p:nvSpPr>
          <p:cNvPr id="3" name="Title 2"/>
          <p:cNvSpPr>
            <a:spLocks noGrp="1"/>
          </p:cNvSpPr>
          <p:nvPr>
            <p:ph type="ctrTitle"/>
          </p:nvPr>
        </p:nvSpPr>
        <p:spPr/>
        <p:txBody>
          <a:bodyPr/>
          <a:lstStyle/>
          <a:p>
            <a:r>
              <a:rPr lang="en-US" dirty="0" smtClean="0"/>
              <a:t>Trajectory Design</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15</a:t>
            </a:fld>
            <a:endParaRPr lang="en-US" dirty="0"/>
          </a:p>
        </p:txBody>
      </p:sp>
      <p:pic>
        <p:nvPicPr>
          <p:cNvPr id="4" name="Picture 3"/>
          <p:cNvPicPr>
            <a:picLocks noChangeAspect="1"/>
          </p:cNvPicPr>
          <p:nvPr/>
        </p:nvPicPr>
        <p:blipFill>
          <a:blip r:embed="rId3"/>
          <a:stretch>
            <a:fillRect/>
          </a:stretch>
        </p:blipFill>
        <p:spPr>
          <a:xfrm>
            <a:off x="454026" y="1935289"/>
            <a:ext cx="4034546" cy="3601914"/>
          </a:xfrm>
          <a:prstGeom prst="rect">
            <a:avLst/>
          </a:prstGeom>
        </p:spPr>
      </p:pic>
      <p:pic>
        <p:nvPicPr>
          <p:cNvPr id="8" name="Picture 7"/>
          <p:cNvPicPr>
            <a:picLocks noChangeAspect="1"/>
          </p:cNvPicPr>
          <p:nvPr/>
        </p:nvPicPr>
        <p:blipFill>
          <a:blip r:embed="rId4"/>
          <a:stretch>
            <a:fillRect/>
          </a:stretch>
        </p:blipFill>
        <p:spPr>
          <a:xfrm>
            <a:off x="4550505" y="1990625"/>
            <a:ext cx="4084854" cy="3491242"/>
          </a:xfrm>
          <a:prstGeom prst="rect">
            <a:avLst/>
          </a:prstGeom>
        </p:spPr>
      </p:pic>
    </p:spTree>
    <p:extLst>
      <p:ext uri="{BB962C8B-B14F-4D97-AF65-F5344CB8AC3E}">
        <p14:creationId xmlns:p14="http://schemas.microsoft.com/office/powerpoint/2010/main" val="37938429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Constant Observation of the Venusian Disc</a:t>
            </a:r>
            <a:endParaRPr lang="en-US" dirty="0"/>
          </a:p>
        </p:txBody>
      </p:sp>
      <p:sp>
        <p:nvSpPr>
          <p:cNvPr id="3" name="Title 2"/>
          <p:cNvSpPr>
            <a:spLocks noGrp="1"/>
          </p:cNvSpPr>
          <p:nvPr>
            <p:ph type="ctrTitle"/>
          </p:nvPr>
        </p:nvSpPr>
        <p:spPr/>
        <p:txBody>
          <a:bodyPr/>
          <a:lstStyle/>
          <a:p>
            <a:r>
              <a:rPr lang="en-US" dirty="0" smtClean="0"/>
              <a:t>Concept of Operations</a:t>
            </a:r>
            <a:endParaRPr lang="en-US"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16</a:t>
            </a:fld>
            <a:endParaRPr lang="en-US" dirty="0"/>
          </a:p>
        </p:txBody>
      </p:sp>
      <p:pic>
        <p:nvPicPr>
          <p:cNvPr id="8" name="Picture 7"/>
          <p:cNvPicPr>
            <a:picLocks noChangeAspect="1"/>
          </p:cNvPicPr>
          <p:nvPr/>
        </p:nvPicPr>
        <p:blipFill>
          <a:blip r:embed="rId3"/>
          <a:stretch>
            <a:fillRect/>
          </a:stretch>
        </p:blipFill>
        <p:spPr>
          <a:xfrm>
            <a:off x="719176" y="1418660"/>
            <a:ext cx="7702474" cy="4874190"/>
          </a:xfrm>
          <a:prstGeom prst="rect">
            <a:avLst/>
          </a:prstGeom>
        </p:spPr>
      </p:pic>
      <p:sp>
        <p:nvSpPr>
          <p:cNvPr id="9" name="TextBox 8"/>
          <p:cNvSpPr txBox="1"/>
          <p:nvPr/>
        </p:nvSpPr>
        <p:spPr>
          <a:xfrm>
            <a:off x="7328484" y="1428859"/>
            <a:ext cx="1688950" cy="307777"/>
          </a:xfrm>
          <a:prstGeom prst="rect">
            <a:avLst/>
          </a:prstGeom>
          <a:noFill/>
        </p:spPr>
        <p:txBody>
          <a:bodyPr wrap="square" rtlCol="0">
            <a:spAutoFit/>
          </a:bodyPr>
          <a:lstStyle/>
          <a:p>
            <a:pPr algn="ctr"/>
            <a:r>
              <a:rPr lang="en-US" sz="1400" dirty="0" smtClean="0"/>
              <a:t>Not to scale!</a:t>
            </a:r>
            <a:endParaRPr lang="en-US" sz="1400" dirty="0"/>
          </a:p>
        </p:txBody>
      </p:sp>
    </p:spTree>
    <p:extLst>
      <p:ext uri="{BB962C8B-B14F-4D97-AF65-F5344CB8AC3E}">
        <p14:creationId xmlns:p14="http://schemas.microsoft.com/office/powerpoint/2010/main" val="42257494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endParaRPr lang="en-US"/>
          </a:p>
        </p:txBody>
      </p:sp>
      <p:sp>
        <p:nvSpPr>
          <p:cNvPr id="3" name="Title 2"/>
          <p:cNvSpPr>
            <a:spLocks noGrp="1"/>
          </p:cNvSpPr>
          <p:nvPr>
            <p:ph type="ctrTitle"/>
          </p:nvPr>
        </p:nvSpPr>
        <p:spPr/>
        <p:txBody>
          <a:bodyPr/>
          <a:lstStyle/>
          <a:p>
            <a:r>
              <a:rPr lang="en-US" dirty="0" smtClean="0"/>
              <a:t>Option Comparison &amp; Major Trades</a:t>
            </a:r>
            <a:endParaRPr lang="en-US" dirty="0"/>
          </a:p>
        </p:txBody>
      </p:sp>
      <p:sp>
        <p:nvSpPr>
          <p:cNvPr id="4" name="Text Placeholder 3"/>
          <p:cNvSpPr>
            <a:spLocks noGrp="1"/>
          </p:cNvSpPr>
          <p:nvPr>
            <p:ph type="body" sz="quarter" idx="17"/>
          </p:nvPr>
        </p:nvSpPr>
        <p:spPr/>
        <p:txBody>
          <a:bodyPr/>
          <a:lstStyle/>
          <a:p>
            <a:r>
              <a:rPr lang="en-US" sz="2800" dirty="0" smtClean="0"/>
              <a:t>Chemical propulsion option for lower cost at the expense of suboptimal science orbit</a:t>
            </a:r>
          </a:p>
          <a:p>
            <a:r>
              <a:rPr lang="en-US" sz="2800" dirty="0" smtClean="0"/>
              <a:t>Advanced CubeSat/SmallSat CDHS vs. RAD750-based systems</a:t>
            </a:r>
          </a:p>
          <a:p>
            <a:r>
              <a:rPr lang="en-US" sz="2800" dirty="0" smtClean="0"/>
              <a:t>Possible commercial bus partnerships </a:t>
            </a:r>
          </a:p>
          <a:p>
            <a:r>
              <a:rPr lang="en-US" sz="2800" dirty="0" smtClean="0"/>
              <a:t>Direct-delivery via Venus-bound mission</a:t>
            </a:r>
          </a:p>
          <a:p>
            <a:pPr lvl="1"/>
            <a:r>
              <a:rPr lang="en-US" sz="2400" dirty="0" smtClean="0"/>
              <a:t>Simplifies propulsion, power design, but drastically limits launch flexibility</a:t>
            </a:r>
          </a:p>
          <a:p>
            <a:pPr lvl="1"/>
            <a:r>
              <a:rPr lang="en-US" sz="2400" dirty="0" smtClean="0"/>
              <a:t>Unique VAMOS orbit further unlikely to be offered</a:t>
            </a:r>
            <a:endParaRPr lang="en-US" sz="2400" dirty="0"/>
          </a:p>
          <a:p>
            <a:endParaRPr lang="en-US" sz="2800" dirty="0" smtClean="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17</a:t>
            </a:fld>
            <a:endParaRPr lang="en-US" dirty="0"/>
          </a:p>
        </p:txBody>
      </p:sp>
    </p:spTree>
    <p:extLst>
      <p:ext uri="{BB962C8B-B14F-4D97-AF65-F5344CB8AC3E}">
        <p14:creationId xmlns:p14="http://schemas.microsoft.com/office/powerpoint/2010/main" val="2050245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US" dirty="0" smtClean="0"/>
              <a:t>Many thanks to them!</a:t>
            </a:r>
            <a:endParaRPr lang="en-US" dirty="0"/>
          </a:p>
        </p:txBody>
      </p:sp>
      <p:sp>
        <p:nvSpPr>
          <p:cNvPr id="3" name="Title 2"/>
          <p:cNvSpPr>
            <a:spLocks noGrp="1"/>
          </p:cNvSpPr>
          <p:nvPr>
            <p:ph type="ctrTitle"/>
          </p:nvPr>
        </p:nvSpPr>
        <p:spPr/>
        <p:txBody>
          <a:bodyPr/>
          <a:lstStyle/>
          <a:p>
            <a:r>
              <a:rPr lang="en-US" dirty="0" smtClean="0"/>
              <a:t>Meet the Authors</a:t>
            </a:r>
            <a:endParaRPr lang="en-US" dirty="0"/>
          </a:p>
        </p:txBody>
      </p:sp>
      <p:sp>
        <p:nvSpPr>
          <p:cNvPr id="4" name="Text Placeholder 3"/>
          <p:cNvSpPr>
            <a:spLocks noGrp="1"/>
          </p:cNvSpPr>
          <p:nvPr>
            <p:ph type="body" sz="quarter" idx="17"/>
          </p:nvPr>
        </p:nvSpPr>
        <p:spPr/>
        <p:txBody>
          <a:bodyPr/>
          <a:lstStyle/>
          <a:p>
            <a:r>
              <a:rPr lang="en-US" sz="2000" dirty="0" smtClean="0"/>
              <a:t>NASA JPL</a:t>
            </a:r>
          </a:p>
          <a:p>
            <a:pPr lvl="1"/>
            <a:r>
              <a:rPr lang="en-US" sz="1800" dirty="0"/>
              <a:t>Alan Didion, Attila Komjathy, Brian Sutin, Barry Nakazono, Ashley Karp, Mark Wallace, Gregory Lantoine, Siddharth Krishnamoorthy, Mayer Rud, James Cutts</a:t>
            </a:r>
          </a:p>
          <a:p>
            <a:r>
              <a:rPr lang="en-US" sz="2000" dirty="0" smtClean="0"/>
              <a:t>IPGP</a:t>
            </a:r>
          </a:p>
          <a:p>
            <a:pPr lvl="1"/>
            <a:r>
              <a:rPr lang="en-US" sz="1800" dirty="0"/>
              <a:t>Philippe Lognonné, Balthasar Kenda, </a:t>
            </a:r>
            <a:r>
              <a:rPr lang="en-US" sz="1800" dirty="0" err="1"/>
              <a:t>Mélanie</a:t>
            </a:r>
            <a:r>
              <a:rPr lang="en-US" sz="1800" dirty="0"/>
              <a:t> </a:t>
            </a:r>
            <a:r>
              <a:rPr lang="en-US" sz="1800" dirty="0" err="1"/>
              <a:t>Drilleau</a:t>
            </a:r>
            <a:endParaRPr lang="en-US" sz="1800" dirty="0"/>
          </a:p>
          <a:p>
            <a:r>
              <a:rPr lang="en-US" sz="2000" dirty="0" smtClean="0"/>
              <a:t>University of Illinois at Urbana-Champaign</a:t>
            </a:r>
          </a:p>
          <a:p>
            <a:pPr lvl="1"/>
            <a:r>
              <a:rPr lang="en-US" sz="1800" dirty="0" smtClean="0"/>
              <a:t>Jonathan Makela, Matthew Grawe</a:t>
            </a:r>
          </a:p>
          <a:p>
            <a:r>
              <a:rPr lang="en-US" sz="2000" dirty="0" smtClean="0"/>
              <a:t>DLR</a:t>
            </a:r>
            <a:endParaRPr lang="en-US" sz="2000" dirty="0"/>
          </a:p>
          <a:p>
            <a:pPr lvl="1"/>
            <a:r>
              <a:rPr lang="en-US" sz="1800" dirty="0" err="1"/>
              <a:t>Jörn</a:t>
            </a:r>
            <a:r>
              <a:rPr lang="en-US" sz="1800" dirty="0"/>
              <a:t> </a:t>
            </a:r>
            <a:r>
              <a:rPr lang="en-US" sz="1800" dirty="0" smtClean="0"/>
              <a:t>Helbert</a:t>
            </a:r>
            <a:endParaRPr lang="en-US" sz="1800" dirty="0"/>
          </a:p>
          <a:p>
            <a:pPr lvl="1"/>
            <a:endParaRPr lang="en-US" sz="1800" dirty="0" smtClean="0"/>
          </a:p>
          <a:p>
            <a:r>
              <a:rPr lang="en-US" sz="2000" dirty="0"/>
              <a:t>A. Didion, A. Komjathy, B. Sutin, et al., (2018) “Remote Sensing of Venusian Seismic Activity with a Small Spacecraft, the VAMOS Mission Concept”, IEEE Aerospace Conference, Big Sky, MT, March 3-10.</a:t>
            </a:r>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18</a:t>
            </a:fld>
            <a:endParaRPr lang="en-US" dirty="0"/>
          </a:p>
        </p:txBody>
      </p:sp>
    </p:spTree>
    <p:extLst>
      <p:ext uri="{BB962C8B-B14F-4D97-AF65-F5344CB8AC3E}">
        <p14:creationId xmlns:p14="http://schemas.microsoft.com/office/powerpoint/2010/main" val="5384427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endParaRPr lang="en-US"/>
          </a:p>
        </p:txBody>
      </p:sp>
      <p:sp>
        <p:nvSpPr>
          <p:cNvPr id="3" name="Title 2"/>
          <p:cNvSpPr>
            <a:spLocks noGrp="1"/>
          </p:cNvSpPr>
          <p:nvPr>
            <p:ph type="ctrTitle"/>
          </p:nvPr>
        </p:nvSpPr>
        <p:spPr/>
        <p:txBody>
          <a:bodyPr/>
          <a:lstStyle/>
          <a:p>
            <a:r>
              <a:rPr lang="en-US" dirty="0" smtClean="0"/>
              <a:t>Q&amp;A, Acknowledgements</a:t>
            </a:r>
            <a:endParaRPr lang="en-US" dirty="0"/>
          </a:p>
        </p:txBody>
      </p:sp>
      <p:sp>
        <p:nvSpPr>
          <p:cNvPr id="4" name="Text Placeholder 3"/>
          <p:cNvSpPr>
            <a:spLocks noGrp="1"/>
          </p:cNvSpPr>
          <p:nvPr>
            <p:ph type="body" sz="quarter" idx="17"/>
          </p:nvPr>
        </p:nvSpPr>
        <p:spPr/>
        <p:txBody>
          <a:bodyPr/>
          <a:lstStyle/>
          <a:p>
            <a:r>
              <a:rPr lang="en-US" sz="2400" dirty="0" smtClean="0"/>
              <a:t>Contact Information: </a:t>
            </a:r>
          </a:p>
          <a:p>
            <a:pPr lvl="1"/>
            <a:r>
              <a:rPr lang="en-US" sz="2000" dirty="0" smtClean="0"/>
              <a:t>Alan Didion: presenter, systems engineer</a:t>
            </a:r>
          </a:p>
          <a:p>
            <a:pPr lvl="2"/>
            <a:r>
              <a:rPr lang="en-US" sz="1800" dirty="0" smtClean="0"/>
              <a:t>Alan.M.DIdion@jpl.nasa.gov</a:t>
            </a:r>
          </a:p>
          <a:p>
            <a:pPr lvl="1"/>
            <a:r>
              <a:rPr lang="en-US" sz="2000" dirty="0" smtClean="0"/>
              <a:t>Attila Komjathy: principal investigator</a:t>
            </a:r>
          </a:p>
          <a:p>
            <a:pPr lvl="2"/>
            <a:r>
              <a:rPr lang="en-US" sz="1800" dirty="0" smtClean="0"/>
              <a:t>Attila.Komjathy@jpl.nasa.gov</a:t>
            </a:r>
          </a:p>
          <a:p>
            <a:r>
              <a:rPr lang="en-US" sz="2400" dirty="0" smtClean="0"/>
              <a:t>This </a:t>
            </a:r>
            <a:r>
              <a:rPr lang="en-US" sz="2400" dirty="0"/>
              <a:t>material is based upon work supported by the National Aeronautics and Space Administration under ROSES 2016 NNH16ZDA001N-PSDS3 issued through the Planetary Science Deep Space SmallSat Studies Program. Support to the French team has been provided by CNES. This work was conducted at the NASA Jet Propulsion Laboratory, a division of California Institute of Technology.</a:t>
            </a:r>
          </a:p>
          <a:p>
            <a:endParaRPr lang="en-US" sz="2400" dirty="0"/>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r>
              <a:rPr lang="en-US" smtClean="0"/>
              <a:t>Pre-Decisional Information -- For Planning and Discussion Purposes Only</a:t>
            </a:r>
            <a:endParaRPr lang="en-US" dirty="0"/>
          </a:p>
        </p:txBody>
      </p:sp>
      <p:sp>
        <p:nvSpPr>
          <p:cNvPr id="7" name="Slide Number Placeholder 6"/>
          <p:cNvSpPr>
            <a:spLocks noGrp="1"/>
          </p:cNvSpPr>
          <p:nvPr>
            <p:ph type="sldNum" sz="quarter" idx="20"/>
          </p:nvPr>
        </p:nvSpPr>
        <p:spPr/>
        <p:txBody>
          <a:bodyPr/>
          <a:lstStyle/>
          <a:p>
            <a:fld id="{F1E51A9F-9D40-144B-9666-6B30B75E8C1B}" type="slidenum">
              <a:rPr lang="en-US" smtClean="0"/>
              <a:pPr/>
              <a:t>19</a:t>
            </a:fld>
            <a:endParaRPr lang="en-US" dirty="0"/>
          </a:p>
        </p:txBody>
      </p:sp>
    </p:spTree>
    <p:extLst>
      <p:ext uri="{BB962C8B-B14F-4D97-AF65-F5344CB8AC3E}">
        <p14:creationId xmlns:p14="http://schemas.microsoft.com/office/powerpoint/2010/main" val="282175456"/>
      </p:ext>
    </p:extLst>
  </p:cSld>
  <p:clrMapOvr>
    <a:masterClrMapping/>
  </p:clrMapOvr>
  <p:timing>
    <p:tnLst>
      <p:par>
        <p:cTn id="1" dur="indefinite" restart="never" nodeType="tmRoot"/>
      </p:par>
    </p:tnLst>
  </p:timing>
</p:sld>
</file>

<file path=ppt/theme/theme1.xml><?xml version="1.0" encoding="utf-8"?>
<a:theme xmlns:a="http://schemas.openxmlformats.org/drawingml/2006/main" name="Title Slides">
  <a:themeElements>
    <a:clrScheme name="JPL Colors - Feb2015">
      <a:dk1>
        <a:srgbClr val="000000"/>
      </a:dk1>
      <a:lt1>
        <a:srgbClr val="FFFFFF"/>
      </a:lt1>
      <a:dk2>
        <a:srgbClr val="D0D3D4"/>
      </a:dk2>
      <a:lt2>
        <a:srgbClr val="75787B"/>
      </a:lt2>
      <a:accent1>
        <a:srgbClr val="32373B"/>
      </a:accent1>
      <a:accent2>
        <a:srgbClr val="EE2737"/>
      </a:accent2>
      <a:accent3>
        <a:srgbClr val="BA0C2F"/>
      </a:accent3>
      <a:accent4>
        <a:srgbClr val="410706"/>
      </a:accent4>
      <a:accent5>
        <a:srgbClr val="6083AA"/>
      </a:accent5>
      <a:accent6>
        <a:srgbClr val="FFFFFF"/>
      </a:accent6>
      <a:hlink>
        <a:srgbClr val="BA0C2F"/>
      </a:hlink>
      <a:folHlink>
        <a:srgbClr val="BA0C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flat" cmpd="sng" algn="ctr">
          <a:solidFill>
            <a:schemeClr val="bg1">
              <a:lumMod val="75000"/>
            </a:schemeClr>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SA-JPL_Template_White_4-3_vA4b.pptx" id="{7B8D12C4-D37B-435B-AE4D-3453E655E235}" vid="{AB969DA2-281F-4C3B-91F9-8367C2AEC668}"/>
    </a:ext>
  </a:extLst>
</a:theme>
</file>

<file path=ppt/theme/theme2.xml><?xml version="1.0" encoding="utf-8"?>
<a:theme xmlns:a="http://schemas.openxmlformats.org/drawingml/2006/main" name="Content Slides">
  <a:themeElements>
    <a:clrScheme name="JPL Colors - Feb2015">
      <a:dk1>
        <a:srgbClr val="000000"/>
      </a:dk1>
      <a:lt1>
        <a:srgbClr val="FFFFFF"/>
      </a:lt1>
      <a:dk2>
        <a:srgbClr val="D0D3D4"/>
      </a:dk2>
      <a:lt2>
        <a:srgbClr val="75787B"/>
      </a:lt2>
      <a:accent1>
        <a:srgbClr val="32373B"/>
      </a:accent1>
      <a:accent2>
        <a:srgbClr val="EE2737"/>
      </a:accent2>
      <a:accent3>
        <a:srgbClr val="BA0C2F"/>
      </a:accent3>
      <a:accent4>
        <a:srgbClr val="410706"/>
      </a:accent4>
      <a:accent5>
        <a:srgbClr val="6083AA"/>
      </a:accent5>
      <a:accent6>
        <a:srgbClr val="FFFFFF"/>
      </a:accent6>
      <a:hlink>
        <a:srgbClr val="BA0C2F"/>
      </a:hlink>
      <a:folHlink>
        <a:srgbClr val="BA0C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flat" cmpd="sng" algn="ctr">
          <a:solidFill>
            <a:schemeClr val="bg1">
              <a:lumMod val="75000"/>
            </a:schemeClr>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SA-JPL_Template_White_4-3_vA4b.pptx" id="{7B8D12C4-D37B-435B-AE4D-3453E655E235}" vid="{455B392E-6690-4AB2-809C-3338799A27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NASA-JPL_Template_White_4-3_vA4</Template>
  <TotalTime>540</TotalTime>
  <Words>2271</Words>
  <Application>Microsoft Office PowerPoint</Application>
  <PresentationFormat>On-screen Show (4:3)</PresentationFormat>
  <Paragraphs>230</Paragraphs>
  <Slides>19</Slides>
  <Notes>17</Notes>
  <HiddenSlides>3</HiddenSlides>
  <MMClips>3</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19</vt:i4>
      </vt:variant>
    </vt:vector>
  </HeadingPairs>
  <TitlesOfParts>
    <vt:vector size="23" baseType="lpstr">
      <vt:lpstr>Arial</vt:lpstr>
      <vt:lpstr>verdana</vt:lpstr>
      <vt:lpstr>Title Slides</vt:lpstr>
      <vt:lpstr>Content Slides</vt:lpstr>
      <vt:lpstr>PowerPoint Presentation</vt:lpstr>
      <vt:lpstr>Introduction to the Planetary Science Deep Space SmallSats (PSDS3) Program</vt:lpstr>
      <vt:lpstr>Planetary Quakes on Rocky Bodies</vt:lpstr>
      <vt:lpstr>Planetary Quakes on Rocky Bodies</vt:lpstr>
      <vt:lpstr>Planetary Quakes on Rocky Bodies</vt:lpstr>
      <vt:lpstr>Atmospheric Airglow</vt:lpstr>
      <vt:lpstr>Atmospheric Airglow</vt:lpstr>
      <vt:lpstr>Atmospheric Excitation by Planetary Quakes</vt:lpstr>
      <vt:lpstr>Atmospheric Excitation by Planetary Quakes</vt:lpstr>
      <vt:lpstr>Mission Concept Overview</vt:lpstr>
      <vt:lpstr>Instrument &amp; Spacecraft Description</vt:lpstr>
      <vt:lpstr>Event Detection Algorithms</vt:lpstr>
      <vt:lpstr>Trajectory Design</vt:lpstr>
      <vt:lpstr>Trajectory Design</vt:lpstr>
      <vt:lpstr>Trajectory Design</vt:lpstr>
      <vt:lpstr>Concept of Operations</vt:lpstr>
      <vt:lpstr>Option Comparison &amp; Major Trades</vt:lpstr>
      <vt:lpstr>Meet the Authors</vt:lpstr>
      <vt:lpstr>Q&amp;A, Acknowledgements</vt:lpstr>
    </vt:vector>
  </TitlesOfParts>
  <Company>JPL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Didion, Alan M (312A)</dc:creator>
  <cp:lastModifiedBy>Didion, Alan M (312A)</cp:lastModifiedBy>
  <cp:revision>55</cp:revision>
  <cp:lastPrinted>2014-07-14T23:49:38Z</cp:lastPrinted>
  <dcterms:created xsi:type="dcterms:W3CDTF">2018-02-22T18:40:18Z</dcterms:created>
  <dcterms:modified xsi:type="dcterms:W3CDTF">2018-04-26T22:23:17Z</dcterms:modified>
</cp:coreProperties>
</file>