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9" r:id="rId2"/>
    <p:sldId id="259" r:id="rId3"/>
    <p:sldId id="257" r:id="rId4"/>
    <p:sldId id="258" r:id="rId5"/>
    <p:sldId id="270" r:id="rId6"/>
    <p:sldId id="262" r:id="rId7"/>
    <p:sldId id="260" r:id="rId8"/>
    <p:sldId id="264" r:id="rId9"/>
    <p:sldId id="271" r:id="rId10"/>
    <p:sldId id="27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56"/>
    <p:restoredTop sz="94592"/>
  </p:normalViewPr>
  <p:slideViewPr>
    <p:cSldViewPr snapToGrid="0" snapToObjects="1">
      <p:cViewPr varScale="1">
        <p:scale>
          <a:sx n="86" d="100"/>
          <a:sy n="86" d="100"/>
        </p:scale>
        <p:origin x="156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6C81E3-E72C-DC4E-B368-895A4FB8CE8D}" type="datetimeFigureOut">
              <a:t>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48B9D-175B-B74B-92AF-4FF51972C3CE}" type="slidenum">
              <a:t>‹#›</a:t>
            </a:fld>
            <a:endParaRPr lang="en-US"/>
          </a:p>
        </p:txBody>
      </p:sp>
    </p:spTree>
    <p:extLst>
      <p:ext uri="{BB962C8B-B14F-4D97-AF65-F5344CB8AC3E}">
        <p14:creationId xmlns:p14="http://schemas.microsoft.com/office/powerpoint/2010/main" val="371106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5/7/18</a:t>
            </a:r>
          </a:p>
        </p:txBody>
      </p:sp>
      <p:sp>
        <p:nvSpPr>
          <p:cNvPr id="5" name="Footer Placeholder 4"/>
          <p:cNvSpPr>
            <a:spLocks noGrp="1"/>
          </p:cNvSpPr>
          <p:nvPr>
            <p:ph type="ftr" sz="quarter" idx="11"/>
          </p:nvPr>
        </p:nvSpPr>
        <p:spPr/>
        <p:txBody>
          <a:bodyPr/>
          <a:lstStyle/>
          <a:p>
            <a:r>
              <a:rPr lang="en-US"/>
              <a:t>Collier et al ISSC PRISM</a:t>
            </a:r>
          </a:p>
        </p:txBody>
      </p:sp>
      <p:sp>
        <p:nvSpPr>
          <p:cNvPr id="6" name="Slide Number Placeholder 5"/>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5/7/18</a:t>
            </a:r>
          </a:p>
        </p:txBody>
      </p:sp>
      <p:sp>
        <p:nvSpPr>
          <p:cNvPr id="5" name="Footer Placeholder 4"/>
          <p:cNvSpPr>
            <a:spLocks noGrp="1"/>
          </p:cNvSpPr>
          <p:nvPr>
            <p:ph type="ftr" sz="quarter" idx="11"/>
          </p:nvPr>
        </p:nvSpPr>
        <p:spPr/>
        <p:txBody>
          <a:bodyPr/>
          <a:lstStyle/>
          <a:p>
            <a:r>
              <a:rPr lang="en-US"/>
              <a:t>Collier et al ISSC PRISM</a:t>
            </a:r>
          </a:p>
        </p:txBody>
      </p:sp>
      <p:sp>
        <p:nvSpPr>
          <p:cNvPr id="6" name="Slide Number Placeholder 5"/>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5/7/18</a:t>
            </a:r>
          </a:p>
        </p:txBody>
      </p:sp>
      <p:sp>
        <p:nvSpPr>
          <p:cNvPr id="5" name="Footer Placeholder 4"/>
          <p:cNvSpPr>
            <a:spLocks noGrp="1"/>
          </p:cNvSpPr>
          <p:nvPr>
            <p:ph type="ftr" sz="quarter" idx="11"/>
          </p:nvPr>
        </p:nvSpPr>
        <p:spPr/>
        <p:txBody>
          <a:bodyPr/>
          <a:lstStyle/>
          <a:p>
            <a:r>
              <a:rPr lang="en-US"/>
              <a:t>Collier et al ISSC PRISM</a:t>
            </a:r>
          </a:p>
        </p:txBody>
      </p:sp>
      <p:sp>
        <p:nvSpPr>
          <p:cNvPr id="6" name="Slide Number Placeholder 5"/>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5/7/18</a:t>
            </a:r>
          </a:p>
        </p:txBody>
      </p:sp>
      <p:sp>
        <p:nvSpPr>
          <p:cNvPr id="6" name="Footer Placeholder 5"/>
          <p:cNvSpPr>
            <a:spLocks noGrp="1"/>
          </p:cNvSpPr>
          <p:nvPr>
            <p:ph type="ftr" sz="quarter" idx="11"/>
          </p:nvPr>
        </p:nvSpPr>
        <p:spPr/>
        <p:txBody>
          <a:bodyPr/>
          <a:lstStyle/>
          <a:p>
            <a:r>
              <a:rPr lang="en-US"/>
              <a:t>Collier et al ISSC PRISM</a:t>
            </a:r>
          </a:p>
        </p:txBody>
      </p:sp>
      <p:sp>
        <p:nvSpPr>
          <p:cNvPr id="7" name="Slide Number Placeholder 6"/>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5/7/18</a:t>
            </a:r>
          </a:p>
        </p:txBody>
      </p:sp>
      <p:sp>
        <p:nvSpPr>
          <p:cNvPr id="8" name="Footer Placeholder 7"/>
          <p:cNvSpPr>
            <a:spLocks noGrp="1"/>
          </p:cNvSpPr>
          <p:nvPr>
            <p:ph type="ftr" sz="quarter" idx="11"/>
          </p:nvPr>
        </p:nvSpPr>
        <p:spPr/>
        <p:txBody>
          <a:bodyPr/>
          <a:lstStyle/>
          <a:p>
            <a:r>
              <a:rPr lang="en-US"/>
              <a:t>Collier et al ISSC PRISM</a:t>
            </a:r>
          </a:p>
        </p:txBody>
      </p:sp>
      <p:sp>
        <p:nvSpPr>
          <p:cNvPr id="9" name="Slide Number Placeholder 8"/>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5/7/18</a:t>
            </a:r>
          </a:p>
        </p:txBody>
      </p:sp>
      <p:sp>
        <p:nvSpPr>
          <p:cNvPr id="4" name="Footer Placeholder 3"/>
          <p:cNvSpPr>
            <a:spLocks noGrp="1"/>
          </p:cNvSpPr>
          <p:nvPr>
            <p:ph type="ftr" sz="quarter" idx="11"/>
          </p:nvPr>
        </p:nvSpPr>
        <p:spPr/>
        <p:txBody>
          <a:bodyPr/>
          <a:lstStyle/>
          <a:p>
            <a:r>
              <a:rPr lang="en-US"/>
              <a:t>Collier et al ISSC PRISM</a:t>
            </a:r>
          </a:p>
        </p:txBody>
      </p:sp>
      <p:sp>
        <p:nvSpPr>
          <p:cNvPr id="5" name="Slide Number Placeholder 4"/>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5/7/18</a:t>
            </a:r>
          </a:p>
        </p:txBody>
      </p:sp>
      <p:sp>
        <p:nvSpPr>
          <p:cNvPr id="3" name="Footer Placeholder 2"/>
          <p:cNvSpPr>
            <a:spLocks noGrp="1"/>
          </p:cNvSpPr>
          <p:nvPr>
            <p:ph type="ftr" sz="quarter" idx="11"/>
          </p:nvPr>
        </p:nvSpPr>
        <p:spPr/>
        <p:txBody>
          <a:bodyPr/>
          <a:lstStyle/>
          <a:p>
            <a:r>
              <a:rPr lang="en-US"/>
              <a:t>Collier et al ISSC PRISM</a:t>
            </a:r>
          </a:p>
        </p:txBody>
      </p:sp>
      <p:sp>
        <p:nvSpPr>
          <p:cNvPr id="4" name="Slide Number Placeholder 3"/>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5/7/18</a:t>
            </a:r>
          </a:p>
        </p:txBody>
      </p:sp>
      <p:sp>
        <p:nvSpPr>
          <p:cNvPr id="6" name="Footer Placeholder 5"/>
          <p:cNvSpPr>
            <a:spLocks noGrp="1"/>
          </p:cNvSpPr>
          <p:nvPr>
            <p:ph type="ftr" sz="quarter" idx="11"/>
          </p:nvPr>
        </p:nvSpPr>
        <p:spPr/>
        <p:txBody>
          <a:bodyPr/>
          <a:lstStyle/>
          <a:p>
            <a:r>
              <a:rPr lang="en-US"/>
              <a:t>Collier et al ISSC PRISM</a:t>
            </a:r>
          </a:p>
        </p:txBody>
      </p:sp>
      <p:sp>
        <p:nvSpPr>
          <p:cNvPr id="7" name="Slide Number Placeholder 6"/>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5/7/18</a:t>
            </a:r>
          </a:p>
        </p:txBody>
      </p:sp>
      <p:sp>
        <p:nvSpPr>
          <p:cNvPr id="6" name="Footer Placeholder 5"/>
          <p:cNvSpPr>
            <a:spLocks noGrp="1"/>
          </p:cNvSpPr>
          <p:nvPr>
            <p:ph type="ftr" sz="quarter" idx="11"/>
          </p:nvPr>
        </p:nvSpPr>
        <p:spPr/>
        <p:txBody>
          <a:bodyPr/>
          <a:lstStyle/>
          <a:p>
            <a:r>
              <a:rPr lang="en-US"/>
              <a:t>Collier et al ISSC PRISM</a:t>
            </a:r>
          </a:p>
        </p:txBody>
      </p:sp>
      <p:sp>
        <p:nvSpPr>
          <p:cNvPr id="7" name="Slide Number Placeholder 6"/>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5/7/18</a:t>
            </a:r>
          </a:p>
        </p:txBody>
      </p:sp>
      <p:sp>
        <p:nvSpPr>
          <p:cNvPr id="5" name="Footer Placeholder 4"/>
          <p:cNvSpPr>
            <a:spLocks noGrp="1"/>
          </p:cNvSpPr>
          <p:nvPr>
            <p:ph type="ftr" sz="quarter" idx="11"/>
          </p:nvPr>
        </p:nvSpPr>
        <p:spPr/>
        <p:txBody>
          <a:bodyPr/>
          <a:lstStyle/>
          <a:p>
            <a:r>
              <a:rPr lang="en-US"/>
              <a:t>Collier et al ISSC PRISM</a:t>
            </a:r>
          </a:p>
        </p:txBody>
      </p:sp>
      <p:sp>
        <p:nvSpPr>
          <p:cNvPr id="6" name="Slide Number Placeholder 5"/>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5/7/18</a:t>
            </a:r>
          </a:p>
        </p:txBody>
      </p:sp>
      <p:sp>
        <p:nvSpPr>
          <p:cNvPr id="5" name="Footer Placeholder 4"/>
          <p:cNvSpPr>
            <a:spLocks noGrp="1"/>
          </p:cNvSpPr>
          <p:nvPr>
            <p:ph type="ftr" sz="quarter" idx="11"/>
          </p:nvPr>
        </p:nvSpPr>
        <p:spPr/>
        <p:txBody>
          <a:bodyPr/>
          <a:lstStyle/>
          <a:p>
            <a:r>
              <a:rPr lang="en-US"/>
              <a:t>Collier et al ISSC PRISM</a:t>
            </a:r>
          </a:p>
        </p:txBody>
      </p:sp>
      <p:sp>
        <p:nvSpPr>
          <p:cNvPr id="6" name="Slide Number Placeholder 5"/>
          <p:cNvSpPr>
            <a:spLocks noGrp="1"/>
          </p:cNvSpPr>
          <p:nvPr>
            <p:ph type="sldNum" sz="quarter" idx="12"/>
          </p:nvPr>
        </p:nvSpPr>
        <p:spPr/>
        <p:txBody>
          <a:bodyPr/>
          <a:lstStyle/>
          <a:p>
            <a:fld id="{51470281-2252-6B4A-AEE4-9D9AEE2ABD0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5/7/18</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Collier et al ISSC PRISM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470281-2252-6B4A-AEE4-9D9AEE2ABD0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7.xm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452457-64B2-7D4A-BDEA-BA13940A4EF5}"/>
              </a:ext>
            </a:extLst>
          </p:cNvPr>
          <p:cNvSpPr txBox="1">
            <a:spLocks/>
          </p:cNvSpPr>
          <p:nvPr/>
        </p:nvSpPr>
        <p:spPr>
          <a:xfrm>
            <a:off x="532584" y="172426"/>
            <a:ext cx="8078832" cy="147002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err="1"/>
              <a:t>Overview of Phobos/Deimos</a:t>
            </a:r>
            <a:r>
              <a:rPr lang="en-US" sz="2800" dirty="0"/>
              <a:t> Regolith Ion Sample Mission (PRISM): Determining Origins</a:t>
            </a:r>
          </a:p>
        </p:txBody>
      </p:sp>
      <p:sp>
        <p:nvSpPr>
          <p:cNvPr id="5" name="Subtitle 2">
            <a:extLst>
              <a:ext uri="{FF2B5EF4-FFF2-40B4-BE49-F238E27FC236}">
                <a16:creationId xmlns:a16="http://schemas.microsoft.com/office/drawing/2014/main" id="{E79C5762-1ABC-0643-839D-689F70043827}"/>
              </a:ext>
            </a:extLst>
          </p:cNvPr>
          <p:cNvSpPr txBox="1">
            <a:spLocks/>
          </p:cNvSpPr>
          <p:nvPr/>
        </p:nvSpPr>
        <p:spPr>
          <a:xfrm>
            <a:off x="532584" y="2323906"/>
            <a:ext cx="8078832" cy="1483596"/>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Michael R. Collier</a:t>
            </a:r>
            <a:r>
              <a:rPr lang="en-US" sz="1600" baseline="30000" dirty="0"/>
              <a:t>1,2</a:t>
            </a:r>
            <a:r>
              <a:rPr lang="en-US" sz="1600" dirty="0"/>
              <a:t>, Micah Schaible</a:t>
            </a:r>
            <a:r>
              <a:rPr lang="en-US" sz="1600" baseline="30000" dirty="0"/>
              <a:t>3</a:t>
            </a:r>
            <a:r>
              <a:rPr lang="en-US" sz="1600" dirty="0"/>
              <a:t>, William M. Farrell</a:t>
            </a:r>
            <a:r>
              <a:rPr lang="en-US" sz="1600" baseline="30000" dirty="0"/>
              <a:t>1,2</a:t>
            </a:r>
            <a:r>
              <a:rPr lang="en-US" sz="1600" dirty="0"/>
              <a:t>, David Folta</a:t>
            </a:r>
            <a:r>
              <a:rPr lang="en-US" sz="1600" baseline="30000" dirty="0"/>
              <a:t>1</a:t>
            </a:r>
            <a:r>
              <a:rPr lang="en-US" sz="1600" dirty="0"/>
              <a:t>, Kyle M. Hughes</a:t>
            </a:r>
            <a:r>
              <a:rPr lang="en-US" sz="1600" baseline="30000" dirty="0"/>
              <a:t>1</a:t>
            </a:r>
            <a:r>
              <a:rPr lang="en-US" sz="1600" dirty="0"/>
              <a:t>, </a:t>
            </a:r>
          </a:p>
          <a:p>
            <a:r>
              <a:rPr lang="en-US" sz="1600" dirty="0"/>
              <a:t>John W. Keller</a:t>
            </a:r>
            <a:r>
              <a:rPr lang="en-US" sz="1600" baseline="30000" dirty="0"/>
              <a:t>1,2</a:t>
            </a:r>
            <a:r>
              <a:rPr lang="en-US" sz="1600" dirty="0"/>
              <a:t>, Ben Malphrus</a:t>
            </a:r>
            <a:r>
              <a:rPr lang="en-US" sz="1600" baseline="30000" dirty="0"/>
              <a:t>4</a:t>
            </a:r>
            <a:r>
              <a:rPr lang="en-US" sz="1600" dirty="0"/>
              <a:t>, Aaron Zucherman</a:t>
            </a:r>
            <a:r>
              <a:rPr lang="en-US" sz="1600" baseline="30000" dirty="0"/>
              <a:t>4</a:t>
            </a:r>
            <a:r>
              <a:rPr lang="en-US" sz="1600" dirty="0"/>
              <a:t>, Kevin Brown</a:t>
            </a:r>
            <a:r>
              <a:rPr lang="en-US" sz="1600" baseline="30000" dirty="0"/>
              <a:t>4</a:t>
            </a:r>
            <a:r>
              <a:rPr lang="en-US" sz="1600" dirty="0"/>
              <a:t>, Andrew S. Rivkin</a:t>
            </a:r>
            <a:r>
              <a:rPr lang="en-US" sz="1600" baseline="30000" dirty="0"/>
              <a:t>5</a:t>
            </a:r>
            <a:r>
              <a:rPr lang="en-US" sz="1600" dirty="0"/>
              <a:t>, </a:t>
            </a:r>
          </a:p>
          <a:p>
            <a:r>
              <a:rPr lang="en-US" sz="1600" dirty="0"/>
              <a:t>Scott Murchie</a:t>
            </a:r>
            <a:r>
              <a:rPr lang="en-US" sz="1600" baseline="30000" dirty="0"/>
              <a:t>5</a:t>
            </a:r>
            <a:r>
              <a:rPr lang="en-US" sz="1600" dirty="0"/>
              <a:t>, Dana Hurley</a:t>
            </a:r>
            <a:r>
              <a:rPr lang="en-US" sz="1600" baseline="30000" dirty="0"/>
              <a:t>2,5</a:t>
            </a:r>
            <a:r>
              <a:rPr lang="en-US" sz="1600" dirty="0"/>
              <a:t>, Jasper Halekas</a:t>
            </a:r>
            <a:r>
              <a:rPr lang="en-US" sz="1600" baseline="30000" dirty="0"/>
              <a:t>2,6</a:t>
            </a:r>
            <a:r>
              <a:rPr lang="en-US" sz="1600" dirty="0"/>
              <a:t>, Pamela Clark</a:t>
            </a:r>
            <a:r>
              <a:rPr lang="en-US" sz="1600" baseline="30000" dirty="0"/>
              <a:t>7</a:t>
            </a:r>
            <a:r>
              <a:rPr lang="en-US" sz="1600" dirty="0"/>
              <a:t>, Richard Vondrak</a:t>
            </a:r>
            <a:r>
              <a:rPr lang="en-US" sz="1600" baseline="30000" dirty="0"/>
              <a:t>1,2</a:t>
            </a:r>
            <a:r>
              <a:rPr lang="en-US" sz="1600" dirty="0"/>
              <a:t>, Timothy Stubbs</a:t>
            </a:r>
            <a:r>
              <a:rPr lang="en-US" sz="1600" baseline="30000" dirty="0"/>
              <a:t>1,2</a:t>
            </a:r>
            <a:r>
              <a:rPr lang="en-US" sz="1600" dirty="0"/>
              <a:t>, Rosemary Killen</a:t>
            </a:r>
            <a:r>
              <a:rPr lang="en-US" sz="1600" baseline="30000" dirty="0"/>
              <a:t>1,2</a:t>
            </a:r>
            <a:r>
              <a:rPr lang="en-US" sz="1600" dirty="0"/>
              <a:t>, </a:t>
            </a:r>
            <a:r>
              <a:rPr lang="en-US" sz="1600" dirty="0" err="1"/>
              <a:t>Menelaos</a:t>
            </a:r>
            <a:r>
              <a:rPr lang="en-US" sz="1600" dirty="0"/>
              <a:t> Sarantos</a:t>
            </a:r>
            <a:r>
              <a:rPr lang="en-US" sz="1600" baseline="30000" dirty="0"/>
              <a:t>1,2</a:t>
            </a:r>
            <a:r>
              <a:rPr lang="en-US" sz="1600" dirty="0"/>
              <a:t>, Sarah L. Jones</a:t>
            </a:r>
            <a:r>
              <a:rPr lang="en-US" sz="1600" baseline="30000" dirty="0"/>
              <a:t>1</a:t>
            </a:r>
            <a:r>
              <a:rPr lang="en-US" sz="1600" dirty="0"/>
              <a:t>, Jared Espley</a:t>
            </a:r>
            <a:r>
              <a:rPr lang="en-US" sz="1600" baseline="30000" dirty="0"/>
              <a:t>1</a:t>
            </a:r>
            <a:r>
              <a:rPr lang="en-US" sz="1600" dirty="0"/>
              <a:t>, Gina Dibraccio</a:t>
            </a:r>
            <a:r>
              <a:rPr lang="en-US" sz="1600" baseline="30000" dirty="0"/>
              <a:t>1</a:t>
            </a:r>
            <a:r>
              <a:rPr lang="en-US" sz="1600" dirty="0"/>
              <a:t>, Michael Choi</a:t>
            </a:r>
            <a:r>
              <a:rPr lang="en-US" sz="1600" baseline="30000" dirty="0"/>
              <a:t>1</a:t>
            </a:r>
            <a:r>
              <a:rPr lang="en-US" sz="1600" dirty="0"/>
              <a:t>, and Michael Tsay</a:t>
            </a:r>
            <a:r>
              <a:rPr lang="en-US" sz="1600" baseline="30000" dirty="0"/>
              <a:t>8</a:t>
            </a:r>
            <a:r>
              <a:rPr lang="en-US" sz="1600" dirty="0"/>
              <a:t> </a:t>
            </a:r>
          </a:p>
          <a:p>
            <a:endParaRPr lang="en-US" sz="1600" dirty="0"/>
          </a:p>
        </p:txBody>
      </p:sp>
      <p:sp>
        <p:nvSpPr>
          <p:cNvPr id="6" name="TextBox 5">
            <a:extLst>
              <a:ext uri="{FF2B5EF4-FFF2-40B4-BE49-F238E27FC236}">
                <a16:creationId xmlns:a16="http://schemas.microsoft.com/office/drawing/2014/main" id="{E05F58CA-3D4B-1F40-BA2F-ED23CBF1A933}"/>
              </a:ext>
            </a:extLst>
          </p:cNvPr>
          <p:cNvSpPr txBox="1"/>
          <p:nvPr/>
        </p:nvSpPr>
        <p:spPr>
          <a:xfrm>
            <a:off x="1264259" y="3819543"/>
            <a:ext cx="6721407" cy="2031325"/>
          </a:xfrm>
          <a:prstGeom prst="rect">
            <a:avLst/>
          </a:prstGeom>
          <a:noFill/>
        </p:spPr>
        <p:txBody>
          <a:bodyPr wrap="square" rtlCol="0">
            <a:spAutoFit/>
          </a:bodyPr>
          <a:lstStyle/>
          <a:p>
            <a:pPr algn="ctr"/>
            <a:r>
              <a:rPr lang="en-US" sz="1400" dirty="0">
                <a:latin typeface="+mj-lt"/>
              </a:rPr>
              <a:t>1. NASA/GSFC, Greenbelt, MD</a:t>
            </a:r>
          </a:p>
          <a:p>
            <a:pPr algn="ctr"/>
            <a:r>
              <a:rPr lang="en-US" sz="1400" dirty="0">
                <a:latin typeface="+mj-lt"/>
              </a:rPr>
              <a:t>2. SSERVI/DREAM2, Ames Research Center, Mountain View, CA </a:t>
            </a:r>
          </a:p>
          <a:p>
            <a:pPr algn="ctr"/>
            <a:r>
              <a:rPr lang="en-US" sz="1400" dirty="0">
                <a:latin typeface="+mj-lt"/>
              </a:rPr>
              <a:t>3. Georgia Institute of Technology, Atlanta, GA</a:t>
            </a:r>
          </a:p>
          <a:p>
            <a:pPr algn="ctr"/>
            <a:r>
              <a:rPr lang="en-US" sz="1400" dirty="0">
                <a:latin typeface="+mj-lt"/>
              </a:rPr>
              <a:t>4. Morehead State University, Morehead, KY</a:t>
            </a:r>
          </a:p>
          <a:p>
            <a:pPr algn="ctr"/>
            <a:r>
              <a:rPr lang="en-US" sz="1400" dirty="0">
                <a:latin typeface="+mj-lt"/>
              </a:rPr>
              <a:t>5. JHU/APL, Laurel, MD</a:t>
            </a:r>
          </a:p>
          <a:p>
            <a:pPr algn="ctr"/>
            <a:r>
              <a:rPr lang="en-US" sz="1400" dirty="0">
                <a:latin typeface="+mj-lt"/>
              </a:rPr>
              <a:t>6. University of Iowa, Iowa City, IA</a:t>
            </a:r>
          </a:p>
          <a:p>
            <a:pPr algn="ctr"/>
            <a:r>
              <a:rPr lang="en-US" sz="1400" dirty="0">
                <a:latin typeface="+mj-lt"/>
              </a:rPr>
              <a:t>7. Jet Propulsion Laboratory, Pasadena, CA </a:t>
            </a:r>
          </a:p>
          <a:p>
            <a:pPr algn="ctr"/>
            <a:r>
              <a:rPr lang="en-US" sz="1400" dirty="0">
                <a:latin typeface="+mj-lt"/>
              </a:rPr>
              <a:t>8. </a:t>
            </a:r>
            <a:r>
              <a:rPr lang="en-US" sz="1400" dirty="0" err="1">
                <a:latin typeface="+mj-lt"/>
              </a:rPr>
              <a:t>Busek</a:t>
            </a:r>
            <a:r>
              <a:rPr lang="en-US" sz="1400" dirty="0">
                <a:latin typeface="+mj-lt"/>
              </a:rPr>
              <a:t> Space Propulsion Systems, Natick, MA</a:t>
            </a:r>
          </a:p>
          <a:p>
            <a:endParaRPr lang="en-US" sz="1400" dirty="0">
              <a:latin typeface="+mj-lt"/>
            </a:endParaRPr>
          </a:p>
        </p:txBody>
      </p:sp>
      <p:sp>
        <p:nvSpPr>
          <p:cNvPr id="7" name="TextBox 6">
            <a:extLst>
              <a:ext uri="{FF2B5EF4-FFF2-40B4-BE49-F238E27FC236}">
                <a16:creationId xmlns:a16="http://schemas.microsoft.com/office/drawing/2014/main" id="{4EC00AF4-B1A0-DE4A-A48E-35404A71360E}"/>
              </a:ext>
            </a:extLst>
          </p:cNvPr>
          <p:cNvSpPr txBox="1"/>
          <p:nvPr/>
        </p:nvSpPr>
        <p:spPr>
          <a:xfrm>
            <a:off x="1676615" y="1383543"/>
            <a:ext cx="6309051" cy="646331"/>
          </a:xfrm>
          <a:prstGeom prst="rect">
            <a:avLst/>
          </a:prstGeom>
          <a:noFill/>
        </p:spPr>
        <p:txBody>
          <a:bodyPr wrap="square" rtlCol="0">
            <a:spAutoFit/>
          </a:bodyPr>
          <a:lstStyle/>
          <a:p>
            <a:pPr algn="ctr"/>
            <a:r>
              <a:rPr lang="en-US" i="1" dirty="0">
                <a:solidFill>
                  <a:srgbClr val="3366FF"/>
                </a:solidFill>
              </a:rPr>
              <a:t>Planetary Science Deep Space SmallSat Study (PSDS3): </a:t>
            </a:r>
          </a:p>
          <a:p>
            <a:pPr algn="ctr"/>
            <a:r>
              <a:rPr lang="en-US" i="1" dirty="0">
                <a:solidFill>
                  <a:srgbClr val="3366FF"/>
                </a:solidFill>
              </a:rPr>
              <a:t>Sampling the surface from above the surface without landing...</a:t>
            </a:r>
          </a:p>
        </p:txBody>
      </p:sp>
      <p:sp>
        <p:nvSpPr>
          <p:cNvPr id="9" name="Date Placeholder 8">
            <a:extLst>
              <a:ext uri="{FF2B5EF4-FFF2-40B4-BE49-F238E27FC236}">
                <a16:creationId xmlns:a16="http://schemas.microsoft.com/office/drawing/2014/main" id="{628FEB39-D1AB-5F4A-B000-E05FE3561C45}"/>
              </a:ext>
            </a:extLst>
          </p:cNvPr>
          <p:cNvSpPr>
            <a:spLocks noGrp="1"/>
          </p:cNvSpPr>
          <p:nvPr>
            <p:ph type="dt" sz="half" idx="10"/>
          </p:nvPr>
        </p:nvSpPr>
        <p:spPr/>
        <p:txBody>
          <a:bodyPr/>
          <a:lstStyle/>
          <a:p>
            <a:r>
              <a:rPr lang="en-US"/>
              <a:t>5/7/18</a:t>
            </a:r>
          </a:p>
        </p:txBody>
      </p:sp>
      <p:sp>
        <p:nvSpPr>
          <p:cNvPr id="10" name="Footer Placeholder 9">
            <a:extLst>
              <a:ext uri="{FF2B5EF4-FFF2-40B4-BE49-F238E27FC236}">
                <a16:creationId xmlns:a16="http://schemas.microsoft.com/office/drawing/2014/main" id="{32FE34CB-2ADA-3048-B992-8F6A885D439D}"/>
              </a:ext>
            </a:extLst>
          </p:cNvPr>
          <p:cNvSpPr>
            <a:spLocks noGrp="1"/>
          </p:cNvSpPr>
          <p:nvPr>
            <p:ph type="ftr" sz="quarter" idx="11"/>
          </p:nvPr>
        </p:nvSpPr>
        <p:spPr/>
        <p:txBody>
          <a:bodyPr/>
          <a:lstStyle/>
          <a:p>
            <a:r>
              <a:rPr lang="en-US"/>
              <a:t>Collier et al ISSC PRISM</a:t>
            </a:r>
          </a:p>
        </p:txBody>
      </p:sp>
      <p:sp>
        <p:nvSpPr>
          <p:cNvPr id="11" name="Slide Number Placeholder 10">
            <a:extLst>
              <a:ext uri="{FF2B5EF4-FFF2-40B4-BE49-F238E27FC236}">
                <a16:creationId xmlns:a16="http://schemas.microsoft.com/office/drawing/2014/main" id="{F66A6307-C801-ED44-9219-3D4A6F84FFB1}"/>
              </a:ext>
            </a:extLst>
          </p:cNvPr>
          <p:cNvSpPr>
            <a:spLocks noGrp="1"/>
          </p:cNvSpPr>
          <p:nvPr>
            <p:ph type="sldNum" sz="quarter" idx="12"/>
          </p:nvPr>
        </p:nvSpPr>
        <p:spPr/>
        <p:txBody>
          <a:bodyPr/>
          <a:lstStyle/>
          <a:p>
            <a:fld id="{51470281-2252-6B4A-AEE4-9D9AEE2ABD03}" type="slidenum">
              <a:rPr lang="en-US" smtClean="0"/>
              <a:t>1</a:t>
            </a:fld>
            <a:endParaRPr lang="en-US"/>
          </a:p>
        </p:txBody>
      </p:sp>
    </p:spTree>
    <p:extLst>
      <p:ext uri="{BB962C8B-B14F-4D97-AF65-F5344CB8AC3E}">
        <p14:creationId xmlns:p14="http://schemas.microsoft.com/office/powerpoint/2010/main" val="2440649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3366FF"/>
                </a:solidFill>
              </a:rPr>
              <a:t>Sampling the surface from above the surface without landing...</a:t>
            </a:r>
          </a:p>
        </p:txBody>
      </p:sp>
      <p:sp>
        <p:nvSpPr>
          <p:cNvPr id="5" name="TextBox 4"/>
          <p:cNvSpPr txBox="1"/>
          <p:nvPr/>
        </p:nvSpPr>
        <p:spPr>
          <a:xfrm>
            <a:off x="8333874" y="6555972"/>
            <a:ext cx="630653" cy="246221"/>
          </a:xfrm>
          <a:prstGeom prst="rect">
            <a:avLst/>
          </a:prstGeom>
          <a:noFill/>
        </p:spPr>
        <p:txBody>
          <a:bodyPr wrap="square" rtlCol="0">
            <a:spAutoFit/>
          </a:bodyPr>
          <a:lstStyle/>
          <a:p>
            <a:r>
              <a:rPr lang="en-US" sz="1000"/>
              <a:t>2 of 10</a:t>
            </a:r>
            <a:endParaRPr lang="en-US" sz="1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288" y="1510305"/>
            <a:ext cx="8345424" cy="4953000"/>
          </a:xfrm>
          <a:prstGeom prst="rect">
            <a:avLst/>
          </a:prstGeom>
        </p:spPr>
      </p:pic>
      <p:sp>
        <p:nvSpPr>
          <p:cNvPr id="6" name="TextBox 5"/>
          <p:cNvSpPr txBox="1"/>
          <p:nvPr/>
        </p:nvSpPr>
        <p:spPr>
          <a:xfrm>
            <a:off x="399288" y="5185064"/>
            <a:ext cx="4707082" cy="1200329"/>
          </a:xfrm>
          <a:prstGeom prst="rect">
            <a:avLst/>
          </a:prstGeom>
          <a:noFill/>
        </p:spPr>
        <p:txBody>
          <a:bodyPr wrap="square" rtlCol="0">
            <a:spAutoFit/>
          </a:bodyPr>
          <a:lstStyle/>
          <a:p>
            <a:pPr algn="just"/>
            <a:r>
              <a:rPr lang="en-US" dirty="0">
                <a:solidFill>
                  <a:srgbClr val="FFFF00"/>
                </a:solidFill>
              </a:rPr>
              <a:t>Solar wind, energetic oxygen in the Martian </a:t>
            </a:r>
            <a:r>
              <a:rPr lang="en-US" dirty="0" err="1">
                <a:solidFill>
                  <a:srgbClr val="FFFF00"/>
                </a:solidFill>
              </a:rPr>
              <a:t>magnetotail</a:t>
            </a:r>
            <a:r>
              <a:rPr lang="en-US" dirty="0">
                <a:solidFill>
                  <a:srgbClr val="FFFF00"/>
                </a:solidFill>
              </a:rPr>
              <a:t>, and micrometeorites bombard the regolith continuously liberating material from the surface in a process called sputtering.</a:t>
            </a:r>
          </a:p>
        </p:txBody>
      </p:sp>
      <p:sp>
        <p:nvSpPr>
          <p:cNvPr id="4" name="Date Placeholder 3">
            <a:extLst>
              <a:ext uri="{FF2B5EF4-FFF2-40B4-BE49-F238E27FC236}">
                <a16:creationId xmlns:a16="http://schemas.microsoft.com/office/drawing/2014/main" id="{2D2C4C68-0C2B-274A-BE5E-724DBF676424}"/>
              </a:ext>
            </a:extLst>
          </p:cNvPr>
          <p:cNvSpPr>
            <a:spLocks noGrp="1"/>
          </p:cNvSpPr>
          <p:nvPr>
            <p:ph type="dt" sz="half" idx="10"/>
          </p:nvPr>
        </p:nvSpPr>
        <p:spPr/>
        <p:txBody>
          <a:bodyPr/>
          <a:lstStyle/>
          <a:p>
            <a:r>
              <a:rPr lang="en-US"/>
              <a:t>5/7/18</a:t>
            </a:r>
          </a:p>
        </p:txBody>
      </p:sp>
      <p:sp>
        <p:nvSpPr>
          <p:cNvPr id="7" name="Footer Placeholder 6">
            <a:extLst>
              <a:ext uri="{FF2B5EF4-FFF2-40B4-BE49-F238E27FC236}">
                <a16:creationId xmlns:a16="http://schemas.microsoft.com/office/drawing/2014/main" id="{EE85E186-818D-1443-B114-2A7699202574}"/>
              </a:ext>
            </a:extLst>
          </p:cNvPr>
          <p:cNvSpPr>
            <a:spLocks noGrp="1"/>
          </p:cNvSpPr>
          <p:nvPr>
            <p:ph type="ftr" sz="quarter" idx="11"/>
          </p:nvPr>
        </p:nvSpPr>
        <p:spPr/>
        <p:txBody>
          <a:bodyPr/>
          <a:lstStyle/>
          <a:p>
            <a:r>
              <a:rPr lang="en-US"/>
              <a:t>Collier et al ISSC PRISM</a:t>
            </a:r>
          </a:p>
        </p:txBody>
      </p:sp>
      <p:sp>
        <p:nvSpPr>
          <p:cNvPr id="8" name="Slide Number Placeholder 7">
            <a:extLst>
              <a:ext uri="{FF2B5EF4-FFF2-40B4-BE49-F238E27FC236}">
                <a16:creationId xmlns:a16="http://schemas.microsoft.com/office/drawing/2014/main" id="{89E75E96-3967-094C-8951-EFF7F32421CB}"/>
              </a:ext>
            </a:extLst>
          </p:cNvPr>
          <p:cNvSpPr>
            <a:spLocks noGrp="1"/>
          </p:cNvSpPr>
          <p:nvPr>
            <p:ph type="sldNum" sz="quarter" idx="12"/>
          </p:nvPr>
        </p:nvSpPr>
        <p:spPr/>
        <p:txBody>
          <a:bodyPr/>
          <a:lstStyle/>
          <a:p>
            <a:fld id="{51470281-2252-6B4A-AEE4-9D9AEE2ABD03}"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8831"/>
          </a:xfrm>
        </p:spPr>
        <p:txBody>
          <a:bodyPr>
            <a:normAutofit fontScale="90000"/>
          </a:bodyPr>
          <a:lstStyle/>
          <a:p>
            <a:r>
              <a:rPr lang="en-US" dirty="0"/>
              <a:t>What is the Origin of </a:t>
            </a:r>
            <a:r>
              <a:rPr lang="en-US" dirty="0" err="1"/>
              <a:t>Phobos/Deimos</a:t>
            </a:r>
            <a:r>
              <a:rPr lang="en-US" dirty="0"/>
              <a:t>?</a:t>
            </a:r>
          </a:p>
        </p:txBody>
      </p:sp>
      <p:sp>
        <p:nvSpPr>
          <p:cNvPr id="4" name="TextBox 3"/>
          <p:cNvSpPr txBox="1"/>
          <p:nvPr/>
        </p:nvSpPr>
        <p:spPr>
          <a:xfrm>
            <a:off x="8414084" y="6555972"/>
            <a:ext cx="550443" cy="246221"/>
          </a:xfrm>
          <a:prstGeom prst="rect">
            <a:avLst/>
          </a:prstGeom>
          <a:noFill/>
        </p:spPr>
        <p:txBody>
          <a:bodyPr wrap="square" rtlCol="0">
            <a:spAutoFit/>
          </a:bodyPr>
          <a:lstStyle/>
          <a:p>
            <a:r>
              <a:rPr lang="en-US" sz="1000"/>
              <a:t>3 of 10</a:t>
            </a:r>
            <a:endParaRPr lang="en-US" sz="1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461" y="1727867"/>
            <a:ext cx="8891661" cy="3405606"/>
          </a:xfrm>
          <a:prstGeom prst="rect">
            <a:avLst/>
          </a:prstGeom>
        </p:spPr>
      </p:pic>
      <p:sp>
        <p:nvSpPr>
          <p:cNvPr id="5" name="TextBox 4"/>
          <p:cNvSpPr txBox="1"/>
          <p:nvPr/>
        </p:nvSpPr>
        <p:spPr>
          <a:xfrm>
            <a:off x="4729859" y="5423205"/>
            <a:ext cx="4291263" cy="369332"/>
          </a:xfrm>
          <a:prstGeom prst="rect">
            <a:avLst/>
          </a:prstGeom>
          <a:noFill/>
        </p:spPr>
        <p:txBody>
          <a:bodyPr wrap="square" rtlCol="0">
            <a:spAutoFit/>
          </a:bodyPr>
          <a:lstStyle/>
          <a:p>
            <a:r>
              <a:rPr lang="en-US" dirty="0"/>
              <a:t>a</a:t>
            </a:r>
            <a:r>
              <a:rPr lang="en-US"/>
              <a:t>dapted </a:t>
            </a:r>
            <a:r>
              <a:rPr lang="en-US" dirty="0"/>
              <a:t>from the </a:t>
            </a:r>
            <a:r>
              <a:rPr lang="en-US" dirty="0" err="1"/>
              <a:t>Rivkin</a:t>
            </a:r>
            <a:r>
              <a:rPr lang="en-US" dirty="0"/>
              <a:t> SSERVI </a:t>
            </a:r>
            <a:r>
              <a:rPr lang="en-US" dirty="0" err="1"/>
              <a:t>Phobos</a:t>
            </a:r>
            <a:r>
              <a:rPr lang="en-US" dirty="0"/>
              <a:t> talk</a:t>
            </a:r>
          </a:p>
        </p:txBody>
      </p:sp>
      <p:sp>
        <p:nvSpPr>
          <p:cNvPr id="6" name="TextBox 5"/>
          <p:cNvSpPr txBox="1"/>
          <p:nvPr/>
        </p:nvSpPr>
        <p:spPr>
          <a:xfrm>
            <a:off x="736846" y="1145219"/>
            <a:ext cx="7677237" cy="369332"/>
          </a:xfrm>
          <a:prstGeom prst="rect">
            <a:avLst/>
          </a:prstGeom>
          <a:noFill/>
        </p:spPr>
        <p:txBody>
          <a:bodyPr wrap="square" rtlCol="0">
            <a:spAutoFit/>
          </a:bodyPr>
          <a:lstStyle/>
          <a:p>
            <a:pPr algn="ctr"/>
            <a:r>
              <a:rPr lang="en-US" dirty="0"/>
              <a:t>Composition provides the key to determining their origins</a:t>
            </a:r>
          </a:p>
        </p:txBody>
      </p:sp>
      <p:sp>
        <p:nvSpPr>
          <p:cNvPr id="7" name="Date Placeholder 6">
            <a:extLst>
              <a:ext uri="{FF2B5EF4-FFF2-40B4-BE49-F238E27FC236}">
                <a16:creationId xmlns:a16="http://schemas.microsoft.com/office/drawing/2014/main" id="{0F0646F2-250A-1844-9270-2B59F22BC6EF}"/>
              </a:ext>
            </a:extLst>
          </p:cNvPr>
          <p:cNvSpPr>
            <a:spLocks noGrp="1"/>
          </p:cNvSpPr>
          <p:nvPr>
            <p:ph type="dt" sz="half" idx="10"/>
          </p:nvPr>
        </p:nvSpPr>
        <p:spPr/>
        <p:txBody>
          <a:bodyPr/>
          <a:lstStyle/>
          <a:p>
            <a:r>
              <a:rPr lang="en-US"/>
              <a:t>5/7/18</a:t>
            </a:r>
          </a:p>
        </p:txBody>
      </p:sp>
      <p:sp>
        <p:nvSpPr>
          <p:cNvPr id="8" name="Footer Placeholder 7">
            <a:extLst>
              <a:ext uri="{FF2B5EF4-FFF2-40B4-BE49-F238E27FC236}">
                <a16:creationId xmlns:a16="http://schemas.microsoft.com/office/drawing/2014/main" id="{6229E63A-6511-494D-BCAF-1B8747E67C41}"/>
              </a:ext>
            </a:extLst>
          </p:cNvPr>
          <p:cNvSpPr>
            <a:spLocks noGrp="1"/>
          </p:cNvSpPr>
          <p:nvPr>
            <p:ph type="ftr" sz="quarter" idx="11"/>
          </p:nvPr>
        </p:nvSpPr>
        <p:spPr/>
        <p:txBody>
          <a:bodyPr/>
          <a:lstStyle/>
          <a:p>
            <a:r>
              <a:rPr lang="en-US"/>
              <a:t>Collier et al ISSC PRISM</a:t>
            </a:r>
          </a:p>
        </p:txBody>
      </p:sp>
      <p:sp>
        <p:nvSpPr>
          <p:cNvPr id="9" name="Slide Number Placeholder 8">
            <a:extLst>
              <a:ext uri="{FF2B5EF4-FFF2-40B4-BE49-F238E27FC236}">
                <a16:creationId xmlns:a16="http://schemas.microsoft.com/office/drawing/2014/main" id="{67B07E12-8F0E-2344-BE29-257F1813C833}"/>
              </a:ext>
            </a:extLst>
          </p:cNvPr>
          <p:cNvSpPr>
            <a:spLocks noGrp="1"/>
          </p:cNvSpPr>
          <p:nvPr>
            <p:ph type="sldNum" sz="quarter" idx="12"/>
          </p:nvPr>
        </p:nvSpPr>
        <p:spPr/>
        <p:txBody>
          <a:bodyPr/>
          <a:lstStyle/>
          <a:p>
            <a:fld id="{51470281-2252-6B4A-AEE4-9D9AEE2ABD03}"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638" y="94245"/>
            <a:ext cx="8497116" cy="776620"/>
          </a:xfrm>
        </p:spPr>
        <p:txBody>
          <a:bodyPr>
            <a:normAutofit fontScale="90000"/>
          </a:bodyPr>
          <a:lstStyle/>
          <a:p>
            <a:r>
              <a:rPr lang="en-US" dirty="0"/>
              <a:t>Composition Measurements Using SIMS</a:t>
            </a:r>
          </a:p>
        </p:txBody>
      </p:sp>
      <p:sp>
        <p:nvSpPr>
          <p:cNvPr id="3" name="Content Placeholder 2"/>
          <p:cNvSpPr>
            <a:spLocks noGrp="1"/>
          </p:cNvSpPr>
          <p:nvPr>
            <p:ph idx="1"/>
          </p:nvPr>
        </p:nvSpPr>
        <p:spPr>
          <a:xfrm>
            <a:off x="457200" y="5891645"/>
            <a:ext cx="8229600" cy="746414"/>
          </a:xfrm>
        </p:spPr>
        <p:txBody>
          <a:bodyPr>
            <a:normAutofit fontScale="77500" lnSpcReduction="20000"/>
          </a:bodyPr>
          <a:lstStyle/>
          <a:p>
            <a:pPr algn="just"/>
            <a:r>
              <a:rPr lang="en-US" dirty="0"/>
              <a:t>The space environment continually liberates material from the </a:t>
            </a:r>
            <a:r>
              <a:rPr lang="en-US" dirty="0" err="1"/>
              <a:t>regoliths</a:t>
            </a:r>
            <a:r>
              <a:rPr lang="en-US" dirty="0"/>
              <a:t> of airless bodies throughout the solar system.</a:t>
            </a:r>
          </a:p>
        </p:txBody>
      </p:sp>
      <p:pic>
        <p:nvPicPr>
          <p:cNvPr id="5" name="Picture 4" descr="yldComp_FeVsMg_circ_Schaible_170418.jpg"/>
          <p:cNvPicPr>
            <a:picLocks noChangeAspect="1"/>
          </p:cNvPicPr>
          <p:nvPr/>
        </p:nvPicPr>
        <p:blipFill>
          <a:blip r:embed="rId2"/>
          <a:stretch>
            <a:fillRect/>
          </a:stretch>
        </p:blipFill>
        <p:spPr>
          <a:xfrm>
            <a:off x="62345" y="1043128"/>
            <a:ext cx="5735360" cy="4301520"/>
          </a:xfrm>
          <a:prstGeom prst="rect">
            <a:avLst/>
          </a:prstGeom>
        </p:spPr>
      </p:pic>
      <p:sp>
        <p:nvSpPr>
          <p:cNvPr id="6" name="TextBox 5"/>
          <p:cNvSpPr txBox="1"/>
          <p:nvPr/>
        </p:nvSpPr>
        <p:spPr>
          <a:xfrm>
            <a:off x="8390022" y="6555972"/>
            <a:ext cx="574506" cy="246221"/>
          </a:xfrm>
          <a:prstGeom prst="rect">
            <a:avLst/>
          </a:prstGeom>
          <a:noFill/>
        </p:spPr>
        <p:txBody>
          <a:bodyPr wrap="square" rtlCol="0">
            <a:spAutoFit/>
          </a:bodyPr>
          <a:lstStyle/>
          <a:p>
            <a:r>
              <a:rPr lang="en-US" sz="1000" dirty="0"/>
              <a:t>4 of 10</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317" y="870866"/>
            <a:ext cx="3353437" cy="252359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5317" y="3368051"/>
            <a:ext cx="3353437" cy="2523594"/>
          </a:xfrm>
          <a:prstGeom prst="rect">
            <a:avLst/>
          </a:prstGeom>
        </p:spPr>
      </p:pic>
      <p:sp>
        <p:nvSpPr>
          <p:cNvPr id="4" name="TextBox 3"/>
          <p:cNvSpPr txBox="1"/>
          <p:nvPr/>
        </p:nvSpPr>
        <p:spPr>
          <a:xfrm>
            <a:off x="735284" y="959697"/>
            <a:ext cx="4057095" cy="369332"/>
          </a:xfrm>
          <a:prstGeom prst="rect">
            <a:avLst/>
          </a:prstGeom>
          <a:noFill/>
        </p:spPr>
        <p:txBody>
          <a:bodyPr wrap="square" rtlCol="0">
            <a:spAutoFit/>
          </a:bodyPr>
          <a:lstStyle/>
          <a:p>
            <a:r>
              <a:rPr lang="en-US" dirty="0"/>
              <a:t>SIMS is a standard laboratory technique</a:t>
            </a:r>
            <a:r>
              <a:rPr lang="mr-IN" dirty="0"/>
              <a:t>…</a:t>
            </a:r>
            <a:endParaRPr lang="en-US" dirty="0"/>
          </a:p>
        </p:txBody>
      </p:sp>
      <p:sp>
        <p:nvSpPr>
          <p:cNvPr id="7" name="TextBox 6"/>
          <p:cNvSpPr txBox="1"/>
          <p:nvPr/>
        </p:nvSpPr>
        <p:spPr>
          <a:xfrm>
            <a:off x="673138" y="5294981"/>
            <a:ext cx="4598079" cy="276999"/>
          </a:xfrm>
          <a:prstGeom prst="rect">
            <a:avLst/>
          </a:prstGeom>
          <a:noFill/>
        </p:spPr>
        <p:txBody>
          <a:bodyPr wrap="square" rtlCol="0">
            <a:spAutoFit/>
          </a:bodyPr>
          <a:lstStyle/>
          <a:p>
            <a:r>
              <a:rPr lang="en-US" sz="1200" dirty="0" err="1"/>
              <a:t>Schaible</a:t>
            </a:r>
            <a:r>
              <a:rPr lang="en-US" sz="1200" dirty="0"/>
              <a:t> et al. (2017), JGR-Planets, 122, doi:10.1002/2017JE005359</a:t>
            </a:r>
          </a:p>
        </p:txBody>
      </p:sp>
      <p:sp>
        <p:nvSpPr>
          <p:cNvPr id="10" name="Date Placeholder 9">
            <a:extLst>
              <a:ext uri="{FF2B5EF4-FFF2-40B4-BE49-F238E27FC236}">
                <a16:creationId xmlns:a16="http://schemas.microsoft.com/office/drawing/2014/main" id="{7577B0A0-5BC8-FB4B-8C76-20E925325C36}"/>
              </a:ext>
            </a:extLst>
          </p:cNvPr>
          <p:cNvSpPr>
            <a:spLocks noGrp="1"/>
          </p:cNvSpPr>
          <p:nvPr>
            <p:ph type="dt" sz="half" idx="10"/>
          </p:nvPr>
        </p:nvSpPr>
        <p:spPr/>
        <p:txBody>
          <a:bodyPr/>
          <a:lstStyle/>
          <a:p>
            <a:r>
              <a:rPr lang="en-US"/>
              <a:t>5/7/18</a:t>
            </a:r>
          </a:p>
        </p:txBody>
      </p:sp>
      <p:sp>
        <p:nvSpPr>
          <p:cNvPr id="11" name="Footer Placeholder 10">
            <a:extLst>
              <a:ext uri="{FF2B5EF4-FFF2-40B4-BE49-F238E27FC236}">
                <a16:creationId xmlns:a16="http://schemas.microsoft.com/office/drawing/2014/main" id="{9016F447-D5CE-F441-ACFD-08D420424329}"/>
              </a:ext>
            </a:extLst>
          </p:cNvPr>
          <p:cNvSpPr>
            <a:spLocks noGrp="1"/>
          </p:cNvSpPr>
          <p:nvPr>
            <p:ph type="ftr" sz="quarter" idx="11"/>
          </p:nvPr>
        </p:nvSpPr>
        <p:spPr/>
        <p:txBody>
          <a:bodyPr/>
          <a:lstStyle/>
          <a:p>
            <a:r>
              <a:rPr lang="en-US"/>
              <a:t>Collier et al ISSC PRISM</a:t>
            </a:r>
          </a:p>
        </p:txBody>
      </p:sp>
      <p:sp>
        <p:nvSpPr>
          <p:cNvPr id="12" name="Slide Number Placeholder 11">
            <a:extLst>
              <a:ext uri="{FF2B5EF4-FFF2-40B4-BE49-F238E27FC236}">
                <a16:creationId xmlns:a16="http://schemas.microsoft.com/office/drawing/2014/main" id="{61EC549C-9A79-4F4B-82F8-BDEFD1C82BD3}"/>
              </a:ext>
            </a:extLst>
          </p:cNvPr>
          <p:cNvSpPr>
            <a:spLocks noGrp="1"/>
          </p:cNvSpPr>
          <p:nvPr>
            <p:ph type="sldNum" sz="quarter" idx="12"/>
          </p:nvPr>
        </p:nvSpPr>
        <p:spPr/>
        <p:txBody>
          <a:bodyPr/>
          <a:lstStyle/>
          <a:p>
            <a:fld id="{51470281-2252-6B4A-AEE4-9D9AEE2ABD03}"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5096AE-CC3E-7242-BFB6-2E26C4340336}"/>
              </a:ext>
            </a:extLst>
          </p:cNvPr>
          <p:cNvPicPr>
            <a:picLocks noChangeAspect="1"/>
          </p:cNvPicPr>
          <p:nvPr/>
        </p:nvPicPr>
        <p:blipFill rotWithShape="1">
          <a:blip r:embed="rId2"/>
          <a:srcRect b="31069"/>
          <a:stretch/>
        </p:blipFill>
        <p:spPr>
          <a:xfrm>
            <a:off x="4811841" y="389744"/>
            <a:ext cx="4071140" cy="2427783"/>
          </a:xfrm>
          <a:prstGeom prst="rect">
            <a:avLst/>
          </a:prstGeom>
        </p:spPr>
      </p:pic>
      <p:pic>
        <p:nvPicPr>
          <p:cNvPr id="5" name="Picture 4">
            <a:extLst>
              <a:ext uri="{FF2B5EF4-FFF2-40B4-BE49-F238E27FC236}">
                <a16:creationId xmlns:a16="http://schemas.microsoft.com/office/drawing/2014/main" id="{D36CC2DD-F31F-C24E-9F6C-C7F9EB99785D}"/>
              </a:ext>
            </a:extLst>
          </p:cNvPr>
          <p:cNvPicPr>
            <a:picLocks noChangeAspect="1"/>
          </p:cNvPicPr>
          <p:nvPr/>
        </p:nvPicPr>
        <p:blipFill rotWithShape="1">
          <a:blip r:embed="rId3"/>
          <a:srcRect l="11958" b="22608"/>
          <a:stretch/>
        </p:blipFill>
        <p:spPr>
          <a:xfrm>
            <a:off x="808007" y="180009"/>
            <a:ext cx="3658543" cy="2556836"/>
          </a:xfrm>
          <a:prstGeom prst="rect">
            <a:avLst/>
          </a:prstGeom>
        </p:spPr>
      </p:pic>
      <p:pic>
        <p:nvPicPr>
          <p:cNvPr id="6" name="Picture 5">
            <a:extLst>
              <a:ext uri="{FF2B5EF4-FFF2-40B4-BE49-F238E27FC236}">
                <a16:creationId xmlns:a16="http://schemas.microsoft.com/office/drawing/2014/main" id="{B38EA345-F2D4-AB4B-90F6-45D619B0BB71}"/>
              </a:ext>
            </a:extLst>
          </p:cNvPr>
          <p:cNvPicPr>
            <a:picLocks noChangeAspect="1"/>
          </p:cNvPicPr>
          <p:nvPr/>
        </p:nvPicPr>
        <p:blipFill rotWithShape="1">
          <a:blip r:embed="rId4"/>
          <a:srcRect b="42181"/>
          <a:stretch/>
        </p:blipFill>
        <p:spPr>
          <a:xfrm>
            <a:off x="6266331" y="3619797"/>
            <a:ext cx="2287360" cy="1805781"/>
          </a:xfrm>
          <a:prstGeom prst="rect">
            <a:avLst/>
          </a:prstGeom>
        </p:spPr>
      </p:pic>
      <p:sp>
        <p:nvSpPr>
          <p:cNvPr id="7" name="TextBox 6">
            <a:extLst>
              <a:ext uri="{FF2B5EF4-FFF2-40B4-BE49-F238E27FC236}">
                <a16:creationId xmlns:a16="http://schemas.microsoft.com/office/drawing/2014/main" id="{4467880F-74DD-D043-86B0-731B82C3122E}"/>
              </a:ext>
            </a:extLst>
          </p:cNvPr>
          <p:cNvSpPr txBox="1"/>
          <p:nvPr/>
        </p:nvSpPr>
        <p:spPr>
          <a:xfrm>
            <a:off x="6266331" y="5420365"/>
            <a:ext cx="2589756" cy="1077218"/>
          </a:xfrm>
          <a:prstGeom prst="rect">
            <a:avLst/>
          </a:prstGeom>
          <a:noFill/>
        </p:spPr>
        <p:txBody>
          <a:bodyPr wrap="square" rtlCol="0">
            <a:spAutoFit/>
          </a:bodyPr>
          <a:lstStyle/>
          <a:p>
            <a:r>
              <a:rPr lang="en-US" sz="1600"/>
              <a:t>Mini-Mag Magnetometer: Direction of Magnetic Field and thus confirmation of pickup ions direction</a:t>
            </a:r>
          </a:p>
        </p:txBody>
      </p:sp>
      <p:sp>
        <p:nvSpPr>
          <p:cNvPr id="8" name="TextBox 7">
            <a:extLst>
              <a:ext uri="{FF2B5EF4-FFF2-40B4-BE49-F238E27FC236}">
                <a16:creationId xmlns:a16="http://schemas.microsoft.com/office/drawing/2014/main" id="{E8D92FC4-6DCA-9B4B-8FD6-B3281615C2D3}"/>
              </a:ext>
            </a:extLst>
          </p:cNvPr>
          <p:cNvSpPr txBox="1"/>
          <p:nvPr/>
        </p:nvSpPr>
        <p:spPr>
          <a:xfrm>
            <a:off x="781112" y="2701343"/>
            <a:ext cx="3658543" cy="830997"/>
          </a:xfrm>
          <a:prstGeom prst="rect">
            <a:avLst/>
          </a:prstGeom>
          <a:noFill/>
        </p:spPr>
        <p:txBody>
          <a:bodyPr wrap="square" rtlCol="0">
            <a:spAutoFit/>
          </a:bodyPr>
          <a:lstStyle/>
          <a:p>
            <a:r>
              <a:rPr lang="en-US" sz="1600"/>
              <a:t>IMS: Ion Mass Spectrometer: Identity and direction secondary ions (e.g., solar wind generated 'pickup ions' )</a:t>
            </a:r>
          </a:p>
        </p:txBody>
      </p:sp>
      <p:sp>
        <p:nvSpPr>
          <p:cNvPr id="9" name="TextBox 8">
            <a:extLst>
              <a:ext uri="{FF2B5EF4-FFF2-40B4-BE49-F238E27FC236}">
                <a16:creationId xmlns:a16="http://schemas.microsoft.com/office/drawing/2014/main" id="{2D41D0E3-D120-AF4C-BA41-484A4EACA1B3}"/>
              </a:ext>
            </a:extLst>
          </p:cNvPr>
          <p:cNvSpPr txBox="1"/>
          <p:nvPr/>
        </p:nvSpPr>
        <p:spPr>
          <a:xfrm>
            <a:off x="4811842" y="2755131"/>
            <a:ext cx="3882453" cy="830997"/>
          </a:xfrm>
          <a:prstGeom prst="rect">
            <a:avLst/>
          </a:prstGeom>
          <a:noFill/>
        </p:spPr>
        <p:txBody>
          <a:bodyPr wrap="square" rtlCol="0">
            <a:spAutoFit/>
          </a:bodyPr>
          <a:lstStyle/>
          <a:p>
            <a:r>
              <a:rPr lang="en-US" sz="1600"/>
              <a:t>Energy distribution of magnospheric O</a:t>
            </a:r>
            <a:r>
              <a:rPr lang="en-US" sz="1600" baseline="30000"/>
              <a:t>+</a:t>
            </a:r>
            <a:r>
              <a:rPr lang="en-US" sz="1600"/>
              <a:t>, O</a:t>
            </a:r>
            <a:r>
              <a:rPr lang="en-US" sz="1600" baseline="-25000"/>
              <a:t>2</a:t>
            </a:r>
            <a:r>
              <a:rPr lang="en-US" sz="1600" baseline="30000"/>
              <a:t>+</a:t>
            </a:r>
            <a:r>
              <a:rPr lang="en-US" sz="1600"/>
              <a:t>, and H</a:t>
            </a:r>
            <a:r>
              <a:rPr lang="en-US" sz="1600" baseline="30000"/>
              <a:t>+</a:t>
            </a:r>
            <a:r>
              <a:rPr lang="en-US" sz="1600"/>
              <a:t> ions at various locations in Phobos as measured by MAVEN mission.</a:t>
            </a:r>
          </a:p>
        </p:txBody>
      </p:sp>
      <p:pic>
        <p:nvPicPr>
          <p:cNvPr id="10" name="Picture 9">
            <a:extLst>
              <a:ext uri="{FF2B5EF4-FFF2-40B4-BE49-F238E27FC236}">
                <a16:creationId xmlns:a16="http://schemas.microsoft.com/office/drawing/2014/main" id="{4E142D00-2989-BD4A-B954-12820F1DAE5C}"/>
              </a:ext>
            </a:extLst>
          </p:cNvPr>
          <p:cNvPicPr>
            <a:picLocks noChangeAspect="1"/>
          </p:cNvPicPr>
          <p:nvPr/>
        </p:nvPicPr>
        <p:blipFill rotWithShape="1">
          <a:blip r:embed="rId5"/>
          <a:srcRect l="6559" b="25151"/>
          <a:stretch/>
        </p:blipFill>
        <p:spPr>
          <a:xfrm>
            <a:off x="81856" y="3518176"/>
            <a:ext cx="2638500" cy="1485174"/>
          </a:xfrm>
          <a:prstGeom prst="rect">
            <a:avLst/>
          </a:prstGeom>
        </p:spPr>
      </p:pic>
      <p:sp>
        <p:nvSpPr>
          <p:cNvPr id="11" name="TextBox 10">
            <a:extLst>
              <a:ext uri="{FF2B5EF4-FFF2-40B4-BE49-F238E27FC236}">
                <a16:creationId xmlns:a16="http://schemas.microsoft.com/office/drawing/2014/main" id="{F97A4C25-0725-A642-B142-0AE99FA84A27}"/>
              </a:ext>
            </a:extLst>
          </p:cNvPr>
          <p:cNvSpPr txBox="1"/>
          <p:nvPr/>
        </p:nvSpPr>
        <p:spPr>
          <a:xfrm>
            <a:off x="81856" y="5021439"/>
            <a:ext cx="2638500" cy="1077218"/>
          </a:xfrm>
          <a:prstGeom prst="rect">
            <a:avLst/>
          </a:prstGeom>
          <a:noFill/>
        </p:spPr>
        <p:txBody>
          <a:bodyPr wrap="square" rtlCol="0">
            <a:spAutoFit/>
          </a:bodyPr>
          <a:lstStyle/>
          <a:p>
            <a:r>
              <a:rPr lang="en-US" sz="1600"/>
              <a:t>IMS electrostatic analyzer Energy response with 7.2 (energy/voltage) analyzer constant</a:t>
            </a:r>
          </a:p>
        </p:txBody>
      </p:sp>
      <p:pic>
        <p:nvPicPr>
          <p:cNvPr id="12" name="Picture 11">
            <a:extLst>
              <a:ext uri="{FF2B5EF4-FFF2-40B4-BE49-F238E27FC236}">
                <a16:creationId xmlns:a16="http://schemas.microsoft.com/office/drawing/2014/main" id="{C9A27956-559A-984C-8B81-18A3987DCE8A}"/>
              </a:ext>
            </a:extLst>
          </p:cNvPr>
          <p:cNvPicPr>
            <a:picLocks noChangeAspect="1"/>
          </p:cNvPicPr>
          <p:nvPr/>
        </p:nvPicPr>
        <p:blipFill rotWithShape="1">
          <a:blip r:embed="rId6"/>
          <a:srcRect b="13291"/>
          <a:stretch/>
        </p:blipFill>
        <p:spPr>
          <a:xfrm>
            <a:off x="3007387" y="3585286"/>
            <a:ext cx="2095500" cy="2334550"/>
          </a:xfrm>
          <a:prstGeom prst="rect">
            <a:avLst/>
          </a:prstGeom>
        </p:spPr>
      </p:pic>
      <p:sp>
        <p:nvSpPr>
          <p:cNvPr id="13" name="TextBox 12">
            <a:extLst>
              <a:ext uri="{FF2B5EF4-FFF2-40B4-BE49-F238E27FC236}">
                <a16:creationId xmlns:a16="http://schemas.microsoft.com/office/drawing/2014/main" id="{8F81B0BB-AA96-2342-8C1D-5509C6CC52E7}"/>
              </a:ext>
            </a:extLst>
          </p:cNvPr>
          <p:cNvSpPr txBox="1"/>
          <p:nvPr/>
        </p:nvSpPr>
        <p:spPr>
          <a:xfrm>
            <a:off x="3125234" y="5899407"/>
            <a:ext cx="2095500" cy="830997"/>
          </a:xfrm>
          <a:prstGeom prst="rect">
            <a:avLst/>
          </a:prstGeom>
          <a:noFill/>
        </p:spPr>
        <p:txBody>
          <a:bodyPr wrap="square" rtlCol="0">
            <a:spAutoFit/>
          </a:bodyPr>
          <a:lstStyle/>
          <a:p>
            <a:r>
              <a:rPr lang="en-US" sz="1600"/>
              <a:t>IMS polar (top) and azimuthal (bottom) angular response</a:t>
            </a:r>
          </a:p>
        </p:txBody>
      </p:sp>
      <p:sp>
        <p:nvSpPr>
          <p:cNvPr id="14" name="Date Placeholder 13">
            <a:extLst>
              <a:ext uri="{FF2B5EF4-FFF2-40B4-BE49-F238E27FC236}">
                <a16:creationId xmlns:a16="http://schemas.microsoft.com/office/drawing/2014/main" id="{EBB032E4-2B39-4C4F-A357-CEF2A621DE80}"/>
              </a:ext>
            </a:extLst>
          </p:cNvPr>
          <p:cNvSpPr>
            <a:spLocks noGrp="1"/>
          </p:cNvSpPr>
          <p:nvPr>
            <p:ph type="dt" sz="half" idx="10"/>
          </p:nvPr>
        </p:nvSpPr>
        <p:spPr/>
        <p:txBody>
          <a:bodyPr/>
          <a:lstStyle/>
          <a:p>
            <a:r>
              <a:rPr lang="en-US"/>
              <a:t>5/7/18</a:t>
            </a:r>
          </a:p>
        </p:txBody>
      </p:sp>
      <p:sp>
        <p:nvSpPr>
          <p:cNvPr id="15" name="Footer Placeholder 14">
            <a:extLst>
              <a:ext uri="{FF2B5EF4-FFF2-40B4-BE49-F238E27FC236}">
                <a16:creationId xmlns:a16="http://schemas.microsoft.com/office/drawing/2014/main" id="{B8240910-0E93-1145-8586-1E2050454510}"/>
              </a:ext>
            </a:extLst>
          </p:cNvPr>
          <p:cNvSpPr>
            <a:spLocks noGrp="1"/>
          </p:cNvSpPr>
          <p:nvPr>
            <p:ph type="ftr" sz="quarter" idx="11"/>
          </p:nvPr>
        </p:nvSpPr>
        <p:spPr/>
        <p:txBody>
          <a:bodyPr/>
          <a:lstStyle/>
          <a:p>
            <a:r>
              <a:rPr lang="en-US"/>
              <a:t>Collier et al ISSC PRISM</a:t>
            </a:r>
          </a:p>
        </p:txBody>
      </p:sp>
      <p:sp>
        <p:nvSpPr>
          <p:cNvPr id="16" name="Slide Number Placeholder 15">
            <a:extLst>
              <a:ext uri="{FF2B5EF4-FFF2-40B4-BE49-F238E27FC236}">
                <a16:creationId xmlns:a16="http://schemas.microsoft.com/office/drawing/2014/main" id="{D6F4B567-943E-AC4F-B261-3FEA5DC8ACA8}"/>
              </a:ext>
            </a:extLst>
          </p:cNvPr>
          <p:cNvSpPr>
            <a:spLocks noGrp="1"/>
          </p:cNvSpPr>
          <p:nvPr>
            <p:ph type="sldNum" sz="quarter" idx="12"/>
          </p:nvPr>
        </p:nvSpPr>
        <p:spPr/>
        <p:txBody>
          <a:bodyPr/>
          <a:lstStyle/>
          <a:p>
            <a:fld id="{51470281-2252-6B4A-AEE4-9D9AEE2ABD03}" type="slidenum">
              <a:rPr lang="en-US" smtClean="0"/>
              <a:t>5</a:t>
            </a:fld>
            <a:endParaRPr lang="en-US"/>
          </a:p>
        </p:txBody>
      </p:sp>
    </p:spTree>
    <p:extLst>
      <p:ext uri="{BB962C8B-B14F-4D97-AF65-F5344CB8AC3E}">
        <p14:creationId xmlns:p14="http://schemas.microsoft.com/office/powerpoint/2010/main" val="294915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65958" y="6555972"/>
            <a:ext cx="598569" cy="246221"/>
          </a:xfrm>
          <a:prstGeom prst="rect">
            <a:avLst/>
          </a:prstGeom>
          <a:noFill/>
        </p:spPr>
        <p:txBody>
          <a:bodyPr wrap="square" rtlCol="0">
            <a:spAutoFit/>
          </a:bodyPr>
          <a:lstStyle/>
          <a:p>
            <a:r>
              <a:rPr lang="en-US" sz="1000" dirty="0"/>
              <a:t>6 of 10</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006" y="95531"/>
            <a:ext cx="7930952" cy="6460441"/>
          </a:xfrm>
          <a:prstGeom prst="rect">
            <a:avLst/>
          </a:prstGeom>
        </p:spPr>
      </p:pic>
      <p:sp>
        <p:nvSpPr>
          <p:cNvPr id="4" name="TextBox 3">
            <a:extLst>
              <a:ext uri="{FF2B5EF4-FFF2-40B4-BE49-F238E27FC236}">
                <a16:creationId xmlns:a16="http://schemas.microsoft.com/office/drawing/2014/main" id="{56458351-7ABC-9142-AAA1-28CD3EB67CEA}"/>
              </a:ext>
            </a:extLst>
          </p:cNvPr>
          <p:cNvSpPr txBox="1"/>
          <p:nvPr/>
        </p:nvSpPr>
        <p:spPr>
          <a:xfrm>
            <a:off x="794478" y="1049312"/>
            <a:ext cx="1004341" cy="430887"/>
          </a:xfrm>
          <a:prstGeom prst="rect">
            <a:avLst/>
          </a:prstGeom>
          <a:noFill/>
        </p:spPr>
        <p:txBody>
          <a:bodyPr wrap="square" rtlCol="0">
            <a:spAutoFit/>
          </a:bodyPr>
          <a:lstStyle/>
          <a:p>
            <a:r>
              <a:rPr lang="en-US" sz="2200"/>
              <a:t>JAXA</a:t>
            </a:r>
          </a:p>
        </p:txBody>
      </p:sp>
      <p:sp>
        <p:nvSpPr>
          <p:cNvPr id="5" name="Date Placeholder 4">
            <a:extLst>
              <a:ext uri="{FF2B5EF4-FFF2-40B4-BE49-F238E27FC236}">
                <a16:creationId xmlns:a16="http://schemas.microsoft.com/office/drawing/2014/main" id="{BFEC2BD0-3804-FB4E-9BAA-7A665525C26A}"/>
              </a:ext>
            </a:extLst>
          </p:cNvPr>
          <p:cNvSpPr>
            <a:spLocks noGrp="1"/>
          </p:cNvSpPr>
          <p:nvPr>
            <p:ph type="dt" sz="half" idx="10"/>
          </p:nvPr>
        </p:nvSpPr>
        <p:spPr/>
        <p:txBody>
          <a:bodyPr/>
          <a:lstStyle/>
          <a:p>
            <a:r>
              <a:rPr lang="en-US"/>
              <a:t>5/7/18</a:t>
            </a:r>
          </a:p>
        </p:txBody>
      </p:sp>
      <p:sp>
        <p:nvSpPr>
          <p:cNvPr id="6" name="Footer Placeholder 5">
            <a:extLst>
              <a:ext uri="{FF2B5EF4-FFF2-40B4-BE49-F238E27FC236}">
                <a16:creationId xmlns:a16="http://schemas.microsoft.com/office/drawing/2014/main" id="{900FF931-08B0-E241-9A98-DE377E76DE32}"/>
              </a:ext>
            </a:extLst>
          </p:cNvPr>
          <p:cNvSpPr>
            <a:spLocks noGrp="1"/>
          </p:cNvSpPr>
          <p:nvPr>
            <p:ph type="ftr" sz="quarter" idx="11"/>
          </p:nvPr>
        </p:nvSpPr>
        <p:spPr/>
        <p:txBody>
          <a:bodyPr/>
          <a:lstStyle/>
          <a:p>
            <a:r>
              <a:rPr lang="en-US"/>
              <a:t>Collier et al ISSC PRISM</a:t>
            </a:r>
          </a:p>
        </p:txBody>
      </p:sp>
      <p:sp>
        <p:nvSpPr>
          <p:cNvPr id="7" name="Slide Number Placeholder 6">
            <a:extLst>
              <a:ext uri="{FF2B5EF4-FFF2-40B4-BE49-F238E27FC236}">
                <a16:creationId xmlns:a16="http://schemas.microsoft.com/office/drawing/2014/main" id="{09A1B7EA-F61C-1E44-B56D-C38C52E4D230}"/>
              </a:ext>
            </a:extLst>
          </p:cNvPr>
          <p:cNvSpPr>
            <a:spLocks noGrp="1"/>
          </p:cNvSpPr>
          <p:nvPr>
            <p:ph type="sldNum" sz="quarter" idx="12"/>
          </p:nvPr>
        </p:nvSpPr>
        <p:spPr/>
        <p:txBody>
          <a:bodyPr/>
          <a:lstStyle/>
          <a:p>
            <a:fld id="{51470281-2252-6B4A-AEE4-9D9AEE2ABD03}"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3191"/>
          </a:xfrm>
        </p:spPr>
        <p:txBody>
          <a:bodyPr>
            <a:normAutofit fontScale="90000"/>
          </a:bodyPr>
          <a:lstStyle/>
          <a:p>
            <a:r>
              <a:rPr lang="en-US"/>
              <a:t>PRISM CubeSat Layout</a:t>
            </a:r>
            <a:endParaRPr lang="en-US" dirty="0"/>
          </a:p>
        </p:txBody>
      </p:sp>
      <p:sp>
        <p:nvSpPr>
          <p:cNvPr id="3" name="Content Placeholder 2"/>
          <p:cNvSpPr>
            <a:spLocks noGrp="1"/>
          </p:cNvSpPr>
          <p:nvPr>
            <p:ph idx="1"/>
          </p:nvPr>
        </p:nvSpPr>
        <p:spPr>
          <a:xfrm>
            <a:off x="457200" y="5288972"/>
            <a:ext cx="8229599" cy="1390109"/>
          </a:xfrm>
        </p:spPr>
        <p:txBody>
          <a:bodyPr>
            <a:normAutofit fontScale="47500" lnSpcReduction="20000"/>
          </a:bodyPr>
          <a:lstStyle/>
          <a:p>
            <a:pPr algn="just"/>
            <a:r>
              <a:rPr lang="en-US" dirty="0"/>
              <a:t>The fluxes of sputtered ions from </a:t>
            </a:r>
            <a:r>
              <a:rPr lang="en-US" dirty="0" err="1"/>
              <a:t>Phobos</a:t>
            </a:r>
            <a:r>
              <a:rPr lang="en-US" dirty="0"/>
              <a:t> at an altitude of around 27 km are about 10-1000/cm</a:t>
            </a:r>
            <a:r>
              <a:rPr lang="en-US" baseline="30000" dirty="0"/>
              <a:t>2</a:t>
            </a:r>
            <a:r>
              <a:rPr lang="en-US" dirty="0"/>
              <a:t>/s. Based on scaling published effective areas down to </a:t>
            </a:r>
            <a:r>
              <a:rPr lang="en-US" dirty="0" err="1"/>
              <a:t>CubeSat</a:t>
            </a:r>
            <a:r>
              <a:rPr lang="en-US" dirty="0"/>
              <a:t> form factors, these fluxes imply that between 0.01 and 1 counts per second per element will be observed. Even at a count rate as low as 0.01 Hz, this requires 10</a:t>
            </a:r>
            <a:r>
              <a:rPr lang="en-US" baseline="30000" dirty="0"/>
              <a:t>6</a:t>
            </a:r>
            <a:r>
              <a:rPr lang="en-US" dirty="0"/>
              <a:t> </a:t>
            </a:r>
            <a:r>
              <a:rPr lang="en-US" dirty="0" err="1"/>
              <a:t>s</a:t>
            </a:r>
            <a:r>
              <a:rPr lang="en-US" dirty="0"/>
              <a:t> or a bit over ten days to accumulate sufficient counts in all species shown in the figure, easily achievable over the mission lifetime. Some species will achieve the necessary statistics in hours allowing compositional mapping of the surface and the red and blue units.</a:t>
            </a:r>
          </a:p>
          <a:p>
            <a:endParaRPr lang="en-US" dirty="0"/>
          </a:p>
        </p:txBody>
      </p:sp>
      <p:sp>
        <p:nvSpPr>
          <p:cNvPr id="5" name="TextBox 4"/>
          <p:cNvSpPr txBox="1"/>
          <p:nvPr/>
        </p:nvSpPr>
        <p:spPr>
          <a:xfrm>
            <a:off x="8398042" y="6555972"/>
            <a:ext cx="566485" cy="246221"/>
          </a:xfrm>
          <a:prstGeom prst="rect">
            <a:avLst/>
          </a:prstGeom>
          <a:noFill/>
        </p:spPr>
        <p:txBody>
          <a:bodyPr wrap="square" rtlCol="0">
            <a:spAutoFit/>
          </a:bodyPr>
          <a:lstStyle/>
          <a:p>
            <a:r>
              <a:rPr lang="en-US" sz="1000" dirty="0"/>
              <a:t>7 of 10</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926" y="1100993"/>
            <a:ext cx="7244116" cy="4074815"/>
          </a:xfrm>
          <a:prstGeom prst="rect">
            <a:avLst/>
          </a:prstGeom>
        </p:spPr>
      </p:pic>
      <p:sp>
        <p:nvSpPr>
          <p:cNvPr id="4" name="Date Placeholder 3">
            <a:extLst>
              <a:ext uri="{FF2B5EF4-FFF2-40B4-BE49-F238E27FC236}">
                <a16:creationId xmlns:a16="http://schemas.microsoft.com/office/drawing/2014/main" id="{D867A06B-2889-2149-BBE9-1CBB58A445AA}"/>
              </a:ext>
            </a:extLst>
          </p:cNvPr>
          <p:cNvSpPr>
            <a:spLocks noGrp="1"/>
          </p:cNvSpPr>
          <p:nvPr>
            <p:ph type="dt" sz="half" idx="10"/>
          </p:nvPr>
        </p:nvSpPr>
        <p:spPr/>
        <p:txBody>
          <a:bodyPr/>
          <a:lstStyle/>
          <a:p>
            <a:r>
              <a:rPr lang="en-US"/>
              <a:t>5/7/18</a:t>
            </a:r>
          </a:p>
        </p:txBody>
      </p:sp>
      <p:sp>
        <p:nvSpPr>
          <p:cNvPr id="7" name="Footer Placeholder 6">
            <a:extLst>
              <a:ext uri="{FF2B5EF4-FFF2-40B4-BE49-F238E27FC236}">
                <a16:creationId xmlns:a16="http://schemas.microsoft.com/office/drawing/2014/main" id="{7334F636-B9B0-9A48-BC50-0FB945C9E953}"/>
              </a:ext>
            </a:extLst>
          </p:cNvPr>
          <p:cNvSpPr>
            <a:spLocks noGrp="1"/>
          </p:cNvSpPr>
          <p:nvPr>
            <p:ph type="ftr" sz="quarter" idx="11"/>
          </p:nvPr>
        </p:nvSpPr>
        <p:spPr/>
        <p:txBody>
          <a:bodyPr/>
          <a:lstStyle/>
          <a:p>
            <a:r>
              <a:rPr lang="en-US"/>
              <a:t>Collier et al ISSC PRISM</a:t>
            </a:r>
          </a:p>
        </p:txBody>
      </p:sp>
      <p:sp>
        <p:nvSpPr>
          <p:cNvPr id="8" name="Slide Number Placeholder 7">
            <a:extLst>
              <a:ext uri="{FF2B5EF4-FFF2-40B4-BE49-F238E27FC236}">
                <a16:creationId xmlns:a16="http://schemas.microsoft.com/office/drawing/2014/main" id="{1882E710-7B39-434E-BB4B-5BA0C4BD4BD6}"/>
              </a:ext>
            </a:extLst>
          </p:cNvPr>
          <p:cNvSpPr>
            <a:spLocks noGrp="1"/>
          </p:cNvSpPr>
          <p:nvPr>
            <p:ph type="sldNum" sz="quarter" idx="12"/>
          </p:nvPr>
        </p:nvSpPr>
        <p:spPr/>
        <p:txBody>
          <a:bodyPr/>
          <a:lstStyle/>
          <a:p>
            <a:fld id="{51470281-2252-6B4A-AEE4-9D9AEE2ABD03}"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338"/>
            <a:ext cx="8229600" cy="795626"/>
          </a:xfrm>
        </p:spPr>
        <p:txBody>
          <a:bodyPr/>
          <a:lstStyle/>
          <a:p>
            <a:r>
              <a:rPr lang="en-US" dirty="0"/>
              <a:t>CONOPS Overview</a:t>
            </a:r>
          </a:p>
        </p:txBody>
      </p:sp>
      <p:sp>
        <p:nvSpPr>
          <p:cNvPr id="5" name="TextBox 4"/>
          <p:cNvSpPr txBox="1"/>
          <p:nvPr/>
        </p:nvSpPr>
        <p:spPr>
          <a:xfrm>
            <a:off x="8390022" y="6555972"/>
            <a:ext cx="574506" cy="246221"/>
          </a:xfrm>
          <a:prstGeom prst="rect">
            <a:avLst/>
          </a:prstGeom>
          <a:noFill/>
        </p:spPr>
        <p:txBody>
          <a:bodyPr wrap="square" rtlCol="0">
            <a:spAutoFit/>
          </a:bodyPr>
          <a:lstStyle/>
          <a:p>
            <a:r>
              <a:rPr lang="en-US" sz="1000" dirty="0"/>
              <a:t>9 of 10</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737" y="955964"/>
            <a:ext cx="6707190" cy="5600008"/>
          </a:xfrm>
          <a:prstGeom prst="rect">
            <a:avLst/>
          </a:prstGeom>
        </p:spPr>
      </p:pic>
      <p:sp>
        <p:nvSpPr>
          <p:cNvPr id="4" name="Date Placeholder 3">
            <a:extLst>
              <a:ext uri="{FF2B5EF4-FFF2-40B4-BE49-F238E27FC236}">
                <a16:creationId xmlns:a16="http://schemas.microsoft.com/office/drawing/2014/main" id="{4076BB61-0131-8E47-9A7B-F6E075432218}"/>
              </a:ext>
            </a:extLst>
          </p:cNvPr>
          <p:cNvSpPr>
            <a:spLocks noGrp="1"/>
          </p:cNvSpPr>
          <p:nvPr>
            <p:ph type="dt" sz="half" idx="10"/>
          </p:nvPr>
        </p:nvSpPr>
        <p:spPr/>
        <p:txBody>
          <a:bodyPr/>
          <a:lstStyle/>
          <a:p>
            <a:r>
              <a:rPr lang="en-US"/>
              <a:t>5/7/18</a:t>
            </a:r>
          </a:p>
        </p:txBody>
      </p:sp>
      <p:sp>
        <p:nvSpPr>
          <p:cNvPr id="6" name="Footer Placeholder 5">
            <a:extLst>
              <a:ext uri="{FF2B5EF4-FFF2-40B4-BE49-F238E27FC236}">
                <a16:creationId xmlns:a16="http://schemas.microsoft.com/office/drawing/2014/main" id="{977BA896-609F-C340-90B7-0CFCDBF143A6}"/>
              </a:ext>
            </a:extLst>
          </p:cNvPr>
          <p:cNvSpPr>
            <a:spLocks noGrp="1"/>
          </p:cNvSpPr>
          <p:nvPr>
            <p:ph type="ftr" sz="quarter" idx="11"/>
          </p:nvPr>
        </p:nvSpPr>
        <p:spPr/>
        <p:txBody>
          <a:bodyPr/>
          <a:lstStyle/>
          <a:p>
            <a:r>
              <a:rPr lang="en-US"/>
              <a:t>Collier et al ISSC PRISM</a:t>
            </a:r>
          </a:p>
        </p:txBody>
      </p:sp>
      <p:sp>
        <p:nvSpPr>
          <p:cNvPr id="7" name="Slide Number Placeholder 6">
            <a:extLst>
              <a:ext uri="{FF2B5EF4-FFF2-40B4-BE49-F238E27FC236}">
                <a16:creationId xmlns:a16="http://schemas.microsoft.com/office/drawing/2014/main" id="{35938CBD-93D0-3941-AC45-547389B21DED}"/>
              </a:ext>
            </a:extLst>
          </p:cNvPr>
          <p:cNvSpPr>
            <a:spLocks noGrp="1"/>
          </p:cNvSpPr>
          <p:nvPr>
            <p:ph type="sldNum" sz="quarter" idx="12"/>
          </p:nvPr>
        </p:nvSpPr>
        <p:spPr/>
        <p:txBody>
          <a:bodyPr/>
          <a:lstStyle/>
          <a:p>
            <a:fld id="{51470281-2252-6B4A-AEE4-9D9AEE2ABD03}"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AC9FED2-47C5-1D4F-BBEF-B522DC8BCF5F}"/>
              </a:ext>
            </a:extLst>
          </p:cNvPr>
          <p:cNvSpPr txBox="1"/>
          <p:nvPr/>
        </p:nvSpPr>
        <p:spPr>
          <a:xfrm>
            <a:off x="569626" y="479685"/>
            <a:ext cx="7929797" cy="5632311"/>
          </a:xfrm>
          <a:prstGeom prst="rect">
            <a:avLst/>
          </a:prstGeom>
          <a:noFill/>
        </p:spPr>
        <p:txBody>
          <a:bodyPr wrap="square" rtlCol="0">
            <a:spAutoFit/>
          </a:bodyPr>
          <a:lstStyle/>
          <a:p>
            <a:r>
              <a:rPr lang="en-US" b="1"/>
              <a:t>Some Current Status Comments:</a:t>
            </a:r>
          </a:p>
          <a:p>
            <a:endParaRPr lang="en-US"/>
          </a:p>
          <a:p>
            <a:r>
              <a:rPr lang="en-US"/>
              <a:t>Instruments: Ion Mass Spectrometer compact version of MAVEN/SWIA operated at Mars; magnetometer, Polar Orbiting Geomagnetics Survey, 1990), high heritage, high TRL robust, experienced team.</a:t>
            </a:r>
          </a:p>
          <a:p>
            <a:endParaRPr lang="en-US"/>
          </a:p>
          <a:p>
            <a:r>
              <a:rPr lang="en-US"/>
              <a:t>Propulsion: Busek BIT-3, being used for Lunar Ice Cube. Useful to expand Busek BIT-3 power from 80 to 90 W to decrease flight time while remaining within same physical envelope</a:t>
            </a:r>
          </a:p>
          <a:p>
            <a:endParaRPr lang="en-US"/>
          </a:p>
          <a:p>
            <a:r>
              <a:rPr lang="en-US"/>
              <a:t>ACS:  Further development to push  Busek BET-3000-P electrospray ACS thrusters beyond current TRL 5 still needed. Should perform trade study re: adding larger reaction wheel  with BCT XACT-50 or utilize XB1 to minimize and shorten desaturation periods.</a:t>
            </a:r>
          </a:p>
          <a:p>
            <a:endParaRPr lang="en-US"/>
          </a:p>
          <a:p>
            <a:r>
              <a:rPr lang="en-US"/>
              <a:t>Comm: deployable X-band reflectarray (MarCO) combined with low data rates make this doable even though at Mars.</a:t>
            </a:r>
          </a:p>
          <a:p>
            <a:endParaRPr lang="en-US"/>
          </a:p>
          <a:p>
            <a:r>
              <a:rPr lang="en-US"/>
              <a:t>Thermal: 12 U for multiple Deimos/Phobos encounters around Mars seems like a picnic after dealing with  6U lunar ice cube in LUNAR orbit </a:t>
            </a:r>
          </a:p>
        </p:txBody>
      </p:sp>
      <p:sp>
        <p:nvSpPr>
          <p:cNvPr id="5" name="Date Placeholder 4">
            <a:extLst>
              <a:ext uri="{FF2B5EF4-FFF2-40B4-BE49-F238E27FC236}">
                <a16:creationId xmlns:a16="http://schemas.microsoft.com/office/drawing/2014/main" id="{D7C555F4-B91A-9344-8564-27439B5B9134}"/>
              </a:ext>
            </a:extLst>
          </p:cNvPr>
          <p:cNvSpPr>
            <a:spLocks noGrp="1"/>
          </p:cNvSpPr>
          <p:nvPr>
            <p:ph type="dt" sz="half" idx="10"/>
          </p:nvPr>
        </p:nvSpPr>
        <p:spPr/>
        <p:txBody>
          <a:bodyPr/>
          <a:lstStyle/>
          <a:p>
            <a:r>
              <a:rPr lang="en-US"/>
              <a:t>5/7/18</a:t>
            </a:r>
          </a:p>
        </p:txBody>
      </p:sp>
      <p:sp>
        <p:nvSpPr>
          <p:cNvPr id="6" name="Footer Placeholder 5">
            <a:extLst>
              <a:ext uri="{FF2B5EF4-FFF2-40B4-BE49-F238E27FC236}">
                <a16:creationId xmlns:a16="http://schemas.microsoft.com/office/drawing/2014/main" id="{0B088DE7-2FE3-D141-8F94-0228CF8D9FE5}"/>
              </a:ext>
            </a:extLst>
          </p:cNvPr>
          <p:cNvSpPr>
            <a:spLocks noGrp="1"/>
          </p:cNvSpPr>
          <p:nvPr>
            <p:ph type="ftr" sz="quarter" idx="11"/>
          </p:nvPr>
        </p:nvSpPr>
        <p:spPr/>
        <p:txBody>
          <a:bodyPr/>
          <a:lstStyle/>
          <a:p>
            <a:r>
              <a:rPr lang="en-US"/>
              <a:t>Collier et al ISSC PRISM</a:t>
            </a:r>
          </a:p>
        </p:txBody>
      </p:sp>
      <p:sp>
        <p:nvSpPr>
          <p:cNvPr id="7" name="Slide Number Placeholder 6">
            <a:extLst>
              <a:ext uri="{FF2B5EF4-FFF2-40B4-BE49-F238E27FC236}">
                <a16:creationId xmlns:a16="http://schemas.microsoft.com/office/drawing/2014/main" id="{1AB912BA-F5AF-154D-88C9-36C615F27FA7}"/>
              </a:ext>
            </a:extLst>
          </p:cNvPr>
          <p:cNvSpPr>
            <a:spLocks noGrp="1"/>
          </p:cNvSpPr>
          <p:nvPr>
            <p:ph type="sldNum" sz="quarter" idx="12"/>
          </p:nvPr>
        </p:nvSpPr>
        <p:spPr/>
        <p:txBody>
          <a:bodyPr/>
          <a:lstStyle/>
          <a:p>
            <a:fld id="{51470281-2252-6B4A-AEE4-9D9AEE2ABD03}" type="slidenum">
              <a:rPr lang="en-US" smtClean="0"/>
              <a:t>9</a:t>
            </a:fld>
            <a:endParaRPr lang="en-US"/>
          </a:p>
        </p:txBody>
      </p:sp>
    </p:spTree>
    <p:extLst>
      <p:ext uri="{BB962C8B-B14F-4D97-AF65-F5344CB8AC3E}">
        <p14:creationId xmlns:p14="http://schemas.microsoft.com/office/powerpoint/2010/main" val="2785907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C05DFAD-4D93-DD44-B82D-25ED741EBC39}"/>
              </a:ext>
            </a:extLst>
          </p:cNvPr>
          <p:cNvSpPr txBox="1">
            <a:spLocks/>
          </p:cNvSpPr>
          <p:nvPr/>
        </p:nvSpPr>
        <p:spPr>
          <a:xfrm>
            <a:off x="457200" y="151667"/>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Conclusion</a:t>
            </a:r>
          </a:p>
        </p:txBody>
      </p:sp>
      <p:sp>
        <p:nvSpPr>
          <p:cNvPr id="4" name="Content Placeholder 2">
            <a:extLst>
              <a:ext uri="{FF2B5EF4-FFF2-40B4-BE49-F238E27FC236}">
                <a16:creationId xmlns:a16="http://schemas.microsoft.com/office/drawing/2014/main" id="{7453CF3D-3A20-0348-8536-0B9A829533A4}"/>
              </a:ext>
            </a:extLst>
          </p:cNvPr>
          <p:cNvSpPr txBox="1">
            <a:spLocks/>
          </p:cNvSpPr>
          <p:nvPr/>
        </p:nvSpPr>
        <p:spPr>
          <a:xfrm>
            <a:off x="147467" y="1120773"/>
            <a:ext cx="8539333" cy="2233047"/>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n-US" dirty="0"/>
              <a:t>space environment to obtain In Situ samples of </a:t>
            </a:r>
            <a:r>
              <a:rPr lang="en-US" dirty="0" err="1"/>
              <a:t>Phobos</a:t>
            </a:r>
            <a:r>
              <a:rPr lang="en-US" dirty="0"/>
              <a:t>’ and Deimos’ composition to determine the origin of these satellites </a:t>
            </a:r>
          </a:p>
          <a:p>
            <a:pPr algn="just"/>
            <a:r>
              <a:rPr lang="en-US" dirty="0"/>
              <a:t>secondary ion mass spectrometry alone can accomplish</a:t>
            </a:r>
          </a:p>
          <a:p>
            <a:pPr algn="just"/>
            <a:r>
              <a:rPr lang="en-US" dirty="0"/>
              <a:t>within a CubeSat form factor, on a relatively small budget, and with current technology, </a:t>
            </a:r>
          </a:p>
          <a:p>
            <a:pPr algn="just"/>
            <a:r>
              <a:rPr lang="en-US" dirty="0"/>
              <a:t>a CubeSat SIMS mission to </a:t>
            </a:r>
            <a:r>
              <a:rPr lang="en-US" dirty="0" err="1"/>
              <a:t>Phobos</a:t>
            </a:r>
            <a:r>
              <a:rPr lang="en-US" dirty="0"/>
              <a:t> and Deimos will provide the tremendous science return for very little investment.</a:t>
            </a:r>
          </a:p>
        </p:txBody>
      </p:sp>
      <p:pic>
        <p:nvPicPr>
          <p:cNvPr id="5" name="Picture 4">
            <a:extLst>
              <a:ext uri="{FF2B5EF4-FFF2-40B4-BE49-F238E27FC236}">
                <a16:creationId xmlns:a16="http://schemas.microsoft.com/office/drawing/2014/main" id="{95BCEF37-BEE1-BB4E-B1D8-EF1D233751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67" y="3353820"/>
            <a:ext cx="2338447" cy="2215573"/>
          </a:xfrm>
          <a:prstGeom prst="rect">
            <a:avLst/>
          </a:prstGeom>
        </p:spPr>
      </p:pic>
      <p:pic>
        <p:nvPicPr>
          <p:cNvPr id="6" name="Picture 5">
            <a:extLst>
              <a:ext uri="{FF2B5EF4-FFF2-40B4-BE49-F238E27FC236}">
                <a16:creationId xmlns:a16="http://schemas.microsoft.com/office/drawing/2014/main" id="{E2591E8C-8484-2348-AEC6-51C7E37DF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481" y="3353819"/>
            <a:ext cx="2421037" cy="2215573"/>
          </a:xfrm>
          <a:prstGeom prst="rect">
            <a:avLst/>
          </a:prstGeom>
        </p:spPr>
      </p:pic>
      <p:sp>
        <p:nvSpPr>
          <p:cNvPr id="7" name="TextBox 6">
            <a:extLst>
              <a:ext uri="{FF2B5EF4-FFF2-40B4-BE49-F238E27FC236}">
                <a16:creationId xmlns:a16="http://schemas.microsoft.com/office/drawing/2014/main" id="{51F1583C-A461-764C-A1A4-950CEB2F8D38}"/>
              </a:ext>
            </a:extLst>
          </p:cNvPr>
          <p:cNvSpPr txBox="1"/>
          <p:nvPr/>
        </p:nvSpPr>
        <p:spPr>
          <a:xfrm>
            <a:off x="457200" y="5632642"/>
            <a:ext cx="8029852" cy="923330"/>
          </a:xfrm>
          <a:prstGeom prst="rect">
            <a:avLst/>
          </a:prstGeom>
          <a:noFill/>
        </p:spPr>
        <p:txBody>
          <a:bodyPr wrap="square" rtlCol="0">
            <a:spAutoFit/>
          </a:bodyPr>
          <a:lstStyle/>
          <a:p>
            <a:pPr algn="just"/>
            <a:r>
              <a:rPr lang="en-US" dirty="0">
                <a:solidFill>
                  <a:schemeClr val="tx1">
                    <a:lumMod val="50000"/>
                    <a:lumOff val="50000"/>
                  </a:schemeClr>
                </a:solidFill>
              </a:rPr>
              <a:t>Special Thanks To: Pascal Lee, Edward </a:t>
            </a:r>
            <a:r>
              <a:rPr lang="en-US" dirty="0" err="1">
                <a:solidFill>
                  <a:schemeClr val="tx1">
                    <a:lumMod val="50000"/>
                    <a:lumOff val="50000"/>
                  </a:schemeClr>
                </a:solidFill>
              </a:rPr>
              <a:t>Guiness</a:t>
            </a:r>
            <a:r>
              <a:rPr lang="en-US" dirty="0">
                <a:solidFill>
                  <a:schemeClr val="tx1">
                    <a:lumMod val="50000"/>
                    <a:lumOff val="50000"/>
                  </a:schemeClr>
                </a:solidFill>
              </a:rPr>
              <a:t>, Michael Whalen, Roy E. Gladden, Neil Chamberlain, Lauren McNally, Jacob Englander, Al </a:t>
            </a:r>
            <a:r>
              <a:rPr lang="en-US" dirty="0" err="1">
                <a:solidFill>
                  <a:schemeClr val="tx1">
                    <a:lumMod val="50000"/>
                    <a:lumOff val="50000"/>
                  </a:schemeClr>
                </a:solidFill>
              </a:rPr>
              <a:t>Banjhi</a:t>
            </a:r>
            <a:r>
              <a:rPr lang="en-US" dirty="0">
                <a:solidFill>
                  <a:schemeClr val="tx1">
                    <a:lumMod val="50000"/>
                    <a:lumOff val="50000"/>
                  </a:schemeClr>
                </a:solidFill>
              </a:rPr>
              <a:t>, Les </a:t>
            </a:r>
            <a:r>
              <a:rPr lang="en-US" dirty="0" err="1">
                <a:solidFill>
                  <a:schemeClr val="tx1">
                    <a:lumMod val="50000"/>
                    <a:lumOff val="50000"/>
                  </a:schemeClr>
                </a:solidFill>
              </a:rPr>
              <a:t>Deutch</a:t>
            </a:r>
            <a:r>
              <a:rPr lang="en-US" dirty="0">
                <a:solidFill>
                  <a:schemeClr val="tx1">
                    <a:lumMod val="50000"/>
                    <a:lumOff val="50000"/>
                  </a:schemeClr>
                </a:solidFill>
              </a:rPr>
              <a:t>, Jay Friedlander, John Ratliff, and Bob Johnson.</a:t>
            </a:r>
          </a:p>
        </p:txBody>
      </p:sp>
      <p:pic>
        <p:nvPicPr>
          <p:cNvPr id="8" name="Picture 7">
            <a:extLst>
              <a:ext uri="{FF2B5EF4-FFF2-40B4-BE49-F238E27FC236}">
                <a16:creationId xmlns:a16="http://schemas.microsoft.com/office/drawing/2014/main" id="{C42F2416-75C4-E042-BC12-E30AABA283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8354" y="3353819"/>
            <a:ext cx="1823058" cy="2278823"/>
          </a:xfrm>
          <a:prstGeom prst="rect">
            <a:avLst/>
          </a:prstGeom>
        </p:spPr>
      </p:pic>
      <p:sp>
        <p:nvSpPr>
          <p:cNvPr id="9" name="Date Placeholder 8">
            <a:extLst>
              <a:ext uri="{FF2B5EF4-FFF2-40B4-BE49-F238E27FC236}">
                <a16:creationId xmlns:a16="http://schemas.microsoft.com/office/drawing/2014/main" id="{88F905CA-2A05-2444-B994-C15E0DCD4234}"/>
              </a:ext>
            </a:extLst>
          </p:cNvPr>
          <p:cNvSpPr>
            <a:spLocks noGrp="1"/>
          </p:cNvSpPr>
          <p:nvPr>
            <p:ph type="dt" sz="half" idx="10"/>
          </p:nvPr>
        </p:nvSpPr>
        <p:spPr/>
        <p:txBody>
          <a:bodyPr/>
          <a:lstStyle/>
          <a:p>
            <a:r>
              <a:rPr lang="en-US"/>
              <a:t>5/7/18</a:t>
            </a:r>
          </a:p>
        </p:txBody>
      </p:sp>
      <p:sp>
        <p:nvSpPr>
          <p:cNvPr id="10" name="Footer Placeholder 9">
            <a:extLst>
              <a:ext uri="{FF2B5EF4-FFF2-40B4-BE49-F238E27FC236}">
                <a16:creationId xmlns:a16="http://schemas.microsoft.com/office/drawing/2014/main" id="{C2F3089B-106C-2149-A84A-19ADF34ACFEF}"/>
              </a:ext>
            </a:extLst>
          </p:cNvPr>
          <p:cNvSpPr>
            <a:spLocks noGrp="1"/>
          </p:cNvSpPr>
          <p:nvPr>
            <p:ph type="ftr" sz="quarter" idx="11"/>
          </p:nvPr>
        </p:nvSpPr>
        <p:spPr/>
        <p:txBody>
          <a:bodyPr/>
          <a:lstStyle/>
          <a:p>
            <a:r>
              <a:rPr lang="en-US"/>
              <a:t>Collier et al ISSC PRISM</a:t>
            </a:r>
          </a:p>
        </p:txBody>
      </p:sp>
      <p:sp>
        <p:nvSpPr>
          <p:cNvPr id="11" name="Slide Number Placeholder 10">
            <a:extLst>
              <a:ext uri="{FF2B5EF4-FFF2-40B4-BE49-F238E27FC236}">
                <a16:creationId xmlns:a16="http://schemas.microsoft.com/office/drawing/2014/main" id="{B1F06E23-7229-B343-A017-E6CC02A06BC7}"/>
              </a:ext>
            </a:extLst>
          </p:cNvPr>
          <p:cNvSpPr>
            <a:spLocks noGrp="1"/>
          </p:cNvSpPr>
          <p:nvPr>
            <p:ph type="sldNum" sz="quarter" idx="12"/>
          </p:nvPr>
        </p:nvSpPr>
        <p:spPr/>
        <p:txBody>
          <a:bodyPr/>
          <a:lstStyle/>
          <a:p>
            <a:fld id="{51470281-2252-6B4A-AEE4-9D9AEE2ABD03}" type="slidenum">
              <a:rPr lang="en-US" smtClean="0"/>
              <a:t>10</a:t>
            </a:fld>
            <a:endParaRPr lang="en-US"/>
          </a:p>
        </p:txBody>
      </p:sp>
    </p:spTree>
    <p:extLst>
      <p:ext uri="{BB962C8B-B14F-4D97-AF65-F5344CB8AC3E}">
        <p14:creationId xmlns:p14="http://schemas.microsoft.com/office/powerpoint/2010/main" val="247141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1236</TotalTime>
  <Words>858</Words>
  <Application>Microsoft Macintosh PowerPoint</Application>
  <PresentationFormat>On-screen Show (4:3)</PresentationFormat>
  <Paragraphs>85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Mangal</vt:lpstr>
      <vt:lpstr>Office Theme</vt:lpstr>
      <vt:lpstr>PowerPoint Presentation</vt:lpstr>
      <vt:lpstr>Sampling the surface from above the surface without landing...</vt:lpstr>
      <vt:lpstr>What is the Origin of Phobos/Deimos?</vt:lpstr>
      <vt:lpstr>Composition Measurements Using SIMS</vt:lpstr>
      <vt:lpstr>PowerPoint Presentation</vt:lpstr>
      <vt:lpstr>PowerPoint Presentation</vt:lpstr>
      <vt:lpstr>PRISM CubeSat Layout</vt:lpstr>
      <vt:lpstr>CONOPS Overview</vt:lpstr>
      <vt:lpstr>PowerPoint Presentation</vt:lpstr>
      <vt:lpstr>PowerPoint Presentation</vt:lpstr>
    </vt:vector>
  </TitlesOfParts>
  <Company>Laboratory for Extraterrestrial Physics</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Phobos/Deimos Regolith Ion Sample Mission (PRISM): Determining Origins</dc:title>
  <dc:creator>Michael Collier</dc:creator>
  <cp:lastModifiedBy>Microsoft Office User</cp:lastModifiedBy>
  <cp:revision>73</cp:revision>
  <cp:lastPrinted>2018-03-12T14:48:56Z</cp:lastPrinted>
  <dcterms:created xsi:type="dcterms:W3CDTF">2017-09-18T18:02:58Z</dcterms:created>
  <dcterms:modified xsi:type="dcterms:W3CDTF">2018-04-20T16:21:23Z</dcterms:modified>
</cp:coreProperties>
</file>