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2" r:id="rId4"/>
    <p:sldId id="258" r:id="rId5"/>
    <p:sldId id="259" r:id="rId6"/>
    <p:sldId id="263" r:id="rId7"/>
    <p:sldId id="264" r:id="rId8"/>
    <p:sldId id="260" r:id="rId9"/>
    <p:sldId id="261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81"/>
  </p:normalViewPr>
  <p:slideViewPr>
    <p:cSldViewPr snapToGrid="0" snapToObjects="1" showGuides="1">
      <p:cViewPr varScale="1">
        <p:scale>
          <a:sx n="158" d="100"/>
          <a:sy n="158" d="100"/>
        </p:scale>
        <p:origin x="216" y="10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D1572B-58E5-A741-B7C6-B6FF33474D36}" type="datetimeFigureOut">
              <a:t>4/17/18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4CC069-76F1-2B4A-B5CD-FD3A4B584E1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4714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10220-44DC-3642-8DBB-8007B7AC85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256C85-5C94-A24B-A410-CF878A8B5A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FBE2DE-E01D-224F-A755-A2B809986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5/3/18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B5A477-4441-F747-AF4F-64EAD7BF5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Hewagama et al  ISSC 2018  PrOVE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D36186-1916-0141-82FE-73EA4AE2D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241E1-951E-C84B-99C3-88EA54A04E3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833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9CCF1-1AC7-F24B-9606-24D95827B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5E2CF2-AFD6-E440-A7F6-7D4EBB3746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3CD724-5231-7449-A464-77B515843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5/3/18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CF4E2A-300D-5D44-87F3-6B286F690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Hewagama et al  ISSC 2018  PrOVE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4D7448-679C-1B4B-8F36-BAF65BFD4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241E1-951E-C84B-99C3-88EA54A04E3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405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5B436-1311-2642-9F27-71B14B13E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199A3E-F0D4-0F46-A4ED-C94932FDFB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BE7241-44B0-A648-8C3D-7963D86AE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5/3/18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698E12-7286-1647-BD25-3B41E13DB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Hewagama et al  ISSC 2018  PrOVE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6F55A6-6B64-5449-B2DD-9050DC735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241E1-951E-C84B-99C3-88EA54A04E3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98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FFFC5-B232-A74F-BDAA-3187B12A6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8F3A7C-C5FC-7A40-83F4-959CD61370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99BB4C-BED8-EB46-81EB-98DC27EB09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236F21-F1F7-D043-9058-EA1F33411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5/3/18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1246A3-15AC-084C-89C6-4D324DF95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Hewagama et al  ISSC 2018  PrOVE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DA9575-DDB2-3F44-965F-0E4971643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241E1-951E-C84B-99C3-88EA54A04E3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182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6DDA7-F888-FC4C-A522-EB9C7933A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986E36-5591-B545-A0BD-7FC821A7F6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DCF40A-2F75-AB46-8BA2-54CE9F8D0B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5F233D-5484-DA41-8920-4B99D36F63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B27CF1-8015-C045-BBDB-FA1A445B3C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271B6C-EDFC-2A45-A626-42692FF37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5/3/18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312D52-1C45-D54A-9B5D-B74D79E8E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Hewagama et al  ISSC 2018  PrOVE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677A95-5C62-DF41-89FE-210804251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241E1-951E-C84B-99C3-88EA54A04E3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93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56C63-C0ED-B34D-9FC1-DA752E164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989C25-AD7D-A648-85D5-79AA9D3C1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5/3/18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CB044E-9525-4A42-A88E-DB699E577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Hewagama et al  ISSC 2018  PrOVE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9059F9-2068-7E48-8DE1-AD81FD02B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241E1-951E-C84B-99C3-88EA54A04E3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291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FD3FC3-D938-104B-879B-1826A03A17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608621"/>
            <a:ext cx="2743200" cy="195984"/>
          </a:xfrm>
        </p:spPr>
        <p:txBody>
          <a:bodyPr/>
          <a:lstStyle/>
          <a:p>
            <a:r>
              <a:rPr lang="en-US"/>
              <a:t>5/3/18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81002B-B8BF-464B-9D66-BCFB85277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608621"/>
            <a:ext cx="4114800" cy="195984"/>
          </a:xfrm>
        </p:spPr>
        <p:txBody>
          <a:bodyPr/>
          <a:lstStyle/>
          <a:p>
            <a:r>
              <a:rPr lang="en-US"/>
              <a:t>Hewagama et al  ISSC 2018  PrOVE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8CC455-7C05-0B4C-A24E-07CE4B795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608621"/>
            <a:ext cx="2743200" cy="195984"/>
          </a:xfrm>
        </p:spPr>
        <p:txBody>
          <a:bodyPr/>
          <a:lstStyle/>
          <a:p>
            <a:fld id="{EF6241E1-951E-C84B-99C3-88EA54A04E34}" type="slidenum">
              <a:t>‹#›</a:t>
            </a:fld>
            <a:endParaRPr lang="en-US"/>
          </a:p>
        </p:txBody>
      </p:sp>
      <p:pic>
        <p:nvPicPr>
          <p:cNvPr id="5" name="Picture 4" descr="Screen Shot 2015-02-10 at 5.07.36 AM.png">
            <a:extLst>
              <a:ext uri="{FF2B5EF4-FFF2-40B4-BE49-F238E27FC236}">
                <a16:creationId xmlns:a16="http://schemas.microsoft.com/office/drawing/2014/main" id="{23F74E5D-E75D-194C-9E0B-567F70B04B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832016" y="47254"/>
            <a:ext cx="5360966" cy="601845"/>
          </a:xfrm>
          <a:prstGeom prst="rect">
            <a:avLst/>
          </a:prstGeom>
        </p:spPr>
      </p:pic>
      <p:pic>
        <p:nvPicPr>
          <p:cNvPr id="8" name="Picture 7" descr="Screen Shot 2015-02-10 at 5.07.57 AM.png">
            <a:extLst>
              <a:ext uri="{FF2B5EF4-FFF2-40B4-BE49-F238E27FC236}">
                <a16:creationId xmlns:a16="http://schemas.microsoft.com/office/drawing/2014/main" id="{2441F71B-5121-3248-BE93-1782F17C267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lum bright="-25000"/>
          </a:blip>
          <a:stretch>
            <a:fillRect/>
          </a:stretch>
        </p:blipFill>
        <p:spPr>
          <a:xfrm flipH="1">
            <a:off x="6192982" y="47254"/>
            <a:ext cx="5160818" cy="601845"/>
          </a:xfrm>
          <a:prstGeom prst="rect">
            <a:avLst/>
          </a:prstGeom>
        </p:spPr>
      </p:pic>
      <p:pic>
        <p:nvPicPr>
          <p:cNvPr id="7" name="Picture 6" descr="1418475018comet-67P.jpg">
            <a:extLst>
              <a:ext uri="{FF2B5EF4-FFF2-40B4-BE49-F238E27FC236}">
                <a16:creationId xmlns:a16="http://schemas.microsoft.com/office/drawing/2014/main" id="{879A1F65-8EF0-0C4F-BDC0-B948C9EDF93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58720" y="-31876"/>
            <a:ext cx="876120" cy="730100"/>
          </a:xfrm>
          <a:prstGeom prst="rect">
            <a:avLst/>
          </a:prstGeom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E24BEF47-F637-4E40-AC28-3B0E223A070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382962" y="17250"/>
            <a:ext cx="5975784" cy="631849"/>
          </a:xfrm>
          <a:prstGeom prst="rect">
            <a:avLst/>
          </a:prstGeom>
          <a:noFill/>
          <a:ln>
            <a:noFill/>
          </a:ln>
          <a:effectLst>
            <a:outerShdw blurRad="50800" dist="38100" dir="2700000">
              <a:srgbClr val="000000">
                <a:alpha val="90000"/>
              </a:srgbClr>
            </a:outerShdw>
          </a:effectLst>
          <a:extLs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ヒラギノ角ゴ Pro W3" charset="0"/>
                <a:cs typeface="ヒラギノ角ゴ Pro W3" charset="0"/>
              </a:rPr>
              <a:t>Primitive Object Volatile Explorer (PrOVE)</a:t>
            </a:r>
          </a:p>
        </p:txBody>
      </p:sp>
      <p:graphicFrame>
        <p:nvGraphicFramePr>
          <p:cNvPr id="9" name="Group 66">
            <a:extLst>
              <a:ext uri="{FF2B5EF4-FFF2-40B4-BE49-F238E27FC236}">
                <a16:creationId xmlns:a16="http://schemas.microsoft.com/office/drawing/2014/main" id="{EBDC7819-8442-FC4A-8D85-E5F1F9635663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848581783"/>
              </p:ext>
            </p:extLst>
          </p:nvPr>
        </p:nvGraphicFramePr>
        <p:xfrm>
          <a:off x="0" y="622889"/>
          <a:ext cx="12192000" cy="154465"/>
        </p:xfrm>
        <a:graphic>
          <a:graphicData uri="http://schemas.openxmlformats.org/drawingml/2006/table">
            <a:tbl>
              <a:tblPr/>
              <a:tblGrid>
                <a:gridCol w="609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44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T="0" marB="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3418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T="0" marB="0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341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919E3672-A12C-CE41-9CCA-315DAA5CE919}"/>
              </a:ext>
            </a:extLst>
          </p:cNvPr>
          <p:cNvSpPr txBox="1"/>
          <p:nvPr userDrawn="1"/>
        </p:nvSpPr>
        <p:spPr>
          <a:xfrm>
            <a:off x="4333200" y="554712"/>
            <a:ext cx="37385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Calibri"/>
                <a:cs typeface="Calibri"/>
              </a:rPr>
              <a:t>Planetary</a:t>
            </a:r>
            <a:r>
              <a:rPr lang="en-US" sz="1200" b="1" baseline="0" dirty="0">
                <a:solidFill>
                  <a:schemeClr val="bg1"/>
                </a:solidFill>
                <a:latin typeface="Calibri"/>
                <a:cs typeface="Calibri"/>
              </a:rPr>
              <a:t> Science Deep Space SmallSat Studies (PSDS3) </a:t>
            </a:r>
            <a:endParaRPr lang="en-US" sz="1200" b="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53674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5E756-6CB2-9348-A8FB-1EFE8E9D6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7C2E03-FF6D-5945-87C4-50555CF333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FFDEFB-37BE-BE49-8666-D1910FFC5B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55F145-41F4-E943-8BEC-052CB0BE7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5/3/18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25C30D-3B6C-E44F-B7E4-11A882A62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Hewagama et al  ISSC 2018  PrOVE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C7CF15-B375-C940-BC80-89B5CC9EA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241E1-951E-C84B-99C3-88EA54A04E3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332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90E6B-A2C0-604B-A25B-D1ECBEF0D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47E5E5-1EA5-1E4C-8B41-38855E025E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C1B5CE-A460-4742-A786-B0B3414B50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7AC494-1888-DD48-A838-11FE7413E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5/3/18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502B2F-6AA8-2344-B88F-A2D495FDD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Hewagama et al  ISSC 2018  PrOVE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2EBD48-6E58-2040-9743-6CE40A8D5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241E1-951E-C84B-99C3-88EA54A04E3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669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6DA17-9EFC-C94D-A4B5-724E52BA4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542632-5E31-BF40-97C6-C210747B63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084CDE-1D46-9C4A-8460-3227F53B6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5/3/18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ACC10-5072-FF49-B7A9-BD9D652A5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Hewagama et al  ISSC 2018  PrOVE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4BF0D3-EB9E-4843-9BA4-03F5A074F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241E1-951E-C84B-99C3-88EA54A04E3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745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4AFDF1-C0DB-0845-81FA-7A06584A78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4817ED-2A17-724A-9413-E2F804882D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A9EFCC-9AFA-204A-963B-0087B98DF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5/3/18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5F440E-CA5C-114B-A338-C3696C93D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Hewagama et al  ISSC 2018  PrOVE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05B32B-DABC-E240-99C8-2E26C997B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241E1-951E-C84B-99C3-88EA54A04E3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344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925BC7E-16E5-574D-A0EA-97BB08254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38CFFA-AFA3-024A-936D-5B7CE29981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69B79F-D566-0148-ABC0-79F21574CA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5/3/18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D60417-3610-B04F-A1A8-0B3E7E75AC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Hewagama et al  ISSC 2018  PrOVE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2F94FD-6705-3545-A7CD-163D4FE1E8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6241E1-951E-C84B-99C3-88EA54A04E3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239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55B11B-51A4-5C49-9669-D0BBD4BC9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5/3/18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7567CD-2181-224B-A793-E4A71B50D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Hewagama et al  ISSC 2018  PrOVE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3B53CB-7AF8-9447-8EA8-A85AFC90F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241E1-951E-C84B-99C3-88EA54A04E34}" type="slidenum">
              <a:t>1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509588F-F7AB-C940-8922-A24205C7B302}"/>
              </a:ext>
            </a:extLst>
          </p:cNvPr>
          <p:cNvGrpSpPr/>
          <p:nvPr/>
        </p:nvGrpSpPr>
        <p:grpSpPr>
          <a:xfrm>
            <a:off x="1734033" y="777055"/>
            <a:ext cx="8668512" cy="5814830"/>
            <a:chOff x="244219" y="819627"/>
            <a:chExt cx="8668512" cy="581483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2629CEE-A839-0446-9269-76499B577F85}"/>
                </a:ext>
              </a:extLst>
            </p:cNvPr>
            <p:cNvSpPr/>
            <p:nvPr/>
          </p:nvSpPr>
          <p:spPr>
            <a:xfrm>
              <a:off x="244219" y="1416581"/>
              <a:ext cx="8668512" cy="521787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D9909E1-AEDB-5547-B502-31CC3E754BEA}"/>
                </a:ext>
              </a:extLst>
            </p:cNvPr>
            <p:cNvSpPr txBox="1"/>
            <p:nvPr/>
          </p:nvSpPr>
          <p:spPr>
            <a:xfrm>
              <a:off x="245133" y="819627"/>
              <a:ext cx="8667590" cy="646331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Overview of Primitive Object Volatile Explorer (PrOVE) – </a:t>
              </a:r>
            </a:p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Waypoints and Opportunistic Deep Space Missions to Comets</a:t>
              </a: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EA472C1C-4749-1F46-A183-689598A13F3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5000"/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3375" t="29508" r="5625" b="33724"/>
          <a:stretch>
            <a:fillRect/>
          </a:stretch>
        </p:blipFill>
        <p:spPr>
          <a:xfrm>
            <a:off x="2348689" y="4169782"/>
            <a:ext cx="7488936" cy="201881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EF5073C-1490-0A4C-BCA6-B76AA3C6DD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5000"/>
          </a:blip>
          <a:srcRect b="52500"/>
          <a:stretch>
            <a:fillRect/>
          </a:stretch>
        </p:blipFill>
        <p:spPr>
          <a:xfrm>
            <a:off x="2350454" y="1396950"/>
            <a:ext cx="7486829" cy="377740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04692AA-C4F2-9547-9591-E9E5C0A50848}"/>
              </a:ext>
            </a:extLst>
          </p:cNvPr>
          <p:cNvSpPr txBox="1"/>
          <p:nvPr/>
        </p:nvSpPr>
        <p:spPr>
          <a:xfrm>
            <a:off x="4038600" y="1530610"/>
            <a:ext cx="38973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B0F0"/>
                </a:solidFill>
              </a:rPr>
              <a:t>First flyby of a pristine comet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9115E6A-4B28-F34A-B0E6-12BB10CE3C6F}"/>
              </a:ext>
            </a:extLst>
          </p:cNvPr>
          <p:cNvSpPr txBox="1"/>
          <p:nvPr/>
        </p:nvSpPr>
        <p:spPr>
          <a:xfrm>
            <a:off x="1853184" y="5085557"/>
            <a:ext cx="84658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B0F0"/>
                </a:solidFill>
              </a:rPr>
              <a:t>Tilak Hewagama (PI), J.  Bauer, L. Feaga, J. Sunshine, T. Livengood (U. Maryland)</a:t>
            </a:r>
          </a:p>
          <a:p>
            <a:pPr algn="ctr"/>
            <a:r>
              <a:rPr lang="en-US" b="1" dirty="0">
                <a:solidFill>
                  <a:srgbClr val="00B0F0"/>
                </a:solidFill>
              </a:rPr>
              <a:t>S. Aslam, D. Folta, T. Hurford, M. Mumma, C. Nixon, G. Villanueva (GSFC)</a:t>
            </a:r>
          </a:p>
          <a:p>
            <a:pPr algn="ctr"/>
            <a:r>
              <a:rPr lang="en-US" b="1" dirty="0">
                <a:solidFill>
                  <a:srgbClr val="00B0F0"/>
                </a:solidFill>
              </a:rPr>
              <a:t>B. Malphurs, A. Zucherman (Morehead State), </a:t>
            </a:r>
          </a:p>
          <a:p>
            <a:pPr algn="ctr"/>
            <a:r>
              <a:rPr lang="en-US" b="1" dirty="0">
                <a:solidFill>
                  <a:srgbClr val="00B0F0"/>
                </a:solidFill>
              </a:rPr>
              <a:t>N. Gorius (CUA), P. Clark (JPL), M. Daly (York U.)</a:t>
            </a:r>
          </a:p>
          <a:p>
            <a:pPr algn="ctr"/>
            <a:r>
              <a:rPr lang="en-US" b="1" dirty="0">
                <a:solidFill>
                  <a:srgbClr val="00B0F0"/>
                </a:solidFill>
              </a:rPr>
              <a:t>INO (Canada) IR Multispectral Camera, MSSS Visible Camera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50E72E9-D6EE-A844-8041-8500D0813E90}"/>
              </a:ext>
            </a:extLst>
          </p:cNvPr>
          <p:cNvSpPr txBox="1"/>
          <p:nvPr/>
        </p:nvSpPr>
        <p:spPr>
          <a:xfrm>
            <a:off x="3337560" y="1319961"/>
            <a:ext cx="5516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F0"/>
                </a:solidFill>
              </a:rPr>
              <a:t>Planetary Science Deep Space SmallSat Study (PSDS3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84D155F-E7E3-9A42-B103-B6F385D162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1082" y="2734295"/>
            <a:ext cx="2412955" cy="2252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457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BA1D46-F70D-7C49-B96F-0EDDE83FA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5/3/18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20CEBA-331A-084E-9E7B-A47AA9043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Hewagama et al  ISSC 2018  PrOVE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19CB79-9896-FB44-B6ED-FA05E3238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241E1-951E-C84B-99C3-88EA54A04E34}" type="slidenum">
              <a:t>2</a:t>
            </a:fld>
            <a:endParaRPr lang="en-US"/>
          </a:p>
        </p:txBody>
      </p:sp>
      <p:sp>
        <p:nvSpPr>
          <p:cNvPr id="5" name="Content Placeholder 7">
            <a:extLst>
              <a:ext uri="{FF2B5EF4-FFF2-40B4-BE49-F238E27FC236}">
                <a16:creationId xmlns:a16="http://schemas.microsoft.com/office/drawing/2014/main" id="{90B78DC0-5F79-BF4D-A09D-C699AF5E9601}"/>
              </a:ext>
            </a:extLst>
          </p:cNvPr>
          <p:cNvSpPr txBox="1">
            <a:spLocks/>
          </p:cNvSpPr>
          <p:nvPr/>
        </p:nvSpPr>
        <p:spPr>
          <a:xfrm>
            <a:off x="838199" y="1042333"/>
            <a:ext cx="10868891" cy="484831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ts val="2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ts val="2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ts val="2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ts val="2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5425" indent="-225425">
              <a:spcBef>
                <a:spcPts val="163"/>
              </a:spcBef>
              <a:buFont typeface="Wingdings 2"/>
              <a:buChar char=""/>
              <a:defRPr/>
            </a:pPr>
            <a:r>
              <a:rPr lang="en-US" dirty="0">
                <a:cs typeface="+mn-cs"/>
              </a:rPr>
              <a:t>Are among the most enigmatic and spectacular objects in the sky</a:t>
            </a:r>
          </a:p>
          <a:p>
            <a:pPr marL="576263" lvl="1" indent="-234950">
              <a:spcBef>
                <a:spcPct val="0"/>
              </a:spcBef>
              <a:buFont typeface="Wingdings 2"/>
              <a:buChar char=""/>
              <a:defRPr/>
            </a:pPr>
            <a:r>
              <a:rPr lang="en-US" dirty="0"/>
              <a:t>indelibly recorded throughout human history</a:t>
            </a:r>
          </a:p>
          <a:p>
            <a:pPr marL="225425" indent="-225425">
              <a:lnSpc>
                <a:spcPct val="95000"/>
              </a:lnSpc>
              <a:spcBef>
                <a:spcPts val="500"/>
              </a:spcBef>
              <a:buFont typeface="Wingdings 2"/>
              <a:buChar char=""/>
              <a:defRPr/>
            </a:pPr>
            <a:r>
              <a:rPr lang="en-US" dirty="0">
                <a:cs typeface="+mn-cs"/>
              </a:rPr>
              <a:t>Formed at the beginning of the </a:t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Solar System (4.6 billion years ago)</a:t>
            </a:r>
          </a:p>
          <a:p>
            <a:pPr marL="576263" lvl="1" indent="-234950">
              <a:spcBef>
                <a:spcPct val="0"/>
              </a:spcBef>
              <a:buFont typeface="Wingdings 2"/>
              <a:buChar char=""/>
              <a:defRPr/>
            </a:pPr>
            <a:r>
              <a:rPr lang="en-US" dirty="0"/>
              <a:t>record conditions, compositional variability,</a:t>
            </a:r>
            <a:br>
              <a:rPr lang="en-US" dirty="0"/>
            </a:br>
            <a:r>
              <a:rPr lang="en-US" dirty="0"/>
              <a:t>and processes in the protoplanetary disk</a:t>
            </a:r>
          </a:p>
          <a:p>
            <a:pPr marL="576263" lvl="1" indent="-234950">
              <a:spcBef>
                <a:spcPct val="0"/>
              </a:spcBef>
              <a:buFont typeface="Wingdings 2"/>
              <a:buChar char=""/>
              <a:defRPr/>
            </a:pPr>
            <a:r>
              <a:rPr lang="en-US" dirty="0"/>
              <a:t>preserve record of volatiles in the </a:t>
            </a:r>
            <a:br>
              <a:rPr lang="en-US" dirty="0"/>
            </a:br>
            <a:r>
              <a:rPr lang="en-US" dirty="0"/>
              <a:t>early solar nebula</a:t>
            </a:r>
          </a:p>
          <a:p>
            <a:pPr marL="576263" lvl="1" indent="-234950">
              <a:spcBef>
                <a:spcPct val="0"/>
              </a:spcBef>
              <a:buFont typeface="Wingdings 2"/>
              <a:buChar char=""/>
              <a:defRPr/>
            </a:pPr>
            <a:r>
              <a:rPr lang="en-US" dirty="0"/>
              <a:t>building blocks of the planets</a:t>
            </a:r>
          </a:p>
          <a:p>
            <a:pPr marL="576263" lvl="1" indent="-234950">
              <a:spcBef>
                <a:spcPct val="0"/>
              </a:spcBef>
              <a:buFont typeface="Wingdings 2"/>
              <a:buChar char=""/>
              <a:defRPr/>
            </a:pPr>
            <a:r>
              <a:rPr lang="en-US" dirty="0"/>
              <a:t>bearers of volatiles to inner solar system</a:t>
            </a:r>
          </a:p>
          <a:p>
            <a:pPr marL="225425" indent="-225425">
              <a:spcBef>
                <a:spcPts val="500"/>
              </a:spcBef>
              <a:buFont typeface="Wingdings 2"/>
              <a:buChar char=""/>
              <a:defRPr/>
            </a:pPr>
            <a:r>
              <a:rPr lang="ja-JP" altLang="en-US" dirty="0">
                <a:cs typeface="+mn-cs"/>
              </a:rPr>
              <a:t>“</a:t>
            </a:r>
            <a:r>
              <a:rPr lang="en-US" altLang="ja-JP" dirty="0">
                <a:cs typeface="+mn-cs"/>
              </a:rPr>
              <a:t>Stored</a:t>
            </a:r>
            <a:r>
              <a:rPr lang="ja-JP" altLang="en-US" dirty="0">
                <a:cs typeface="+mn-cs"/>
              </a:rPr>
              <a:t>”</a:t>
            </a:r>
            <a:r>
              <a:rPr lang="en-US" altLang="ja-JP" dirty="0">
                <a:cs typeface="+mn-cs"/>
              </a:rPr>
              <a:t> in outer Solar System freezer</a:t>
            </a:r>
          </a:p>
          <a:p>
            <a:pPr marL="576263" lvl="1" indent="-234950">
              <a:spcBef>
                <a:spcPct val="0"/>
              </a:spcBef>
              <a:buFont typeface="Wingdings 2"/>
              <a:buChar char=""/>
              <a:defRPr/>
            </a:pPr>
            <a:r>
              <a:rPr lang="en-US" dirty="0"/>
              <a:t>relatively unchanged since formation</a:t>
            </a:r>
          </a:p>
          <a:p>
            <a:pPr marL="225425" indent="-225425">
              <a:spcBef>
                <a:spcPts val="500"/>
              </a:spcBef>
              <a:buFont typeface="Wingdings 2"/>
              <a:buChar char=""/>
              <a:defRPr/>
            </a:pPr>
            <a:r>
              <a:rPr lang="en-US" dirty="0">
                <a:cs typeface="+mn-cs"/>
              </a:rPr>
              <a:t>Contain dust, organics, and ices </a:t>
            </a:r>
          </a:p>
          <a:p>
            <a:pPr marL="576263" lvl="1" indent="-234950">
              <a:spcBef>
                <a:spcPct val="0"/>
              </a:spcBef>
              <a:buFont typeface="Wingdings 2"/>
              <a:buChar char=""/>
              <a:defRPr/>
            </a:pPr>
            <a:r>
              <a:rPr lang="en-US" dirty="0"/>
              <a:t>contribute ingredients for life to Earth</a:t>
            </a:r>
          </a:p>
          <a:p>
            <a:pPr marL="225425" indent="-225425">
              <a:buFont typeface="Wingdings 2"/>
              <a:buChar char=""/>
              <a:defRPr/>
            </a:pPr>
            <a:r>
              <a:rPr lang="en-US" dirty="0">
                <a:cs typeface="+mn-cs"/>
              </a:rPr>
              <a:t>Potentially hazardous to life on Earth</a:t>
            </a:r>
          </a:p>
          <a:p>
            <a:pPr marL="225425" indent="-225425">
              <a:buFont typeface="Wingdings 2"/>
              <a:buChar char=""/>
              <a:defRPr/>
            </a:pPr>
            <a:endParaRPr lang="en-US" dirty="0">
              <a:cs typeface="+mn-cs"/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D59C579-8AAD-7F4A-BB17-2776C8A387A8}"/>
              </a:ext>
            </a:extLst>
          </p:cNvPr>
          <p:cNvSpPr txBox="1">
            <a:spLocks noChangeArrowheads="1"/>
          </p:cNvSpPr>
          <p:nvPr/>
        </p:nvSpPr>
        <p:spPr>
          <a:xfrm>
            <a:off x="4563972" y="763795"/>
            <a:ext cx="3469854" cy="557076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b="1" dirty="0"/>
              <a:t>Why Study Comets?</a:t>
            </a: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61628016-7645-624F-9D99-59CB5D5A89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2373" y="4506661"/>
            <a:ext cx="2530475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300" dirty="0">
                <a:solidFill>
                  <a:srgbClr val="800000"/>
                </a:solidFill>
                <a:latin typeface="Arial Narrow" pitchFamily="-111" charset="0"/>
              </a:rPr>
              <a:t>Bayeux Tapestry: Battle Hastings 1066</a:t>
            </a:r>
          </a:p>
        </p:txBody>
      </p:sp>
      <p:pic>
        <p:nvPicPr>
          <p:cNvPr id="8" name="Picture 11" descr="Lovejoy.png">
            <a:extLst>
              <a:ext uri="{FF2B5EF4-FFF2-40B4-BE49-F238E27FC236}">
                <a16:creationId xmlns:a16="http://schemas.microsoft.com/office/drawing/2014/main" id="{558C3D6E-872F-B245-81C2-39243CBC80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926" b="3185"/>
          <a:stretch>
            <a:fillRect/>
          </a:stretch>
        </p:blipFill>
        <p:spPr bwMode="auto">
          <a:xfrm>
            <a:off x="10217589" y="1645804"/>
            <a:ext cx="1427162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D12636F-B623-E348-A8EB-8B1EFD7109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99926" y="2001037"/>
            <a:ext cx="16176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dirty="0">
                <a:solidFill>
                  <a:srgbClr val="800000"/>
                </a:solidFill>
                <a:latin typeface="Arial Narrow" pitchFamily="-111" charset="0"/>
              </a:rPr>
              <a:t>Comet Lovejoy, Dec 2011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ED39F41-3B9B-9547-9674-9003A6F4A66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330" r="4085" b="3249"/>
          <a:stretch>
            <a:fillRect/>
          </a:stretch>
        </p:blipFill>
        <p:spPr bwMode="auto">
          <a:xfrm>
            <a:off x="10217589" y="4804929"/>
            <a:ext cx="1755775" cy="159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7EED6E0-FFDF-2048-9194-31042D84BC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95351" y="5922529"/>
            <a:ext cx="193516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endParaRPr lang="en-US" sz="1000" dirty="0">
              <a:solidFill>
                <a:srgbClr val="FFFFCC"/>
              </a:solidFill>
            </a:endParaRPr>
          </a:p>
          <a:p>
            <a:pPr algn="ctr"/>
            <a:r>
              <a:rPr lang="en-US" sz="800" dirty="0">
                <a:solidFill>
                  <a:srgbClr val="FFFFCC"/>
                </a:solidFill>
              </a:rPr>
              <a:t>Image Credit: HST Comet Team &amp; NASA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A3E96953-7B5B-2443-83BF-82380B699E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19176" y="4779529"/>
            <a:ext cx="171291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300" dirty="0">
                <a:solidFill>
                  <a:srgbClr val="800000"/>
                </a:solidFill>
                <a:latin typeface="Arial Narrow" pitchFamily="-111" charset="0"/>
              </a:rPr>
              <a:t>Shoemaker-Levy 9, 1994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4A4611-CF7A-9940-92A3-B96D03CC4294}"/>
              </a:ext>
            </a:extLst>
          </p:cNvPr>
          <p:cNvSpPr txBox="1"/>
          <p:nvPr/>
        </p:nvSpPr>
        <p:spPr>
          <a:xfrm>
            <a:off x="3424648" y="5904932"/>
            <a:ext cx="5452940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When beggars die, there are no comets seen….</a:t>
            </a:r>
          </a:p>
          <a:p>
            <a:pPr algn="r"/>
            <a:r>
              <a:rPr lang="en-US" b="1" dirty="0"/>
              <a:t>Calpurnia in Shakespeare’s Julius Caesar</a:t>
            </a:r>
          </a:p>
        </p:txBody>
      </p:sp>
      <p:pic>
        <p:nvPicPr>
          <p:cNvPr id="14" name="Picture 5">
            <a:extLst>
              <a:ext uri="{FF2B5EF4-FFF2-40B4-BE49-F238E27FC236}">
                <a16:creationId xmlns:a16="http://schemas.microsoft.com/office/drawing/2014/main" id="{02670C4E-95B1-C44C-B296-1972FC5D4B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54773" y="3135061"/>
            <a:ext cx="2209800" cy="141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45012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22883F-EDEF-D540-AA21-62960A0D1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5/3/18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499B1C-0C60-C044-A5F2-91095E628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Hewagama et al  ISSC 2018  PrOVE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F85E04-2D84-724E-BC6D-DEAA3BD19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241E1-951E-C84B-99C3-88EA54A04E34}" type="slidenum">
              <a:t>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E711B5-930B-AE4F-9DBE-3FA1473996D6}"/>
              </a:ext>
            </a:extLst>
          </p:cNvPr>
          <p:cNvSpPr txBox="1"/>
          <p:nvPr/>
        </p:nvSpPr>
        <p:spPr>
          <a:xfrm>
            <a:off x="178567" y="821286"/>
            <a:ext cx="61155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Types of Comets</a:t>
            </a: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BC691B33-425B-244D-BE18-20B983AD1F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05008" y="934986"/>
            <a:ext cx="2544289" cy="2342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A2D24F32-EBB2-1A4C-A046-331301DCCA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1722" y="3237729"/>
            <a:ext cx="4524034" cy="3455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dirty="0"/>
              <a:t>Short period (Jupiter-family)</a:t>
            </a:r>
            <a:endParaRPr lang="en-US" dirty="0">
              <a:ea typeface="ＭＳ Ｐゴシック" pitchFamily="4" charset="-128"/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1600" dirty="0">
                <a:ea typeface="ＭＳ Ｐゴシック" pitchFamily="4" charset="-128"/>
              </a:rPr>
              <a:t>Orbit between Jupiter and the Sun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1600" dirty="0">
                <a:ea typeface="ＭＳ Ｐゴシック" pitchFamily="4" charset="-128"/>
              </a:rPr>
              <a:t>Disturbed by the gravity of the planets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1600" dirty="0">
                <a:ea typeface="ＭＳ Ｐゴシック" pitchFamily="4" charset="-128"/>
              </a:rPr>
              <a:t>Spacecraft have imaged 5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dirty="0"/>
              <a:t>Halley type (every 50-200 years)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1600" dirty="0">
                <a:ea typeface="ＭＳ Ｐゴシック" pitchFamily="4" charset="-128"/>
              </a:rPr>
              <a:t>Orbit between Pluto and the Sun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1600" dirty="0">
                <a:ea typeface="ＭＳ Ｐゴシック" pitchFamily="4" charset="-128"/>
              </a:rPr>
              <a:t>Spacecraft have imaged 1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dirty="0"/>
              <a:t>Long period (&gt;&gt; 200 years)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1600" dirty="0">
                <a:ea typeface="ＭＳ Ｐゴシック" pitchFamily="4" charset="-128"/>
              </a:rPr>
              <a:t>“New” and “young” come from the Oort cloud when disturbed by a passing star</a:t>
            </a:r>
          </a:p>
          <a:p>
            <a:pPr marL="742950" lvl="1" indent="-285750">
              <a:spcBef>
                <a:spcPct val="20000"/>
              </a:spcBef>
              <a:buClr>
                <a:schemeClr val="tx2"/>
              </a:buClr>
              <a:buFontTx/>
              <a:buChar char="–"/>
            </a:pPr>
            <a:r>
              <a:rPr lang="en-US" b="1" dirty="0">
                <a:solidFill>
                  <a:srgbClr val="C00000"/>
                </a:solidFill>
                <a:ea typeface="ＭＳ Ｐゴシック" pitchFamily="4" charset="-128"/>
              </a:rPr>
              <a:t>None observed up close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B1A508C-24EF-AB4B-992D-E0DEC18CAE1C}"/>
              </a:ext>
            </a:extLst>
          </p:cNvPr>
          <p:cNvGrpSpPr/>
          <p:nvPr/>
        </p:nvGrpSpPr>
        <p:grpSpPr>
          <a:xfrm>
            <a:off x="979743" y="1368369"/>
            <a:ext cx="4521826" cy="4271642"/>
            <a:chOff x="65343" y="2539779"/>
            <a:chExt cx="4521826" cy="4271642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25D278C-2BDE-F54F-AC3E-B7458CDFDBF7}"/>
                </a:ext>
              </a:extLst>
            </p:cNvPr>
            <p:cNvGrpSpPr/>
            <p:nvPr/>
          </p:nvGrpSpPr>
          <p:grpSpPr>
            <a:xfrm>
              <a:off x="65343" y="2539779"/>
              <a:ext cx="4521826" cy="4271642"/>
              <a:chOff x="218210" y="2433957"/>
              <a:chExt cx="4521826" cy="4271642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E856149B-879D-7448-957C-7BB53A131069}"/>
                  </a:ext>
                </a:extLst>
              </p:cNvPr>
              <p:cNvSpPr/>
              <p:nvPr/>
            </p:nvSpPr>
            <p:spPr>
              <a:xfrm>
                <a:off x="227037" y="2433957"/>
                <a:ext cx="4507992" cy="823078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6346FC48-6A07-9243-8F4E-49E1003C9F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2500" t="14664" r="20000" b="65988"/>
              <a:stretch>
                <a:fillRect/>
              </a:stretch>
            </p:blipFill>
            <p:spPr>
              <a:xfrm>
                <a:off x="619986" y="2475212"/>
                <a:ext cx="833549" cy="628478"/>
              </a:xfrm>
              <a:prstGeom prst="rect">
                <a:avLst/>
              </a:prstGeom>
            </p:spPr>
          </p:pic>
          <p:pic>
            <p:nvPicPr>
              <p:cNvPr id="13" name="Picture 45" descr="five_comet_composite_screen_shot.png">
                <a:extLst>
                  <a:ext uri="{FF2B5EF4-FFF2-40B4-BE49-F238E27FC236}">
                    <a16:creationId xmlns:a16="http://schemas.microsoft.com/office/drawing/2014/main" id="{4E967FB2-4EF4-4F4F-B5E4-4C8BD55705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3961"/>
              <a:stretch>
                <a:fillRect/>
              </a:stretch>
            </p:blipFill>
            <p:spPr bwMode="auto">
              <a:xfrm>
                <a:off x="218210" y="3245276"/>
                <a:ext cx="4521826" cy="34603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3F65AF0-6C61-9C43-888F-ABD2B4D4C710}"/>
                  </a:ext>
                </a:extLst>
              </p:cNvPr>
              <p:cNvSpPr txBox="1"/>
              <p:nvPr/>
            </p:nvSpPr>
            <p:spPr>
              <a:xfrm>
                <a:off x="1493378" y="2622091"/>
                <a:ext cx="63158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solidFill>
                      <a:schemeClr val="bg1"/>
                    </a:solidFill>
                  </a:rPr>
                  <a:t>67P/C-G</a:t>
                </a:r>
              </a:p>
              <a:p>
                <a:r>
                  <a:rPr lang="en-US" sz="800" i="1" dirty="0">
                    <a:solidFill>
                      <a:schemeClr val="bg1"/>
                    </a:solidFill>
                  </a:rPr>
                  <a:t>(Rosetta)</a:t>
                </a:r>
              </a:p>
            </p:txBody>
          </p: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53AECDCF-5F98-7F40-8E82-33ACB897385C}"/>
                  </a:ext>
                </a:extLst>
              </p:cNvPr>
              <p:cNvCxnSpPr/>
              <p:nvPr/>
            </p:nvCxnSpPr>
            <p:spPr>
              <a:xfrm rot="10800000">
                <a:off x="705536" y="3104182"/>
                <a:ext cx="199898" cy="11759"/>
              </a:xfrm>
              <a:prstGeom prst="straightConnector1">
                <a:avLst/>
              </a:prstGeom>
              <a:ln w="15875">
                <a:solidFill>
                  <a:schemeClr val="bg1"/>
                </a:solidFill>
                <a:tailEnd type="arrow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81DFCD88-5552-EA44-82B7-AC5AC497631F}"/>
                  </a:ext>
                </a:extLst>
              </p:cNvPr>
              <p:cNvCxnSpPr/>
              <p:nvPr/>
            </p:nvCxnSpPr>
            <p:spPr>
              <a:xfrm>
                <a:off x="1152369" y="3115936"/>
                <a:ext cx="176383" cy="11765"/>
              </a:xfrm>
              <a:prstGeom prst="straightConnector1">
                <a:avLst/>
              </a:prstGeom>
              <a:ln w="15875">
                <a:solidFill>
                  <a:schemeClr val="bg1"/>
                </a:solidFill>
                <a:tailEnd type="arrow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CF4F192-B04E-3949-B827-E5548F4FD672}"/>
                  </a:ext>
                </a:extLst>
              </p:cNvPr>
              <p:cNvSpPr txBox="1"/>
              <p:nvPr/>
            </p:nvSpPr>
            <p:spPr>
              <a:xfrm>
                <a:off x="823122" y="3021869"/>
                <a:ext cx="43477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dirty="0">
                    <a:solidFill>
                      <a:srgbClr val="FFFFFF"/>
                    </a:solidFill>
                  </a:rPr>
                  <a:t>5 km</a:t>
                </a: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3387AE1-3C6D-7E4F-8C1F-751DEEFEC20A}"/>
                </a:ext>
              </a:extLst>
            </p:cNvPr>
            <p:cNvSpPr txBox="1"/>
            <p:nvPr/>
          </p:nvSpPr>
          <p:spPr>
            <a:xfrm>
              <a:off x="2198911" y="2586814"/>
              <a:ext cx="235177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FFFF"/>
                  </a:solidFill>
                </a:rPr>
                <a:t>These are the only cometary nuclei that we have images of.</a:t>
              </a:r>
            </a:p>
          </p:txBody>
        </p:sp>
      </p:grpSp>
      <p:sp>
        <p:nvSpPr>
          <p:cNvPr id="18" name="Right Arrow 17">
            <a:extLst>
              <a:ext uri="{FF2B5EF4-FFF2-40B4-BE49-F238E27FC236}">
                <a16:creationId xmlns:a16="http://schemas.microsoft.com/office/drawing/2014/main" id="{821C07B4-8CF9-4E42-9AC9-7765CB1C2CF3}"/>
              </a:ext>
            </a:extLst>
          </p:cNvPr>
          <p:cNvSpPr/>
          <p:nvPr/>
        </p:nvSpPr>
        <p:spPr>
          <a:xfrm>
            <a:off x="4991757" y="6182523"/>
            <a:ext cx="748121" cy="354225"/>
          </a:xfrm>
          <a:prstGeom prst="rightArrow">
            <a:avLst/>
          </a:prstGeom>
          <a:solidFill>
            <a:srgbClr val="C0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2A6349A-4C99-134D-8DCA-3ADB72F45CD2}"/>
              </a:ext>
            </a:extLst>
          </p:cNvPr>
          <p:cNvSpPr txBox="1"/>
          <p:nvPr/>
        </p:nvSpPr>
        <p:spPr>
          <a:xfrm>
            <a:off x="1251263" y="6164307"/>
            <a:ext cx="37240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Potential for high science return</a:t>
            </a:r>
          </a:p>
        </p:txBody>
      </p:sp>
    </p:spTree>
    <p:extLst>
      <p:ext uri="{BB962C8B-B14F-4D97-AF65-F5344CB8AC3E}">
        <p14:creationId xmlns:p14="http://schemas.microsoft.com/office/powerpoint/2010/main" val="28766900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13FC42-7321-F942-81A9-4C4F13EF4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5/3/18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CFAD5C-EB5E-3045-8B69-8419E852C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Hewagama et al  ISSC 2018  PrOVE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27F8D1-4FCC-4045-B543-0928207C0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241E1-951E-C84B-99C3-88EA54A04E34}" type="slidenum">
              <a:t>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6F9F72-44B9-204E-BB80-E65C041821D3}"/>
              </a:ext>
            </a:extLst>
          </p:cNvPr>
          <p:cNvSpPr txBox="1"/>
          <p:nvPr/>
        </p:nvSpPr>
        <p:spPr>
          <a:xfrm>
            <a:off x="1605585" y="766560"/>
            <a:ext cx="88130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Why Waypoints?</a:t>
            </a: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31228E07-891E-B442-A01C-6543D434CA56}"/>
              </a:ext>
            </a:extLst>
          </p:cNvPr>
          <p:cNvSpPr txBox="1">
            <a:spLocks/>
          </p:cNvSpPr>
          <p:nvPr/>
        </p:nvSpPr>
        <p:spPr>
          <a:xfrm>
            <a:off x="1642717" y="1174351"/>
            <a:ext cx="8615908" cy="2654192"/>
          </a:xfrm>
          <a:prstGeom prst="rect">
            <a:avLst/>
          </a:prstGeom>
          <a:solidFill>
            <a:schemeClr val="bg2"/>
          </a:solidFill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ts val="2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ts val="2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ts val="200"/>
              </a:spcBef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ts val="200"/>
              </a:spcBef>
              <a:buFont typeface="Arial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sz="1400" b="1" dirty="0"/>
              <a:t>New comets:</a:t>
            </a:r>
          </a:p>
          <a:p>
            <a:pPr marL="0" indent="0">
              <a:buNone/>
              <a:defRPr/>
            </a:pPr>
            <a:r>
              <a:rPr lang="en-US" sz="1400" dirty="0">
                <a:latin typeface="Arial"/>
              </a:rPr>
              <a:t>Hale-Bopp discovery was 2 years prior to perihelion.</a:t>
            </a:r>
          </a:p>
          <a:p>
            <a:pPr marL="0" indent="0">
              <a:buNone/>
              <a:defRPr/>
            </a:pPr>
            <a:r>
              <a:rPr lang="en-US" sz="1400" dirty="0">
                <a:latin typeface="Arial"/>
              </a:rPr>
              <a:t>Many long-period comets are discovered with even shorter times. </a:t>
            </a:r>
          </a:p>
          <a:p>
            <a:pPr marL="0" indent="0">
              <a:buNone/>
              <a:defRPr/>
            </a:pPr>
            <a:r>
              <a:rPr lang="en-US" sz="1400" b="1" dirty="0"/>
              <a:t>Proposed solution:</a:t>
            </a:r>
          </a:p>
          <a:p>
            <a:pPr marL="0" indent="0">
              <a:buNone/>
              <a:defRPr/>
            </a:pPr>
            <a:r>
              <a:rPr lang="en-US" sz="1400" dirty="0"/>
              <a:t>Park a spacecraft in space. </a:t>
            </a:r>
          </a:p>
          <a:p>
            <a:pPr marL="0" indent="0">
              <a:buNone/>
              <a:defRPr/>
            </a:pPr>
            <a:r>
              <a:rPr lang="en-US" sz="1400" b="1" dirty="0"/>
              <a:t>Statistics of Oort cloud comets:</a:t>
            </a:r>
          </a:p>
          <a:p>
            <a:pPr marL="0" indent="0">
              <a:buNone/>
              <a:defRPr/>
            </a:pPr>
            <a:r>
              <a:rPr lang="en-US" sz="1400" dirty="0"/>
              <a:t>Statistics over past 10 years indicate 1 detected every 2 years. </a:t>
            </a:r>
          </a:p>
          <a:p>
            <a:pPr marL="0" indent="0">
              <a:buNone/>
              <a:defRPr/>
            </a:pPr>
            <a:r>
              <a:rPr lang="en-US" sz="1400" dirty="0"/>
              <a:t>Hughes (2001) estimates the historical long-period comet flux as ~1 per year. </a:t>
            </a:r>
          </a:p>
          <a:p>
            <a:pPr marL="0" indent="0">
              <a:buNone/>
              <a:defRPr/>
            </a:pPr>
            <a:r>
              <a:rPr lang="en-US" sz="1400" b="1" dirty="0"/>
              <a:t>Close flyby to study nucleus of a long-period comet:</a:t>
            </a:r>
          </a:p>
          <a:p>
            <a:pPr marL="0" indent="0">
              <a:buNone/>
              <a:defRPr/>
            </a:pPr>
            <a:r>
              <a:rPr lang="en-US" sz="1400" dirty="0"/>
              <a:t>Surface maps of ~8-m resolution and volatile inventory will yield compelling scientific results. </a:t>
            </a:r>
          </a:p>
          <a:p>
            <a:pPr marL="0" indent="0">
              <a:buNone/>
              <a:defRPr/>
            </a:pPr>
            <a:endParaRPr lang="en-US" sz="1400" dirty="0"/>
          </a:p>
          <a:p>
            <a:pPr marL="0" indent="0">
              <a:buNone/>
              <a:defRPr/>
            </a:pPr>
            <a:endParaRPr lang="en-US" sz="1400" dirty="0">
              <a:latin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5EEBB5-0DB1-1244-B9B6-4826A4C29740}"/>
              </a:ext>
            </a:extLst>
          </p:cNvPr>
          <p:cNvSpPr txBox="1"/>
          <p:nvPr/>
        </p:nvSpPr>
        <p:spPr>
          <a:xfrm>
            <a:off x="1848340" y="5819892"/>
            <a:ext cx="8349559" cy="707886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The PSDS3 effort showed that a mission to a new comet is within contemporary CubeSat/SmallSat technology!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BD1B16E-F60F-624D-92CA-0CBA00A7C5C9}"/>
              </a:ext>
            </a:extLst>
          </p:cNvPr>
          <p:cNvGrpSpPr/>
          <p:nvPr/>
        </p:nvGrpSpPr>
        <p:grpSpPr>
          <a:xfrm>
            <a:off x="7635269" y="1045038"/>
            <a:ext cx="2873626" cy="5457479"/>
            <a:chOff x="6208251" y="1031184"/>
            <a:chExt cx="2873626" cy="5457479"/>
          </a:xfrm>
          <a:solidFill>
            <a:srgbClr val="0070C0"/>
          </a:solidFill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D5F8844-0477-7345-A7F5-326388D854FF}"/>
                </a:ext>
              </a:extLst>
            </p:cNvPr>
            <p:cNvSpPr/>
            <p:nvPr/>
          </p:nvSpPr>
          <p:spPr>
            <a:xfrm>
              <a:off x="9009877" y="1035587"/>
              <a:ext cx="72000" cy="5295968"/>
            </a:xfrm>
            <a:prstGeom prst="rect">
              <a:avLst/>
            </a:prstGeom>
            <a:grpFill/>
            <a:ln>
              <a:solidFill>
                <a:srgbClr val="00B0F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02B72C1-A74A-5948-89BD-E48D41A9B626}"/>
                </a:ext>
              </a:extLst>
            </p:cNvPr>
            <p:cNvSpPr/>
            <p:nvPr/>
          </p:nvSpPr>
          <p:spPr>
            <a:xfrm flipH="1">
              <a:off x="6208251" y="1031184"/>
              <a:ext cx="2869200" cy="72000"/>
            </a:xfrm>
            <a:prstGeom prst="rect">
              <a:avLst/>
            </a:prstGeom>
            <a:grpFill/>
            <a:ln>
              <a:solidFill>
                <a:srgbClr val="00B0F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ight Arrow 10">
              <a:extLst>
                <a:ext uri="{FF2B5EF4-FFF2-40B4-BE49-F238E27FC236}">
                  <a16:creationId xmlns:a16="http://schemas.microsoft.com/office/drawing/2014/main" id="{F84B0E9E-C833-704F-A37C-ED4AA70B247A}"/>
                </a:ext>
              </a:extLst>
            </p:cNvPr>
            <p:cNvSpPr/>
            <p:nvPr/>
          </p:nvSpPr>
          <p:spPr>
            <a:xfrm flipH="1">
              <a:off x="8740706" y="6177152"/>
              <a:ext cx="340068" cy="311511"/>
            </a:xfrm>
            <a:prstGeom prst="rightArrow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67609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174AAA-0C43-D14B-8230-331254899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5/3/18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E46F15-42D3-8C49-BEBA-281B21E6E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Hewagama et al  ISSC 2018  PrOVE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441F1A-C740-3749-ABA4-68C994D33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241E1-951E-C84B-99C3-88EA54A04E34}" type="slidenum">
              <a:t>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7353CB-0121-E945-A7B2-E2CD47B5FAD5}"/>
              </a:ext>
            </a:extLst>
          </p:cNvPr>
          <p:cNvSpPr txBox="1"/>
          <p:nvPr/>
        </p:nvSpPr>
        <p:spPr>
          <a:xfrm>
            <a:off x="2145437" y="782043"/>
            <a:ext cx="4865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Mission Concept and Science Deliverables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1E98D0-9F58-CF42-B16B-58DE8D607B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8459" y="3676976"/>
            <a:ext cx="4856671" cy="3096061"/>
          </a:xfrm>
          <a:prstGeom prst="rect">
            <a:avLst/>
          </a:prstGeom>
        </p:spPr>
      </p:pic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A6A45673-B9D1-EA47-8FF7-E62797C91A06}"/>
              </a:ext>
            </a:extLst>
          </p:cNvPr>
          <p:cNvSpPr txBox="1">
            <a:spLocks/>
          </p:cNvSpPr>
          <p:nvPr/>
        </p:nvSpPr>
        <p:spPr>
          <a:xfrm>
            <a:off x="173582" y="1085123"/>
            <a:ext cx="8129589" cy="20569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ts val="2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ts val="2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ts val="2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ts val="2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  <a:tabLst>
                <a:tab pos="515938" algn="l"/>
              </a:tabLst>
              <a:defRPr/>
            </a:pPr>
            <a:r>
              <a:rPr lang="en-US" sz="1400" b="1" dirty="0">
                <a:latin typeface="Arial" charset="0"/>
              </a:rPr>
              <a:t>Science Objectives:</a:t>
            </a:r>
            <a:endParaRPr lang="en-US" sz="1400" i="1" dirty="0">
              <a:latin typeface="Arial" charset="0"/>
            </a:endParaRPr>
          </a:p>
          <a:p>
            <a:pPr marL="0" indent="0" algn="just">
              <a:spcBef>
                <a:spcPts val="0"/>
              </a:spcBef>
              <a:buFont typeface="Arial" charset="0"/>
              <a:buNone/>
              <a:defRPr/>
            </a:pPr>
            <a:r>
              <a:rPr lang="en-US" sz="1400" i="1" dirty="0">
                <a:latin typeface="Arial" charset="0"/>
              </a:rPr>
              <a:t>PrOVE</a:t>
            </a:r>
            <a:r>
              <a:rPr lang="en-US" sz="1400" dirty="0">
                <a:latin typeface="Arial" charset="0"/>
              </a:rPr>
              <a:t> will perform a close flyby of a </a:t>
            </a:r>
            <a:r>
              <a:rPr lang="en-US" sz="1400" i="1" dirty="0">
                <a:solidFill>
                  <a:srgbClr val="C00000"/>
                </a:solidFill>
                <a:latin typeface="Arial" charset="0"/>
              </a:rPr>
              <a:t>new or Jupiter-family </a:t>
            </a:r>
            <a:r>
              <a:rPr lang="en-US" sz="1400" dirty="0">
                <a:latin typeface="Arial" charset="0"/>
              </a:rPr>
              <a:t>comet near perihelion when surface processes and volatile activity are maximum, to probe the origin of the nucleus and the formation and evolution of our Solar System.</a:t>
            </a:r>
          </a:p>
          <a:p>
            <a:pPr marL="85725" indent="-85725" algn="just">
              <a:spcBef>
                <a:spcPts val="0"/>
              </a:spcBef>
              <a:defRPr/>
            </a:pPr>
            <a:r>
              <a:rPr lang="en-US" sz="1400" i="1" u="sng" dirty="0">
                <a:latin typeface="Arial" charset="0"/>
              </a:rPr>
              <a:t>Investigate</a:t>
            </a:r>
            <a:r>
              <a:rPr lang="en-US" sz="1400" dirty="0">
                <a:latin typeface="Arial" charset="0"/>
              </a:rPr>
              <a:t> morphological and chemical heterogeneity of nucleus by quantifying surface fine structure and volatile species abundances, and how these depend on solar insolation;</a:t>
            </a:r>
          </a:p>
          <a:p>
            <a:pPr marL="85725" indent="-85725" algn="just">
              <a:spcBef>
                <a:spcPts val="0"/>
              </a:spcBef>
              <a:defRPr/>
            </a:pPr>
            <a:r>
              <a:rPr lang="en-US" sz="1400" i="1" u="sng" dirty="0">
                <a:latin typeface="Arial" charset="0"/>
              </a:rPr>
              <a:t>Map</a:t>
            </a:r>
            <a:r>
              <a:rPr lang="en-US" sz="1400" dirty="0">
                <a:latin typeface="Arial" charset="0"/>
              </a:rPr>
              <a:t> surface relief and spatial distribution of volatiles, especially CO</a:t>
            </a:r>
            <a:r>
              <a:rPr lang="en-US" sz="1400" baseline="-25000" dirty="0">
                <a:latin typeface="Arial" charset="0"/>
              </a:rPr>
              <a:t>2</a:t>
            </a:r>
            <a:r>
              <a:rPr lang="en-US" sz="1400" dirty="0">
                <a:latin typeface="Arial" charset="0"/>
              </a:rPr>
              <a:t> (which cannot be measured from ground based telescopes), and determine any variations;</a:t>
            </a:r>
          </a:p>
          <a:p>
            <a:pPr marL="85725" indent="-85725" algn="just">
              <a:spcBef>
                <a:spcPts val="0"/>
              </a:spcBef>
              <a:defRPr/>
            </a:pPr>
            <a:r>
              <a:rPr lang="en-US" sz="1400" i="1" u="sng" dirty="0">
                <a:latin typeface="Arial" charset="0"/>
              </a:rPr>
              <a:t>Determine</a:t>
            </a:r>
            <a:r>
              <a:rPr lang="en-US" sz="1400" dirty="0">
                <a:latin typeface="Arial" charset="0"/>
              </a:rPr>
              <a:t> the frequency and distribution of outbursts.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B68F67B6-3BE6-3248-BEF5-79D7DA49EDEC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2850021" y="2791085"/>
            <a:ext cx="545315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4DE84B5-1EAA-7D47-9A83-CE6528643A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20" y="3221366"/>
            <a:ext cx="4305050" cy="33234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52C3EEE-010E-DF41-8D65-AFFEB604C8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008" y="921722"/>
            <a:ext cx="3275131" cy="2507278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0D4C27C-3EF6-184C-8F8C-92AB6EED80E7}"/>
              </a:ext>
            </a:extLst>
          </p:cNvPr>
          <p:cNvCxnSpPr/>
          <p:nvPr/>
        </p:nvCxnSpPr>
        <p:spPr>
          <a:xfrm flipH="1">
            <a:off x="7860618" y="3235551"/>
            <a:ext cx="1095664" cy="63487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C78C47B-2250-F849-B778-262F5A46BAA2}"/>
              </a:ext>
            </a:extLst>
          </p:cNvPr>
          <p:cNvCxnSpPr>
            <a:cxnSpLocks/>
          </p:cNvCxnSpPr>
          <p:nvPr/>
        </p:nvCxnSpPr>
        <p:spPr>
          <a:xfrm flipH="1">
            <a:off x="8917172" y="2447325"/>
            <a:ext cx="1733538" cy="139406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505DB22-2400-2846-9958-CA2C2C40CFBC}"/>
              </a:ext>
            </a:extLst>
          </p:cNvPr>
          <p:cNvCxnSpPr>
            <a:cxnSpLocks/>
          </p:cNvCxnSpPr>
          <p:nvPr/>
        </p:nvCxnSpPr>
        <p:spPr>
          <a:xfrm flipH="1">
            <a:off x="10600042" y="1625714"/>
            <a:ext cx="260023" cy="221567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359E73BD-66C1-CD43-B479-2D7DC6F97E60}"/>
              </a:ext>
            </a:extLst>
          </p:cNvPr>
          <p:cNvSpPr txBox="1"/>
          <p:nvPr/>
        </p:nvSpPr>
        <p:spPr>
          <a:xfrm>
            <a:off x="9554892" y="4828422"/>
            <a:ext cx="1305172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CHNO</a:t>
            </a:r>
            <a:r>
              <a:rPr lang="en-US" sz="1600" b="1" dirty="0">
                <a:solidFill>
                  <a:schemeClr val="bg1"/>
                </a:solidFill>
              </a:rPr>
              <a:t>PS</a:t>
            </a:r>
          </a:p>
        </p:txBody>
      </p:sp>
    </p:spTree>
    <p:extLst>
      <p:ext uri="{BB962C8B-B14F-4D97-AF65-F5344CB8AC3E}">
        <p14:creationId xmlns:p14="http://schemas.microsoft.com/office/powerpoint/2010/main" val="160285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4B6314-C60E-5742-8980-CD7F0A0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5/3/18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F896E3-24E1-3940-896B-3DF39FE32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Hewagama et al  ISSC 2018  PrOVE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FE34AE-C3B6-8040-B74E-F61650BF3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241E1-951E-C84B-99C3-88EA54A04E34}" type="slidenum">
              <a:t>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26A5F2-428C-344D-A35A-5E367290859B}"/>
              </a:ext>
            </a:extLst>
          </p:cNvPr>
          <p:cNvSpPr txBox="1"/>
          <p:nvPr/>
        </p:nvSpPr>
        <p:spPr>
          <a:xfrm>
            <a:off x="2037847" y="889866"/>
            <a:ext cx="88130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PrOVE can address Priority Comet Science!</a:t>
            </a: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D473F0F3-1FA2-004D-9CA6-301B46C36C7D}"/>
              </a:ext>
            </a:extLst>
          </p:cNvPr>
          <p:cNvSpPr txBox="1">
            <a:spLocks/>
          </p:cNvSpPr>
          <p:nvPr/>
        </p:nvSpPr>
        <p:spPr>
          <a:xfrm>
            <a:off x="2269585" y="1720863"/>
            <a:ext cx="8349559" cy="4293954"/>
          </a:xfrm>
          <a:prstGeom prst="rect">
            <a:avLst/>
          </a:prstGeom>
          <a:solidFill>
            <a:schemeClr val="bg2"/>
          </a:solidFill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ts val="2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ts val="2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ts val="200"/>
              </a:spcBef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ts val="200"/>
              </a:spcBef>
              <a:buFont typeface="Arial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Ideal Criteria:</a:t>
            </a:r>
          </a:p>
          <a:p>
            <a:pPr marL="0" indent="0">
              <a:buNone/>
              <a:defRPr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Flyby of a dynamically new (Oort cloud) or long period comet. Identify a waypoint/parking orbit in space, launch from an arbitrary platform and disposal above Earth’s gravity well, navigate to waypoint with on-board propulsion, indefinite residence with minimal station keeping, design a cruise trajectory to a newly acquired target or a known long period comet, navigate to a new target with on-board propulsion, flyby encounter with 5m optimum spatial resolution (visible imaging).</a:t>
            </a:r>
          </a:p>
          <a:p>
            <a:pPr marL="0" indent="0">
              <a:buNone/>
              <a:defRPr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  <a:defRPr/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Minimum Criteria:</a:t>
            </a:r>
          </a:p>
          <a:p>
            <a:pPr marL="0" indent="0">
              <a:buNone/>
              <a:defRPr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Flyby of a Jupiter Family comet and Near-Earth comet (q&lt;1.3 AU, P&lt;200 years). </a:t>
            </a:r>
          </a:p>
          <a:p>
            <a:pPr marL="0" indent="0">
              <a:buNone/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  <a:defRPr/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SKG: https://www.nasa.gov/exploration/library/skg.html</a:t>
            </a:r>
          </a:p>
          <a:p>
            <a:pPr marL="0" indent="0">
              <a:buNone/>
              <a:defRPr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SBAG report on venues/contexts for addressing SKGs “Space-based robotic missions which can be telescopic or precursor mission to a small body target” includes high priority for NEO albedos, size, rotation state, dust environment, resource identification. </a:t>
            </a:r>
          </a:p>
          <a:p>
            <a:pPr marL="0" indent="0">
              <a:buNone/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6009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E18A4F2-D96E-D140-8BE4-C8DF32C1D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5/3/18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BD8156-170F-174A-B385-7E5260A92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Hewagama et al  ISSC 2018  PrOVE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4208DA-170C-B942-94AB-ADD377337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241E1-951E-C84B-99C3-88EA54A04E34}" type="slidenum">
              <a:t>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D0E3AC-9722-264F-B051-2C938CA3CE3B}"/>
              </a:ext>
            </a:extLst>
          </p:cNvPr>
          <p:cNvSpPr txBox="1"/>
          <p:nvPr/>
        </p:nvSpPr>
        <p:spPr>
          <a:xfrm>
            <a:off x="3524255" y="983465"/>
            <a:ext cx="45491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Waypoint examples examined in PSDS3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983588-E0E6-1C43-B3DF-6027384522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2691" y="2303054"/>
            <a:ext cx="2435615" cy="24283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664B9A-396E-6747-A0C6-00871A9942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7652" y="2685578"/>
            <a:ext cx="2236655" cy="164761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88D3840-44D8-5746-AD46-CD3F480297AF}"/>
              </a:ext>
            </a:extLst>
          </p:cNvPr>
          <p:cNvSpPr txBox="1"/>
          <p:nvPr/>
        </p:nvSpPr>
        <p:spPr>
          <a:xfrm>
            <a:off x="4153080" y="3163135"/>
            <a:ext cx="981221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Sun-Earth Libration orbit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0C6798-3E5D-DD4E-97C6-B2B986DC23D0}"/>
              </a:ext>
            </a:extLst>
          </p:cNvPr>
          <p:cNvSpPr txBox="1"/>
          <p:nvPr/>
        </p:nvSpPr>
        <p:spPr>
          <a:xfrm>
            <a:off x="8678306" y="3264544"/>
            <a:ext cx="1240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Other Libration orbit examples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3ED6EC4-E994-E64D-BB03-7EB6949AD3B7}"/>
              </a:ext>
            </a:extLst>
          </p:cNvPr>
          <p:cNvSpPr txBox="1"/>
          <p:nvPr/>
        </p:nvSpPr>
        <p:spPr>
          <a:xfrm>
            <a:off x="1862816" y="4489346"/>
            <a:ext cx="38138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Sun-Earth L1/L2 are good solutions</a:t>
            </a:r>
          </a:p>
          <a:p>
            <a:r>
              <a:rPr lang="en-US" dirty="0"/>
              <a:t>Station keeping is minimal</a:t>
            </a:r>
          </a:p>
        </p:txBody>
      </p:sp>
      <p:pic>
        <p:nvPicPr>
          <p:cNvPr id="11" name="Picture 4" descr="Image result for Sun-Earth L1 L2">
            <a:extLst>
              <a:ext uri="{FF2B5EF4-FFF2-40B4-BE49-F238E27FC236}">
                <a16:creationId xmlns:a16="http://schemas.microsoft.com/office/drawing/2014/main" id="{8C5C6B21-2774-9043-9180-93FE9C3C44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5687" y="2640100"/>
            <a:ext cx="2661054" cy="1708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9047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F11A1F-742D-AE4F-A681-3676DB981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5/3/18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E2C29E-DB20-BB40-A3C5-80FCD2886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Hewagama et al  ISSC 2018  PrOVE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BA2A06-D0FE-FF4E-BF8E-4EA244CD1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241E1-951E-C84B-99C3-88EA54A04E34}" type="slidenum">
              <a:t>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D04063-AC56-EC40-964C-DE9C50D6099B}"/>
              </a:ext>
            </a:extLst>
          </p:cNvPr>
          <p:cNvSpPr txBox="1"/>
          <p:nvPr/>
        </p:nvSpPr>
        <p:spPr>
          <a:xfrm>
            <a:off x="3812204" y="736239"/>
            <a:ext cx="15359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Payloads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C1B435-1B3A-8C4E-B2E8-20F3D40765A9}"/>
              </a:ext>
            </a:extLst>
          </p:cNvPr>
          <p:cNvSpPr txBox="1"/>
          <p:nvPr/>
        </p:nvSpPr>
        <p:spPr>
          <a:xfrm>
            <a:off x="658417" y="1111345"/>
            <a:ext cx="31213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Infrared Imager/radiometer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81BAD9-61F3-8146-8687-E2CD27DCE8D9}"/>
              </a:ext>
            </a:extLst>
          </p:cNvPr>
          <p:cNvSpPr txBox="1"/>
          <p:nvPr/>
        </p:nvSpPr>
        <p:spPr>
          <a:xfrm>
            <a:off x="8610600" y="1138066"/>
            <a:ext cx="18091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Visible Imager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10202A-3B0B-1840-96C9-12DC48DA0283}"/>
              </a:ext>
            </a:extLst>
          </p:cNvPr>
          <p:cNvSpPr txBox="1"/>
          <p:nvPr/>
        </p:nvSpPr>
        <p:spPr>
          <a:xfrm>
            <a:off x="236345" y="1399318"/>
            <a:ext cx="576267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ComCAM</a:t>
            </a:r>
            <a:r>
              <a:rPr lang="en-US" dirty="0"/>
              <a:t>: IR microbolometer (with TEC) has broad spectral response (1-100 µm) which includes science requirements of 2-5 µm for molecular species and 8-12 µm for thermal. </a:t>
            </a:r>
          </a:p>
          <a:p>
            <a:pPr marL="460375" indent="-112713">
              <a:buFont typeface="Arial" charset="0"/>
              <a:buChar char="•"/>
            </a:pPr>
            <a:r>
              <a:rPr lang="en-US" dirty="0"/>
              <a:t>384x288 pixels</a:t>
            </a:r>
          </a:p>
          <a:p>
            <a:pPr marL="460375" indent="-112713">
              <a:buFont typeface="Arial" charset="0"/>
              <a:buChar char="•"/>
            </a:pPr>
            <a:r>
              <a:rPr lang="en-US" dirty="0"/>
              <a:t>IFOV = 120 m @300 km</a:t>
            </a:r>
          </a:p>
          <a:p>
            <a:pPr marL="460375" indent="-112713">
              <a:buFont typeface="Arial" charset="0"/>
              <a:buChar char="•"/>
            </a:pPr>
            <a:r>
              <a:rPr lang="en-US" dirty="0"/>
              <a:t>1.2 kg, 2.5 W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781762-8B83-BE41-9155-9AED805FB17F}"/>
              </a:ext>
            </a:extLst>
          </p:cNvPr>
          <p:cNvSpPr txBox="1"/>
          <p:nvPr/>
        </p:nvSpPr>
        <p:spPr>
          <a:xfrm>
            <a:off x="6510961" y="1342127"/>
            <a:ext cx="528816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VisCAM</a:t>
            </a:r>
            <a:r>
              <a:rPr lang="en-US" dirty="0"/>
              <a:t>: High spatial resolution mapping of a Jupiter-family comet surface is optimum. Mapping of a new comet would be unprecedented. </a:t>
            </a:r>
          </a:p>
          <a:p>
            <a:pPr marL="460375" indent="-112713">
              <a:buFont typeface="Arial" charset="0"/>
              <a:buChar char="•"/>
            </a:pPr>
            <a:r>
              <a:rPr lang="en-US" dirty="0"/>
              <a:t>2592x1944 pixels</a:t>
            </a:r>
          </a:p>
          <a:p>
            <a:pPr marL="460375" indent="-112713">
              <a:buFont typeface="Arial" charset="0"/>
              <a:buChar char="•"/>
            </a:pPr>
            <a:r>
              <a:rPr lang="en-US" dirty="0"/>
              <a:t>IFOV= 8 m @ 300 km</a:t>
            </a:r>
          </a:p>
          <a:p>
            <a:pPr marL="460375" indent="-112713">
              <a:buFont typeface="Arial" charset="0"/>
              <a:buChar char="•"/>
            </a:pPr>
            <a:r>
              <a:rPr lang="en-US" dirty="0"/>
              <a:t>0.4 kg, -30C&lt;T</a:t>
            </a:r>
            <a:r>
              <a:rPr lang="en-US" baseline="-25000" dirty="0"/>
              <a:t>oper</a:t>
            </a:r>
            <a:r>
              <a:rPr lang="en-US" dirty="0"/>
              <a:t>&lt;40C</a:t>
            </a:r>
          </a:p>
          <a:p>
            <a:pPr marL="460375" indent="-112713">
              <a:buFont typeface="Arial" charset="0"/>
              <a:buChar char="•"/>
            </a:pPr>
            <a:r>
              <a:rPr lang="en-US" dirty="0"/>
              <a:t>2.5 W imaging, 1.3 W idle</a:t>
            </a:r>
          </a:p>
        </p:txBody>
      </p:sp>
      <p:sp>
        <p:nvSpPr>
          <p:cNvPr id="10" name="Frame 9">
            <a:extLst>
              <a:ext uri="{FF2B5EF4-FFF2-40B4-BE49-F238E27FC236}">
                <a16:creationId xmlns:a16="http://schemas.microsoft.com/office/drawing/2014/main" id="{323D99C6-3E50-E343-B673-E34845D4D144}"/>
              </a:ext>
            </a:extLst>
          </p:cNvPr>
          <p:cNvSpPr/>
          <p:nvPr/>
        </p:nvSpPr>
        <p:spPr>
          <a:xfrm>
            <a:off x="146474" y="1153332"/>
            <a:ext cx="5755562" cy="2220120"/>
          </a:xfrm>
          <a:prstGeom prst="frame">
            <a:avLst>
              <a:gd name="adj1" fmla="val 462"/>
            </a:avLst>
          </a:prstGeom>
          <a:ln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Frame 10">
            <a:extLst>
              <a:ext uri="{FF2B5EF4-FFF2-40B4-BE49-F238E27FC236}">
                <a16:creationId xmlns:a16="http://schemas.microsoft.com/office/drawing/2014/main" id="{BF953799-BD1C-8546-8F1F-D90F0EAA518E}"/>
              </a:ext>
            </a:extLst>
          </p:cNvPr>
          <p:cNvSpPr/>
          <p:nvPr/>
        </p:nvSpPr>
        <p:spPr>
          <a:xfrm>
            <a:off x="6324109" y="1138066"/>
            <a:ext cx="5438400" cy="2235386"/>
          </a:xfrm>
          <a:prstGeom prst="frame">
            <a:avLst>
              <a:gd name="adj1" fmla="val 462"/>
            </a:avLst>
          </a:prstGeom>
          <a:ln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D8D0D9D-4F83-5F47-8DB3-1032D33996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245" y="3703446"/>
            <a:ext cx="1717812" cy="209145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79562CE-D640-0E45-BB71-85DE13C1B5C9}"/>
              </a:ext>
            </a:extLst>
          </p:cNvPr>
          <p:cNvSpPr txBox="1"/>
          <p:nvPr/>
        </p:nvSpPr>
        <p:spPr>
          <a:xfrm>
            <a:off x="9982200" y="4178965"/>
            <a:ext cx="19004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Based on TAGCAMS instrument on OSIRIS—Rex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18B1FE6-84AD-4746-914C-E15034C2959A}"/>
              </a:ext>
            </a:extLst>
          </p:cNvPr>
          <p:cNvGrpSpPr/>
          <p:nvPr/>
        </p:nvGrpSpPr>
        <p:grpSpPr>
          <a:xfrm>
            <a:off x="220829" y="3855289"/>
            <a:ext cx="4321075" cy="2743200"/>
            <a:chOff x="220829" y="3938419"/>
            <a:chExt cx="4321075" cy="2743200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FF9F508-9241-CB41-93C5-83943587B767}"/>
                </a:ext>
              </a:extLst>
            </p:cNvPr>
            <p:cNvSpPr txBox="1"/>
            <p:nvPr/>
          </p:nvSpPr>
          <p:spPr>
            <a:xfrm>
              <a:off x="3911962" y="5042223"/>
              <a:ext cx="3193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+</a:t>
              </a: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67B2CAE6-5621-B74D-AFF9-87DE14B340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29" y="3938419"/>
              <a:ext cx="3364992" cy="274320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5B5339C0-68A6-7D46-8747-3EBE7D3A84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01338" y="5411555"/>
              <a:ext cx="940566" cy="920765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C0BA6C5E-DD3F-824E-B946-7288DC481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2904" y="4470192"/>
              <a:ext cx="457434" cy="451335"/>
            </a:xfrm>
            <a:prstGeom prst="rect">
              <a:avLst/>
            </a:prstGeom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1883E385-F6DC-7C4A-BE47-1E554CA13611}"/>
              </a:ext>
            </a:extLst>
          </p:cNvPr>
          <p:cNvSpPr txBox="1"/>
          <p:nvPr/>
        </p:nvSpPr>
        <p:spPr>
          <a:xfrm>
            <a:off x="658417" y="3435650"/>
            <a:ext cx="2856872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Compact 2-12 µm camera</a:t>
            </a:r>
          </a:p>
        </p:txBody>
      </p:sp>
    </p:spTree>
    <p:extLst>
      <p:ext uri="{BB962C8B-B14F-4D97-AF65-F5344CB8AC3E}">
        <p14:creationId xmlns:p14="http://schemas.microsoft.com/office/powerpoint/2010/main" val="33706351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0B1546-413A-6145-AA45-FE74CD203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5/3/18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1018C1-1EAE-9741-8B9B-C19FA17B3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Hewagama et al  ISSC 2018  PrOVE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E97006-8190-2144-844D-C9F25C04A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241E1-951E-C84B-99C3-88EA54A04E34}" type="slidenum">
              <a:t>9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65FF5F-E511-0542-8EC9-C64DAB6CA3CF}"/>
              </a:ext>
            </a:extLst>
          </p:cNvPr>
          <p:cNvSpPr/>
          <p:nvPr/>
        </p:nvSpPr>
        <p:spPr>
          <a:xfrm>
            <a:off x="3884171" y="812098"/>
            <a:ext cx="50060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0000"/>
                </a:solidFill>
                <a:latin typeface="Osaka-Mono" charset="-128"/>
              </a:rPr>
              <a:t>Spacecraft Concept</a:t>
            </a:r>
          </a:p>
          <a:p>
            <a:pPr algn="ctr"/>
            <a:r>
              <a:rPr lang="en-US" sz="2400" b="1" dirty="0">
                <a:solidFill>
                  <a:srgbClr val="000000"/>
                </a:solidFill>
                <a:latin typeface="Osaka-Mono" charset="-128"/>
              </a:rPr>
              <a:t>ABC/ESPA Bus Assembly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ABFF8E-251B-1441-9455-D0B0CDE961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29" t="15990" r="2614" b="18559"/>
          <a:stretch/>
        </p:blipFill>
        <p:spPr>
          <a:xfrm rot="9377438">
            <a:off x="2178305" y="2384257"/>
            <a:ext cx="2962080" cy="136891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B807CE1-FD71-8449-8F3E-BF3C52DEA195}"/>
              </a:ext>
            </a:extLst>
          </p:cNvPr>
          <p:cNvSpPr txBox="1"/>
          <p:nvPr/>
        </p:nvSpPr>
        <p:spPr>
          <a:xfrm>
            <a:off x="3581400" y="1495915"/>
            <a:ext cx="63222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Stowed volume ~100-U or Stowed volume 12U?</a:t>
            </a:r>
          </a:p>
        </p:txBody>
      </p:sp>
      <p:pic>
        <p:nvPicPr>
          <p:cNvPr id="8" name="Picture 2" descr="http://bluecanyontech.com/wp-content/uploads/2016/12/XB12.jpg">
            <a:extLst>
              <a:ext uri="{FF2B5EF4-FFF2-40B4-BE49-F238E27FC236}">
                <a16:creationId xmlns:a16="http://schemas.microsoft.com/office/drawing/2014/main" id="{C93B0C09-25C7-DD43-99D9-5CDC5BAA65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61" b="28814"/>
          <a:stretch/>
        </p:blipFill>
        <p:spPr bwMode="auto">
          <a:xfrm rot="19740370">
            <a:off x="7707643" y="2518194"/>
            <a:ext cx="2956560" cy="1254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4DABF5A-5778-CA4C-9DFC-529AADEBB3FD}"/>
              </a:ext>
            </a:extLst>
          </p:cNvPr>
          <p:cNvSpPr txBox="1"/>
          <p:nvPr/>
        </p:nvSpPr>
        <p:spPr>
          <a:xfrm>
            <a:off x="2138590" y="3844037"/>
            <a:ext cx="1112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ABC/ESPA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702E58-9B2C-364E-B8D7-997E5AF3CB13}"/>
              </a:ext>
            </a:extLst>
          </p:cNvPr>
          <p:cNvSpPr txBox="1"/>
          <p:nvPr/>
        </p:nvSpPr>
        <p:spPr>
          <a:xfrm>
            <a:off x="8638762" y="3937730"/>
            <a:ext cx="1621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e.g., BCT XB12, MSU 12U bus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92FE2E5-F237-6842-812E-0780BE9BA0C8}"/>
              </a:ext>
            </a:extLst>
          </p:cNvPr>
          <p:cNvSpPr txBox="1"/>
          <p:nvPr/>
        </p:nvSpPr>
        <p:spPr>
          <a:xfrm>
            <a:off x="8943562" y="2545187"/>
            <a:ext cx="61266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598252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5B26C6-EC8A-3440-8D33-804B2652D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5/3/18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D34841-9AB0-0D4F-85F6-467E0C085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Hewagama et al  ISSC 2018  PrOVE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9F1AD6-959E-FE47-A6BF-0D9072FFC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241E1-951E-C84B-99C3-88EA54A04E34}" type="slidenum">
              <a:t>10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3EEFDD-690F-1943-B336-92F89493F371}"/>
              </a:ext>
            </a:extLst>
          </p:cNvPr>
          <p:cNvSpPr txBox="1"/>
          <p:nvPr/>
        </p:nvSpPr>
        <p:spPr>
          <a:xfrm>
            <a:off x="232063" y="1130824"/>
            <a:ext cx="1149927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00"/>
                </a:solidFill>
              </a:rPr>
              <a:t>Conclusions</a:t>
            </a:r>
          </a:p>
          <a:p>
            <a:pPr algn="ctr"/>
            <a:endParaRPr lang="en-US" sz="2000" b="1" dirty="0">
              <a:solidFill>
                <a:srgbClr val="000000"/>
              </a:solidFill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The standard spacecraft/waypoint approach, and the broad spectrum flyby coverage concept presented here has the best chance to produce ground breaking new comet science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PROVE is within current technological capabilities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Spacecraft bus: ~100 U initial recommendation, but 12U/24U bus concepts very likely an option, even with 4 year mission lifetime requirement (shielding and ongoing advancement in intrinsically radiation hard electronics architecture and components direction)</a:t>
            </a:r>
          </a:p>
        </p:txBody>
      </p:sp>
    </p:spTree>
    <p:extLst>
      <p:ext uri="{BB962C8B-B14F-4D97-AF65-F5344CB8AC3E}">
        <p14:creationId xmlns:p14="http://schemas.microsoft.com/office/powerpoint/2010/main" val="28522725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1006</Words>
  <Application>Microsoft Macintosh PowerPoint</Application>
  <PresentationFormat>Widescreen</PresentationFormat>
  <Paragraphs>136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ＭＳ Ｐゴシック</vt:lpstr>
      <vt:lpstr>Osaka-Mono</vt:lpstr>
      <vt:lpstr>游ゴシック</vt:lpstr>
      <vt:lpstr>ヒラギノ角ゴ Pro W3</vt:lpstr>
      <vt:lpstr>Arial</vt:lpstr>
      <vt:lpstr>Arial Narrow</vt:lpstr>
      <vt:lpstr>Calibri</vt:lpstr>
      <vt:lpstr>Calibri Light</vt:lpstr>
      <vt:lpstr>Wingdings 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4</cp:revision>
  <dcterms:created xsi:type="dcterms:W3CDTF">2018-04-17T22:21:35Z</dcterms:created>
  <dcterms:modified xsi:type="dcterms:W3CDTF">2018-04-17T22:51:40Z</dcterms:modified>
</cp:coreProperties>
</file>