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4375" r:id="rId2"/>
  </p:sldMasterIdLst>
  <p:notesMasterIdLst>
    <p:notesMasterId r:id="rId33"/>
  </p:notesMasterIdLst>
  <p:handoutMasterIdLst>
    <p:handoutMasterId r:id="rId34"/>
  </p:handoutMasterIdLst>
  <p:sldIdLst>
    <p:sldId id="901" r:id="rId3"/>
    <p:sldId id="1233" r:id="rId4"/>
    <p:sldId id="1105" r:id="rId5"/>
    <p:sldId id="1167" r:id="rId6"/>
    <p:sldId id="1168" r:id="rId7"/>
    <p:sldId id="1215" r:id="rId8"/>
    <p:sldId id="1216" r:id="rId9"/>
    <p:sldId id="1219" r:id="rId10"/>
    <p:sldId id="1220" r:id="rId11"/>
    <p:sldId id="1106" r:id="rId12"/>
    <p:sldId id="1177" r:id="rId13"/>
    <p:sldId id="1174" r:id="rId14"/>
    <p:sldId id="1176" r:id="rId15"/>
    <p:sldId id="1180" r:id="rId16"/>
    <p:sldId id="1183" r:id="rId17"/>
    <p:sldId id="1181" r:id="rId18"/>
    <p:sldId id="1185" r:id="rId19"/>
    <p:sldId id="1184" r:id="rId20"/>
    <p:sldId id="1188" r:id="rId21"/>
    <p:sldId id="1189" r:id="rId22"/>
    <p:sldId id="1191" r:id="rId23"/>
    <p:sldId id="1214" r:id="rId24"/>
    <p:sldId id="1190" r:id="rId25"/>
    <p:sldId id="1145" r:id="rId26"/>
    <p:sldId id="1221" r:id="rId27"/>
    <p:sldId id="1171" r:id="rId28"/>
    <p:sldId id="1175" r:id="rId29"/>
    <p:sldId id="1186" r:id="rId30"/>
    <p:sldId id="1192" r:id="rId31"/>
    <p:sldId id="1211" r:id="rId32"/>
  </p:sldIdLst>
  <p:sldSz cx="9144000" cy="6858000" type="screen4x3"/>
  <p:notesSz cx="6858000" cy="9144000"/>
  <p:custDataLst>
    <p:tags r:id="rId35"/>
  </p:custDataLst>
  <p:defaultTextStyle>
    <a:defPPr>
      <a:defRPr lang="en-US"/>
    </a:defPPr>
    <a:lvl1pPr algn="l" rtl="0" eaLnBrk="0" fontAlgn="base" hangingPunct="0">
      <a:spcBef>
        <a:spcPct val="0"/>
      </a:spcBef>
      <a:spcAft>
        <a:spcPct val="0"/>
      </a:spcAft>
      <a:defRPr sz="2400" u="sng"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5pPr>
    <a:lvl6pPr marL="2286000" algn="l" defTabSz="914400" rtl="0" eaLnBrk="1" latinLnBrk="0" hangingPunct="1">
      <a:defRPr sz="2400" u="sng" kern="1200">
        <a:solidFill>
          <a:schemeClr val="tx1"/>
        </a:solidFill>
        <a:latin typeface="Garamond" pitchFamily="18" charset="0"/>
        <a:ea typeface="+mn-ea"/>
        <a:cs typeface="Arial" charset="0"/>
      </a:defRPr>
    </a:lvl6pPr>
    <a:lvl7pPr marL="2743200" algn="l" defTabSz="914400" rtl="0" eaLnBrk="1" latinLnBrk="0" hangingPunct="1">
      <a:defRPr sz="2400" u="sng" kern="1200">
        <a:solidFill>
          <a:schemeClr val="tx1"/>
        </a:solidFill>
        <a:latin typeface="Garamond" pitchFamily="18" charset="0"/>
        <a:ea typeface="+mn-ea"/>
        <a:cs typeface="Arial" charset="0"/>
      </a:defRPr>
    </a:lvl7pPr>
    <a:lvl8pPr marL="3200400" algn="l" defTabSz="914400" rtl="0" eaLnBrk="1" latinLnBrk="0" hangingPunct="1">
      <a:defRPr sz="2400" u="sng" kern="1200">
        <a:solidFill>
          <a:schemeClr val="tx1"/>
        </a:solidFill>
        <a:latin typeface="Garamond" pitchFamily="18" charset="0"/>
        <a:ea typeface="+mn-ea"/>
        <a:cs typeface="Arial" charset="0"/>
      </a:defRPr>
    </a:lvl8pPr>
    <a:lvl9pPr marL="3657600" algn="l" defTabSz="914400" rtl="0" eaLnBrk="1" latinLnBrk="0" hangingPunct="1">
      <a:defRPr sz="2400" u="sng" kern="1200">
        <a:solidFill>
          <a:schemeClr val="tx1"/>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768" userDrawn="1">
          <p15:clr>
            <a:srgbClr val="A4A3A4"/>
          </p15:clr>
        </p15:guide>
        <p15:guide id="2" pos="2880">
          <p15:clr>
            <a:srgbClr val="A4A3A4"/>
          </p15:clr>
        </p15:guide>
        <p15:guide id="3" pos="144" userDrawn="1">
          <p15:clr>
            <a:srgbClr val="A4A3A4"/>
          </p15:clr>
        </p15:guide>
        <p15:guide id="4" pos="5616" userDrawn="1">
          <p15:clr>
            <a:srgbClr val="A4A3A4"/>
          </p15:clr>
        </p15:guide>
        <p15:guide id="5"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ge Martinez Dominguez" initials="JMD" lastIdx="1" clrIdx="0">
    <p:extLst>
      <p:ext uri="{19B8F6BF-5375-455C-9EA6-DF929625EA0E}">
        <p15:presenceInfo xmlns:p15="http://schemas.microsoft.com/office/powerpoint/2012/main" userId="Jorge Martinez Domingu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EEC"/>
    <a:srgbClr val="080808"/>
    <a:srgbClr val="000000"/>
    <a:srgbClr val="008000"/>
    <a:srgbClr val="CC6600"/>
    <a:srgbClr val="0000FF"/>
    <a:srgbClr val="CC9900"/>
    <a:srgbClr val="8282E4"/>
    <a:srgbClr val="B2B2B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77985" autoAdjust="0"/>
  </p:normalViewPr>
  <p:slideViewPr>
    <p:cSldViewPr>
      <p:cViewPr varScale="1">
        <p:scale>
          <a:sx n="64" d="100"/>
          <a:sy n="64" d="100"/>
        </p:scale>
        <p:origin x="1810" y="62"/>
      </p:cViewPr>
      <p:guideLst>
        <p:guide orient="horz" pos="768"/>
        <p:guide pos="2880"/>
        <p:guide pos="144"/>
        <p:guide pos="5616"/>
        <p:guide orient="horz" pos="4128"/>
      </p:guideLst>
    </p:cSldViewPr>
  </p:slideViewPr>
  <p:notesTextViewPr>
    <p:cViewPr>
      <p:scale>
        <a:sx n="100" d="100"/>
        <a:sy n="100" d="100"/>
      </p:scale>
      <p:origin x="0" y="0"/>
    </p:cViewPr>
  </p:notesTextViewPr>
  <p:sorterViewPr>
    <p:cViewPr>
      <p:scale>
        <a:sx n="66" d="100"/>
        <a:sy n="66" d="100"/>
      </p:scale>
      <p:origin x="0" y="119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01474EDB-ED51-445C-AE78-1AF30F3F9D92}" type="datetimeFigureOut">
              <a:rPr lang="en-US" altLang="en-US"/>
              <a:pPr>
                <a:defRPr/>
              </a:pPr>
              <a:t>5/4/2018</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D3BB5AA-721D-44CC-AA76-B2A4102F1D90}" type="slidenum">
              <a:rPr lang="en-US" altLang="en-US"/>
              <a:pPr>
                <a:defRPr/>
              </a:pPr>
              <a:t>‹#›</a:t>
            </a:fld>
            <a:endParaRPr lang="en-US" altLang="en-US"/>
          </a:p>
        </p:txBody>
      </p:sp>
    </p:spTree>
    <p:extLst>
      <p:ext uri="{BB962C8B-B14F-4D97-AF65-F5344CB8AC3E}">
        <p14:creationId xmlns:p14="http://schemas.microsoft.com/office/powerpoint/2010/main" val="1362940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u="none">
                <a:latin typeface="Arial" charset="0"/>
              </a:defRPr>
            </a:lvl1pPr>
          </a:lstStyle>
          <a:p>
            <a:pPr>
              <a:defRPr/>
            </a:pPr>
            <a:endParaRPr lang="en-US" alt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charset="0"/>
              </a:defRPr>
            </a:lvl1pPr>
          </a:lstStyle>
          <a:p>
            <a:pPr>
              <a:defRPr/>
            </a:pPr>
            <a:fld id="{B6DD40B8-589C-4258-B768-CF4D4AB97694}" type="slidenum">
              <a:rPr lang="en-US" altLang="en-US"/>
              <a:pPr>
                <a:defRPr/>
              </a:pPr>
              <a:t>‹#›</a:t>
            </a:fld>
            <a:endParaRPr lang="en-US" altLang="en-US"/>
          </a:p>
        </p:txBody>
      </p:sp>
    </p:spTree>
    <p:extLst>
      <p:ext uri="{BB962C8B-B14F-4D97-AF65-F5344CB8AC3E}">
        <p14:creationId xmlns:p14="http://schemas.microsoft.com/office/powerpoint/2010/main" val="2957372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8131" name="Notes Placeholder 2"/>
          <p:cNvSpPr>
            <a:spLocks noGrp="1"/>
          </p:cNvSpPr>
          <p:nvPr>
            <p:ph type="body" idx="1"/>
          </p:nvPr>
        </p:nvSpPr>
        <p:spPr>
          <a:noFill/>
        </p:spPr>
        <p:txBody>
          <a:bodyPr/>
          <a:lstStyle/>
          <a:p>
            <a:r>
              <a:rPr lang="en-US" altLang="en-US" dirty="0">
                <a:latin typeface="Arial" charset="0"/>
              </a:rPr>
              <a:t>Hello everyone. My name is Jorge Martinez, and I am an international student here at the University of Arizona. I arrived last summer as part of an agreement with my home school in Madrid, Spain, and I joined the SpaceTREx laboratory to work on this project. </a:t>
            </a:r>
          </a:p>
          <a:p>
            <a:r>
              <a:rPr lang="en-US" altLang="en-US" dirty="0">
                <a:latin typeface="Arial" charset="0"/>
              </a:rPr>
              <a:t>The purpose of this presentation is to show the work that I have been doing during this semester, based on Water-enabled Propulsion Technologies for Interplanetary Travel and Surface Exploration. </a:t>
            </a:r>
          </a:p>
          <a:p>
            <a:endParaRPr lang="en-US" altLang="en-US" dirty="0">
              <a:latin typeface="Arial" charset="0"/>
            </a:endParaRPr>
          </a:p>
        </p:txBody>
      </p:sp>
      <p:sp>
        <p:nvSpPr>
          <p:cNvPr id="48132" name="Slide Number Placeholder 3"/>
          <p:cNvSpPr>
            <a:spLocks noGrp="1"/>
          </p:cNvSpPr>
          <p:nvPr>
            <p:ph type="sldNum" sz="quarter" idx="5"/>
          </p:nvPr>
        </p:nvSpPr>
        <p:spPr>
          <a:noFill/>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fld id="{D0203155-1E9D-491E-9998-C2F2FB009243}" type="slidenum">
              <a:rPr lang="en-US" altLang="en-US" sz="1200" u="none" smtClean="0">
                <a:solidFill>
                  <a:srgbClr val="000000"/>
                </a:solidFill>
                <a:latin typeface="Arial" charset="0"/>
              </a:rPr>
              <a:pPr/>
              <a:t>1</a:t>
            </a:fld>
            <a:endParaRPr lang="en-US" altLang="en-US" sz="1200" u="none">
              <a:solidFill>
                <a:srgbClr val="000000"/>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 I will start explaining the motivation of the project. Why are these technologies necessary in the near future?</a:t>
            </a:r>
          </a:p>
          <a:p>
            <a:r>
              <a:rPr lang="en-US" dirty="0"/>
              <a:t>This work is divided on two main projects, one system is a Solar Thermal Propulsion system for interplanetary travel, and the other is a Spherical robot for surface exploration.</a:t>
            </a:r>
          </a:p>
          <a:p>
            <a:r>
              <a:rPr lang="en-US" dirty="0"/>
              <a:t>In both of them, I will go over a quick system overview, and then analyze and explain the performance that can be expected for both systems.</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a:t>
            </a:fld>
            <a:endParaRPr lang="en-US" altLang="en-US"/>
          </a:p>
        </p:txBody>
      </p:sp>
    </p:spTree>
    <p:extLst>
      <p:ext uri="{BB962C8B-B14F-4D97-AF65-F5344CB8AC3E}">
        <p14:creationId xmlns:p14="http://schemas.microsoft.com/office/powerpoint/2010/main" val="94544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for a little bit of background: </a:t>
            </a:r>
          </a:p>
          <a:p>
            <a:pPr marL="171450" indent="-171450">
              <a:buFontTx/>
              <a:buChar char="-"/>
            </a:pPr>
            <a:r>
              <a:rPr lang="en-US" dirty="0"/>
              <a:t>Why space exploration? Well obviously the first main reason is related to science and knowledge. Questions like how do the planets form, or what is the combination of initial conditions that led our planet to become the abode for innumerable lifeforms reflect a basic human need to understand who we are and where we came from.</a:t>
            </a:r>
          </a:p>
          <a:p>
            <a:pPr marL="171450" indent="-171450">
              <a:buFontTx/>
              <a:buChar char="-"/>
            </a:pPr>
            <a:r>
              <a:rPr lang="en-US" dirty="0"/>
              <a:t>The answer to these questions lies out there, and after having thoroughly explored our planet, we are trying to understand the geo-history and composition of all others.</a:t>
            </a:r>
          </a:p>
          <a:p>
            <a:pPr marL="171450" indent="-171450">
              <a:buFontTx/>
              <a:buChar char="-"/>
            </a:pPr>
            <a:r>
              <a:rPr lang="en-US" dirty="0"/>
              <a:t>This knowledge should answer questions about habitability and astrobiology</a:t>
            </a:r>
          </a:p>
          <a:p>
            <a:pPr marL="171450" indent="-171450">
              <a:buFontTx/>
              <a:buChar char="-"/>
            </a:pPr>
            <a:r>
              <a:rPr lang="en-US" dirty="0"/>
              <a:t>However, this is not the only reason. Resources in our planet are limited, and here is where the concept of space economy is growing in popularity. Space economy is the full range of activities that create value and benefit human beings in the course not only of exploring, but also utilizing space.  </a:t>
            </a:r>
          </a:p>
          <a:p>
            <a:pPr marL="171450" indent="-171450">
              <a:buFontTx/>
              <a:buChar char="-"/>
            </a:pPr>
            <a:r>
              <a:rPr lang="en-US" dirty="0"/>
              <a:t>If a sustainable space economy, where humans live and work in space, is to be maintained, we have identified two key factors. First, we need to be able to use the off-world resources during the mission, so we don’t have to carry everything from Earth. And second, we need to reduce the cost. Launching cost, maintenance cost, at almost any cost can be reduced by using small spacecrafts and robots</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3</a:t>
            </a:fld>
            <a:endParaRPr lang="en-US" altLang="en-US"/>
          </a:p>
        </p:txBody>
      </p:sp>
    </p:spTree>
    <p:extLst>
      <p:ext uri="{BB962C8B-B14F-4D97-AF65-F5344CB8AC3E}">
        <p14:creationId xmlns:p14="http://schemas.microsoft.com/office/powerpoint/2010/main" val="599558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In-situ resources utilization is just that, the collection and use of resources encountered in the course of human or robotic space exploration that replace materials that otherwise would have been carried from Earth. </a:t>
            </a:r>
            <a:r>
              <a:rPr lang="en-US" dirty="0" err="1"/>
              <a:t>Neccesary</a:t>
            </a:r>
            <a:r>
              <a:rPr lang="en-US" dirty="0"/>
              <a:t> for:</a:t>
            </a:r>
          </a:p>
          <a:p>
            <a:r>
              <a:rPr lang="en-US" dirty="0"/>
              <a:t>	- Long missions, where a lot of power or thrust must be applied for long periods</a:t>
            </a:r>
          </a:p>
          <a:p>
            <a:r>
              <a:rPr lang="en-US" dirty="0"/>
              <a:t>	- Lower cost: both the cost of the resources and also the cost of launching and carrying them</a:t>
            </a:r>
          </a:p>
          <a:p>
            <a:r>
              <a:rPr lang="en-US" dirty="0"/>
              <a:t>	- Missions where a daily action is required or a routine movement has to be done, would mean a lot of resources that can be bring form Earth</a:t>
            </a:r>
          </a:p>
          <a:p>
            <a:r>
              <a:rPr lang="en-US" dirty="0"/>
              <a:t>	- Then of course makes everything cheaper</a:t>
            </a:r>
          </a:p>
          <a:p>
            <a:endParaRPr lang="en-US" dirty="0"/>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en-US" dirty="0"/>
              <a:t>Sunlight and water are the best examples of this. Many satellites use sunlight for powering, thanks to photovoltaics, and water is a resource that Water can be found in so many places in space, like C-class Near Earth Objects, the surface of Mars or its moons., and it can be used for multiple purposes, as we will see later</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4</a:t>
            </a:fld>
            <a:endParaRPr lang="en-US" altLang="en-US"/>
          </a:p>
        </p:txBody>
      </p:sp>
    </p:spTree>
    <p:extLst>
      <p:ext uri="{BB962C8B-B14F-4D97-AF65-F5344CB8AC3E}">
        <p14:creationId xmlns:p14="http://schemas.microsoft.com/office/powerpoint/2010/main" val="2988852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the use of small satellites is growing in popularity?</a:t>
            </a:r>
          </a:p>
          <a:p>
            <a:r>
              <a:rPr lang="en-US" dirty="0"/>
              <a:t>- The miniaturization of electronics and all other systems has allowed us to develop the ever smaller spacecrafts.</a:t>
            </a:r>
          </a:p>
          <a:p>
            <a:pPr marL="171450" indent="-171450">
              <a:buFontTx/>
              <a:buChar char="-"/>
            </a:pPr>
            <a:r>
              <a:rPr lang="en-US" dirty="0"/>
              <a:t>Well they represent a huge reduction in lunching cost (weight), but also in development times and therefore project cost.</a:t>
            </a:r>
          </a:p>
          <a:p>
            <a:pPr marL="171450" indent="-171450">
              <a:buFontTx/>
              <a:buChar char="-"/>
            </a:pPr>
            <a:r>
              <a:rPr lang="en-US" dirty="0"/>
              <a:t>They can be easily manufactured,</a:t>
            </a:r>
          </a:p>
          <a:p>
            <a:pPr marL="171450" indent="-171450">
              <a:buFontTx/>
              <a:buChar char="-"/>
            </a:pPr>
            <a:r>
              <a:rPr lang="en-US" dirty="0"/>
              <a:t>And important: we can use a cloud of different microsatellites to replace a single large. This means that in some cases they are expendable, but also it is easier to replace them when damaged.</a:t>
            </a:r>
          </a:p>
          <a:p>
            <a:pPr marL="171450" indent="-171450">
              <a:buFontTx/>
              <a:buChar char="-"/>
            </a:pPr>
            <a:r>
              <a:rPr lang="en-US" dirty="0"/>
              <a:t>And therefore they represent a workhorse for interplanetary travel</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5</a:t>
            </a:fld>
            <a:endParaRPr lang="en-US" altLang="en-US"/>
          </a:p>
        </p:txBody>
      </p:sp>
    </p:spTree>
    <p:extLst>
      <p:ext uri="{BB962C8B-B14F-4D97-AF65-F5344CB8AC3E}">
        <p14:creationId xmlns:p14="http://schemas.microsoft.com/office/powerpoint/2010/main" val="189212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propulsion technologies have been developed for small satellites, summarized in the following table.</a:t>
            </a:r>
          </a:p>
          <a:p>
            <a:endParaRPr lang="en-US" dirty="0"/>
          </a:p>
          <a:p>
            <a:r>
              <a:rPr lang="en-US" dirty="0"/>
              <a:t>-There are some solutions that can provide high Specific impulse, up to thousands of seconds (Point Hall or electric)</a:t>
            </a:r>
          </a:p>
          <a:p>
            <a:pPr marL="171450" indent="-171450">
              <a:buFontTx/>
              <a:buChar char="-"/>
            </a:pPr>
            <a:r>
              <a:rPr lang="en-US" dirty="0"/>
              <a:t>However, their thrust level requires long waiting times, a lot of precision for maneuvering and it is for that hard to achieve capture orbits </a:t>
            </a:r>
          </a:p>
          <a:p>
            <a:pPr marL="171450" indent="-171450">
              <a:buFontTx/>
              <a:buChar char="-"/>
            </a:pPr>
            <a:r>
              <a:rPr lang="en-US" dirty="0"/>
              <a:t>On the other side, bipropellant provides thrust but at low specific impulse</a:t>
            </a:r>
          </a:p>
          <a:p>
            <a:pPr marL="171450" indent="-171450">
              <a:buFontTx/>
              <a:buChar char="-"/>
            </a:pPr>
            <a:r>
              <a:rPr lang="en-US" dirty="0"/>
              <a:t>Solar Thermal technologies represent a medium-range solution for both (Point).</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6</a:t>
            </a:fld>
            <a:endParaRPr lang="en-US" altLang="en-US"/>
          </a:p>
        </p:txBody>
      </p:sp>
    </p:spTree>
    <p:extLst>
      <p:ext uri="{BB962C8B-B14F-4D97-AF65-F5344CB8AC3E}">
        <p14:creationId xmlns:p14="http://schemas.microsoft.com/office/powerpoint/2010/main" val="4028272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so as we have seen all this missions require a lot of technology and resources, and that is why is necessary to try to use a multifunctional materials to support this long missions. </a:t>
            </a:r>
          </a:p>
          <a:p>
            <a:endParaRPr lang="en-US" dirty="0"/>
          </a:p>
          <a:p>
            <a:r>
              <a:rPr lang="en-US" dirty="0"/>
              <a:t>- Adopting a common high-performance but green propulsion. This would have major benefits</a:t>
            </a:r>
          </a:p>
          <a:p>
            <a:pPr marL="171450" indent="-171450">
              <a:buFontTx/>
              <a:buChar char="-"/>
            </a:pPr>
            <a:r>
              <a:rPr lang="en-US" dirty="0"/>
              <a:t>We need to also maximize the functionality of few materials. This is, trying to use materials that can be used for different things at the same time</a:t>
            </a:r>
          </a:p>
          <a:p>
            <a:pPr marL="171450" indent="-171450">
              <a:buFontTx/>
              <a:buChar char="-"/>
            </a:pPr>
            <a:r>
              <a:rPr lang="en-US" dirty="0"/>
              <a:t>And if possible that these resources can be actually replenished in space</a:t>
            </a:r>
          </a:p>
          <a:p>
            <a:pPr marL="0" indent="0">
              <a:buFontTx/>
              <a:buNone/>
            </a:pPr>
            <a:endParaRPr lang="en-US" dirty="0"/>
          </a:p>
          <a:p>
            <a:pPr marL="0" indent="0">
              <a:buFontTx/>
              <a:buNone/>
            </a:pPr>
            <a:r>
              <a:rPr lang="en-US" dirty="0"/>
              <a:t>What can fulfill all this?</a:t>
            </a:r>
          </a:p>
          <a:p>
            <a:r>
              <a:rPr lang="en-US" dirty="0"/>
              <a:t>-Water can be used not only to sustain human-life, but also for use in propulsion, power and radiation protection systems.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Water is a compelling choice for fuel. It is a green monopropellant, that simplifies storing, handling and transportation, since is widely available, it requires smaller tanks (high density) and is no volatile</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7</a:t>
            </a:fld>
            <a:endParaRPr lang="en-US" altLang="en-US"/>
          </a:p>
        </p:txBody>
      </p:sp>
    </p:spTree>
    <p:extLst>
      <p:ext uri="{BB962C8B-B14F-4D97-AF65-F5344CB8AC3E}">
        <p14:creationId xmlns:p14="http://schemas.microsoft.com/office/powerpoint/2010/main" val="1958843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of this work then to detect a market gap and improve capabilities of other systems, using ISRU and small compact technologies.</a:t>
            </a:r>
          </a:p>
          <a:p>
            <a:r>
              <a:rPr lang="en-US" dirty="0"/>
              <a:t>Both concepts were previously studied by other people in the Lab so my main objective was to</a:t>
            </a:r>
          </a:p>
          <a:p>
            <a:pPr marL="171450" indent="-171450">
              <a:buFontTx/>
              <a:buChar char="-"/>
            </a:pPr>
            <a:r>
              <a:rPr lang="en-US" dirty="0"/>
              <a:t>Find flaws</a:t>
            </a:r>
          </a:p>
          <a:p>
            <a:pPr marL="171450" indent="-171450">
              <a:buFontTx/>
              <a:buChar char="-"/>
            </a:pPr>
            <a:r>
              <a:rPr lang="en-US" dirty="0"/>
              <a:t>Refine a conceptual design: solar thermal steam propulsion for interplanetary planetary travel (STP) and SphereX for surface exploration</a:t>
            </a:r>
          </a:p>
          <a:p>
            <a:pPr marL="171450" indent="-171450">
              <a:buFontTx/>
              <a:buChar char="-"/>
            </a:pPr>
            <a:r>
              <a:rPr lang="en-US" dirty="0"/>
              <a:t>Develop a propulsion systems modelling and performance analysis </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8</a:t>
            </a:fld>
            <a:endParaRPr lang="en-US" altLang="en-US"/>
          </a:p>
        </p:txBody>
      </p:sp>
    </p:spTree>
    <p:extLst>
      <p:ext uri="{BB962C8B-B14F-4D97-AF65-F5344CB8AC3E}">
        <p14:creationId xmlns:p14="http://schemas.microsoft.com/office/powerpoint/2010/main" val="3333756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Thermal Propulsion concept can be summarized in the following diagram. It uses a solar concentrator to focus all the solar energy into a receiver. There are different concepts developed about this receiver, but mainly they are based on absorbing the light directly, or using a heat exchanger to provide the heat to the propellant. Once the propellant is heated to the design temperatures, it is expanded through a convergent-divergent nozzle to create thrust.</a:t>
            </a:r>
          </a:p>
          <a:p>
            <a:endParaRPr lang="en-US" dirty="0"/>
          </a:p>
          <a:p>
            <a:pPr marL="171450" indent="-171450">
              <a:buFontTx/>
              <a:buChar char="-"/>
            </a:pPr>
            <a:r>
              <a:rPr lang="en-US" dirty="0"/>
              <a:t>In this project we used this concept, and showed that a technology like this can be used with water. It can be converted into superheated steam with the same procedure and expelled by the nozzle to produce thrust. </a:t>
            </a:r>
          </a:p>
          <a:p>
            <a:pPr marL="171450" indent="-171450">
              <a:buFontTx/>
              <a:buChar char="-"/>
            </a:pPr>
            <a:r>
              <a:rPr lang="en-US" dirty="0"/>
              <a:t>Previous technologies tried to use the water extracted from these worlds with an electrolysis procedure, decomposing water into hydrogen and oxygen and then produce a combustion. The problem however is that water extracted can have trace elements of sulfur and others, that poison the electrolysis cells. Superheating water however allows us to use the impure water extracted.</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10</a:t>
            </a:fld>
            <a:endParaRPr lang="en-US" altLang="en-US"/>
          </a:p>
        </p:txBody>
      </p:sp>
    </p:spTree>
    <p:extLst>
      <p:ext uri="{BB962C8B-B14F-4D97-AF65-F5344CB8AC3E}">
        <p14:creationId xmlns:p14="http://schemas.microsoft.com/office/powerpoint/2010/main" val="47516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design, a parabolic dish was employed as the solar concentrator technology. For being parabolic shape, the incoming rays coming parallel to the axis will be deflected to the focal point. Ideally they would be reflected into a point, but in reality, the light is not perfectly aligned with the axis and therefore the focal point ends up being a focal area. </a:t>
            </a:r>
          </a:p>
          <a:p>
            <a:endParaRPr lang="en-US" dirty="0"/>
          </a:p>
          <a:p>
            <a:pPr marL="171450" indent="-171450">
              <a:buFontTx/>
              <a:buChar char="-"/>
            </a:pPr>
            <a:r>
              <a:rPr lang="en-US" dirty="0"/>
              <a:t>The concentration ratio, which is the property that tells us how solar energy is concentrated, can be geometrically found as the relation between the concentrator and receiver areas, as the total energy hitting them both must be the same (lets suppose no losses).</a:t>
            </a:r>
          </a:p>
          <a:p>
            <a:pPr marL="171450" indent="-171450">
              <a:buFontTx/>
              <a:buChar char="-"/>
            </a:pPr>
            <a:endParaRPr lang="en-US" dirty="0"/>
          </a:p>
          <a:p>
            <a:pPr marL="171450" indent="-171450">
              <a:buFontTx/>
              <a:buChar char="-"/>
            </a:pPr>
            <a:r>
              <a:rPr lang="en-US" dirty="0"/>
              <a:t>Parabolic Dish was chosen instead of flat mirrors due to the fact that they can achieve higher concentrator ratios. As it is shown here, the concentrator ratio on this dishes can be as high as 11.000 if no optical error is taken into account. For being realistic in the calculations, we will say that the upper limit of this concentration ratio is around 10,000, which is about the maximum achieved by other technologies.</a:t>
            </a:r>
          </a:p>
          <a:p>
            <a:pPr marL="171450" indent="-171450">
              <a:buFontTx/>
              <a:buChar char="-"/>
            </a:pPr>
            <a:endParaRPr lang="en-US" dirty="0"/>
          </a:p>
          <a:p>
            <a:pPr marL="171450" indent="-171450">
              <a:buFontTx/>
              <a:buChar char="-"/>
            </a:pPr>
            <a:r>
              <a:rPr lang="en-US" dirty="0"/>
              <a:t>Parabolic concentrators for space use have been built and tested, although the technology has never flown. There are both rigid and inflatable options. Rigid structures are compact and they have a good performance. Densities of 1.5 km/m3 have been achieved and they don’t need a supportive structure. </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11</a:t>
            </a:fld>
            <a:endParaRPr lang="en-US" altLang="en-US"/>
          </a:p>
        </p:txBody>
      </p:sp>
    </p:spTree>
    <p:extLst>
      <p:ext uri="{BB962C8B-B14F-4D97-AF65-F5344CB8AC3E}">
        <p14:creationId xmlns:p14="http://schemas.microsoft.com/office/powerpoint/2010/main" val="2850614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of the two concepts explained for the solar receiver, we chose to use a volumetric solar absorber (DIRECT GAIN)</a:t>
            </a:r>
          </a:p>
          <a:p>
            <a:pPr marL="171450" indent="-171450">
              <a:buFontTx/>
              <a:buChar char="-"/>
            </a:pPr>
            <a:r>
              <a:rPr lang="en-US" dirty="0"/>
              <a:t>In the first concept, the energy is concentrated into the absorber surface, then it has to be transmitted to the working fluid, which will then heat the propellant through a heat exchanger. This means too many thermal resistances</a:t>
            </a:r>
          </a:p>
          <a:p>
            <a:pPr marL="171450" indent="-171450">
              <a:buFontTx/>
              <a:buChar char="-"/>
            </a:pPr>
            <a:r>
              <a:rPr lang="en-US" dirty="0"/>
              <a:t>The thermal resistance can be simplified if we directly concentrate the energy into a nanofluid that will work at the same time as the receiver and propellant. A nanofluid is just a mix between a fluid and nanoparticles to enhance the heat transfer properties. </a:t>
            </a:r>
          </a:p>
          <a:p>
            <a:pPr marL="171450" indent="-171450">
              <a:buFontTx/>
              <a:buChar char="-"/>
            </a:pPr>
            <a:r>
              <a:rPr lang="en-US" dirty="0"/>
              <a:t>In case of radiation: more surface radiated</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12</a:t>
            </a:fld>
            <a:endParaRPr lang="en-US" altLang="en-US"/>
          </a:p>
        </p:txBody>
      </p:sp>
    </p:spTree>
    <p:extLst>
      <p:ext uri="{BB962C8B-B14F-4D97-AF65-F5344CB8AC3E}">
        <p14:creationId xmlns:p14="http://schemas.microsoft.com/office/powerpoint/2010/main" val="3793882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it can be seen here. The sun is concentrated into the focal length, which then is reflected directly to the water and nanoparticles mixed.</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13</a:t>
            </a:fld>
            <a:endParaRPr lang="en-US" altLang="en-US"/>
          </a:p>
        </p:txBody>
      </p:sp>
    </p:spTree>
    <p:extLst>
      <p:ext uri="{BB962C8B-B14F-4D97-AF65-F5344CB8AC3E}">
        <p14:creationId xmlns:p14="http://schemas.microsoft.com/office/powerpoint/2010/main" val="1359565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analyze first how well these nanoparticles absorb the heat</a:t>
            </a:r>
          </a:p>
          <a:p>
            <a:r>
              <a:rPr lang="en-US" dirty="0"/>
              <a:t>Then how well they transmit these heat to the surrounding water</a:t>
            </a:r>
          </a:p>
          <a:p>
            <a:pPr marL="171450" indent="-171450">
              <a:buFontTx/>
              <a:buChar char="-"/>
            </a:pPr>
            <a:r>
              <a:rPr lang="en-US" dirty="0"/>
              <a:t>Receiver temperature function of concentrated light and nanoparticles radiative properties</a:t>
            </a:r>
          </a:p>
          <a:p>
            <a:pPr marL="171450" indent="-171450">
              <a:buFontTx/>
              <a:buChar char="-"/>
            </a:pPr>
            <a:r>
              <a:rPr lang="en-US" dirty="0"/>
              <a:t>We employed carbon nanoparticles (VANTABLACK) because it can absorb up to 99% of the incoming radiation</a:t>
            </a:r>
          </a:p>
          <a:p>
            <a:pPr marL="171450" indent="-171450">
              <a:buFontTx/>
              <a:buChar char="-"/>
            </a:pPr>
            <a:r>
              <a:rPr lang="en-US" dirty="0"/>
              <a:t>Here we show the temperatures that these particles could achieve in both near mars and earth environments. The change between them is actually the solar influx at both positions as mars is farther from the Sun</a:t>
            </a:r>
          </a:p>
          <a:p>
            <a:pPr marL="171450" indent="-171450">
              <a:buFontTx/>
              <a:buChar char="-"/>
            </a:pPr>
            <a:r>
              <a:rPr lang="en-US" dirty="0"/>
              <a:t>3000K!!</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15</a:t>
            </a:fld>
            <a:endParaRPr lang="en-US" altLang="en-US"/>
          </a:p>
        </p:txBody>
      </p:sp>
    </p:spTree>
    <p:extLst>
      <p:ext uri="{BB962C8B-B14F-4D97-AF65-F5344CB8AC3E}">
        <p14:creationId xmlns:p14="http://schemas.microsoft.com/office/powerpoint/2010/main" val="2482511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analyze these receiver efficiency in terms of how much heat it absorbs respect the incoming energy. </a:t>
            </a:r>
          </a:p>
          <a:p>
            <a:r>
              <a:rPr lang="en-US" dirty="0"/>
              <a:t>For that, we just do an energy balance where the Useful work is the absorbed one, minus the radiative losses and convective losses</a:t>
            </a:r>
          </a:p>
          <a:p>
            <a:pPr marL="171450" indent="-171450">
              <a:buFontTx/>
              <a:buChar char="-"/>
            </a:pPr>
            <a:r>
              <a:rPr lang="en-US" dirty="0"/>
              <a:t>We can see that at higher temperatures there will be higher radiation losses and therefore lower efficiencies.</a:t>
            </a:r>
          </a:p>
          <a:p>
            <a:pPr marL="171450" indent="-171450">
              <a:buFontTx/>
              <a:buChar char="-"/>
            </a:pPr>
            <a:r>
              <a:rPr lang="en-US" dirty="0"/>
              <a:t>We can also see that for a given receiver temperature, the efficiency is higher at high concentration ratios</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16</a:t>
            </a:fld>
            <a:endParaRPr lang="en-US" altLang="en-US"/>
          </a:p>
        </p:txBody>
      </p:sp>
    </p:spTree>
    <p:extLst>
      <p:ext uri="{BB962C8B-B14F-4D97-AF65-F5344CB8AC3E}">
        <p14:creationId xmlns:p14="http://schemas.microsoft.com/office/powerpoint/2010/main" val="375473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have to analyze how well do the nanoparticles transmit the heat to the water.</a:t>
            </a:r>
          </a:p>
          <a:p>
            <a:r>
              <a:rPr lang="en-US" dirty="0"/>
              <a:t>- For that, we defined an efficiency in the process defined as the heat used in steam production and heating, divided by the incoming solar energy.</a:t>
            </a:r>
          </a:p>
          <a:p>
            <a:pPr marL="171450" indent="-171450">
              <a:buFontTx/>
              <a:buChar char="-"/>
            </a:pPr>
            <a:r>
              <a:rPr lang="en-US" dirty="0"/>
              <a:t>There are some experimental work on low concentration ratios, for gold nanoparticles, that shows that this efficiency ca be as high as 0.8-0.9</a:t>
            </a:r>
          </a:p>
          <a:p>
            <a:pPr marL="171450" indent="-171450">
              <a:buFontTx/>
              <a:buChar char="-"/>
            </a:pPr>
            <a:r>
              <a:rPr lang="en-US" dirty="0"/>
              <a:t>We could not do this measurements with our particles, but similar photothermal efficiency is expected</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17</a:t>
            </a:fld>
            <a:endParaRPr lang="en-US" altLang="en-US"/>
          </a:p>
        </p:txBody>
      </p:sp>
    </p:spTree>
    <p:extLst>
      <p:ext uri="{BB962C8B-B14F-4D97-AF65-F5344CB8AC3E}">
        <p14:creationId xmlns:p14="http://schemas.microsoft.com/office/powerpoint/2010/main" val="2043154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these values, we can find the time that we need to achieve 2500K for different propellant amounts.</a:t>
            </a:r>
          </a:p>
          <a:p>
            <a:pPr marL="171450" indent="-171450">
              <a:buFontTx/>
              <a:buChar char="-"/>
            </a:pPr>
            <a:r>
              <a:rPr lang="en-US" dirty="0"/>
              <a:t>Obviously, the bigger the parabolic dish is, the more energy it will absorb, and the less time it will take.</a:t>
            </a:r>
          </a:p>
          <a:p>
            <a:pPr marL="171450" indent="-171450">
              <a:buFontTx/>
              <a:buChar char="-"/>
            </a:pPr>
            <a:r>
              <a:rPr lang="en-US" dirty="0"/>
              <a:t>There is an important difference here due to the solar flux difference between earth and mars, but note that it might take less than minutes to heat up 15 grams of water to 2500K  with a 1 meter square dish</a:t>
            </a:r>
          </a:p>
          <a:p>
            <a:pPr marL="171450" indent="-171450">
              <a:buFontTx/>
              <a:buChar char="-"/>
            </a:pPr>
            <a:r>
              <a:rPr lang="en-US" dirty="0"/>
              <a:t> </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18</a:t>
            </a:fld>
            <a:endParaRPr lang="en-US" altLang="en-US"/>
          </a:p>
        </p:txBody>
      </p:sp>
    </p:spTree>
    <p:extLst>
      <p:ext uri="{BB962C8B-B14F-4D97-AF65-F5344CB8AC3E}">
        <p14:creationId xmlns:p14="http://schemas.microsoft.com/office/powerpoint/2010/main" val="1828399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analyze how these results impact in the performance of the propulsion system.</a:t>
            </a:r>
          </a:p>
          <a:p>
            <a:endParaRPr lang="en-US" dirty="0"/>
          </a:p>
          <a:p>
            <a:r>
              <a:rPr lang="en-US" dirty="0"/>
              <a:t>First, we analyze the specific impulse, which is actually the change in linear momentum that a unit mass of the propellant can generate. This is, how good does the rocket use the propellant. Thrust/mass flow rate</a:t>
            </a:r>
          </a:p>
          <a:p>
            <a:endParaRPr lang="en-US" dirty="0"/>
          </a:p>
          <a:p>
            <a:r>
              <a:rPr lang="en-US" dirty="0"/>
              <a:t>-As you can see here, it is a function of the working temperature and pressure, the propellant, and the nozzle design</a:t>
            </a:r>
          </a:p>
          <a:p>
            <a:pPr marL="171450" indent="-171450">
              <a:buFontTx/>
              <a:buChar char="-"/>
            </a:pPr>
            <a:r>
              <a:rPr lang="en-US" dirty="0"/>
              <a:t>Again, we computed it for near earth and near mars environment, and we saw maximums about 290 and 320 s.</a:t>
            </a:r>
          </a:p>
          <a:p>
            <a:pPr marL="0" indent="0">
              <a:buFontTx/>
              <a:buNone/>
            </a:pPr>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19</a:t>
            </a:fld>
            <a:endParaRPr lang="en-US" altLang="en-US"/>
          </a:p>
        </p:txBody>
      </p:sp>
    </p:spTree>
    <p:extLst>
      <p:ext uri="{BB962C8B-B14F-4D97-AF65-F5344CB8AC3E}">
        <p14:creationId xmlns:p14="http://schemas.microsoft.com/office/powerpoint/2010/main" val="2675492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the other issue with the interplanetary technologies was the thrust. The thrust is actually the reaction force that is created in the rocket when the propellant is expelled. We computed the possible thrust achievable from the efficiencies of the particles of absorbing heat, the efficiency of the particles to transmit the heat to the fluid, and the exhaust velocity. </a:t>
            </a:r>
          </a:p>
          <a:p>
            <a:endParaRPr lang="en-US" dirty="0"/>
          </a:p>
          <a:p>
            <a:pPr marL="171450" indent="-171450">
              <a:buFontTx/>
              <a:buChar char="-"/>
            </a:pPr>
            <a:r>
              <a:rPr lang="en-US" dirty="0"/>
              <a:t>We found that a 1m2 concentrator is enough to achieve around 1N thrust.</a:t>
            </a:r>
          </a:p>
          <a:p>
            <a:pPr marL="171450" indent="-171450">
              <a:buFontTx/>
              <a:buChar char="-"/>
            </a:pPr>
            <a:r>
              <a:rPr lang="en-US" dirty="0"/>
              <a:t>The overall efficiency of the system, this is how well does it convert the incoming solar flux into kinetic energy,  is around 0.7, way higher than electrothermal water technologies, around 0.4.</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20</a:t>
            </a:fld>
            <a:endParaRPr lang="en-US" altLang="en-US"/>
          </a:p>
        </p:txBody>
      </p:sp>
    </p:spTree>
    <p:extLst>
      <p:ext uri="{BB962C8B-B14F-4D97-AF65-F5344CB8AC3E}">
        <p14:creationId xmlns:p14="http://schemas.microsoft.com/office/powerpoint/2010/main" val="3020025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delta-v capabilities were analyzed.  Delta-v is the total impulse that is needed to perform a maneuver.</a:t>
            </a:r>
          </a:p>
          <a:p>
            <a:r>
              <a:rPr lang="en-US" dirty="0"/>
              <a:t>This equation relates this total impulse with the amount of propellant mass that is needed to do it.</a:t>
            </a:r>
          </a:p>
          <a:p>
            <a:endParaRPr lang="en-US" dirty="0"/>
          </a:p>
          <a:p>
            <a:r>
              <a:rPr lang="en-US" dirty="0"/>
              <a:t>We can here compare these capabilities for different water-based technologies, and see that</a:t>
            </a:r>
          </a:p>
          <a:p>
            <a:r>
              <a:rPr lang="en-US" dirty="0"/>
              <a:t>	- It approaches water electrolysis propulsion systems. BUT IT CAN USE IMPURE WATER. Don’t poison the cells with the </a:t>
            </a:r>
            <a:r>
              <a:rPr lang="en-US" dirty="0" err="1"/>
              <a:t>Sulfure</a:t>
            </a:r>
            <a:r>
              <a:rPr lang="en-US" dirty="0"/>
              <a:t> traces</a:t>
            </a:r>
          </a:p>
          <a:p>
            <a:r>
              <a:rPr lang="en-US" dirty="0"/>
              <a:t>	- Offer a superior performance than water electrothermal propulsion.</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21</a:t>
            </a:fld>
            <a:endParaRPr lang="en-US" altLang="en-US"/>
          </a:p>
        </p:txBody>
      </p:sp>
    </p:spTree>
    <p:extLst>
      <p:ext uri="{BB962C8B-B14F-4D97-AF65-F5344CB8AC3E}">
        <p14:creationId xmlns:p14="http://schemas.microsoft.com/office/powerpoint/2010/main" val="4091480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buClr>
                <a:schemeClr val="bg1"/>
              </a:buClr>
              <a:buSzPct val="100000"/>
              <a:buFont typeface="Wingdings" panose="05000000000000000000" pitchFamily="2" charset="2"/>
              <a:buChar char="§"/>
            </a:pPr>
            <a:r>
              <a:rPr lang="en-US" sz="2200" dirty="0"/>
              <a:t>Developed a refined Solar Thermal Steam Propulsion concept for spacecraft</a:t>
            </a:r>
          </a:p>
          <a:p>
            <a:pPr>
              <a:lnSpc>
                <a:spcPct val="150000"/>
              </a:lnSpc>
              <a:buClr>
                <a:schemeClr val="bg1"/>
              </a:buClr>
              <a:buSzPct val="100000"/>
              <a:buFont typeface="Wingdings" panose="05000000000000000000" pitchFamily="2" charset="2"/>
              <a:buChar char="§"/>
            </a:pPr>
            <a:r>
              <a:rPr lang="en-US" sz="2200" dirty="0"/>
              <a:t>Better performance than water-based electrothermal technologies,  and comparable to water electrolysis</a:t>
            </a:r>
          </a:p>
          <a:p>
            <a:pPr lvl="1">
              <a:lnSpc>
                <a:spcPct val="150000"/>
              </a:lnSpc>
              <a:buClr>
                <a:schemeClr val="bg1"/>
              </a:buClr>
              <a:buSzPct val="100000"/>
              <a:buFont typeface="Wingdings" panose="05000000000000000000" pitchFamily="2" charset="2"/>
              <a:buChar char="§"/>
            </a:pPr>
            <a:r>
              <a:rPr lang="en-US" sz="2200" dirty="0"/>
              <a:t>Major implications</a:t>
            </a:r>
          </a:p>
          <a:p>
            <a:pPr>
              <a:lnSpc>
                <a:spcPct val="150000"/>
              </a:lnSpc>
              <a:buClr>
                <a:schemeClr val="bg1"/>
              </a:buClr>
              <a:buSzPct val="100000"/>
              <a:buFont typeface="Wingdings" panose="05000000000000000000" pitchFamily="2" charset="2"/>
              <a:buChar char="§"/>
            </a:pPr>
            <a:r>
              <a:rPr lang="en-US" sz="2200" dirty="0"/>
              <a:t>Delta-v on the 4km/s range required from LEO to Phobos</a:t>
            </a:r>
          </a:p>
          <a:p>
            <a:pPr lvl="1">
              <a:lnSpc>
                <a:spcPct val="150000"/>
              </a:lnSpc>
              <a:buClr>
                <a:schemeClr val="bg1"/>
              </a:buClr>
              <a:buSzPct val="100000"/>
              <a:buFont typeface="Wingdings" panose="05000000000000000000" pitchFamily="2" charset="2"/>
              <a:buChar char="§"/>
            </a:pPr>
            <a:r>
              <a:rPr lang="en-US" sz="1400" dirty="0"/>
              <a:t>LEO to Earth-Mars transfer 3.6 km/s</a:t>
            </a:r>
          </a:p>
          <a:p>
            <a:pPr lvl="1">
              <a:lnSpc>
                <a:spcPct val="150000"/>
              </a:lnSpc>
              <a:buClr>
                <a:schemeClr val="bg1"/>
              </a:buClr>
              <a:buSzPct val="100000"/>
              <a:buFont typeface="Wingdings" panose="05000000000000000000" pitchFamily="2" charset="2"/>
              <a:buChar char="§"/>
            </a:pPr>
            <a:r>
              <a:rPr lang="en-US" sz="1400" dirty="0"/>
              <a:t>Aerocapture and aerobraking to Phobos transfer and 0.5 km/s to Phobos surface</a:t>
            </a:r>
          </a:p>
          <a:p>
            <a:pPr>
              <a:lnSpc>
                <a:spcPct val="150000"/>
              </a:lnSpc>
              <a:buClr>
                <a:schemeClr val="bg1"/>
              </a:buClr>
              <a:buSzPct val="100000"/>
              <a:buFont typeface="Wingdings" panose="05000000000000000000" pitchFamily="2" charset="2"/>
              <a:buChar char="§"/>
            </a:pPr>
            <a:r>
              <a:rPr lang="en-US" sz="2200" dirty="0"/>
              <a:t>Adapted the technology to power surface vehicles, and a ballistic hop mobility was shown for a quad-engine configuration</a:t>
            </a:r>
          </a:p>
          <a:p>
            <a:pPr marL="457200" lvl="1" indent="0">
              <a:lnSpc>
                <a:spcPct val="150000"/>
              </a:lnSpc>
              <a:buClr>
                <a:schemeClr val="bg1"/>
              </a:buClr>
              <a:buSzPct val="100000"/>
              <a:buNone/>
            </a:pPr>
            <a:endParaRPr lang="en-US" sz="1400" dirty="0"/>
          </a:p>
          <a:p>
            <a:pPr>
              <a:lnSpc>
                <a:spcPct val="150000"/>
              </a:lnSpc>
              <a:buClr>
                <a:schemeClr val="bg1"/>
              </a:buClr>
              <a:buSzPct val="100000"/>
              <a:buFont typeface="Wingdings" panose="05000000000000000000" pitchFamily="2" charset="2"/>
              <a:buChar char="§"/>
            </a:pPr>
            <a:endParaRPr lang="en-US" sz="2200" dirty="0"/>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23</a:t>
            </a:fld>
            <a:endParaRPr lang="en-US" altLang="en-US"/>
          </a:p>
        </p:txBody>
      </p:sp>
    </p:spTree>
    <p:extLst>
      <p:ext uri="{BB962C8B-B14F-4D97-AF65-F5344CB8AC3E}">
        <p14:creationId xmlns:p14="http://schemas.microsoft.com/office/powerpoint/2010/main" val="1187624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Clr>
                <a:schemeClr val="bg1"/>
              </a:buClr>
              <a:buSzPct val="100000"/>
              <a:buFont typeface="Wingdings" panose="05000000000000000000" pitchFamily="2" charset="2"/>
              <a:buChar char="§"/>
            </a:pPr>
            <a:r>
              <a:rPr lang="en-US" dirty="0"/>
              <a:t>Refine understanding and analysis of STSP </a:t>
            </a:r>
          </a:p>
          <a:p>
            <a:pPr>
              <a:lnSpc>
                <a:spcPct val="200000"/>
              </a:lnSpc>
              <a:buClr>
                <a:schemeClr val="bg1"/>
              </a:buClr>
              <a:buSzPct val="100000"/>
              <a:buFont typeface="Wingdings" panose="05000000000000000000" pitchFamily="2" charset="2"/>
              <a:buChar char="§"/>
            </a:pPr>
            <a:r>
              <a:rPr lang="en-US" dirty="0"/>
              <a:t> Develop an scalable model for STSP</a:t>
            </a:r>
          </a:p>
          <a:p>
            <a:pPr>
              <a:lnSpc>
                <a:spcPct val="200000"/>
              </a:lnSpc>
              <a:buClr>
                <a:schemeClr val="bg1"/>
              </a:buClr>
              <a:buSzPct val="100000"/>
              <a:buFont typeface="Wingdings" panose="05000000000000000000" pitchFamily="2" charset="2"/>
              <a:buChar char="§"/>
            </a:pPr>
            <a:r>
              <a:rPr lang="en-US" dirty="0"/>
              <a:t>  Develop a dynamic model for ballistic hopping of a quad-engine configuration robot</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24</a:t>
            </a:fld>
            <a:endParaRPr lang="en-US" altLang="en-US"/>
          </a:p>
        </p:txBody>
      </p:sp>
    </p:spTree>
    <p:extLst>
      <p:ext uri="{BB962C8B-B14F-4D97-AF65-F5344CB8AC3E}">
        <p14:creationId xmlns:p14="http://schemas.microsoft.com/office/powerpoint/2010/main" val="260535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Plasmonic resonance: by an external electromagnetic radiation, we can excite the free electrons on metals. With the right frequency excitation we will create oscillations of these negatively charged electron cloud and the positively charged ions. </a:t>
            </a:r>
          </a:p>
          <a:p>
            <a:endParaRPr lang="en-US" dirty="0"/>
          </a:p>
          <a:p>
            <a:r>
              <a:rPr lang="en-US" dirty="0"/>
              <a:t>In regular objects, not possible. Because the wavelength must be bigger than the size of the object. </a:t>
            </a:r>
          </a:p>
          <a:p>
            <a:r>
              <a:rPr lang="en-US" dirty="0"/>
              <a:t>Nanoparticles, tiny: 10e-09.</a:t>
            </a:r>
          </a:p>
          <a:p>
            <a:r>
              <a:rPr lang="en-US" dirty="0"/>
              <a:t>The main reason why these are used: Tunable with the shape and size</a:t>
            </a:r>
          </a:p>
          <a:p>
            <a:endParaRPr lang="en-US" dirty="0"/>
          </a:p>
          <a:p>
            <a:r>
              <a:rPr lang="en-US" dirty="0"/>
              <a:t>Carbon: absorptivity at all ranges. Better performance.</a:t>
            </a:r>
          </a:p>
          <a:p>
            <a:endParaRPr lang="en-US" dirty="0"/>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27</a:t>
            </a:fld>
            <a:endParaRPr lang="en-US" altLang="en-US"/>
          </a:p>
        </p:txBody>
      </p:sp>
    </p:spTree>
    <p:extLst>
      <p:ext uri="{BB962C8B-B14F-4D97-AF65-F5344CB8AC3E}">
        <p14:creationId xmlns:p14="http://schemas.microsoft.com/office/powerpoint/2010/main" val="1890573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analyze how well they transmit the energy to the surrounding fluid, we first analyze how much heat is needed to </a:t>
            </a:r>
          </a:p>
        </p:txBody>
      </p:sp>
      <p:sp>
        <p:nvSpPr>
          <p:cNvPr id="4" name="Slide Number Placeholder 3"/>
          <p:cNvSpPr>
            <a:spLocks noGrp="1"/>
          </p:cNvSpPr>
          <p:nvPr>
            <p:ph type="sldNum" sz="quarter" idx="10"/>
          </p:nvPr>
        </p:nvSpPr>
        <p:spPr/>
        <p:txBody>
          <a:bodyPr/>
          <a:lstStyle/>
          <a:p>
            <a:pPr>
              <a:defRPr/>
            </a:pPr>
            <a:fld id="{B6DD40B8-589C-4258-B768-CF4D4AB97694}" type="slidenum">
              <a:rPr lang="en-US" altLang="en-US" smtClean="0"/>
              <a:pPr>
                <a:defRPr/>
              </a:pPr>
              <a:t>28</a:t>
            </a:fld>
            <a:endParaRPr lang="en-US" altLang="en-US"/>
          </a:p>
        </p:txBody>
      </p:sp>
    </p:spTree>
    <p:extLst>
      <p:ext uri="{BB962C8B-B14F-4D97-AF65-F5344CB8AC3E}">
        <p14:creationId xmlns:p14="http://schemas.microsoft.com/office/powerpoint/2010/main" val="214704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1631950"/>
            <a:ext cx="9144000" cy="5226050"/>
          </a:xfrm>
          <a:prstGeom prst="rect">
            <a:avLst/>
          </a:prstGeom>
          <a:solidFill>
            <a:schemeClr val="bg2"/>
          </a:solidFill>
          <a:ln w="9525" algn="ctr">
            <a:solidFill>
              <a:schemeClr val="bg2"/>
            </a:solidFill>
            <a:round/>
            <a:headEnd/>
            <a:tailEnd/>
          </a:ln>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p>
        </p:txBody>
      </p:sp>
      <p:sp>
        <p:nvSpPr>
          <p:cNvPr id="5" name="Rectangle 4"/>
          <p:cNvSpPr>
            <a:spLocks noChangeArrowheads="1"/>
          </p:cNvSpPr>
          <p:nvPr userDrawn="1"/>
        </p:nvSpPr>
        <p:spPr bwMode="auto">
          <a:xfrm>
            <a:off x="0" y="0"/>
            <a:ext cx="9144000" cy="1631950"/>
          </a:xfrm>
          <a:prstGeom prst="rect">
            <a:avLst/>
          </a:prstGeom>
          <a:solidFill>
            <a:schemeClr val="bg2"/>
          </a:solidFill>
          <a:ln w="9525" algn="ctr">
            <a:solidFill>
              <a:schemeClr val="bg2"/>
            </a:solidFill>
            <a:round/>
            <a:headEnd/>
            <a:tailEnd/>
          </a:ln>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6" name="Rectangle 13"/>
          <p:cNvSpPr>
            <a:spLocks noGrp="1" noChangeArrowheads="1"/>
          </p:cNvSpPr>
          <p:nvPr>
            <p:ph type="dt" sz="quarter" idx="10"/>
          </p:nvPr>
        </p:nvSpPr>
        <p:spPr>
          <a:xfrm>
            <a:off x="457200" y="6248400"/>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ltLang="en-US"/>
          </a:p>
        </p:txBody>
      </p:sp>
      <p:sp>
        <p:nvSpPr>
          <p:cNvPr id="7"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ltLang="en-US"/>
          </a:p>
        </p:txBody>
      </p:sp>
      <p:sp>
        <p:nvSpPr>
          <p:cNvPr id="8" name="Rectangle 15"/>
          <p:cNvSpPr>
            <a:spLocks noGrp="1" noChangeArrowheads="1"/>
          </p:cNvSpPr>
          <p:nvPr>
            <p:ph type="sldNum" sz="quarter" idx="12"/>
          </p:nvPr>
        </p:nvSpPr>
        <p:spPr>
          <a:xfrm>
            <a:off x="6705600" y="6254750"/>
            <a:ext cx="2133600" cy="476250"/>
          </a:xfrm>
        </p:spPr>
        <p:txBody>
          <a:bodyPr/>
          <a:lstStyle>
            <a:lvl1pPr>
              <a:defRPr/>
            </a:lvl1pPr>
          </a:lstStyle>
          <a:p>
            <a:pPr>
              <a:defRPr/>
            </a:pPr>
            <a:fld id="{D1679FE2-8CAF-437C-A214-F90023E92C01}" type="slidenum">
              <a:rPr lang="en-US" altLang="en-US"/>
              <a:pPr>
                <a:defRPr/>
              </a:pPr>
              <a:t>‹#›</a:t>
            </a:fld>
            <a:endParaRPr lang="en-US" altLang="en-US"/>
          </a:p>
        </p:txBody>
      </p:sp>
    </p:spTree>
    <p:extLst>
      <p:ext uri="{BB962C8B-B14F-4D97-AF65-F5344CB8AC3E}">
        <p14:creationId xmlns:p14="http://schemas.microsoft.com/office/powerpoint/2010/main" val="348286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144000" cy="1023938"/>
          </a:xfrm>
          <a:prstGeom prst="rect">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p>
        </p:txBody>
      </p:sp>
      <p:sp>
        <p:nvSpPr>
          <p:cNvPr id="5" name="Rectangle 4"/>
          <p:cNvSpPr>
            <a:spLocks noChangeArrowheads="1"/>
          </p:cNvSpPr>
          <p:nvPr userDrawn="1"/>
        </p:nvSpPr>
        <p:spPr bwMode="auto">
          <a:xfrm>
            <a:off x="0" y="0"/>
            <a:ext cx="9144000" cy="1055688"/>
          </a:xfrm>
          <a:prstGeom prst="rect">
            <a:avLst/>
          </a:prstGeom>
          <a:solidFill>
            <a:srgbClr val="000000"/>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b="20941"/>
          <a:stretch>
            <a:fillRect/>
          </a:stretch>
        </p:blipFill>
        <p:spPr bwMode="auto">
          <a:xfrm>
            <a:off x="0" y="152400"/>
            <a:ext cx="9144000" cy="90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l="3981" t="5264" r="4601" b="2695"/>
          <a:stretch>
            <a:fillRect/>
          </a:stretch>
        </p:blipFill>
        <p:spPr bwMode="auto">
          <a:xfrm>
            <a:off x="8305800" y="33338"/>
            <a:ext cx="6858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p:cNvPicPr>
            <a:picLocks noChangeAspect="1" noChangeArrowheads="1"/>
          </p:cNvPicPr>
          <p:nvPr userDrawn="1"/>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3333" t="13333" r="18266" b="11598"/>
          <a:stretch>
            <a:fillRect/>
          </a:stretch>
        </p:blipFill>
        <p:spPr bwMode="auto">
          <a:xfrm>
            <a:off x="1219200" y="0"/>
            <a:ext cx="762000" cy="87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900487" y="101600"/>
            <a:ext cx="823913" cy="39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71687" y="0"/>
            <a:ext cx="1220788"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3"/>
          <p:cNvPicPr>
            <a:picLocks noChangeAspect="1"/>
          </p:cNvPicPr>
          <p:nvPr userDrawn="1"/>
        </p:nvPicPr>
        <p:blipFill>
          <a:blip r:embed="rId8">
            <a:extLst>
              <a:ext uri="{28A0092B-C50C-407E-A947-70E740481C1C}">
                <a14:useLocalDpi xmlns:a14="http://schemas.microsoft.com/office/drawing/2010/main" val="0"/>
              </a:ext>
            </a:extLst>
          </a:blip>
          <a:srcRect l="32690" t="20818" r="48808" b="50429"/>
          <a:stretch>
            <a:fillRect/>
          </a:stretch>
        </p:blipFill>
        <p:spPr bwMode="auto">
          <a:xfrm rot="820518">
            <a:off x="3371850" y="268287"/>
            <a:ext cx="252412"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3" name="Content Placeholder 2"/>
          <p:cNvSpPr>
            <a:spLocks noGrp="1"/>
          </p:cNvSpPr>
          <p:nvPr>
            <p:ph idx="1"/>
          </p:nvPr>
        </p:nvSpPr>
        <p:spPr>
          <a:xfrm>
            <a:off x="457200" y="1937386"/>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8"/>
          <p:cNvSpPr>
            <a:spLocks noGrp="1" noChangeArrowheads="1"/>
          </p:cNvSpPr>
          <p:nvPr>
            <p:ph type="ftr" sz="quarter" idx="10"/>
          </p:nvPr>
        </p:nvSpPr>
        <p:spPr>
          <a:xfrm>
            <a:off x="3886200" y="6381750"/>
            <a:ext cx="2438400" cy="476250"/>
          </a:xfrm>
        </p:spPr>
        <p:txBody>
          <a:bodyPr/>
          <a:lstStyle>
            <a:lvl1pPr>
              <a:defRPr>
                <a:solidFill>
                  <a:schemeClr val="bg2"/>
                </a:solidFill>
              </a:defRPr>
            </a:lvl1pPr>
          </a:lstStyle>
          <a:p>
            <a:pPr>
              <a:defRPr/>
            </a:pPr>
            <a:fld id="{A5B7903D-A7E9-444F-864B-9B8D1AD37644}" type="slidenum">
              <a:rPr lang="en-US" altLang="en-US"/>
              <a:pPr>
                <a:defRPr/>
              </a:pPr>
              <a:t>‹#›</a:t>
            </a:fld>
            <a:endParaRPr lang="en-US" altLang="en-US"/>
          </a:p>
        </p:txBody>
      </p:sp>
      <p:pic>
        <p:nvPicPr>
          <p:cNvPr id="14" name="Picture 2"/>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0" y="92591"/>
            <a:ext cx="1143000" cy="898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3189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ltLang="en-US"/>
          </a:p>
        </p:txBody>
      </p:sp>
      <p:sp>
        <p:nvSpPr>
          <p:cNvPr id="5" name="Rectangle 3"/>
          <p:cNvSpPr>
            <a:spLocks noGrp="1" noChangeArrowheads="1"/>
          </p:cNvSpPr>
          <p:nvPr>
            <p:ph type="sldNum" sz="quarter" idx="11"/>
          </p:nvPr>
        </p:nvSpPr>
        <p:spPr/>
        <p:txBody>
          <a:bodyPr/>
          <a:lstStyle>
            <a:lvl1pPr>
              <a:defRPr/>
            </a:lvl1pPr>
          </a:lstStyle>
          <a:p>
            <a:pPr>
              <a:defRPr/>
            </a:pPr>
            <a:fld id="{C18A72A2-C927-4AD2-B6BD-334B6F468978}" type="slidenum">
              <a:rPr lang="en-US" altLang="en-US"/>
              <a:pPr>
                <a:defRPr/>
              </a:pPr>
              <a:t>‹#›</a:t>
            </a:fld>
            <a:endParaRPr lang="en-US" altLang="en-US"/>
          </a:p>
        </p:txBody>
      </p:sp>
      <p:sp>
        <p:nvSpPr>
          <p:cNvPr id="6" name="Rectangle 14"/>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790507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ltLang="en-US"/>
          </a:p>
        </p:txBody>
      </p:sp>
      <p:sp>
        <p:nvSpPr>
          <p:cNvPr id="6" name="Rectangle 3"/>
          <p:cNvSpPr>
            <a:spLocks noGrp="1" noChangeArrowheads="1"/>
          </p:cNvSpPr>
          <p:nvPr>
            <p:ph type="sldNum" sz="quarter" idx="11"/>
          </p:nvPr>
        </p:nvSpPr>
        <p:spPr/>
        <p:txBody>
          <a:bodyPr/>
          <a:lstStyle>
            <a:lvl1pPr>
              <a:defRPr/>
            </a:lvl1pPr>
          </a:lstStyle>
          <a:p>
            <a:pPr>
              <a:defRPr/>
            </a:pPr>
            <a:fld id="{6666D988-2114-498F-A334-6EE9E58D6952}" type="slidenum">
              <a:rPr lang="en-US" altLang="en-US"/>
              <a:pPr>
                <a:defRPr/>
              </a:pPr>
              <a:t>‹#›</a:t>
            </a:fld>
            <a:endParaRPr lang="en-US" altLang="en-US"/>
          </a:p>
        </p:txBody>
      </p:sp>
      <p:sp>
        <p:nvSpPr>
          <p:cNvPr id="7" name="Rectangle 14"/>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80311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ltLang="en-US"/>
          </a:p>
        </p:txBody>
      </p:sp>
      <p:sp>
        <p:nvSpPr>
          <p:cNvPr id="8" name="Rectangle 3"/>
          <p:cNvSpPr>
            <a:spLocks noGrp="1" noChangeArrowheads="1"/>
          </p:cNvSpPr>
          <p:nvPr>
            <p:ph type="sldNum" sz="quarter" idx="11"/>
          </p:nvPr>
        </p:nvSpPr>
        <p:spPr/>
        <p:txBody>
          <a:bodyPr/>
          <a:lstStyle>
            <a:lvl1pPr>
              <a:defRPr/>
            </a:lvl1pPr>
          </a:lstStyle>
          <a:p>
            <a:pPr>
              <a:defRPr/>
            </a:pPr>
            <a:fld id="{2D0C72D5-A4C3-415F-BE1A-C51057BA938A}" type="slidenum">
              <a:rPr lang="en-US" altLang="en-US"/>
              <a:pPr>
                <a:defRPr/>
              </a:pPr>
              <a:t>‹#›</a:t>
            </a:fld>
            <a:endParaRPr lang="en-US" altLang="en-US"/>
          </a:p>
        </p:txBody>
      </p:sp>
      <p:sp>
        <p:nvSpPr>
          <p:cNvPr id="9" name="Rectangle 14"/>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296398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ltLang="en-US"/>
          </a:p>
        </p:txBody>
      </p:sp>
      <p:sp>
        <p:nvSpPr>
          <p:cNvPr id="4" name="Slide Number Placeholder 3"/>
          <p:cNvSpPr>
            <a:spLocks noGrp="1" noChangeArrowheads="1"/>
          </p:cNvSpPr>
          <p:nvPr>
            <p:ph type="sldNum" sz="quarter" idx="11"/>
          </p:nvPr>
        </p:nvSpPr>
        <p:spPr/>
        <p:txBody>
          <a:bodyPr/>
          <a:lstStyle>
            <a:lvl1pPr>
              <a:defRPr/>
            </a:lvl1pPr>
          </a:lstStyle>
          <a:p>
            <a:pPr>
              <a:defRPr/>
            </a:pPr>
            <a:fld id="{F385EFFF-C6D4-4399-B4E5-A98AB47C8426}"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9421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E8DD0342-24E6-4ED1-B95A-2F32E83E4021}" type="slidenum">
              <a:rPr lang="en-US" altLang="en-US"/>
              <a:pPr>
                <a:defRPr/>
              </a:pPr>
              <a:t>‹#›</a:t>
            </a:fld>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676079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D952E379-E2C2-4C37-861A-5D3E4F8C5E0A}" type="slidenum">
              <a:rPr lang="en-US" altLang="en-US"/>
              <a:pPr>
                <a:defRPr/>
              </a:pPr>
              <a:t>‹#›</a:t>
            </a:fld>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195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42FC05C9-B726-4B9F-AA8F-51691AA091D8}" type="slidenum">
              <a:rPr lang="en-US" altLang="en-US"/>
              <a:pPr>
                <a:defRPr/>
              </a:pPr>
              <a:t>‹#›</a:t>
            </a:fld>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0845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3490BC78-BC3C-4B9A-98E1-3F61DBDC4421}" type="slidenum">
              <a:rPr lang="en-US" altLang="en-US"/>
              <a:pPr>
                <a:defRPr/>
              </a:pPr>
              <a:t>‹#›</a:t>
            </a:fld>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381198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74867390-7B86-4529-938C-15D6DCA33869}" type="slidenum">
              <a:rPr lang="en-US" altLang="en-US"/>
              <a:pPr>
                <a:defRPr/>
              </a:pPr>
              <a:t>‹#›</a:t>
            </a:fld>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233513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41887724-42C2-4735-89EA-CECD0836B7C7}" type="slidenum">
              <a:rPr lang="en-US" altLang="en-US"/>
              <a:pPr>
                <a:defRPr/>
              </a:pPr>
              <a:t>‹#›</a:t>
            </a:fld>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586081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1A5E2EAC-7913-46E9-A062-F2C7B8738C1C}" type="slidenum">
              <a:rPr lang="en-US" altLang="en-US"/>
              <a:pPr>
                <a:defRPr/>
              </a:pPr>
              <a:t>‹#›</a:t>
            </a:fld>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097358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a:defRPr/>
            </a:pPr>
            <a:fld id="{D3926DA5-DBC2-41FC-AD2E-4643BFDEB55E}" type="slidenum">
              <a:rPr lang="en-US" altLang="en-US"/>
              <a:pPr>
                <a:defRPr/>
              </a:pPr>
              <a:t>‹#›</a:t>
            </a:fld>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53711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a:defRPr/>
            </a:pPr>
            <a:fld id="{FC1374C7-05E4-48E6-82BD-AECC435C7617}" type="slidenum">
              <a:rPr lang="en-US" altLang="en-US"/>
              <a:pPr>
                <a:defRPr/>
              </a:pPr>
              <a:t>‹#›</a:t>
            </a:fld>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0960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C627B826-2D08-4465-B487-416ADF7E2374}" type="slidenum">
              <a:rPr lang="en-US" altLang="en-US"/>
              <a:pPr>
                <a:defRPr/>
              </a:pPr>
              <a:t>‹#›</a:t>
            </a:fld>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609536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2647881E-F12F-4B96-8F14-B82288565F35}" type="slidenum">
              <a:rPr lang="en-US" altLang="en-US"/>
              <a:pPr>
                <a:defRPr/>
              </a:pPr>
              <a:t>‹#›</a:t>
            </a:fld>
            <a:endParaRPr lang="en-US" altLang="en-US"/>
          </a:p>
        </p:txBody>
      </p:sp>
      <p:sp>
        <p:nvSpPr>
          <p:cNvPr id="7" name="Rectangle 14"/>
          <p:cNvSpPr>
            <a:spLocks noGrp="1" noChangeArrowheads="1"/>
          </p:cNvSpPr>
          <p:nvPr>
            <p:ph type="ftr" sz="quarter" idx="11"/>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2972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11113"/>
            <a:ext cx="9156700" cy="697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userDrawn="1"/>
        </p:nvSpPr>
        <p:spPr bwMode="auto">
          <a:xfrm>
            <a:off x="-12700" y="-11113"/>
            <a:ext cx="9385300" cy="849313"/>
          </a:xfrm>
          <a:prstGeom prst="rect">
            <a:avLst/>
          </a:prstGeom>
          <a:solidFill>
            <a:schemeClr val="bg2">
              <a:alpha val="74000"/>
            </a:schemeClr>
          </a:solidFill>
          <a:ln>
            <a:noFill/>
          </a:ln>
          <a:extLst/>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05800" y="47625"/>
            <a:ext cx="6858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6350" y="838200"/>
            <a:ext cx="9144000" cy="6157913"/>
          </a:xfrm>
          <a:prstGeom prst="rect">
            <a:avLst/>
          </a:prstGeom>
          <a:solidFill>
            <a:schemeClr val="bg2">
              <a:alpha val="14000"/>
            </a:schemeClr>
          </a:solidFill>
          <a:ln>
            <a:noFill/>
          </a:ln>
          <a:extLst/>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9" name="Rectangle 13"/>
          <p:cNvSpPr>
            <a:spLocks noGrp="1" noChangeArrowheads="1"/>
          </p:cNvSpPr>
          <p:nvPr>
            <p:ph type="dt" sz="quarter" idx="10"/>
          </p:nvPr>
        </p:nvSpPr>
        <p:spPr>
          <a:xfrm>
            <a:off x="457200" y="6248400"/>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10"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1" name="Rectangle 15"/>
          <p:cNvSpPr>
            <a:spLocks noGrp="1" noChangeArrowheads="1"/>
          </p:cNvSpPr>
          <p:nvPr>
            <p:ph type="sldNum" sz="quarter" idx="12"/>
          </p:nvPr>
        </p:nvSpPr>
        <p:spPr>
          <a:xfrm>
            <a:off x="6705600" y="6254750"/>
            <a:ext cx="2133600" cy="476250"/>
          </a:xfrm>
        </p:spPr>
        <p:txBody>
          <a:bodyPr/>
          <a:lstStyle>
            <a:lvl1pPr>
              <a:defRPr/>
            </a:lvl1pPr>
          </a:lstStyle>
          <a:p>
            <a:pPr>
              <a:defRPr/>
            </a:pPr>
            <a:fld id="{1074DE60-353D-498E-842D-738ACD3D6B1B}" type="slidenum">
              <a:rPr lang="en-US"/>
              <a:pPr>
                <a:defRPr/>
              </a:pPr>
              <a:t>‹#›</a:t>
            </a:fld>
            <a:endParaRPr lang="en-US"/>
          </a:p>
        </p:txBody>
      </p:sp>
    </p:spTree>
    <p:extLst>
      <p:ext uri="{BB962C8B-B14F-4D97-AF65-F5344CB8AC3E}">
        <p14:creationId xmlns:p14="http://schemas.microsoft.com/office/powerpoint/2010/main" val="241224911"/>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144000" cy="1055688"/>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1049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2288" y="41275"/>
            <a:ext cx="947737"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57200" y="1937386"/>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8" name="Rectangle 7"/>
          <p:cNvSpPr>
            <a:spLocks noGrp="1" noChangeArrowheads="1"/>
          </p:cNvSpPr>
          <p:nvPr>
            <p:ph type="ftr" sz="quarter" idx="10"/>
          </p:nvPr>
        </p:nvSpPr>
        <p:spPr>
          <a:xfrm>
            <a:off x="3886200" y="6381750"/>
            <a:ext cx="2438400" cy="476250"/>
          </a:xfrm>
        </p:spPr>
        <p:txBody>
          <a:bodyPr/>
          <a:lstStyle>
            <a:lvl1pPr>
              <a:defRPr>
                <a:solidFill>
                  <a:srgbClr val="000514"/>
                </a:solidFill>
              </a:defRPr>
            </a:lvl1pPr>
          </a:lstStyle>
          <a:p>
            <a:pPr>
              <a:defRPr/>
            </a:pPr>
            <a:fld id="{C547A257-F2A4-4FDB-A631-A186213120FF}" type="slidenum">
              <a:rPr lang="en-US"/>
              <a:pPr>
                <a:defRPr/>
              </a:pPr>
              <a:t>‹#›</a:t>
            </a:fld>
            <a:endParaRPr lang="en-US" dirty="0"/>
          </a:p>
        </p:txBody>
      </p:sp>
    </p:spTree>
    <p:extLst>
      <p:ext uri="{BB962C8B-B14F-4D97-AF65-F5344CB8AC3E}">
        <p14:creationId xmlns:p14="http://schemas.microsoft.com/office/powerpoint/2010/main" val="2553828636"/>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CA435CDE-651A-49E0-8E2D-3E0BD1DDB379}"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08003198"/>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69BC6E6E-8357-4DAF-9DAD-C07898E43BFF}"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357067609"/>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5DBC92E1-4D50-4C66-A9BE-91B374D6830F}" type="slidenum">
              <a:rPr lang="en-US"/>
              <a:pPr>
                <a:defRPr/>
              </a:pPr>
              <a:t>‹#›</a:t>
            </a:fld>
            <a:endParaRPr lang="en-US"/>
          </a:p>
        </p:txBody>
      </p:sp>
      <p:sp>
        <p:nvSpPr>
          <p:cNvPr id="9"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54546485"/>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C2EA1687-FBC8-4C94-90DE-50B33DAE3B33}" type="slidenum">
              <a:rPr lang="en-US"/>
              <a:pPr>
                <a:defRPr/>
              </a:pPr>
              <a:t>‹#›</a:t>
            </a:fld>
            <a:endParaRPr lang="en-US"/>
          </a:p>
        </p:txBody>
      </p:sp>
      <p:sp>
        <p:nvSpPr>
          <p:cNvPr id="5"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41789631"/>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A878A486-A671-416D-A591-D66BBD06A9D0}" type="slidenum">
              <a:rPr lang="en-US"/>
              <a:pPr>
                <a:defRPr/>
              </a:pPr>
              <a:t>‹#›</a:t>
            </a:fld>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3754016"/>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5240B2D6-3317-4B2C-9D12-E3A439892E2B}"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7376498"/>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7BB60615-4902-4828-9330-3F0CE3312A3E}"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9718115"/>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8725335F-F642-4900-9770-9C3A9C17D382}"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602952"/>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CC66096D-26B3-4993-9776-7D02C7D04AA5}"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0702056"/>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34648715-406C-46A5-AD86-98DC18270E2F}"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9011992"/>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780087D9-4669-4C3B-9276-1DE8C0263AE4}" type="slidenum">
              <a:rPr lang="en-US"/>
              <a:pPr>
                <a:defRPr/>
              </a:pPr>
              <a:t>‹#›</a:t>
            </a:fld>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85280992"/>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a:defRPr/>
            </a:pPr>
            <a:fld id="{4A246270-A8AE-4268-891C-842C3FEF7137}"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0941083"/>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a:defRPr/>
            </a:pPr>
            <a:fld id="{E2B40A56-F7AD-4277-B391-A86E346988B5}"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1689456"/>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97F7BB42-9617-40A6-B505-3A8D139CB858}" type="slidenum">
              <a:rPr lang="en-US"/>
              <a:pPr>
                <a:defRPr/>
              </a:pPr>
              <a:t>‹#›</a:t>
            </a:fld>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51361277"/>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36731C18-6B9A-4CA8-9BF6-6C64B1E1898D}" type="slidenum">
              <a:rPr lang="en-US"/>
              <a:pPr>
                <a:defRPr/>
              </a:pPr>
              <a:t>‹#›</a:t>
            </a:fld>
            <a:endParaRPr lang="en-US"/>
          </a:p>
        </p:txBody>
      </p:sp>
      <p:sp>
        <p:nvSpPr>
          <p:cNvPr id="7"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70839634"/>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charset="0"/>
              </a:defRPr>
            </a:lvl1pPr>
          </a:lstStyle>
          <a:p>
            <a:pPr>
              <a:defRPr/>
            </a:pPr>
            <a:fld id="{291D9AF5-5D86-4324-9382-8C0F833400BD}" type="slidenum">
              <a:rPr lang="en-US" altLang="en-US"/>
              <a:pPr>
                <a:defRPr/>
              </a:pPr>
              <a:t>‹#›</a:t>
            </a:fld>
            <a:endParaRPr lang="en-US" altLang="en-US"/>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latin typeface="Arial" charset="0"/>
              </a:defRPr>
            </a:lvl1pPr>
          </a:lstStyle>
          <a:p>
            <a:pPr>
              <a:defRPr/>
            </a:pPr>
            <a:endParaRPr lang="en-US" altLang="en-US"/>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577" r:id="rId1"/>
    <p:sldLayoutId id="2147484578" r:id="rId2"/>
    <p:sldLayoutId id="2147484579" r:id="rId3"/>
    <p:sldLayoutId id="2147484580" r:id="rId4"/>
    <p:sldLayoutId id="2147484581" r:id="rId5"/>
    <p:sldLayoutId id="2147484582" r:id="rId6"/>
    <p:sldLayoutId id="2147484544" r:id="rId7"/>
    <p:sldLayoutId id="2147484545" r:id="rId8"/>
    <p:sldLayoutId id="2147484546" r:id="rId9"/>
    <p:sldLayoutId id="2147484547" r:id="rId10"/>
    <p:sldLayoutId id="2147484548" r:id="rId11"/>
    <p:sldLayoutId id="2147484549" r:id="rId12"/>
    <p:sldLayoutId id="2147484550" r:id="rId13"/>
    <p:sldLayoutId id="2147484551" r:id="rId14"/>
    <p:sldLayoutId id="2147484552" r:id="rId15"/>
    <p:sldLayoutId id="2147484553" r:id="rId16"/>
    <p:sldLayoutId id="2147484554" r:id="rId17"/>
  </p:sldLayoutIdLst>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105"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105"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105"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solidFill>
                  <a:srgbClr val="FFFFFF"/>
                </a:solidFill>
                <a:latin typeface="Arial" pitchFamily="34" charset="0"/>
                <a:cs typeface="+mn-cs"/>
              </a:defRPr>
            </a:lvl1pPr>
          </a:lstStyle>
          <a:p>
            <a:pPr>
              <a:defRPr/>
            </a:pPr>
            <a:fld id="{42828F28-DB59-435E-8625-DC9F655877F4}" type="slidenum">
              <a:rPr lang="en-US"/>
              <a:pPr>
                <a:defRPr/>
              </a:pPr>
              <a:t>‹#›</a:t>
            </a:fld>
            <a:endParaRPr lang="en-US"/>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solidFill>
                  <a:srgbClr val="FFFFFF"/>
                </a:solidFill>
                <a:latin typeface="Arial" pitchFamily="34" charset="0"/>
                <a:cs typeface="+mn-cs"/>
              </a:defRPr>
            </a:lvl1pPr>
          </a:lstStyle>
          <a:p>
            <a:pPr>
              <a:defRPr/>
            </a:pPr>
            <a:endParaRPr lang="en-US"/>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583" r:id="rId1"/>
    <p:sldLayoutId id="2147484584" r:id="rId2"/>
    <p:sldLayoutId id="2147484585" r:id="rId3"/>
    <p:sldLayoutId id="2147484586" r:id="rId4"/>
    <p:sldLayoutId id="2147484587" r:id="rId5"/>
    <p:sldLayoutId id="2147484588" r:id="rId6"/>
    <p:sldLayoutId id="2147484555" r:id="rId7"/>
    <p:sldLayoutId id="2147484556" r:id="rId8"/>
    <p:sldLayoutId id="2147484557" r:id="rId9"/>
    <p:sldLayoutId id="2147484558" r:id="rId10"/>
    <p:sldLayoutId id="2147484559" r:id="rId11"/>
    <p:sldLayoutId id="2147484560" r:id="rId12"/>
    <p:sldLayoutId id="2147484561" r:id="rId13"/>
    <p:sldLayoutId id="2147484562" r:id="rId14"/>
    <p:sldLayoutId id="2147484563" r:id="rId15"/>
    <p:sldLayoutId id="2147484564" r:id="rId16"/>
    <p:sldLayoutId id="2147484565" r:id="rId17"/>
  </p:sldLayoutIdLst>
  <p:transition spd="slow"/>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105"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105"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105"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0.pn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40.png"/></Relationships>
</file>

<file path=ppt/slides/_rels/slide29.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60.png"/><Relationship Id="rId4" Type="http://schemas.openxmlformats.org/officeDocument/2006/relationships/image" Target="../media/image350.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a:extLst/>
        </p:spPr>
        <p:txBody>
          <a:bodyPr/>
          <a:lstStyle/>
          <a:p>
            <a:pPr>
              <a:defRPr/>
            </a:pPr>
            <a:endParaRPr lang="en-US">
              <a:solidFill>
                <a:srgbClr val="FFFFFF"/>
              </a:solidFill>
              <a:cs typeface="+mn-cs"/>
            </a:endParaRPr>
          </a:p>
        </p:txBody>
      </p:sp>
      <p:sp>
        <p:nvSpPr>
          <p:cNvPr id="27" name="Rectangle 26"/>
          <p:cNvSpPr/>
          <p:nvPr/>
        </p:nvSpPr>
        <p:spPr bwMode="auto">
          <a:xfrm>
            <a:off x="0" y="0"/>
            <a:ext cx="9144000" cy="6858000"/>
          </a:xfrm>
          <a:prstGeom prst="rect">
            <a:avLst/>
          </a:prstGeom>
          <a:solidFill>
            <a:srgbClr val="000000"/>
          </a:solidFill>
          <a:ln w="9525" cap="flat" cmpd="sng" algn="ctr">
            <a:noFill/>
            <a:prstDash val="solid"/>
            <a:round/>
            <a:headEnd type="none" w="med" len="med"/>
            <a:tailEnd type="none" w="med" len="med"/>
          </a:ln>
          <a:effectLst/>
          <a:extLst/>
        </p:spPr>
        <p:txBody>
          <a:bodyPr/>
          <a:lstStyle/>
          <a:p>
            <a:pPr>
              <a:defRPr/>
            </a:pPr>
            <a:endParaRPr lang="en-US" dirty="0">
              <a:solidFill>
                <a:srgbClr val="FFFFFF"/>
              </a:solidFill>
              <a:cs typeface="+mn-cs"/>
            </a:endParaRPr>
          </a:p>
        </p:txBody>
      </p:sp>
      <p:pic>
        <p:nvPicPr>
          <p:cNvPr id="2253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0631" y="66998"/>
            <a:ext cx="10668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258192" y="5686492"/>
            <a:ext cx="8716962" cy="1138773"/>
          </a:xfrm>
          <a:prstGeom prst="rect">
            <a:avLst/>
          </a:prstGeom>
          <a:noFill/>
        </p:spPr>
        <p:txBody>
          <a:bodyPr>
            <a:spAutoFit/>
          </a:bodyPr>
          <a:lstStyle/>
          <a:p>
            <a:pPr algn="ctr" eaLnBrk="1" fontAlgn="auto" hangingPunct="1">
              <a:spcBef>
                <a:spcPts val="0"/>
              </a:spcBef>
              <a:spcAft>
                <a:spcPts val="0"/>
              </a:spcAft>
              <a:defRPr/>
            </a:pPr>
            <a:r>
              <a:rPr lang="en-US" sz="2000" b="1" u="none" dirty="0">
                <a:solidFill>
                  <a:srgbClr val="FFFFFF"/>
                </a:solidFill>
                <a:latin typeface="Garamond"/>
                <a:cs typeface="+mn-cs"/>
              </a:rPr>
              <a:t>Jorge Martinez Dominguez</a:t>
            </a:r>
            <a:endParaRPr lang="en-US" sz="1600" b="1" u="none" baseline="30000" dirty="0">
              <a:solidFill>
                <a:srgbClr val="FFFFFF"/>
              </a:solidFill>
              <a:latin typeface="Garamond"/>
              <a:cs typeface="+mn-cs"/>
            </a:endParaRPr>
          </a:p>
          <a:p>
            <a:pPr algn="ctr" eaLnBrk="1" fontAlgn="auto" hangingPunct="1">
              <a:spcBef>
                <a:spcPts val="0"/>
              </a:spcBef>
              <a:spcAft>
                <a:spcPts val="0"/>
              </a:spcAft>
              <a:defRPr/>
            </a:pPr>
            <a:r>
              <a:rPr lang="en-US" sz="1600" b="1" u="none" dirty="0">
                <a:solidFill>
                  <a:srgbClr val="FFFFFF"/>
                </a:solidFill>
                <a:latin typeface="Garamond"/>
                <a:cs typeface="+mn-cs"/>
              </a:rPr>
              <a:t>Space and Terrestrial Robotic Exploration (</a:t>
            </a:r>
            <a:r>
              <a:rPr lang="en-US" sz="1600" b="1" u="none" dirty="0" err="1">
                <a:solidFill>
                  <a:srgbClr val="FFFFFF"/>
                </a:solidFill>
                <a:latin typeface="Garamond"/>
                <a:cs typeface="+mn-cs"/>
              </a:rPr>
              <a:t>SpaceTREx</a:t>
            </a:r>
            <a:r>
              <a:rPr lang="en-US" sz="1600" b="1" u="none" dirty="0">
                <a:solidFill>
                  <a:srgbClr val="FFFFFF"/>
                </a:solidFill>
                <a:latin typeface="Garamond"/>
                <a:cs typeface="+mn-cs"/>
              </a:rPr>
              <a:t>) Laboratory</a:t>
            </a:r>
          </a:p>
          <a:p>
            <a:pPr algn="ctr" eaLnBrk="1" fontAlgn="auto" hangingPunct="1">
              <a:spcBef>
                <a:spcPts val="0"/>
              </a:spcBef>
              <a:spcAft>
                <a:spcPts val="0"/>
              </a:spcAft>
              <a:defRPr/>
            </a:pPr>
            <a:r>
              <a:rPr lang="en-US" sz="1600" b="1" u="none" dirty="0">
                <a:solidFill>
                  <a:srgbClr val="FFFFFF"/>
                </a:solidFill>
                <a:latin typeface="Garamond"/>
                <a:cs typeface="+mn-cs"/>
              </a:rPr>
              <a:t>Aerospace and Mechanical Engineering Department</a:t>
            </a:r>
          </a:p>
          <a:p>
            <a:pPr algn="ctr" eaLnBrk="1" fontAlgn="auto" hangingPunct="1">
              <a:spcBef>
                <a:spcPts val="0"/>
              </a:spcBef>
              <a:spcAft>
                <a:spcPts val="0"/>
              </a:spcAft>
              <a:defRPr/>
            </a:pPr>
            <a:r>
              <a:rPr lang="en-US" sz="1600" b="1" u="none" dirty="0">
                <a:solidFill>
                  <a:srgbClr val="FFFFFF"/>
                </a:solidFill>
                <a:latin typeface="Garamond"/>
                <a:cs typeface="+mn-cs"/>
              </a:rPr>
              <a:t>University of Arizona</a:t>
            </a:r>
          </a:p>
        </p:txBody>
      </p:sp>
      <p:sp>
        <p:nvSpPr>
          <p:cNvPr id="6" name="TextBox 5"/>
          <p:cNvSpPr txBox="1"/>
          <p:nvPr/>
        </p:nvSpPr>
        <p:spPr>
          <a:xfrm>
            <a:off x="457200" y="4654693"/>
            <a:ext cx="8534400" cy="830997"/>
          </a:xfrm>
          <a:prstGeom prst="rect">
            <a:avLst/>
          </a:prstGeom>
          <a:noFill/>
        </p:spPr>
        <p:txBody>
          <a:bodyPr>
            <a:spAutoFit/>
          </a:bodyPr>
          <a:lstStyle/>
          <a:p>
            <a:pPr algn="ctr" eaLnBrk="1" fontAlgn="auto" hangingPunct="1">
              <a:spcBef>
                <a:spcPts val="0"/>
              </a:spcBef>
              <a:spcAft>
                <a:spcPts val="0"/>
              </a:spcAft>
              <a:defRPr/>
            </a:pPr>
            <a:r>
              <a:rPr lang="en-US" b="1" u="none" kern="0" dirty="0">
                <a:latin typeface="Garamond"/>
                <a:ea typeface="+mj-ea"/>
                <a:cs typeface="+mj-cs"/>
              </a:rPr>
              <a:t>Water-enabled Propulsion Technologies for Interplanetary Travel and Surface Exploration and Prospecting</a:t>
            </a:r>
            <a:endParaRPr lang="en-US" sz="2000" b="1" u="none" kern="0" dirty="0">
              <a:latin typeface="Garamond"/>
              <a:ea typeface="+mj-ea"/>
              <a:cs typeface="+mj-cs"/>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42" y="93595"/>
            <a:ext cx="1360358" cy="1068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space.asu.edu/img/research/SphereX-760x394.jpg">
            <a:extLst>
              <a:ext uri="{FF2B5EF4-FFF2-40B4-BE49-F238E27FC236}">
                <a16:creationId xmlns:a16="http://schemas.microsoft.com/office/drawing/2014/main" id="{F82FABE0-84FD-48A3-94B1-49BBF9061E8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246" r="22408"/>
          <a:stretch/>
        </p:blipFill>
        <p:spPr bwMode="auto">
          <a:xfrm>
            <a:off x="6067549" y="1896916"/>
            <a:ext cx="3034516" cy="23359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Will Asteroid Mining Be the Next Gold Rush?">
            <a:extLst>
              <a:ext uri="{FF2B5EF4-FFF2-40B4-BE49-F238E27FC236}">
                <a16:creationId xmlns:a16="http://schemas.microsoft.com/office/drawing/2014/main" id="{6950C534-9BC8-4A7D-96D3-A7D5D061A29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0" y="1785468"/>
            <a:ext cx="3424382" cy="2447366"/>
          </a:xfrm>
          <a:prstGeom prst="rect">
            <a:avLst/>
          </a:prstGeom>
          <a:noFill/>
          <a:ln>
            <a:noFill/>
          </a:ln>
        </p:spPr>
      </p:pic>
      <p:pic>
        <p:nvPicPr>
          <p:cNvPr id="12" name="Picture 11">
            <a:extLst>
              <a:ext uri="{FF2B5EF4-FFF2-40B4-BE49-F238E27FC236}">
                <a16:creationId xmlns:a16="http://schemas.microsoft.com/office/drawing/2014/main" id="{85A7CC87-E664-4364-A2CA-31565F45B8F1}"/>
              </a:ext>
            </a:extLst>
          </p:cNvPr>
          <p:cNvPicPr/>
          <p:nvPr/>
        </p:nvPicPr>
        <p:blipFill>
          <a:blip r:embed="rId7"/>
          <a:stretch>
            <a:fillRect/>
          </a:stretch>
        </p:blipFill>
        <p:spPr>
          <a:xfrm>
            <a:off x="3457343" y="1785468"/>
            <a:ext cx="2568272" cy="2447366"/>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28600" y="1066800"/>
            <a:ext cx="8686800" cy="714375"/>
          </a:xfrm>
        </p:spPr>
        <p:txBody>
          <a:bodyPr/>
          <a:lstStyle/>
          <a:p>
            <a:r>
              <a:rPr lang="en-US" altLang="en-US" dirty="0"/>
              <a:t>Outline</a:t>
            </a:r>
          </a:p>
        </p:txBody>
      </p:sp>
      <p:sp>
        <p:nvSpPr>
          <p:cNvPr id="23555" name="Content Placeholder 2"/>
          <p:cNvSpPr>
            <a:spLocks noGrp="1"/>
          </p:cNvSpPr>
          <p:nvPr>
            <p:ph idx="1"/>
          </p:nvPr>
        </p:nvSpPr>
        <p:spPr>
          <a:xfrm>
            <a:off x="228600" y="2209800"/>
            <a:ext cx="8686800" cy="3473450"/>
          </a:xfrm>
        </p:spPr>
        <p:txBody>
          <a:bodyPr/>
          <a:lstStyle/>
          <a:p>
            <a:pPr lvl="1">
              <a:buClr>
                <a:schemeClr val="bg1"/>
              </a:buClr>
            </a:pPr>
            <a:r>
              <a:rPr lang="en-US" altLang="en-US" sz="2700" dirty="0"/>
              <a:t>Introduction</a:t>
            </a:r>
          </a:p>
          <a:p>
            <a:pPr lvl="1">
              <a:buClr>
                <a:schemeClr val="bg1"/>
              </a:buClr>
            </a:pPr>
            <a:r>
              <a:rPr lang="en-US" altLang="en-US" sz="2700" dirty="0"/>
              <a:t>Motivation</a:t>
            </a:r>
          </a:p>
          <a:p>
            <a:pPr lvl="1">
              <a:buClr>
                <a:schemeClr val="bg1"/>
              </a:buClr>
            </a:pPr>
            <a:r>
              <a:rPr lang="en-US" altLang="en-US" sz="2700" dirty="0"/>
              <a:t>Solar Thermal Steam Propulsion </a:t>
            </a:r>
          </a:p>
          <a:p>
            <a:pPr lvl="1">
              <a:buClr>
                <a:schemeClr val="bg1"/>
              </a:buClr>
            </a:pPr>
            <a:r>
              <a:rPr lang="en-US" altLang="en-US" sz="2700" dirty="0"/>
              <a:t>System Overview </a:t>
            </a:r>
          </a:p>
          <a:p>
            <a:pPr lvl="1">
              <a:buClr>
                <a:schemeClr val="bg1"/>
              </a:buClr>
            </a:pPr>
            <a:r>
              <a:rPr lang="en-US" altLang="en-US" sz="2700" dirty="0"/>
              <a:t>Analysis </a:t>
            </a:r>
          </a:p>
          <a:p>
            <a:pPr lvl="1">
              <a:buClr>
                <a:schemeClr val="bg1"/>
              </a:buClr>
            </a:pPr>
            <a:r>
              <a:rPr lang="en-US" altLang="en-US" sz="2700" dirty="0"/>
              <a:t>Performance</a:t>
            </a:r>
          </a:p>
          <a:p>
            <a:pPr lvl="1">
              <a:buClr>
                <a:schemeClr val="bg1"/>
              </a:buClr>
            </a:pPr>
            <a:r>
              <a:rPr lang="en-US" altLang="en-US" sz="2700" dirty="0"/>
              <a:t>Conclusion</a:t>
            </a:r>
          </a:p>
        </p:txBody>
      </p:sp>
    </p:spTree>
    <p:extLst>
      <p:ext uri="{BB962C8B-B14F-4D97-AF65-F5344CB8AC3E}">
        <p14:creationId xmlns:p14="http://schemas.microsoft.com/office/powerpoint/2010/main" val="254433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28600" y="1066799"/>
            <a:ext cx="8686800" cy="591127"/>
          </a:xfrm>
        </p:spPr>
        <p:txBody>
          <a:bodyPr/>
          <a:lstStyle/>
          <a:p>
            <a:r>
              <a:rPr lang="en-US" altLang="en-US" dirty="0"/>
              <a:t>Introduction</a:t>
            </a:r>
          </a:p>
        </p:txBody>
      </p:sp>
      <p:sp>
        <p:nvSpPr>
          <p:cNvPr id="14" name="Title 2">
            <a:extLst>
              <a:ext uri="{FF2B5EF4-FFF2-40B4-BE49-F238E27FC236}">
                <a16:creationId xmlns:a16="http://schemas.microsoft.com/office/drawing/2014/main" id="{7571288A-2C4D-49EC-A90F-5C93FDB82E14}"/>
              </a:ext>
            </a:extLst>
          </p:cNvPr>
          <p:cNvSpPr txBox="1">
            <a:spLocks/>
          </p:cNvSpPr>
          <p:nvPr/>
        </p:nvSpPr>
        <p:spPr bwMode="auto">
          <a:xfrm>
            <a:off x="0" y="3662362"/>
            <a:ext cx="9144000" cy="561975"/>
          </a:xfrm>
          <a:prstGeom prst="rect">
            <a:avLst/>
          </a:prstGeom>
          <a:solidFill>
            <a:schemeClr val="tx1">
              <a:lumMod val="95000"/>
            </a:schemeClr>
          </a:solidFill>
          <a:ln>
            <a:noFill/>
          </a:ln>
          <a:effectLst/>
          <a:extLst/>
        </p:spPr>
        <p:txBody>
          <a:bodyPr anchor="ctr"/>
          <a:lstStyle>
            <a:lvl1pPr algn="ctr" rtl="0" eaLnBrk="0" fontAlgn="base" hangingPunct="0">
              <a:spcBef>
                <a:spcPct val="0"/>
              </a:spcBef>
              <a:spcAft>
                <a:spcPct val="0"/>
              </a:spcAft>
              <a:defRPr sz="3200" b="1">
                <a:solidFill>
                  <a:schemeClr val="bg2"/>
                </a:solidFill>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a:defRPr/>
            </a:pPr>
            <a:r>
              <a:rPr lang="en-US" u="none" kern="0" dirty="0"/>
              <a:t>Space Economy</a:t>
            </a:r>
          </a:p>
        </p:txBody>
      </p:sp>
      <p:sp>
        <p:nvSpPr>
          <p:cNvPr id="15" name="Title 2">
            <a:extLst>
              <a:ext uri="{FF2B5EF4-FFF2-40B4-BE49-F238E27FC236}">
                <a16:creationId xmlns:a16="http://schemas.microsoft.com/office/drawing/2014/main" id="{9910E354-70D1-42C5-B49C-39610F3B08A4}"/>
              </a:ext>
            </a:extLst>
          </p:cNvPr>
          <p:cNvSpPr txBox="1">
            <a:spLocks/>
          </p:cNvSpPr>
          <p:nvPr/>
        </p:nvSpPr>
        <p:spPr bwMode="auto">
          <a:xfrm>
            <a:off x="0" y="1657927"/>
            <a:ext cx="9144000" cy="561975"/>
          </a:xfrm>
          <a:prstGeom prst="rect">
            <a:avLst/>
          </a:prstGeom>
          <a:solidFill>
            <a:schemeClr val="tx1">
              <a:lumMod val="95000"/>
            </a:schemeClr>
          </a:solidFill>
          <a:ln>
            <a:noFill/>
          </a:ln>
          <a:effectLst/>
          <a:extLst/>
        </p:spPr>
        <p:txBody>
          <a:bodyPr anchor="ctr"/>
          <a:lstStyle>
            <a:lvl1pPr algn="ctr" rtl="0" eaLnBrk="0" fontAlgn="base" hangingPunct="0">
              <a:spcBef>
                <a:spcPct val="0"/>
              </a:spcBef>
              <a:spcAft>
                <a:spcPct val="0"/>
              </a:spcAft>
              <a:defRPr sz="3200" b="1">
                <a:solidFill>
                  <a:schemeClr val="bg2"/>
                </a:solidFill>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a:defRPr/>
            </a:pPr>
            <a:r>
              <a:rPr lang="en-US" u="none" kern="0" dirty="0"/>
              <a:t>Why Space Exploration?</a:t>
            </a:r>
          </a:p>
        </p:txBody>
      </p:sp>
      <p:sp>
        <p:nvSpPr>
          <p:cNvPr id="17" name="Content Placeholder 1">
            <a:extLst>
              <a:ext uri="{FF2B5EF4-FFF2-40B4-BE49-F238E27FC236}">
                <a16:creationId xmlns:a16="http://schemas.microsoft.com/office/drawing/2014/main" id="{2DF65F9B-2958-41D8-971A-E03C05C3572E}"/>
              </a:ext>
            </a:extLst>
          </p:cNvPr>
          <p:cNvSpPr txBox="1">
            <a:spLocks/>
          </p:cNvSpPr>
          <p:nvPr/>
        </p:nvSpPr>
        <p:spPr bwMode="auto">
          <a:xfrm>
            <a:off x="228600" y="2486314"/>
            <a:ext cx="8686800" cy="1176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lvl="1">
              <a:buClr>
                <a:schemeClr val="bg1"/>
              </a:buClr>
            </a:pPr>
            <a:r>
              <a:rPr lang="en-US" altLang="en-US" sz="2400" u="none" kern="0" dirty="0"/>
              <a:t>Human need to understand where we came from</a:t>
            </a:r>
          </a:p>
          <a:p>
            <a:pPr lvl="1">
              <a:buClr>
                <a:schemeClr val="bg1"/>
              </a:buClr>
            </a:pPr>
            <a:r>
              <a:rPr lang="en-US" altLang="en-US" sz="2400" u="none" kern="0" dirty="0"/>
              <a:t>Answer questions about habitability and astrobiology</a:t>
            </a:r>
          </a:p>
          <a:p>
            <a:pPr marL="0" indent="0">
              <a:buClr>
                <a:srgbClr val="00B050"/>
              </a:buClr>
              <a:buNone/>
            </a:pPr>
            <a:endParaRPr lang="en-US" altLang="en-US" sz="2200" u="none" kern="0" dirty="0"/>
          </a:p>
        </p:txBody>
      </p:sp>
      <p:sp>
        <p:nvSpPr>
          <p:cNvPr id="6" name="Content Placeholder 1">
            <a:extLst>
              <a:ext uri="{FF2B5EF4-FFF2-40B4-BE49-F238E27FC236}">
                <a16:creationId xmlns:a16="http://schemas.microsoft.com/office/drawing/2014/main" id="{C21249B3-39C2-40E5-9BB3-A1E66CF46795}"/>
              </a:ext>
            </a:extLst>
          </p:cNvPr>
          <p:cNvSpPr txBox="1">
            <a:spLocks/>
          </p:cNvSpPr>
          <p:nvPr/>
        </p:nvSpPr>
        <p:spPr bwMode="auto">
          <a:xfrm>
            <a:off x="228600" y="4543425"/>
            <a:ext cx="8686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lvl="1">
              <a:buClr>
                <a:schemeClr val="bg1"/>
              </a:buClr>
            </a:pPr>
            <a:r>
              <a:rPr lang="en-US" altLang="en-US" sz="2200" u="none" kern="0" dirty="0"/>
              <a:t>Activities and use of resources that benefits human beings</a:t>
            </a:r>
          </a:p>
          <a:p>
            <a:pPr lvl="1">
              <a:buClr>
                <a:schemeClr val="bg1"/>
              </a:buClr>
            </a:pPr>
            <a:r>
              <a:rPr lang="en-US" altLang="en-US" sz="2200" u="none" kern="0" dirty="0"/>
              <a:t>Two factor for a sustainable space exploration</a:t>
            </a:r>
          </a:p>
          <a:p>
            <a:pPr lvl="2"/>
            <a:r>
              <a:rPr lang="en-US" altLang="en-US" sz="1800" u="none" kern="0" dirty="0"/>
              <a:t>The use of off-world resources during the mission (ISRU)</a:t>
            </a:r>
          </a:p>
          <a:p>
            <a:pPr lvl="2"/>
            <a:r>
              <a:rPr lang="en-US" altLang="en-US" sz="1800" u="none" kern="0" dirty="0"/>
              <a:t>The use of small, cheaper and expendable spacecrafts and robots</a:t>
            </a:r>
          </a:p>
        </p:txBody>
      </p:sp>
    </p:spTree>
    <p:extLst>
      <p:ext uri="{BB962C8B-B14F-4D97-AF65-F5344CB8AC3E}">
        <p14:creationId xmlns:p14="http://schemas.microsoft.com/office/powerpoint/2010/main" val="316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DB9F0-6D31-405D-8447-6E56123F58D9}"/>
              </a:ext>
            </a:extLst>
          </p:cNvPr>
          <p:cNvSpPr>
            <a:spLocks noGrp="1"/>
          </p:cNvSpPr>
          <p:nvPr>
            <p:ph type="title"/>
          </p:nvPr>
        </p:nvSpPr>
        <p:spPr>
          <a:xfrm>
            <a:off x="228600" y="1066800"/>
            <a:ext cx="8669482" cy="715057"/>
          </a:xfrm>
        </p:spPr>
        <p:txBody>
          <a:bodyPr/>
          <a:lstStyle/>
          <a:p>
            <a:r>
              <a:rPr lang="en-US" dirty="0"/>
              <a:t>ISRU</a:t>
            </a:r>
          </a:p>
        </p:txBody>
      </p:sp>
      <p:pic>
        <p:nvPicPr>
          <p:cNvPr id="4" name="Content Placeholder 3" descr="Will Asteroid Mining Be the Next Gold Rush?">
            <a:extLst>
              <a:ext uri="{FF2B5EF4-FFF2-40B4-BE49-F238E27FC236}">
                <a16:creationId xmlns:a16="http://schemas.microsoft.com/office/drawing/2014/main" id="{C9774861-F8B5-4630-98DE-BFC8DA4BE7BB}"/>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9820" y="2337298"/>
            <a:ext cx="4601005" cy="3215380"/>
          </a:xfrm>
          <a:prstGeom prst="rect">
            <a:avLst/>
          </a:prstGeom>
          <a:noFill/>
          <a:ln>
            <a:noFill/>
          </a:ln>
        </p:spPr>
      </p:pic>
      <p:sp>
        <p:nvSpPr>
          <p:cNvPr id="6" name="Content Placeholder 1">
            <a:extLst>
              <a:ext uri="{FF2B5EF4-FFF2-40B4-BE49-F238E27FC236}">
                <a16:creationId xmlns:a16="http://schemas.microsoft.com/office/drawing/2014/main" id="{62A4EC89-D684-4A6F-B88A-07B8C71567F4}"/>
              </a:ext>
            </a:extLst>
          </p:cNvPr>
          <p:cNvSpPr txBox="1">
            <a:spLocks/>
          </p:cNvSpPr>
          <p:nvPr/>
        </p:nvSpPr>
        <p:spPr bwMode="auto">
          <a:xfrm>
            <a:off x="4850825" y="2127940"/>
            <a:ext cx="4274125" cy="3634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a:buClr>
                <a:schemeClr val="bg1"/>
              </a:buClr>
              <a:buSzPct val="100000"/>
              <a:buFont typeface="Wingdings" panose="05000000000000000000" pitchFamily="2" charset="2"/>
              <a:buChar char="§"/>
            </a:pPr>
            <a:r>
              <a:rPr lang="en-US" altLang="en-US" sz="2400" u="none" kern="0" dirty="0"/>
              <a:t>In-situ resources to sustain:</a:t>
            </a:r>
          </a:p>
          <a:p>
            <a:pPr lvl="1">
              <a:buClr>
                <a:schemeClr val="bg1"/>
              </a:buClr>
              <a:buSzPct val="100000"/>
              <a:buFont typeface="Wingdings" panose="05000000000000000000" pitchFamily="2" charset="2"/>
              <a:buChar char="§"/>
            </a:pPr>
            <a:r>
              <a:rPr lang="en-US" altLang="en-US" sz="2400" u="none" kern="0" dirty="0"/>
              <a:t>Long Missions</a:t>
            </a:r>
          </a:p>
          <a:p>
            <a:pPr lvl="1">
              <a:buClr>
                <a:schemeClr val="bg1"/>
              </a:buClr>
              <a:buSzPct val="100000"/>
              <a:buFont typeface="Wingdings" panose="05000000000000000000" pitchFamily="2" charset="2"/>
              <a:buChar char="§"/>
            </a:pPr>
            <a:r>
              <a:rPr lang="en-US" altLang="en-US" sz="2400" u="none" kern="0" dirty="0"/>
              <a:t>Lower the cost</a:t>
            </a:r>
          </a:p>
          <a:p>
            <a:pPr lvl="1">
              <a:buClr>
                <a:schemeClr val="bg1"/>
              </a:buClr>
              <a:buSzPct val="100000"/>
              <a:buFont typeface="Wingdings" panose="05000000000000000000" pitchFamily="2" charset="2"/>
              <a:buChar char="§"/>
            </a:pPr>
            <a:r>
              <a:rPr lang="en-US" altLang="en-US" sz="2400" u="none" kern="0" dirty="0"/>
              <a:t>Routine movement</a:t>
            </a:r>
          </a:p>
          <a:p>
            <a:pPr lvl="1">
              <a:buClr>
                <a:schemeClr val="bg1"/>
              </a:buClr>
              <a:buSzPct val="100000"/>
              <a:buFont typeface="Wingdings" panose="05000000000000000000" pitchFamily="2" charset="2"/>
              <a:buChar char="§"/>
            </a:pPr>
            <a:r>
              <a:rPr lang="en-US" altLang="en-US" sz="2400" u="none" kern="0" dirty="0"/>
              <a:t>Economic viability</a:t>
            </a:r>
          </a:p>
          <a:p>
            <a:pPr>
              <a:buClr>
                <a:schemeClr val="bg1"/>
              </a:buClr>
              <a:buSzPct val="100000"/>
              <a:buFont typeface="Wingdings" panose="05000000000000000000" pitchFamily="2" charset="2"/>
              <a:buChar char="§"/>
            </a:pPr>
            <a:r>
              <a:rPr lang="en-US" altLang="en-US" sz="2400" u="none" kern="0" dirty="0"/>
              <a:t>Why water ?   </a:t>
            </a:r>
          </a:p>
          <a:p>
            <a:pPr lvl="1">
              <a:buClr>
                <a:schemeClr val="bg1"/>
              </a:buClr>
              <a:buSzPct val="100000"/>
              <a:buFont typeface="Wingdings" panose="05000000000000000000" pitchFamily="2" charset="2"/>
              <a:buChar char="§"/>
            </a:pPr>
            <a:r>
              <a:rPr lang="en-US" altLang="en-US" sz="2400" u="none" kern="0" dirty="0"/>
              <a:t>Multiple sources in the inner solar system.</a:t>
            </a:r>
          </a:p>
          <a:p>
            <a:pPr>
              <a:buClr>
                <a:srgbClr val="00B050"/>
              </a:buClr>
            </a:pPr>
            <a:endParaRPr lang="en-US" altLang="en-US" sz="2400" u="none" kern="0" dirty="0"/>
          </a:p>
          <a:p>
            <a:pPr marL="0" indent="0">
              <a:buClr>
                <a:srgbClr val="00B050"/>
              </a:buClr>
              <a:buNone/>
            </a:pPr>
            <a:endParaRPr lang="en-US" altLang="en-US" sz="2200" u="none" kern="0" dirty="0"/>
          </a:p>
        </p:txBody>
      </p:sp>
      <p:sp>
        <p:nvSpPr>
          <p:cNvPr id="8" name="Content Placeholder 1">
            <a:extLst>
              <a:ext uri="{FF2B5EF4-FFF2-40B4-BE49-F238E27FC236}">
                <a16:creationId xmlns:a16="http://schemas.microsoft.com/office/drawing/2014/main" id="{466EA806-E01E-42AA-8143-D6D35AA2B721}"/>
              </a:ext>
            </a:extLst>
          </p:cNvPr>
          <p:cNvSpPr txBox="1">
            <a:spLocks/>
          </p:cNvSpPr>
          <p:nvPr/>
        </p:nvSpPr>
        <p:spPr bwMode="auto">
          <a:xfrm>
            <a:off x="1996683" y="5554607"/>
            <a:ext cx="1107277" cy="295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buClr>
                <a:srgbClr val="00B050"/>
              </a:buClr>
              <a:buNone/>
            </a:pPr>
            <a:r>
              <a:rPr lang="en-US" altLang="en-US" sz="1200" u="none" kern="0" dirty="0"/>
              <a:t>Source: NASA</a:t>
            </a:r>
          </a:p>
        </p:txBody>
      </p:sp>
    </p:spTree>
    <p:extLst>
      <p:ext uri="{BB962C8B-B14F-4D97-AF65-F5344CB8AC3E}">
        <p14:creationId xmlns:p14="http://schemas.microsoft.com/office/powerpoint/2010/main" val="389040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4E918-5D93-4391-9A25-9E726A2F1DFB}"/>
              </a:ext>
            </a:extLst>
          </p:cNvPr>
          <p:cNvSpPr>
            <a:spLocks noGrp="1"/>
          </p:cNvSpPr>
          <p:nvPr>
            <p:ph type="title"/>
          </p:nvPr>
        </p:nvSpPr>
        <p:spPr>
          <a:xfrm>
            <a:off x="228600" y="1066800"/>
            <a:ext cx="8686800" cy="715057"/>
          </a:xfrm>
        </p:spPr>
        <p:txBody>
          <a:bodyPr/>
          <a:lstStyle/>
          <a:p>
            <a:r>
              <a:rPr lang="en-US" dirty="0"/>
              <a:t>Small Satellites</a:t>
            </a:r>
          </a:p>
        </p:txBody>
      </p:sp>
      <p:sp>
        <p:nvSpPr>
          <p:cNvPr id="6" name="Content Placeholder 5">
            <a:extLst>
              <a:ext uri="{FF2B5EF4-FFF2-40B4-BE49-F238E27FC236}">
                <a16:creationId xmlns:a16="http://schemas.microsoft.com/office/drawing/2014/main" id="{714CBCCC-A432-4B41-8002-E016D8D66DDC}"/>
              </a:ext>
            </a:extLst>
          </p:cNvPr>
          <p:cNvSpPr>
            <a:spLocks noGrp="1"/>
          </p:cNvSpPr>
          <p:nvPr>
            <p:ph idx="1"/>
          </p:nvPr>
        </p:nvSpPr>
        <p:spPr>
          <a:xfrm>
            <a:off x="228600" y="1781857"/>
            <a:ext cx="8669482" cy="4615814"/>
          </a:xfrm>
        </p:spPr>
        <p:txBody>
          <a:bodyPr/>
          <a:lstStyle/>
          <a:p>
            <a:pPr>
              <a:lnSpc>
                <a:spcPct val="150000"/>
              </a:lnSpc>
              <a:buClr>
                <a:schemeClr val="bg1"/>
              </a:buClr>
              <a:buSzPct val="100000"/>
              <a:buFont typeface="Wingdings" panose="05000000000000000000" pitchFamily="2" charset="2"/>
              <a:buChar char="§"/>
            </a:pPr>
            <a:r>
              <a:rPr lang="en-US" dirty="0"/>
              <a:t>Reduced launch costs</a:t>
            </a:r>
          </a:p>
          <a:p>
            <a:pPr>
              <a:lnSpc>
                <a:spcPct val="150000"/>
              </a:lnSpc>
              <a:buClr>
                <a:schemeClr val="bg1"/>
              </a:buClr>
              <a:buSzPct val="100000"/>
              <a:buFont typeface="Wingdings" panose="05000000000000000000" pitchFamily="2" charset="2"/>
              <a:buChar char="§"/>
            </a:pPr>
            <a:r>
              <a:rPr lang="en-US" dirty="0"/>
              <a:t>Reduced development times</a:t>
            </a:r>
          </a:p>
          <a:p>
            <a:pPr>
              <a:lnSpc>
                <a:spcPct val="150000"/>
              </a:lnSpc>
              <a:buClr>
                <a:schemeClr val="bg1"/>
              </a:buClr>
              <a:buSzPct val="100000"/>
              <a:buFont typeface="Wingdings" panose="05000000000000000000" pitchFamily="2" charset="2"/>
              <a:buChar char="§"/>
            </a:pPr>
            <a:r>
              <a:rPr lang="en-US" dirty="0"/>
              <a:t>Easily manufactured</a:t>
            </a:r>
          </a:p>
          <a:p>
            <a:pPr>
              <a:lnSpc>
                <a:spcPct val="150000"/>
              </a:lnSpc>
              <a:buClr>
                <a:schemeClr val="bg1"/>
              </a:buClr>
              <a:buSzPct val="100000"/>
              <a:buFont typeface="Wingdings" panose="05000000000000000000" pitchFamily="2" charset="2"/>
              <a:buChar char="§"/>
            </a:pPr>
            <a:r>
              <a:rPr lang="en-US" dirty="0"/>
              <a:t>Swarms of microsatellites to replace single large</a:t>
            </a:r>
          </a:p>
          <a:p>
            <a:pPr>
              <a:lnSpc>
                <a:spcPct val="150000"/>
              </a:lnSpc>
              <a:buClr>
                <a:schemeClr val="bg1"/>
              </a:buClr>
              <a:buSzPct val="100000"/>
              <a:buFont typeface="Wingdings" panose="05000000000000000000" pitchFamily="2" charset="2"/>
              <a:buChar char="§"/>
            </a:pPr>
            <a:r>
              <a:rPr lang="en-US" dirty="0"/>
              <a:t>Quicker response when replacing a damaged satellite</a:t>
            </a:r>
          </a:p>
          <a:p>
            <a:pPr>
              <a:lnSpc>
                <a:spcPct val="150000"/>
              </a:lnSpc>
              <a:buClr>
                <a:schemeClr val="bg1"/>
              </a:buClr>
              <a:buSzPct val="100000"/>
              <a:buFont typeface="Wingdings" panose="05000000000000000000" pitchFamily="2" charset="2"/>
              <a:buChar char="§"/>
            </a:pPr>
            <a:r>
              <a:rPr lang="en-US" dirty="0"/>
              <a:t>Workhorse for interplanetary travel</a:t>
            </a:r>
          </a:p>
          <a:p>
            <a:endParaRPr lang="en-US" dirty="0"/>
          </a:p>
        </p:txBody>
      </p:sp>
    </p:spTree>
    <p:extLst>
      <p:ext uri="{BB962C8B-B14F-4D97-AF65-F5344CB8AC3E}">
        <p14:creationId xmlns:p14="http://schemas.microsoft.com/office/powerpoint/2010/main" val="127617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4E918-5D93-4391-9A25-9E726A2F1DFB}"/>
              </a:ext>
            </a:extLst>
          </p:cNvPr>
          <p:cNvSpPr>
            <a:spLocks noGrp="1"/>
          </p:cNvSpPr>
          <p:nvPr>
            <p:ph type="title"/>
          </p:nvPr>
        </p:nvSpPr>
        <p:spPr>
          <a:xfrm>
            <a:off x="228600" y="1066800"/>
            <a:ext cx="8686800" cy="715057"/>
          </a:xfrm>
        </p:spPr>
        <p:txBody>
          <a:bodyPr/>
          <a:lstStyle/>
          <a:p>
            <a:r>
              <a:rPr lang="en-US" dirty="0"/>
              <a:t>Small Satellites for Interplanetary Travel</a:t>
            </a:r>
          </a:p>
        </p:txBody>
      </p:sp>
      <p:sp>
        <p:nvSpPr>
          <p:cNvPr id="6" name="Content Placeholder 5">
            <a:extLst>
              <a:ext uri="{FF2B5EF4-FFF2-40B4-BE49-F238E27FC236}">
                <a16:creationId xmlns:a16="http://schemas.microsoft.com/office/drawing/2014/main" id="{714CBCCC-A432-4B41-8002-E016D8D66DDC}"/>
              </a:ext>
            </a:extLst>
          </p:cNvPr>
          <p:cNvSpPr>
            <a:spLocks noGrp="1"/>
          </p:cNvSpPr>
          <p:nvPr>
            <p:ph idx="1"/>
          </p:nvPr>
        </p:nvSpPr>
        <p:spPr>
          <a:xfrm>
            <a:off x="213360" y="1781857"/>
            <a:ext cx="3962400" cy="4615814"/>
          </a:xfrm>
        </p:spPr>
        <p:txBody>
          <a:bodyPr/>
          <a:lstStyle/>
          <a:p>
            <a:pPr>
              <a:lnSpc>
                <a:spcPct val="150000"/>
              </a:lnSpc>
              <a:buClr>
                <a:schemeClr val="bg1"/>
              </a:buClr>
              <a:buSzPct val="100000"/>
              <a:buFont typeface="Wingdings" panose="05000000000000000000" pitchFamily="2" charset="2"/>
              <a:buChar char="§"/>
            </a:pPr>
            <a:r>
              <a:rPr lang="en-US" sz="2200" dirty="0"/>
              <a:t>High </a:t>
            </a:r>
            <a:r>
              <a:rPr lang="en-US" sz="2200" dirty="0" err="1"/>
              <a:t>Isp</a:t>
            </a:r>
            <a:r>
              <a:rPr lang="en-US" sz="2200" dirty="0"/>
              <a:t> solutions have been developed</a:t>
            </a:r>
          </a:p>
          <a:p>
            <a:pPr>
              <a:lnSpc>
                <a:spcPct val="150000"/>
              </a:lnSpc>
              <a:buClr>
                <a:schemeClr val="bg1"/>
              </a:buClr>
              <a:buSzPct val="100000"/>
              <a:buFont typeface="Wingdings" panose="05000000000000000000" pitchFamily="2" charset="2"/>
              <a:buChar char="§"/>
            </a:pPr>
            <a:r>
              <a:rPr lang="en-US" sz="2200" dirty="0"/>
              <a:t>Low thrust requires long waiting time,  precise maneuvering and hard to achieve capture orbits</a:t>
            </a:r>
          </a:p>
          <a:p>
            <a:pPr>
              <a:lnSpc>
                <a:spcPct val="150000"/>
              </a:lnSpc>
              <a:buClr>
                <a:schemeClr val="bg1"/>
              </a:buClr>
              <a:buSzPct val="100000"/>
              <a:buFont typeface="Wingdings" panose="05000000000000000000" pitchFamily="2" charset="2"/>
              <a:buChar char="§"/>
            </a:pPr>
            <a:r>
              <a:rPr lang="en-US" sz="2200" dirty="0"/>
              <a:t>Solar Thermal Propulsion represents a medium-range solution </a:t>
            </a:r>
          </a:p>
        </p:txBody>
      </p:sp>
      <p:sp>
        <p:nvSpPr>
          <p:cNvPr id="4" name="Content Placeholder 1">
            <a:extLst>
              <a:ext uri="{FF2B5EF4-FFF2-40B4-BE49-F238E27FC236}">
                <a16:creationId xmlns:a16="http://schemas.microsoft.com/office/drawing/2014/main" id="{FD1BE7B1-AE8E-4B5B-9710-CBFDFC268C9C}"/>
              </a:ext>
            </a:extLst>
          </p:cNvPr>
          <p:cNvSpPr txBox="1">
            <a:spLocks/>
          </p:cNvSpPr>
          <p:nvPr/>
        </p:nvSpPr>
        <p:spPr bwMode="auto">
          <a:xfrm>
            <a:off x="6172200" y="6397671"/>
            <a:ext cx="876300" cy="231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buClr>
                <a:srgbClr val="00B050"/>
              </a:buClr>
              <a:buNone/>
            </a:pPr>
            <a:endParaRPr lang="en-US" altLang="en-US" sz="1050" b="0" i="1" u="none" kern="0" dirty="0"/>
          </a:p>
        </p:txBody>
      </p:sp>
      <p:pic>
        <p:nvPicPr>
          <p:cNvPr id="5" name="Picture 4">
            <a:extLst>
              <a:ext uri="{FF2B5EF4-FFF2-40B4-BE49-F238E27FC236}">
                <a16:creationId xmlns:a16="http://schemas.microsoft.com/office/drawing/2014/main" id="{9A06CB53-32EA-427F-AA88-9C2C7AA901E6}"/>
              </a:ext>
            </a:extLst>
          </p:cNvPr>
          <p:cNvPicPr/>
          <p:nvPr/>
        </p:nvPicPr>
        <p:blipFill>
          <a:blip r:embed="rId3"/>
          <a:stretch>
            <a:fillRect/>
          </a:stretch>
        </p:blipFill>
        <p:spPr>
          <a:xfrm>
            <a:off x="4191000" y="1860404"/>
            <a:ext cx="4343400" cy="4537268"/>
          </a:xfrm>
          <a:prstGeom prst="rect">
            <a:avLst/>
          </a:prstGeom>
        </p:spPr>
      </p:pic>
      <p:sp>
        <p:nvSpPr>
          <p:cNvPr id="7" name="Content Placeholder 1">
            <a:extLst>
              <a:ext uri="{FF2B5EF4-FFF2-40B4-BE49-F238E27FC236}">
                <a16:creationId xmlns:a16="http://schemas.microsoft.com/office/drawing/2014/main" id="{2C07D418-6766-451B-9C92-EC5C02EEEBF0}"/>
              </a:ext>
            </a:extLst>
          </p:cNvPr>
          <p:cNvSpPr txBox="1">
            <a:spLocks/>
          </p:cNvSpPr>
          <p:nvPr/>
        </p:nvSpPr>
        <p:spPr bwMode="auto">
          <a:xfrm>
            <a:off x="5552480" y="6328287"/>
            <a:ext cx="2115739" cy="295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buClr>
                <a:srgbClr val="00B050"/>
              </a:buClr>
              <a:buNone/>
            </a:pPr>
            <a:r>
              <a:rPr lang="en-US" altLang="en-US" sz="1200" u="none" kern="0" dirty="0"/>
              <a:t>Source: </a:t>
            </a:r>
            <a:r>
              <a:rPr lang="en-US" altLang="en-US" sz="1200" u="none" kern="0" dirty="0" err="1"/>
              <a:t>Scharfe</a:t>
            </a:r>
            <a:r>
              <a:rPr lang="en-US" altLang="en-US" sz="1200" u="none" kern="0" dirty="0"/>
              <a:t> et. al. 2009</a:t>
            </a:r>
          </a:p>
        </p:txBody>
      </p:sp>
    </p:spTree>
    <p:extLst>
      <p:ext uri="{BB962C8B-B14F-4D97-AF65-F5344CB8AC3E}">
        <p14:creationId xmlns:p14="http://schemas.microsoft.com/office/powerpoint/2010/main" val="185415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407" y="1295400"/>
            <a:ext cx="8382000" cy="715057"/>
          </a:xfrm>
        </p:spPr>
        <p:txBody>
          <a:bodyPr/>
          <a:lstStyle/>
          <a:p>
            <a:r>
              <a:rPr lang="en-US" dirty="0"/>
              <a:t>Need for Multifunctional Materials to Support Long Duration Missions</a:t>
            </a:r>
          </a:p>
        </p:txBody>
      </p:sp>
      <p:sp>
        <p:nvSpPr>
          <p:cNvPr id="3" name="Content Placeholder 2"/>
          <p:cNvSpPr>
            <a:spLocks noGrp="1"/>
          </p:cNvSpPr>
          <p:nvPr>
            <p:ph idx="1"/>
          </p:nvPr>
        </p:nvSpPr>
        <p:spPr>
          <a:xfrm>
            <a:off x="455407" y="2286000"/>
            <a:ext cx="8382000" cy="4463414"/>
          </a:xfrm>
        </p:spPr>
        <p:txBody>
          <a:bodyPr/>
          <a:lstStyle/>
          <a:p>
            <a:pPr>
              <a:buClr>
                <a:schemeClr val="bg1"/>
              </a:buClr>
              <a:buSzPct val="100000"/>
              <a:buFont typeface="Wingdings" panose="05000000000000000000" pitchFamily="2" charset="2"/>
              <a:buChar char="§"/>
            </a:pPr>
            <a:r>
              <a:rPr lang="en-US" dirty="0"/>
              <a:t>Adopting a common, high-performance yet green propulsion solution has major benefits</a:t>
            </a:r>
          </a:p>
          <a:p>
            <a:pPr>
              <a:buClr>
                <a:schemeClr val="bg1"/>
              </a:buClr>
              <a:buSzPct val="50000"/>
              <a:buFont typeface="Wingdings" panose="05000000000000000000" pitchFamily="2" charset="2"/>
              <a:buChar char=""/>
            </a:pPr>
            <a:r>
              <a:rPr lang="en-US" dirty="0"/>
              <a:t>Maximal multi-functionality from few materials.</a:t>
            </a:r>
          </a:p>
          <a:p>
            <a:pPr>
              <a:buClr>
                <a:schemeClr val="bg1"/>
              </a:buClr>
              <a:buSzPct val="50000"/>
              <a:buFont typeface="Wingdings" panose="05000000000000000000" pitchFamily="2" charset="2"/>
              <a:buChar char=""/>
            </a:pPr>
            <a:r>
              <a:rPr lang="en-US" dirty="0"/>
              <a:t>The resource can be readily replenished</a:t>
            </a:r>
          </a:p>
          <a:p>
            <a:pPr>
              <a:buClr>
                <a:schemeClr val="bg1"/>
              </a:buClr>
              <a:buSzPct val="50000"/>
              <a:buFont typeface="Wingdings" panose="05000000000000000000" pitchFamily="2" charset="2"/>
              <a:buChar char=""/>
            </a:pPr>
            <a:r>
              <a:rPr lang="en-US" dirty="0"/>
              <a:t>Water is an excellent candidate</a:t>
            </a:r>
          </a:p>
          <a:p>
            <a:pPr lvl="1">
              <a:buClr>
                <a:schemeClr val="bg1"/>
              </a:buClr>
            </a:pPr>
            <a:r>
              <a:rPr lang="en-US" dirty="0"/>
              <a:t>Propulsion, power, thermal control, radiation shielding, life-support</a:t>
            </a:r>
          </a:p>
          <a:p>
            <a:pPr lvl="1">
              <a:buClr>
                <a:schemeClr val="bg1"/>
              </a:buClr>
            </a:pPr>
            <a:r>
              <a:rPr lang="en-US" dirty="0"/>
              <a:t>Compelling choice for fuel</a:t>
            </a:r>
          </a:p>
        </p:txBody>
      </p:sp>
    </p:spTree>
    <p:extLst>
      <p:ext uri="{BB962C8B-B14F-4D97-AF65-F5344CB8AC3E}">
        <p14:creationId xmlns:p14="http://schemas.microsoft.com/office/powerpoint/2010/main" val="179125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p>
        </p:txBody>
      </p:sp>
      <p:sp>
        <p:nvSpPr>
          <p:cNvPr id="3" name="Content Placeholder 2"/>
          <p:cNvSpPr>
            <a:spLocks noGrp="1"/>
          </p:cNvSpPr>
          <p:nvPr>
            <p:ph idx="1"/>
          </p:nvPr>
        </p:nvSpPr>
        <p:spPr>
          <a:xfrm>
            <a:off x="304800" y="1981200"/>
            <a:ext cx="8534400" cy="4114800"/>
          </a:xfrm>
        </p:spPr>
        <p:txBody>
          <a:bodyPr/>
          <a:lstStyle/>
          <a:p>
            <a:pPr>
              <a:lnSpc>
                <a:spcPct val="114000"/>
              </a:lnSpc>
              <a:buClr>
                <a:schemeClr val="bg1"/>
              </a:buClr>
              <a:buFont typeface="Wingdings" panose="05000000000000000000" pitchFamily="2" charset="2"/>
              <a:buChar char="l"/>
            </a:pPr>
            <a:r>
              <a:rPr lang="en-US" dirty="0"/>
              <a:t>Detect market gap and improve capabilities</a:t>
            </a:r>
          </a:p>
          <a:p>
            <a:pPr lvl="1">
              <a:lnSpc>
                <a:spcPct val="114000"/>
              </a:lnSpc>
              <a:buClr>
                <a:schemeClr val="bg1"/>
              </a:buClr>
              <a:buFont typeface="Wingdings" panose="05000000000000000000" pitchFamily="2" charset="2"/>
              <a:buChar char="n"/>
            </a:pPr>
            <a:r>
              <a:rPr lang="en-US" dirty="0"/>
              <a:t>ISRU</a:t>
            </a:r>
          </a:p>
          <a:p>
            <a:pPr lvl="1">
              <a:lnSpc>
                <a:spcPct val="114000"/>
              </a:lnSpc>
              <a:buClr>
                <a:schemeClr val="bg1"/>
              </a:buClr>
              <a:buFont typeface="Wingdings" panose="05000000000000000000" pitchFamily="2" charset="2"/>
              <a:buChar char="n"/>
            </a:pPr>
            <a:r>
              <a:rPr lang="en-US" dirty="0"/>
              <a:t>Compact, small technology</a:t>
            </a:r>
          </a:p>
          <a:p>
            <a:pPr>
              <a:lnSpc>
                <a:spcPct val="114000"/>
              </a:lnSpc>
              <a:buClr>
                <a:schemeClr val="bg1"/>
              </a:buClr>
              <a:buFont typeface="Wingdings" panose="05000000000000000000" pitchFamily="2" charset="2"/>
              <a:buChar char="l"/>
            </a:pPr>
            <a:r>
              <a:rPr lang="en-US" dirty="0"/>
              <a:t>Apply these concepts to refine previous model</a:t>
            </a:r>
          </a:p>
          <a:p>
            <a:pPr lvl="1">
              <a:lnSpc>
                <a:spcPct val="114000"/>
              </a:lnSpc>
              <a:buClr>
                <a:schemeClr val="bg1"/>
              </a:buClr>
              <a:buFont typeface="Wingdings" panose="05000000000000000000" pitchFamily="2" charset="2"/>
              <a:buChar char="n"/>
            </a:pPr>
            <a:r>
              <a:rPr lang="en-US" dirty="0"/>
              <a:t>Interplanetary travel: STP</a:t>
            </a:r>
          </a:p>
          <a:p>
            <a:pPr>
              <a:lnSpc>
                <a:spcPct val="114000"/>
              </a:lnSpc>
              <a:buClr>
                <a:schemeClr val="bg1"/>
              </a:buClr>
              <a:buFont typeface="Wingdings" panose="05000000000000000000" pitchFamily="2" charset="2"/>
              <a:buChar char="l"/>
            </a:pPr>
            <a:r>
              <a:rPr lang="en-US" dirty="0"/>
              <a:t>Propulsion systems modelling and performance analysis</a:t>
            </a:r>
          </a:p>
          <a:p>
            <a:pPr marL="0" indent="0">
              <a:lnSpc>
                <a:spcPct val="114000"/>
              </a:lnSpc>
              <a:buClr>
                <a:schemeClr val="bg1"/>
              </a:buClr>
              <a:buSzPct val="50000"/>
              <a:buNone/>
            </a:pPr>
            <a:endParaRPr lang="en-US" dirty="0"/>
          </a:p>
          <a:p>
            <a:endParaRPr lang="en-US" dirty="0"/>
          </a:p>
        </p:txBody>
      </p:sp>
    </p:spTree>
    <p:extLst>
      <p:ext uri="{BB962C8B-B14F-4D97-AF65-F5344CB8AC3E}">
        <p14:creationId xmlns:p14="http://schemas.microsoft.com/office/powerpoint/2010/main" val="255939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a:xfrm>
            <a:off x="457200" y="1937386"/>
            <a:ext cx="4953000" cy="3930014"/>
          </a:xfrm>
        </p:spPr>
        <p:txBody>
          <a:bodyPr/>
          <a:lstStyle/>
          <a:p>
            <a:pPr>
              <a:lnSpc>
                <a:spcPct val="150000"/>
              </a:lnSpc>
              <a:buClr>
                <a:schemeClr val="bg1"/>
              </a:buClr>
            </a:pPr>
            <a:r>
              <a:rPr lang="en-US" dirty="0"/>
              <a:t>Analytical approach</a:t>
            </a:r>
          </a:p>
          <a:p>
            <a:pPr>
              <a:lnSpc>
                <a:spcPct val="150000"/>
              </a:lnSpc>
              <a:buClr>
                <a:schemeClr val="bg1"/>
              </a:buClr>
            </a:pPr>
            <a:r>
              <a:rPr lang="en-US" dirty="0"/>
              <a:t>Computer simulations</a:t>
            </a:r>
          </a:p>
          <a:p>
            <a:pPr lvl="1">
              <a:lnSpc>
                <a:spcPct val="150000"/>
              </a:lnSpc>
              <a:buClr>
                <a:schemeClr val="bg1"/>
              </a:buClr>
            </a:pPr>
            <a:r>
              <a:rPr lang="en-US" dirty="0"/>
              <a:t>Matlab</a:t>
            </a:r>
          </a:p>
          <a:p>
            <a:pPr lvl="1">
              <a:lnSpc>
                <a:spcPct val="150000"/>
              </a:lnSpc>
              <a:buClr>
                <a:schemeClr val="bg1"/>
              </a:buClr>
            </a:pPr>
            <a:r>
              <a:rPr lang="en-US" dirty="0"/>
              <a:t>ANSYS</a:t>
            </a:r>
          </a:p>
          <a:p>
            <a:pPr>
              <a:lnSpc>
                <a:spcPct val="150000"/>
              </a:lnSpc>
              <a:buClr>
                <a:schemeClr val="bg1"/>
              </a:buClr>
            </a:pPr>
            <a:r>
              <a:rPr lang="en-US" dirty="0"/>
              <a:t>Analyze performance</a:t>
            </a:r>
          </a:p>
        </p:txBody>
      </p:sp>
    </p:spTree>
    <p:extLst>
      <p:ext uri="{BB962C8B-B14F-4D97-AF65-F5344CB8AC3E}">
        <p14:creationId xmlns:p14="http://schemas.microsoft.com/office/powerpoint/2010/main" val="3985831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8512CEA-F677-4245-9C21-2174F2D03594}"/>
              </a:ext>
            </a:extLst>
          </p:cNvPr>
          <p:cNvSpPr>
            <a:spLocks noGrp="1"/>
          </p:cNvSpPr>
          <p:nvPr>
            <p:ph type="title"/>
          </p:nvPr>
        </p:nvSpPr>
        <p:spPr>
          <a:xfrm>
            <a:off x="381000" y="1781857"/>
            <a:ext cx="8382000" cy="1113743"/>
          </a:xfrm>
        </p:spPr>
        <p:txBody>
          <a:bodyPr/>
          <a:lstStyle/>
          <a:p>
            <a:pPr algn="l"/>
            <a:br>
              <a:rPr lang="en-US" dirty="0"/>
            </a:br>
            <a:br>
              <a:rPr lang="en-US" dirty="0"/>
            </a:br>
            <a:br>
              <a:rPr lang="en-US" dirty="0"/>
            </a:br>
            <a:endParaRPr lang="en-US" dirty="0"/>
          </a:p>
        </p:txBody>
      </p:sp>
      <p:sp>
        <p:nvSpPr>
          <p:cNvPr id="10" name="Title 7">
            <a:extLst>
              <a:ext uri="{FF2B5EF4-FFF2-40B4-BE49-F238E27FC236}">
                <a16:creationId xmlns:a16="http://schemas.microsoft.com/office/drawing/2014/main" id="{081B8F10-0537-463D-8374-E07C0FBDBF11}"/>
              </a:ext>
            </a:extLst>
          </p:cNvPr>
          <p:cNvSpPr txBox="1">
            <a:spLocks/>
          </p:cNvSpPr>
          <p:nvPr/>
        </p:nvSpPr>
        <p:spPr bwMode="auto">
          <a:xfrm>
            <a:off x="228600" y="1066800"/>
            <a:ext cx="8686800" cy="715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2"/>
                </a:solidFill>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a:buClr>
                <a:srgbClr val="00B050"/>
              </a:buClr>
            </a:pPr>
            <a:r>
              <a:rPr lang="en-US" u="none" dirty="0"/>
              <a:t>Solar Thermal Propulsion (STP)</a:t>
            </a:r>
          </a:p>
        </p:txBody>
      </p:sp>
      <p:pic>
        <p:nvPicPr>
          <p:cNvPr id="16" name="Content Placeholder 3">
            <a:extLst>
              <a:ext uri="{FF2B5EF4-FFF2-40B4-BE49-F238E27FC236}">
                <a16:creationId xmlns:a16="http://schemas.microsoft.com/office/drawing/2014/main" id="{32071AD5-FBB7-4245-94E1-514FFA39A53A}"/>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1504336" y="2038429"/>
            <a:ext cx="6172200" cy="2423773"/>
          </a:xfrm>
          <a:prstGeom prst="rect">
            <a:avLst/>
          </a:prstGeom>
          <a:noFill/>
          <a:ln>
            <a:noFill/>
          </a:ln>
        </p:spPr>
      </p:pic>
      <p:sp>
        <p:nvSpPr>
          <p:cNvPr id="19" name="TextBox 18">
            <a:extLst>
              <a:ext uri="{FF2B5EF4-FFF2-40B4-BE49-F238E27FC236}">
                <a16:creationId xmlns:a16="http://schemas.microsoft.com/office/drawing/2014/main" id="{8DC4374C-820E-44E9-A41D-3E7C8CE0440D}"/>
              </a:ext>
            </a:extLst>
          </p:cNvPr>
          <p:cNvSpPr txBox="1"/>
          <p:nvPr/>
        </p:nvSpPr>
        <p:spPr>
          <a:xfrm>
            <a:off x="2533036" y="4876800"/>
            <a:ext cx="4114800" cy="1107996"/>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Solar Concentrator</a:t>
            </a:r>
          </a:p>
          <a:p>
            <a:pPr marL="342900" indent="-342900">
              <a:buClr>
                <a:schemeClr val="bg1"/>
              </a:buClr>
              <a:buFont typeface="Wingdings" panose="05000000000000000000" pitchFamily="2" charset="2"/>
              <a:buChar char="§"/>
            </a:pPr>
            <a:r>
              <a:rPr lang="en-US" sz="2200" b="1" u="none" dirty="0">
                <a:solidFill>
                  <a:schemeClr val="bg2"/>
                </a:solidFill>
              </a:rPr>
              <a:t>Volumetric Receiver</a:t>
            </a:r>
          </a:p>
          <a:p>
            <a:pPr marL="342900" indent="-342900">
              <a:buClr>
                <a:schemeClr val="bg1"/>
              </a:buClr>
              <a:buFont typeface="Wingdings" panose="05000000000000000000" pitchFamily="2" charset="2"/>
              <a:buChar char="§"/>
            </a:pPr>
            <a:r>
              <a:rPr lang="en-US" sz="2200" b="1" u="none" dirty="0">
                <a:solidFill>
                  <a:schemeClr val="bg2"/>
                </a:solidFill>
              </a:rPr>
              <a:t>Convergent-Divergent Nozzle</a:t>
            </a:r>
          </a:p>
        </p:txBody>
      </p:sp>
    </p:spTree>
    <p:extLst>
      <p:ext uri="{BB962C8B-B14F-4D97-AF65-F5344CB8AC3E}">
        <p14:creationId xmlns:p14="http://schemas.microsoft.com/office/powerpoint/2010/main" val="292886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BF9E3-9D07-4047-AC31-D5AEFF24117F}"/>
              </a:ext>
            </a:extLst>
          </p:cNvPr>
          <p:cNvSpPr>
            <a:spLocks noGrp="1"/>
          </p:cNvSpPr>
          <p:nvPr>
            <p:ph type="title"/>
          </p:nvPr>
        </p:nvSpPr>
        <p:spPr>
          <a:xfrm>
            <a:off x="228600" y="1066800"/>
            <a:ext cx="8686800" cy="715057"/>
          </a:xfrm>
        </p:spPr>
        <p:txBody>
          <a:bodyPr/>
          <a:lstStyle/>
          <a:p>
            <a:r>
              <a:rPr lang="en-US" dirty="0"/>
              <a:t>STP: System Overview</a:t>
            </a:r>
          </a:p>
        </p:txBody>
      </p:sp>
      <p:sp>
        <p:nvSpPr>
          <p:cNvPr id="5" name="Content Placeholder 4">
            <a:extLst>
              <a:ext uri="{FF2B5EF4-FFF2-40B4-BE49-F238E27FC236}">
                <a16:creationId xmlns:a16="http://schemas.microsoft.com/office/drawing/2014/main" id="{514727A7-9156-4125-9E11-9BCACC877513}"/>
              </a:ext>
            </a:extLst>
          </p:cNvPr>
          <p:cNvSpPr>
            <a:spLocks noGrp="1"/>
          </p:cNvSpPr>
          <p:nvPr>
            <p:ph idx="1"/>
          </p:nvPr>
        </p:nvSpPr>
        <p:spPr>
          <a:xfrm>
            <a:off x="248264" y="1794164"/>
            <a:ext cx="8654474" cy="609600"/>
          </a:xfrm>
        </p:spPr>
        <p:txBody>
          <a:bodyPr/>
          <a:lstStyle/>
          <a:p>
            <a:pPr>
              <a:buClr>
                <a:schemeClr val="bg1"/>
              </a:buClr>
            </a:pPr>
            <a:r>
              <a:rPr lang="en-US" dirty="0"/>
              <a:t>Parabolic Dish Concentrator</a:t>
            </a:r>
          </a:p>
        </p:txBody>
      </p:sp>
      <p:pic>
        <p:nvPicPr>
          <p:cNvPr id="8" name="Picture 7">
            <a:extLst>
              <a:ext uri="{FF2B5EF4-FFF2-40B4-BE49-F238E27FC236}">
                <a16:creationId xmlns:a16="http://schemas.microsoft.com/office/drawing/2014/main" id="{B42D9890-76EB-4180-849A-BFBA1FE4FF95}"/>
              </a:ext>
            </a:extLst>
          </p:cNvPr>
          <p:cNvPicPr/>
          <p:nvPr/>
        </p:nvPicPr>
        <p:blipFill rotWithShape="1">
          <a:blip r:embed="rId3">
            <a:extLst>
              <a:ext uri="{28A0092B-C50C-407E-A947-70E740481C1C}">
                <a14:useLocalDpi xmlns:a14="http://schemas.microsoft.com/office/drawing/2010/main" val="0"/>
              </a:ext>
            </a:extLst>
          </a:blip>
          <a:srcRect l="16050" t="6003" r="45321"/>
          <a:stretch/>
        </p:blipFill>
        <p:spPr bwMode="auto">
          <a:xfrm>
            <a:off x="260926" y="2385666"/>
            <a:ext cx="4234874" cy="3862734"/>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34A644DC-F7A4-4898-9447-F701FFC6C767}"/>
                  </a:ext>
                </a:extLst>
              </p:cNvPr>
              <p:cNvSpPr/>
              <p:nvPr/>
            </p:nvSpPr>
            <p:spPr>
              <a:xfrm>
                <a:off x="4572000" y="2417058"/>
                <a:ext cx="4330005" cy="3799951"/>
              </a:xfrm>
              <a:prstGeom prst="rect">
                <a:avLst/>
              </a:prstGeom>
            </p:spPr>
            <p:txBody>
              <a:bodyPr wrap="square">
                <a:spAutoFit/>
              </a:bodyPr>
              <a:lstStyle/>
              <a:p>
                <a:pPr marL="342900" indent="-342900">
                  <a:buClr>
                    <a:schemeClr val="bg1"/>
                  </a:buClr>
                  <a:buFont typeface="Wingdings" panose="05000000000000000000" pitchFamily="2" charset="2"/>
                  <a:buChar char="§"/>
                </a:pPr>
                <a:r>
                  <a:rPr lang="en-US" b="1" u="none" dirty="0">
                    <a:solidFill>
                      <a:schemeClr val="bg2"/>
                    </a:solidFill>
                  </a:rPr>
                  <a:t>High Concentration Ratio</a:t>
                </a:r>
              </a:p>
              <a:p>
                <a:pPr/>
                <a14:m>
                  <m:oMathPara xmlns:m="http://schemas.openxmlformats.org/officeDocument/2006/math">
                    <m:oMathParaPr>
                      <m:jc m:val="centerGroup"/>
                    </m:oMathParaPr>
                    <m:oMath xmlns:m="http://schemas.openxmlformats.org/officeDocument/2006/math">
                      <m:r>
                        <a:rPr lang="en-US" b="1" i="1" u="none" smtClean="0">
                          <a:solidFill>
                            <a:schemeClr val="bg2"/>
                          </a:solidFill>
                          <a:latin typeface="Cambria Math" panose="02040503050406030204" pitchFamily="18" charset="0"/>
                        </a:rPr>
                        <m:t>𝑪</m:t>
                      </m:r>
                      <m:r>
                        <a:rPr lang="en-US" b="1" i="1" u="none" smtClean="0">
                          <a:solidFill>
                            <a:schemeClr val="bg2"/>
                          </a:solidFill>
                          <a:latin typeface="Cambria Math" panose="02040503050406030204" pitchFamily="18" charset="0"/>
                        </a:rPr>
                        <m:t>=</m:t>
                      </m:r>
                      <m:f>
                        <m:fPr>
                          <m:ctrlPr>
                            <a:rPr lang="en-US" b="1" i="1" u="none" smtClean="0">
                              <a:solidFill>
                                <a:schemeClr val="bg2"/>
                              </a:solidFill>
                              <a:latin typeface="Cambria Math" panose="02040503050406030204" pitchFamily="18" charset="0"/>
                            </a:rPr>
                          </m:ctrlPr>
                        </m:fPr>
                        <m:num>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𝑨</m:t>
                              </m:r>
                            </m:e>
                            <m:sub>
                              <m:r>
                                <a:rPr lang="en-US" b="1" i="1" u="none" smtClean="0">
                                  <a:solidFill>
                                    <a:schemeClr val="bg2"/>
                                  </a:solidFill>
                                  <a:latin typeface="Cambria Math" panose="02040503050406030204" pitchFamily="18" charset="0"/>
                                </a:rPr>
                                <m:t>𝒄</m:t>
                              </m:r>
                            </m:sub>
                          </m:sSub>
                        </m:num>
                        <m:den>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𝑨</m:t>
                              </m:r>
                            </m:e>
                            <m:sub>
                              <m:r>
                                <a:rPr lang="en-US" b="1" i="1" u="none" smtClean="0">
                                  <a:solidFill>
                                    <a:schemeClr val="bg2"/>
                                  </a:solidFill>
                                  <a:latin typeface="Cambria Math" panose="02040503050406030204" pitchFamily="18" charset="0"/>
                                </a:rPr>
                                <m:t>𝒓</m:t>
                              </m:r>
                            </m:sub>
                          </m:sSub>
                        </m:den>
                      </m:f>
                    </m:oMath>
                  </m:oMathPara>
                </a14:m>
                <a:endParaRPr lang="en-US" b="1" u="none" dirty="0">
                  <a:solidFill>
                    <a:schemeClr val="bg2"/>
                  </a:solidFill>
                </a:endParaRPr>
              </a:p>
              <a:p>
                <a:pPr marL="342900" indent="-342900">
                  <a:buClr>
                    <a:schemeClr val="bg1"/>
                  </a:buClr>
                  <a:buFont typeface="Wingdings" panose="05000000000000000000" pitchFamily="2" charset="2"/>
                  <a:buChar char="§"/>
                </a:pPr>
                <a:r>
                  <a:rPr lang="en-US" b="1" u="none" dirty="0">
                    <a:solidFill>
                      <a:schemeClr val="bg2"/>
                    </a:solidFill>
                  </a:rPr>
                  <a:t>Rigid and Inflatable options</a:t>
                </a:r>
              </a:p>
              <a:p>
                <a:endParaRPr lang="en-US" b="1" u="none" dirty="0">
                  <a:solidFill>
                    <a:schemeClr val="bg2"/>
                  </a:solidFill>
                </a:endParaRPr>
              </a:p>
              <a:p>
                <a:pPr marL="342900" indent="-342900">
                  <a:buClr>
                    <a:schemeClr val="bg1"/>
                  </a:buClr>
                  <a:buFont typeface="Wingdings" panose="05000000000000000000" pitchFamily="2" charset="2"/>
                  <a:buChar char="§"/>
                </a:pPr>
                <a:r>
                  <a:rPr lang="en-US" b="1" u="none" dirty="0">
                    <a:solidFill>
                      <a:schemeClr val="bg2"/>
                    </a:solidFill>
                  </a:rPr>
                  <a:t>Design:</a:t>
                </a:r>
              </a:p>
              <a:p>
                <a:pPr marL="914400" lvl="1" indent="-457200">
                  <a:buAutoNum type="arabicParenR"/>
                </a:pPr>
                <a:r>
                  <a:rPr lang="en-US" b="1" u="none" dirty="0">
                    <a:solidFill>
                      <a:schemeClr val="bg2"/>
                    </a:solidFill>
                  </a:rPr>
                  <a:t> Select a desired C</a:t>
                </a:r>
              </a:p>
              <a:p>
                <a:pPr marL="914400" lvl="1" indent="-457200">
                  <a:buAutoNum type="arabicParenR"/>
                </a:pPr>
                <a:r>
                  <a:rPr lang="en-US" b="1" u="none" dirty="0">
                    <a:solidFill>
                      <a:schemeClr val="bg2"/>
                    </a:solidFill>
                  </a:rPr>
                  <a:t> Select a desired R</a:t>
                </a:r>
              </a:p>
              <a:p>
                <a:pPr marL="914400" lvl="1" indent="-457200">
                  <a:buAutoNum type="arabicParenR"/>
                </a:pPr>
                <a:r>
                  <a:rPr lang="en-US" b="1" u="none" dirty="0">
                    <a:solidFill>
                      <a:schemeClr val="bg2"/>
                    </a:solidFill>
                  </a:rPr>
                  <a:t> Compute the focal length necessary </a:t>
                </a:r>
              </a:p>
            </p:txBody>
          </p:sp>
        </mc:Choice>
        <mc:Fallback xmlns="">
          <p:sp>
            <p:nvSpPr>
              <p:cNvPr id="11" name="Rectangle 10">
                <a:extLst>
                  <a:ext uri="{FF2B5EF4-FFF2-40B4-BE49-F238E27FC236}">
                    <a16:creationId xmlns:a16="http://schemas.microsoft.com/office/drawing/2014/main" id="{34A644DC-F7A4-4898-9447-F701FFC6C767}"/>
                  </a:ext>
                </a:extLst>
              </p:cNvPr>
              <p:cNvSpPr>
                <a:spLocks noRot="1" noChangeAspect="1" noMove="1" noResize="1" noEditPoints="1" noAdjustHandles="1" noChangeArrowheads="1" noChangeShapeType="1" noTextEdit="1"/>
              </p:cNvSpPr>
              <p:nvPr/>
            </p:nvSpPr>
            <p:spPr>
              <a:xfrm>
                <a:off x="4572000" y="2417058"/>
                <a:ext cx="4330005" cy="3799951"/>
              </a:xfrm>
              <a:prstGeom prst="rect">
                <a:avLst/>
              </a:prstGeom>
              <a:blipFill>
                <a:blip r:embed="rId4"/>
                <a:stretch>
                  <a:fillRect l="-1831" t="-1282" b="-2564"/>
                </a:stretch>
              </a:blipFill>
            </p:spPr>
            <p:txBody>
              <a:bodyPr/>
              <a:lstStyle/>
              <a:p>
                <a:r>
                  <a:rPr lang="en-US">
                    <a:noFill/>
                  </a:rPr>
                  <a:t> </a:t>
                </a:r>
              </a:p>
            </p:txBody>
          </p:sp>
        </mc:Fallback>
      </mc:AlternateContent>
    </p:spTree>
    <p:extLst>
      <p:ext uri="{BB962C8B-B14F-4D97-AF65-F5344CB8AC3E}">
        <p14:creationId xmlns:p14="http://schemas.microsoft.com/office/powerpoint/2010/main" val="330607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9A415-EA8F-4C2D-9CCA-4922898D2402}"/>
              </a:ext>
            </a:extLst>
          </p:cNvPr>
          <p:cNvSpPr>
            <a:spLocks noGrp="1"/>
          </p:cNvSpPr>
          <p:nvPr>
            <p:ph idx="1"/>
          </p:nvPr>
        </p:nvSpPr>
        <p:spPr>
          <a:xfrm>
            <a:off x="228600" y="1858057"/>
            <a:ext cx="8669482" cy="4463414"/>
          </a:xfrm>
        </p:spPr>
        <p:txBody>
          <a:bodyPr/>
          <a:lstStyle/>
          <a:p>
            <a:pPr>
              <a:buClr>
                <a:schemeClr val="bg1"/>
              </a:buClr>
              <a:buFont typeface="Wingdings" panose="05000000000000000000" pitchFamily="2" charset="2"/>
              <a:buChar char=""/>
            </a:pPr>
            <a:r>
              <a:rPr lang="en-US" dirty="0"/>
              <a:t>Solar Receiver</a:t>
            </a:r>
          </a:p>
        </p:txBody>
      </p:sp>
      <p:sp>
        <p:nvSpPr>
          <p:cNvPr id="4" name="Title 1">
            <a:extLst>
              <a:ext uri="{FF2B5EF4-FFF2-40B4-BE49-F238E27FC236}">
                <a16:creationId xmlns:a16="http://schemas.microsoft.com/office/drawing/2014/main" id="{786BED00-A9EE-477A-BC36-6078C886A776}"/>
              </a:ext>
            </a:extLst>
          </p:cNvPr>
          <p:cNvSpPr>
            <a:spLocks noGrp="1"/>
          </p:cNvSpPr>
          <p:nvPr>
            <p:ph type="title"/>
          </p:nvPr>
        </p:nvSpPr>
        <p:spPr>
          <a:xfrm>
            <a:off x="228600" y="1066800"/>
            <a:ext cx="8669482" cy="715057"/>
          </a:xfrm>
        </p:spPr>
        <p:txBody>
          <a:bodyPr/>
          <a:lstStyle/>
          <a:p>
            <a:r>
              <a:rPr lang="en-US" dirty="0"/>
              <a:t>STP: System Overview</a:t>
            </a:r>
          </a:p>
        </p:txBody>
      </p:sp>
      <p:pic>
        <p:nvPicPr>
          <p:cNvPr id="5" name="Picture 4">
            <a:extLst>
              <a:ext uri="{FF2B5EF4-FFF2-40B4-BE49-F238E27FC236}">
                <a16:creationId xmlns:a16="http://schemas.microsoft.com/office/drawing/2014/main" id="{75A9C38D-0004-406E-9D6E-3974A977A9F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559" y="2633057"/>
            <a:ext cx="3352800" cy="2834266"/>
          </a:xfrm>
          <a:prstGeom prst="rect">
            <a:avLst/>
          </a:prstGeom>
          <a:noFill/>
          <a:ln>
            <a:noFill/>
          </a:ln>
        </p:spPr>
      </p:pic>
      <p:sp>
        <p:nvSpPr>
          <p:cNvPr id="8" name="Content Placeholder 1">
            <a:extLst>
              <a:ext uri="{FF2B5EF4-FFF2-40B4-BE49-F238E27FC236}">
                <a16:creationId xmlns:a16="http://schemas.microsoft.com/office/drawing/2014/main" id="{854F55C6-63C3-4FA3-B794-1F50F824E969}"/>
              </a:ext>
            </a:extLst>
          </p:cNvPr>
          <p:cNvSpPr txBox="1">
            <a:spLocks/>
          </p:cNvSpPr>
          <p:nvPr/>
        </p:nvSpPr>
        <p:spPr bwMode="auto">
          <a:xfrm>
            <a:off x="732559" y="5628118"/>
            <a:ext cx="1659082" cy="49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lgn="ctr">
              <a:buClr>
                <a:srgbClr val="00B050"/>
              </a:buClr>
              <a:buNone/>
            </a:pPr>
            <a:r>
              <a:rPr lang="en-US" altLang="en-US" sz="2200" u="none" kern="0" dirty="0"/>
              <a:t>Indirect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34AB66-0DB9-4CE2-B993-9C1B68ED074F}"/>
                  </a:ext>
                </a:extLst>
              </p:cNvPr>
              <p:cNvSpPr txBox="1"/>
              <p:nvPr/>
            </p:nvSpPr>
            <p:spPr>
              <a:xfrm>
                <a:off x="4563341" y="5739001"/>
                <a:ext cx="4308764"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𝑹</m:t>
                          </m:r>
                        </m:e>
                        <m:sub>
                          <m:r>
                            <a:rPr lang="en-US" b="1" i="1" u="none" smtClean="0">
                              <a:solidFill>
                                <a:schemeClr val="bg2"/>
                              </a:solidFill>
                              <a:latin typeface="Cambria Math" panose="02040503050406030204" pitchFamily="18" charset="0"/>
                            </a:rPr>
                            <m:t>𝒂𝒃𝒔</m:t>
                          </m:r>
                        </m:sub>
                      </m:sSub>
                      <m:r>
                        <a:rPr lang="en-US" b="1" i="1" u="none" smtClean="0">
                          <a:solidFill>
                            <a:schemeClr val="bg2"/>
                          </a:solidFill>
                          <a:latin typeface="Cambria Math" panose="02040503050406030204" pitchFamily="18" charset="0"/>
                        </a:rPr>
                        <m:t>+</m:t>
                      </m:r>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𝑹</m:t>
                          </m:r>
                        </m:e>
                        <m:sub>
                          <m:r>
                            <a:rPr lang="en-US" b="1" i="1" u="none" smtClean="0">
                              <a:solidFill>
                                <a:schemeClr val="bg2"/>
                              </a:solidFill>
                              <a:latin typeface="Cambria Math" panose="02040503050406030204" pitchFamily="18" charset="0"/>
                            </a:rPr>
                            <m:t>𝒄</m:t>
                          </m:r>
                        </m:sub>
                      </m:sSub>
                      <m:r>
                        <a:rPr lang="en-US" b="1" i="1" u="none" smtClean="0">
                          <a:solidFill>
                            <a:schemeClr val="bg2"/>
                          </a:solidFill>
                          <a:latin typeface="Cambria Math" panose="02040503050406030204" pitchFamily="18" charset="0"/>
                        </a:rPr>
                        <m:t>+</m:t>
                      </m:r>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𝑹</m:t>
                          </m:r>
                        </m:e>
                        <m:sub>
                          <m:r>
                            <a:rPr lang="en-US" b="1" i="1" u="none" smtClean="0">
                              <a:solidFill>
                                <a:schemeClr val="bg2"/>
                              </a:solidFill>
                              <a:latin typeface="Cambria Math" panose="02040503050406030204" pitchFamily="18" charset="0"/>
                            </a:rPr>
                            <m:t>𝑯</m:t>
                          </m:r>
                        </m:sub>
                      </m:sSub>
                      <m:r>
                        <a:rPr lang="en-US" b="1" i="1" u="none" smtClean="0">
                          <a:solidFill>
                            <a:schemeClr val="bg2"/>
                          </a:solidFill>
                          <a:latin typeface="Cambria Math" panose="02040503050406030204" pitchFamily="18" charset="0"/>
                        </a:rPr>
                        <m:t>&gt;</m:t>
                      </m:r>
                      <m:sSub>
                        <m:sSubPr>
                          <m:ctrlPr>
                            <a:rPr lang="en-US" b="1" i="1" u="none" smtClean="0">
                              <a:solidFill>
                                <a:schemeClr val="bg2"/>
                              </a:solidFill>
                              <a:latin typeface="Cambria Math" panose="02040503050406030204" pitchFamily="18" charset="0"/>
                            </a:rPr>
                          </m:ctrlPr>
                        </m:sSubPr>
                        <m:e>
                          <m:r>
                            <a:rPr lang="en-US" b="1" i="1" u="none" smtClean="0">
                              <a:solidFill>
                                <a:schemeClr val="bg2"/>
                              </a:solidFill>
                              <a:latin typeface="Cambria Math" panose="02040503050406030204" pitchFamily="18" charset="0"/>
                            </a:rPr>
                            <m:t>𝑹</m:t>
                          </m:r>
                        </m:e>
                        <m:sub>
                          <m:r>
                            <a:rPr lang="en-US" b="1" i="1" u="none" smtClean="0">
                              <a:solidFill>
                                <a:schemeClr val="bg2"/>
                              </a:solidFill>
                              <a:latin typeface="Cambria Math" panose="02040503050406030204" pitchFamily="18" charset="0"/>
                            </a:rPr>
                            <m:t>𝒂𝒃𝒔</m:t>
                          </m:r>
                        </m:sub>
                      </m:sSub>
                      <m:r>
                        <a:rPr lang="en-US" b="1" i="1" u="none" smtClean="0">
                          <a:solidFill>
                            <a:schemeClr val="bg2"/>
                          </a:solidFill>
                          <a:latin typeface="Cambria Math" panose="02040503050406030204" pitchFamily="18" charset="0"/>
                        </a:rPr>
                        <m:t>′</m:t>
                      </m:r>
                    </m:oMath>
                  </m:oMathPara>
                </a14:m>
                <a:endParaRPr lang="en-US" b="1" u="none" dirty="0">
                  <a:solidFill>
                    <a:schemeClr val="bg2"/>
                  </a:solidFill>
                </a:endParaRPr>
              </a:p>
            </p:txBody>
          </p:sp>
        </mc:Choice>
        <mc:Fallback xmlns="">
          <p:sp>
            <p:nvSpPr>
              <p:cNvPr id="9" name="TextBox 8">
                <a:extLst>
                  <a:ext uri="{FF2B5EF4-FFF2-40B4-BE49-F238E27FC236}">
                    <a16:creationId xmlns:a16="http://schemas.microsoft.com/office/drawing/2014/main" id="{8C34AB66-0DB9-4CE2-B993-9C1B68ED074F}"/>
                  </a:ext>
                </a:extLst>
              </p:cNvPr>
              <p:cNvSpPr txBox="1">
                <a:spLocks noRot="1" noChangeAspect="1" noMove="1" noResize="1" noEditPoints="1" noAdjustHandles="1" noChangeArrowheads="1" noChangeShapeType="1" noTextEdit="1"/>
              </p:cNvSpPr>
              <p:nvPr/>
            </p:nvSpPr>
            <p:spPr>
              <a:xfrm>
                <a:off x="4563341" y="5739001"/>
                <a:ext cx="4308764" cy="369332"/>
              </a:xfrm>
              <a:prstGeom prst="rect">
                <a:avLst/>
              </a:prstGeom>
              <a:blipFill>
                <a:blip r:embed="rId4"/>
                <a:stretch>
                  <a:fillRect t="-3279" b="-14754"/>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1FA63A2C-3A32-4212-8F26-3203D61B296B}"/>
              </a:ext>
            </a:extLst>
          </p:cNvPr>
          <p:cNvPicPr/>
          <p:nvPr/>
        </p:nvPicPr>
        <p:blipFill>
          <a:blip r:embed="rId5"/>
          <a:stretch>
            <a:fillRect/>
          </a:stretch>
        </p:blipFill>
        <p:spPr>
          <a:xfrm>
            <a:off x="4572000" y="2633057"/>
            <a:ext cx="4326082" cy="2834266"/>
          </a:xfrm>
          <a:prstGeom prst="rect">
            <a:avLst/>
          </a:prstGeom>
        </p:spPr>
      </p:pic>
      <p:sp>
        <p:nvSpPr>
          <p:cNvPr id="12" name="Content Placeholder 1">
            <a:extLst>
              <a:ext uri="{FF2B5EF4-FFF2-40B4-BE49-F238E27FC236}">
                <a16:creationId xmlns:a16="http://schemas.microsoft.com/office/drawing/2014/main" id="{7AC6390C-AA94-4EF0-9868-528F8C728840}"/>
              </a:ext>
            </a:extLst>
          </p:cNvPr>
          <p:cNvSpPr txBox="1">
            <a:spLocks/>
          </p:cNvSpPr>
          <p:nvPr/>
        </p:nvSpPr>
        <p:spPr bwMode="auto">
          <a:xfrm>
            <a:off x="2667000" y="5628118"/>
            <a:ext cx="1354282" cy="49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lgn="ctr">
              <a:buClr>
                <a:srgbClr val="00B050"/>
              </a:buClr>
              <a:buNone/>
            </a:pPr>
            <a:r>
              <a:rPr lang="en-US" altLang="en-US" sz="2200" u="none" kern="0" dirty="0"/>
              <a:t>Direct</a:t>
            </a:r>
          </a:p>
        </p:txBody>
      </p:sp>
    </p:spTree>
    <p:extLst>
      <p:ext uri="{BB962C8B-B14F-4D97-AF65-F5344CB8AC3E}">
        <p14:creationId xmlns:p14="http://schemas.microsoft.com/office/powerpoint/2010/main" val="217946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9A415-EA8F-4C2D-9CCA-4922898D2402}"/>
              </a:ext>
            </a:extLst>
          </p:cNvPr>
          <p:cNvSpPr>
            <a:spLocks noGrp="1"/>
          </p:cNvSpPr>
          <p:nvPr>
            <p:ph idx="1"/>
          </p:nvPr>
        </p:nvSpPr>
        <p:spPr>
          <a:xfrm>
            <a:off x="228600" y="1858057"/>
            <a:ext cx="8915400" cy="4463414"/>
          </a:xfrm>
        </p:spPr>
        <p:txBody>
          <a:bodyPr/>
          <a:lstStyle/>
          <a:p>
            <a:pPr>
              <a:buClr>
                <a:schemeClr val="bg1"/>
              </a:buClr>
              <a:buFont typeface="Wingdings" panose="05000000000000000000" pitchFamily="2" charset="2"/>
              <a:buChar char=""/>
            </a:pPr>
            <a:r>
              <a:rPr lang="en-US" dirty="0"/>
              <a:t>Solar Receiver</a:t>
            </a:r>
          </a:p>
        </p:txBody>
      </p:sp>
      <p:sp>
        <p:nvSpPr>
          <p:cNvPr id="4" name="Title 1">
            <a:extLst>
              <a:ext uri="{FF2B5EF4-FFF2-40B4-BE49-F238E27FC236}">
                <a16:creationId xmlns:a16="http://schemas.microsoft.com/office/drawing/2014/main" id="{786BED00-A9EE-477A-BC36-6078C886A776}"/>
              </a:ext>
            </a:extLst>
          </p:cNvPr>
          <p:cNvSpPr>
            <a:spLocks noGrp="1"/>
          </p:cNvSpPr>
          <p:nvPr>
            <p:ph type="title"/>
          </p:nvPr>
        </p:nvSpPr>
        <p:spPr>
          <a:xfrm>
            <a:off x="297203" y="1066800"/>
            <a:ext cx="8610600" cy="715057"/>
          </a:xfrm>
        </p:spPr>
        <p:txBody>
          <a:bodyPr/>
          <a:lstStyle/>
          <a:p>
            <a:r>
              <a:rPr lang="en-US" dirty="0"/>
              <a:t>STP: System Overview</a:t>
            </a:r>
          </a:p>
        </p:txBody>
      </p:sp>
      <p:pic>
        <p:nvPicPr>
          <p:cNvPr id="7" name="Picture 6">
            <a:extLst>
              <a:ext uri="{FF2B5EF4-FFF2-40B4-BE49-F238E27FC236}">
                <a16:creationId xmlns:a16="http://schemas.microsoft.com/office/drawing/2014/main" id="{07BC636D-AEA6-4B80-B504-3E568BF7ADC4}"/>
              </a:ext>
            </a:extLst>
          </p:cNvPr>
          <p:cNvPicPr/>
          <p:nvPr/>
        </p:nvPicPr>
        <p:blipFill rotWithShape="1">
          <a:blip r:embed="rId3" cstate="print">
            <a:extLst>
              <a:ext uri="{28A0092B-C50C-407E-A947-70E740481C1C}">
                <a14:useLocalDpi xmlns:a14="http://schemas.microsoft.com/office/drawing/2010/main" val="0"/>
              </a:ext>
            </a:extLst>
          </a:blip>
          <a:srcRect l="15308" t="13532" r="14337" b="12177"/>
          <a:stretch/>
        </p:blipFill>
        <p:spPr bwMode="auto">
          <a:xfrm>
            <a:off x="1600200" y="2503874"/>
            <a:ext cx="5943600" cy="2601526"/>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C3488FA-C640-412B-AEA0-9EAACA272765}"/>
              </a:ext>
            </a:extLst>
          </p:cNvPr>
          <p:cNvSpPr txBox="1"/>
          <p:nvPr/>
        </p:nvSpPr>
        <p:spPr>
          <a:xfrm>
            <a:off x="2743200" y="5181600"/>
            <a:ext cx="3657600" cy="1569660"/>
          </a:xfrm>
          <a:prstGeom prst="rect">
            <a:avLst/>
          </a:prstGeom>
          <a:noFill/>
        </p:spPr>
        <p:txBody>
          <a:bodyPr wrap="square" rtlCol="0">
            <a:spAutoFit/>
          </a:bodyPr>
          <a:lstStyle/>
          <a:p>
            <a:r>
              <a:rPr lang="en-US" b="1" u="none" dirty="0">
                <a:solidFill>
                  <a:schemeClr val="bg2"/>
                </a:solidFill>
                <a:latin typeface="+mn-lt"/>
              </a:rPr>
              <a:t>Direct Gain STP Concept</a:t>
            </a:r>
          </a:p>
          <a:p>
            <a:pPr marL="342900" indent="-342900">
              <a:buClr>
                <a:schemeClr val="bg1"/>
              </a:buClr>
              <a:buFont typeface="Wingdings" panose="05000000000000000000" pitchFamily="2" charset="2"/>
              <a:buChar char="§"/>
            </a:pPr>
            <a:r>
              <a:rPr lang="en-US" b="1" u="none" dirty="0">
                <a:solidFill>
                  <a:schemeClr val="bg2"/>
                </a:solidFill>
                <a:latin typeface="+mn-lt"/>
              </a:rPr>
              <a:t>Volumetric heating</a:t>
            </a:r>
          </a:p>
          <a:p>
            <a:pPr marL="342900" indent="-342900">
              <a:buClr>
                <a:schemeClr val="bg1"/>
              </a:buClr>
              <a:buFont typeface="Wingdings" panose="05000000000000000000" pitchFamily="2" charset="2"/>
              <a:buChar char="§"/>
            </a:pPr>
            <a:r>
              <a:rPr lang="en-US" b="1" u="none" dirty="0">
                <a:solidFill>
                  <a:schemeClr val="bg2"/>
                </a:solidFill>
                <a:latin typeface="+mn-lt"/>
              </a:rPr>
              <a:t>Thermal Isolation </a:t>
            </a:r>
          </a:p>
          <a:p>
            <a:pPr marL="342900" indent="-342900">
              <a:buClr>
                <a:schemeClr val="bg1"/>
              </a:buClr>
              <a:buFont typeface="Wingdings" panose="05000000000000000000" pitchFamily="2" charset="2"/>
              <a:buChar char="§"/>
            </a:pPr>
            <a:r>
              <a:rPr lang="en-US" b="1" u="none" dirty="0">
                <a:solidFill>
                  <a:schemeClr val="bg2"/>
                </a:solidFill>
                <a:latin typeface="+mn-lt"/>
              </a:rPr>
              <a:t>Impure water</a:t>
            </a:r>
          </a:p>
        </p:txBody>
      </p:sp>
    </p:spTree>
    <p:extLst>
      <p:ext uri="{BB962C8B-B14F-4D97-AF65-F5344CB8AC3E}">
        <p14:creationId xmlns:p14="http://schemas.microsoft.com/office/powerpoint/2010/main" val="1652545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9A415-EA8F-4C2D-9CCA-4922898D2402}"/>
              </a:ext>
            </a:extLst>
          </p:cNvPr>
          <p:cNvSpPr>
            <a:spLocks noGrp="1"/>
          </p:cNvSpPr>
          <p:nvPr>
            <p:ph idx="1"/>
          </p:nvPr>
        </p:nvSpPr>
        <p:spPr>
          <a:xfrm>
            <a:off x="228600" y="1858057"/>
            <a:ext cx="8321040" cy="580343"/>
          </a:xfrm>
        </p:spPr>
        <p:txBody>
          <a:bodyPr/>
          <a:lstStyle/>
          <a:p>
            <a:pPr>
              <a:buClr>
                <a:schemeClr val="bg1"/>
              </a:buClr>
              <a:buFont typeface="Wingdings" panose="05000000000000000000" pitchFamily="2" charset="2"/>
              <a:buChar char=""/>
            </a:pPr>
            <a:r>
              <a:rPr lang="en-US" dirty="0"/>
              <a:t>Thruster: Operating Conditions</a:t>
            </a:r>
          </a:p>
        </p:txBody>
      </p:sp>
      <p:sp>
        <p:nvSpPr>
          <p:cNvPr id="4" name="Title 1">
            <a:extLst>
              <a:ext uri="{FF2B5EF4-FFF2-40B4-BE49-F238E27FC236}">
                <a16:creationId xmlns:a16="http://schemas.microsoft.com/office/drawing/2014/main" id="{786BED00-A9EE-477A-BC36-6078C886A776}"/>
              </a:ext>
            </a:extLst>
          </p:cNvPr>
          <p:cNvSpPr>
            <a:spLocks noGrp="1"/>
          </p:cNvSpPr>
          <p:nvPr>
            <p:ph type="title"/>
          </p:nvPr>
        </p:nvSpPr>
        <p:spPr>
          <a:xfrm>
            <a:off x="228600" y="1066800"/>
            <a:ext cx="8686800" cy="715057"/>
          </a:xfrm>
        </p:spPr>
        <p:txBody>
          <a:bodyPr/>
          <a:lstStyle/>
          <a:p>
            <a:r>
              <a:rPr lang="en-US" dirty="0"/>
              <a:t>STP: System Overview</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F544FC88-A52B-4D53-A915-23031ABB7B42}"/>
                  </a:ext>
                </a:extLst>
              </p:cNvPr>
              <p:cNvGraphicFramePr>
                <a:graphicFrameLocks noGrp="1"/>
              </p:cNvGraphicFramePr>
              <p:nvPr>
                <p:extLst>
                  <p:ext uri="{D42A27DB-BD31-4B8C-83A1-F6EECF244321}">
                    <p14:modId xmlns:p14="http://schemas.microsoft.com/office/powerpoint/2010/main" val="3957212898"/>
                  </p:ext>
                </p:extLst>
              </p:nvPr>
            </p:nvGraphicFramePr>
            <p:xfrm>
              <a:off x="426720" y="3200399"/>
              <a:ext cx="3764280" cy="3152802"/>
            </p:xfrm>
            <a:graphic>
              <a:graphicData uri="http://schemas.openxmlformats.org/drawingml/2006/table">
                <a:tbl>
                  <a:tblPr firstRow="1" firstCol="1" bandRow="1">
                    <a:tableStyleId>{5C22544A-7EE6-4342-B048-85BDC9FD1C3A}</a:tableStyleId>
                  </a:tblPr>
                  <a:tblGrid>
                    <a:gridCol w="2381911">
                      <a:extLst>
                        <a:ext uri="{9D8B030D-6E8A-4147-A177-3AD203B41FA5}">
                          <a16:colId xmlns:a16="http://schemas.microsoft.com/office/drawing/2014/main" val="993737433"/>
                        </a:ext>
                      </a:extLst>
                    </a:gridCol>
                    <a:gridCol w="1382369">
                      <a:extLst>
                        <a:ext uri="{9D8B030D-6E8A-4147-A177-3AD203B41FA5}">
                          <a16:colId xmlns:a16="http://schemas.microsoft.com/office/drawing/2014/main" val="279687594"/>
                        </a:ext>
                      </a:extLst>
                    </a:gridCol>
                  </a:tblGrid>
                  <a:tr h="359860">
                    <a:tc gridSpan="2">
                      <a:txBody>
                        <a:bodyPr/>
                        <a:lstStyle/>
                        <a:p>
                          <a:pPr marL="0" marR="0" algn="ctr">
                            <a:lnSpc>
                              <a:spcPct val="150000"/>
                            </a:lnSpc>
                            <a:spcBef>
                              <a:spcPts val="0"/>
                            </a:spcBef>
                            <a:spcAft>
                              <a:spcPts val="800"/>
                            </a:spcAft>
                          </a:pPr>
                          <a:r>
                            <a:rPr lang="en-US" sz="1400" b="1" dirty="0">
                              <a:effectLst/>
                              <a:latin typeface="+mj-lt"/>
                            </a:rPr>
                            <a:t>Nozzle Design</a:t>
                          </a:r>
                          <a:endParaRPr lang="en-US" sz="1400" b="1" dirty="0">
                            <a:effectLst/>
                            <a:latin typeface="+mj-lt"/>
                            <a:ea typeface="Calibri" panose="020F0502020204030204" pitchFamily="34" charset="0"/>
                            <a:cs typeface="Times New Roman" panose="02020603050405020304" pitchFamily="18" charset="0"/>
                          </a:endParaRPr>
                        </a:p>
                      </a:txBody>
                      <a:tcPr marL="53071" marR="53071" marT="0" marB="0" anchor="ctr"/>
                    </a:tc>
                    <a:tc hMerge="1">
                      <a:txBody>
                        <a:bodyPr/>
                        <a:lstStyle/>
                        <a:p>
                          <a:endParaRPr lang="en-US"/>
                        </a:p>
                      </a:txBody>
                      <a:tcPr/>
                    </a:tc>
                    <a:extLst>
                      <a:ext uri="{0D108BD9-81ED-4DB2-BD59-A6C34878D82A}">
                        <a16:rowId xmlns:a16="http://schemas.microsoft.com/office/drawing/2014/main" val="2423523339"/>
                      </a:ext>
                    </a:extLst>
                  </a:tr>
                  <a:tr h="399521">
                    <a:tc>
                      <a:txBody>
                        <a:bodyPr/>
                        <a:lstStyle/>
                        <a:p>
                          <a:pPr marL="0" marR="0" algn="just">
                            <a:lnSpc>
                              <a:spcPct val="150000"/>
                            </a:lnSpc>
                            <a:spcBef>
                              <a:spcPts val="0"/>
                            </a:spcBef>
                            <a:spcAft>
                              <a:spcPts val="800"/>
                            </a:spcAft>
                          </a:pPr>
                          <a:r>
                            <a:rPr lang="en-US" sz="1300" b="1" dirty="0">
                              <a:solidFill>
                                <a:schemeClr val="tx1"/>
                              </a:solidFill>
                              <a:effectLst/>
                              <a:latin typeface="+mj-lt"/>
                            </a:rPr>
                            <a:t>Chamber Temperature (K)</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𝑻</m:t>
                                    </m:r>
                                  </m:e>
                                  <m:sub>
                                    <m:r>
                                      <a:rPr lang="en-US" sz="1300" b="1" i="1">
                                        <a:effectLst/>
                                        <a:latin typeface="Cambria Math" panose="02040503050406030204" pitchFamily="18" charset="0"/>
                                      </a:rPr>
                                      <m:t>𝒄</m:t>
                                    </m:r>
                                  </m:sub>
                                </m:sSub>
                                <m:r>
                                  <a:rPr lang="en-US" sz="1300" b="1">
                                    <a:effectLst/>
                                    <a:latin typeface="Cambria Math" panose="02040503050406030204" pitchFamily="18" charset="0"/>
                                  </a:rPr>
                                  <m:t>=</m:t>
                                </m:r>
                                <m:r>
                                  <a:rPr lang="en-US" sz="1300" b="1" i="1">
                                    <a:effectLst/>
                                    <a:latin typeface="Cambria Math" panose="02040503050406030204" pitchFamily="18" charset="0"/>
                                  </a:rPr>
                                  <m:t>𝟐𝟓𝟎𝟎</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3122604699"/>
                      </a:ext>
                    </a:extLst>
                  </a:tr>
                  <a:tr h="389028">
                    <a:tc>
                      <a:txBody>
                        <a:bodyPr/>
                        <a:lstStyle/>
                        <a:p>
                          <a:pPr marL="0" marR="0" algn="just">
                            <a:lnSpc>
                              <a:spcPct val="150000"/>
                            </a:lnSpc>
                            <a:spcBef>
                              <a:spcPts val="0"/>
                            </a:spcBef>
                            <a:spcAft>
                              <a:spcPts val="800"/>
                            </a:spcAft>
                          </a:pPr>
                          <a:r>
                            <a:rPr lang="en-US" sz="1300" b="1" dirty="0">
                              <a:solidFill>
                                <a:schemeClr val="tx1"/>
                              </a:solidFill>
                              <a:effectLst/>
                              <a:latin typeface="+mj-lt"/>
                            </a:rPr>
                            <a:t>Chamber Pressure (bar)</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𝒑</m:t>
                                    </m:r>
                                  </m:e>
                                  <m:sub>
                                    <m:r>
                                      <a:rPr lang="en-US" sz="1300" b="1" i="1">
                                        <a:effectLst/>
                                        <a:latin typeface="Cambria Math" panose="02040503050406030204" pitchFamily="18" charset="0"/>
                                      </a:rPr>
                                      <m:t>𝒄</m:t>
                                    </m:r>
                                  </m:sub>
                                </m:sSub>
                                <m:r>
                                  <a:rPr lang="en-US" sz="1300" b="1">
                                    <a:effectLst/>
                                    <a:latin typeface="Cambria Math" panose="02040503050406030204" pitchFamily="18" charset="0"/>
                                  </a:rPr>
                                  <m:t>=</m:t>
                                </m:r>
                                <m:r>
                                  <a:rPr lang="en-US" sz="1300" b="1" i="1">
                                    <a:effectLst/>
                                    <a:latin typeface="Cambria Math" panose="02040503050406030204" pitchFamily="18" charset="0"/>
                                  </a:rPr>
                                  <m:t>𝟔</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3172370268"/>
                      </a:ext>
                    </a:extLst>
                  </a:tr>
                  <a:tr h="389028">
                    <a:tc>
                      <a:txBody>
                        <a:bodyPr/>
                        <a:lstStyle/>
                        <a:p>
                          <a:pPr marL="0" marR="0" algn="just">
                            <a:lnSpc>
                              <a:spcPct val="150000"/>
                            </a:lnSpc>
                            <a:spcBef>
                              <a:spcPts val="0"/>
                            </a:spcBef>
                            <a:spcAft>
                              <a:spcPts val="800"/>
                            </a:spcAft>
                          </a:pPr>
                          <a:r>
                            <a:rPr lang="en-US" sz="1300" b="1" dirty="0">
                              <a:solidFill>
                                <a:schemeClr val="tx1"/>
                              </a:solidFill>
                              <a:effectLst/>
                              <a:latin typeface="+mj-lt"/>
                            </a:rPr>
                            <a:t>Mass flow rate (g/s)</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acc>
                                  <m:accPr>
                                    <m:chr m:val="̇"/>
                                    <m:ctrlPr>
                                      <a:rPr lang="en-US" sz="1300" b="1" i="1">
                                        <a:effectLst/>
                                        <a:latin typeface="Cambria Math" panose="02040503050406030204" pitchFamily="18" charset="0"/>
                                      </a:rPr>
                                    </m:ctrlPr>
                                  </m:accPr>
                                  <m:e>
                                    <m:r>
                                      <a:rPr lang="en-US" sz="1300" b="1" i="1">
                                        <a:effectLst/>
                                        <a:latin typeface="Cambria Math" panose="02040503050406030204" pitchFamily="18" charset="0"/>
                                      </a:rPr>
                                      <m:t>𝒎</m:t>
                                    </m:r>
                                  </m:e>
                                </m:acc>
                                <m:r>
                                  <a:rPr lang="en-US" sz="1300" b="1">
                                    <a:effectLst/>
                                    <a:latin typeface="Cambria Math" panose="02040503050406030204" pitchFamily="18" charset="0"/>
                                  </a:rPr>
                                  <m:t>=</m:t>
                                </m:r>
                                <m:r>
                                  <a:rPr lang="en-US" sz="1300" b="1" i="1">
                                    <a:effectLst/>
                                    <a:latin typeface="Cambria Math" panose="02040503050406030204" pitchFamily="18" charset="0"/>
                                  </a:rPr>
                                  <m:t>𝟏</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2192966526"/>
                      </a:ext>
                    </a:extLst>
                  </a:tr>
                  <a:tr h="389028">
                    <a:tc>
                      <a:txBody>
                        <a:bodyPr/>
                        <a:lstStyle/>
                        <a:p>
                          <a:pPr marL="0" marR="0" algn="just">
                            <a:lnSpc>
                              <a:spcPct val="150000"/>
                            </a:lnSpc>
                            <a:spcBef>
                              <a:spcPts val="0"/>
                            </a:spcBef>
                            <a:spcAft>
                              <a:spcPts val="800"/>
                            </a:spcAft>
                          </a:pPr>
                          <a:r>
                            <a:rPr lang="en-US" sz="1300" b="1">
                              <a:solidFill>
                                <a:schemeClr val="tx1"/>
                              </a:solidFill>
                              <a:effectLst/>
                              <a:latin typeface="+mj-lt"/>
                            </a:rPr>
                            <a:t>Specific Heat Ratio </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𝛄</m:t>
                                </m:r>
                                <m:r>
                                  <a:rPr lang="en-US" sz="1300" b="1">
                                    <a:effectLst/>
                                    <a:latin typeface="Cambria Math" panose="02040503050406030204" pitchFamily="18" charset="0"/>
                                  </a:rPr>
                                  <m:t>=</m:t>
                                </m:r>
                                <m:r>
                                  <a:rPr lang="en-US" sz="1300" b="1" i="1">
                                    <a:effectLst/>
                                    <a:latin typeface="Cambria Math" panose="02040503050406030204" pitchFamily="18" charset="0"/>
                                  </a:rPr>
                                  <m:t>𝟏</m:t>
                                </m:r>
                                <m:r>
                                  <a:rPr lang="en-US" sz="1300" b="1">
                                    <a:effectLst/>
                                    <a:latin typeface="Cambria Math" panose="02040503050406030204" pitchFamily="18" charset="0"/>
                                  </a:rPr>
                                  <m:t>.</m:t>
                                </m:r>
                                <m:r>
                                  <a:rPr lang="en-US" sz="1300" b="1" i="1">
                                    <a:effectLst/>
                                    <a:latin typeface="Cambria Math" panose="02040503050406030204" pitchFamily="18" charset="0"/>
                                  </a:rPr>
                                  <m:t>𝟑𝟐</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3008815414"/>
                      </a:ext>
                    </a:extLst>
                  </a:tr>
                  <a:tr h="399521">
                    <a:tc>
                      <a:txBody>
                        <a:bodyPr/>
                        <a:lstStyle/>
                        <a:p>
                          <a:pPr marL="0" marR="0" algn="just">
                            <a:lnSpc>
                              <a:spcPct val="150000"/>
                            </a:lnSpc>
                            <a:spcBef>
                              <a:spcPts val="0"/>
                            </a:spcBef>
                            <a:spcAft>
                              <a:spcPts val="800"/>
                            </a:spcAft>
                          </a:pPr>
                          <a:r>
                            <a:rPr lang="en-US" sz="1300" b="1">
                              <a:solidFill>
                                <a:schemeClr val="tx1"/>
                              </a:solidFill>
                              <a:effectLst/>
                              <a:latin typeface="+mj-lt"/>
                            </a:rPr>
                            <a:t>Expansion Ratio</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𝛆</m:t>
                                </m:r>
                                <m:r>
                                  <a:rPr lang="en-US" sz="1300" b="1">
                                    <a:effectLst/>
                                    <a:latin typeface="Cambria Math" panose="02040503050406030204" pitchFamily="18" charset="0"/>
                                  </a:rPr>
                                  <m:t>=</m:t>
                                </m:r>
                                <m:r>
                                  <a:rPr lang="en-US" sz="1300" b="1" i="1">
                                    <a:effectLst/>
                                    <a:latin typeface="Cambria Math" panose="02040503050406030204" pitchFamily="18" charset="0"/>
                                  </a:rPr>
                                  <m:t>𝟏𝟎𝟎</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688889590"/>
                      </a:ext>
                    </a:extLst>
                  </a:tr>
                  <a:tr h="389028">
                    <a:tc>
                      <a:txBody>
                        <a:bodyPr/>
                        <a:lstStyle/>
                        <a:p>
                          <a:pPr marL="0" marR="0" algn="just">
                            <a:lnSpc>
                              <a:spcPct val="150000"/>
                            </a:lnSpc>
                            <a:spcBef>
                              <a:spcPts val="0"/>
                            </a:spcBef>
                            <a:spcAft>
                              <a:spcPts val="800"/>
                            </a:spcAft>
                          </a:pPr>
                          <a:r>
                            <a:rPr lang="en-US" sz="1300" b="1">
                              <a:solidFill>
                                <a:schemeClr val="tx1"/>
                              </a:solidFill>
                              <a:effectLst/>
                              <a:latin typeface="+mj-lt"/>
                            </a:rPr>
                            <a:t>Nozzle Throat Temperature (K)</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𝑻</m:t>
                                    </m:r>
                                  </m:e>
                                  <m:sub>
                                    <m:r>
                                      <a:rPr lang="en-US" sz="1300" b="1" i="1">
                                        <a:effectLst/>
                                        <a:latin typeface="Cambria Math" panose="02040503050406030204" pitchFamily="18" charset="0"/>
                                      </a:rPr>
                                      <m:t>𝒕</m:t>
                                    </m:r>
                                  </m:sub>
                                </m:sSub>
                                <m:r>
                                  <a:rPr lang="en-US" sz="1300" b="1">
                                    <a:effectLst/>
                                    <a:latin typeface="Cambria Math" panose="02040503050406030204" pitchFamily="18" charset="0"/>
                                  </a:rPr>
                                  <m:t>=</m:t>
                                </m:r>
                                <m:r>
                                  <a:rPr lang="en-US" sz="1300" b="1" i="1">
                                    <a:effectLst/>
                                    <a:latin typeface="Cambria Math" panose="02040503050406030204" pitchFamily="18" charset="0"/>
                                  </a:rPr>
                                  <m:t>𝟐𝟏𝟒𝟓</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3174061942"/>
                      </a:ext>
                    </a:extLst>
                  </a:tr>
                  <a:tr h="389028">
                    <a:tc>
                      <a:txBody>
                        <a:bodyPr/>
                        <a:lstStyle/>
                        <a:p>
                          <a:pPr marL="0" marR="0" algn="just">
                            <a:lnSpc>
                              <a:spcPct val="150000"/>
                            </a:lnSpc>
                            <a:spcBef>
                              <a:spcPts val="0"/>
                            </a:spcBef>
                            <a:spcAft>
                              <a:spcPts val="800"/>
                            </a:spcAft>
                          </a:pPr>
                          <a:r>
                            <a:rPr lang="en-US" sz="1300" b="1" dirty="0">
                              <a:solidFill>
                                <a:schemeClr val="tx1"/>
                              </a:solidFill>
                              <a:effectLst/>
                              <a:latin typeface="+mj-lt"/>
                            </a:rPr>
                            <a:t>Nozzle Throat Pressure (bar)</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𝒑</m:t>
                                    </m:r>
                                  </m:e>
                                  <m:sub>
                                    <m:r>
                                      <a:rPr lang="en-US" sz="1300" b="1" i="1">
                                        <a:effectLst/>
                                        <a:latin typeface="Cambria Math" panose="02040503050406030204" pitchFamily="18" charset="0"/>
                                      </a:rPr>
                                      <m:t>𝒕</m:t>
                                    </m:r>
                                  </m:sub>
                                </m:sSub>
                                <m:r>
                                  <a:rPr lang="en-US" sz="1300" b="1">
                                    <a:effectLst/>
                                    <a:latin typeface="Cambria Math" panose="02040503050406030204" pitchFamily="18" charset="0"/>
                                  </a:rPr>
                                  <m:t>=</m:t>
                                </m:r>
                                <m:r>
                                  <a:rPr lang="en-US" sz="1300" b="1" i="1">
                                    <a:effectLst/>
                                    <a:latin typeface="Cambria Math" panose="02040503050406030204" pitchFamily="18" charset="0"/>
                                  </a:rPr>
                                  <m:t>𝟑</m:t>
                                </m:r>
                                <m:r>
                                  <a:rPr lang="en-US" sz="1300" b="1">
                                    <a:effectLst/>
                                    <a:latin typeface="Cambria Math" panose="02040503050406030204" pitchFamily="18" charset="0"/>
                                  </a:rPr>
                                  <m:t>.</m:t>
                                </m:r>
                                <m:r>
                                  <a:rPr lang="en-US" sz="1300" b="1" i="1">
                                    <a:effectLst/>
                                    <a:latin typeface="Cambria Math" panose="02040503050406030204" pitchFamily="18" charset="0"/>
                                  </a:rPr>
                                  <m:t>𝟐𝟒</m:t>
                                </m:r>
                              </m:oMath>
                            </m:oMathPara>
                          </a14:m>
                          <a:endParaRPr lang="en-US" sz="1300" b="1" dirty="0">
                            <a:effectLst/>
                            <a:latin typeface="+mj-lt"/>
                            <a:ea typeface="Calibri" panose="020F0502020204030204" pitchFamily="34" charset="0"/>
                            <a:cs typeface="Times New Roman" panose="02020603050405020304" pitchFamily="18" charset="0"/>
                          </a:endParaRPr>
                        </a:p>
                      </a:txBody>
                      <a:tcPr marL="53071" marR="53071" marT="0" marB="0" anchor="ctr"/>
                    </a:tc>
                    <a:extLst>
                      <a:ext uri="{0D108BD9-81ED-4DB2-BD59-A6C34878D82A}">
                        <a16:rowId xmlns:a16="http://schemas.microsoft.com/office/drawing/2014/main" val="3631886175"/>
                      </a:ext>
                    </a:extLst>
                  </a:tr>
                </a:tbl>
              </a:graphicData>
            </a:graphic>
          </p:graphicFrame>
        </mc:Choice>
        <mc:Fallback xmlns="">
          <p:graphicFrame>
            <p:nvGraphicFramePr>
              <p:cNvPr id="6" name="Table 5">
                <a:extLst>
                  <a:ext uri="{FF2B5EF4-FFF2-40B4-BE49-F238E27FC236}">
                    <a16:creationId xmlns:a16="http://schemas.microsoft.com/office/drawing/2014/main" id="{F544FC88-A52B-4D53-A915-23031ABB7B42}"/>
                  </a:ext>
                </a:extLst>
              </p:cNvPr>
              <p:cNvGraphicFramePr>
                <a:graphicFrameLocks noGrp="1"/>
              </p:cNvGraphicFramePr>
              <p:nvPr>
                <p:extLst>
                  <p:ext uri="{D42A27DB-BD31-4B8C-83A1-F6EECF244321}">
                    <p14:modId xmlns:p14="http://schemas.microsoft.com/office/powerpoint/2010/main" val="3957212898"/>
                  </p:ext>
                </p:extLst>
              </p:nvPr>
            </p:nvGraphicFramePr>
            <p:xfrm>
              <a:off x="426720" y="3200399"/>
              <a:ext cx="3764280" cy="3152802"/>
            </p:xfrm>
            <a:graphic>
              <a:graphicData uri="http://schemas.openxmlformats.org/drawingml/2006/table">
                <a:tbl>
                  <a:tblPr firstRow="1" firstCol="1" bandRow="1">
                    <a:tableStyleId>{5C22544A-7EE6-4342-B048-85BDC9FD1C3A}</a:tableStyleId>
                  </a:tblPr>
                  <a:tblGrid>
                    <a:gridCol w="2381911">
                      <a:extLst>
                        <a:ext uri="{9D8B030D-6E8A-4147-A177-3AD203B41FA5}">
                          <a16:colId xmlns:a16="http://schemas.microsoft.com/office/drawing/2014/main" val="993737433"/>
                        </a:ext>
                      </a:extLst>
                    </a:gridCol>
                    <a:gridCol w="1382369">
                      <a:extLst>
                        <a:ext uri="{9D8B030D-6E8A-4147-A177-3AD203B41FA5}">
                          <a16:colId xmlns:a16="http://schemas.microsoft.com/office/drawing/2014/main" val="279687594"/>
                        </a:ext>
                      </a:extLst>
                    </a:gridCol>
                  </a:tblGrid>
                  <a:tr h="359860">
                    <a:tc gridSpan="2">
                      <a:txBody>
                        <a:bodyPr/>
                        <a:lstStyle/>
                        <a:p>
                          <a:pPr marL="0" marR="0" algn="ctr">
                            <a:lnSpc>
                              <a:spcPct val="150000"/>
                            </a:lnSpc>
                            <a:spcBef>
                              <a:spcPts val="0"/>
                            </a:spcBef>
                            <a:spcAft>
                              <a:spcPts val="800"/>
                            </a:spcAft>
                          </a:pPr>
                          <a:r>
                            <a:rPr lang="en-US" sz="1400" b="1" dirty="0">
                              <a:effectLst/>
                              <a:latin typeface="+mj-lt"/>
                            </a:rPr>
                            <a:t>Nozzle Design</a:t>
                          </a:r>
                          <a:endParaRPr lang="en-US" sz="1400" b="1" dirty="0">
                            <a:effectLst/>
                            <a:latin typeface="+mj-lt"/>
                            <a:ea typeface="Calibri" panose="020F0502020204030204" pitchFamily="34" charset="0"/>
                            <a:cs typeface="Times New Roman" panose="02020603050405020304" pitchFamily="18" charset="0"/>
                          </a:endParaRPr>
                        </a:p>
                      </a:txBody>
                      <a:tcPr marL="53071" marR="53071" marT="0" marB="0" anchor="ctr"/>
                    </a:tc>
                    <a:tc hMerge="1">
                      <a:txBody>
                        <a:bodyPr/>
                        <a:lstStyle/>
                        <a:p>
                          <a:endParaRPr lang="en-US"/>
                        </a:p>
                      </a:txBody>
                      <a:tcPr/>
                    </a:tc>
                    <a:extLst>
                      <a:ext uri="{0D108BD9-81ED-4DB2-BD59-A6C34878D82A}">
                        <a16:rowId xmlns:a16="http://schemas.microsoft.com/office/drawing/2014/main" val="2423523339"/>
                      </a:ext>
                    </a:extLst>
                  </a:tr>
                  <a:tr h="399521">
                    <a:tc>
                      <a:txBody>
                        <a:bodyPr/>
                        <a:lstStyle/>
                        <a:p>
                          <a:pPr marL="0" marR="0" algn="just">
                            <a:lnSpc>
                              <a:spcPct val="150000"/>
                            </a:lnSpc>
                            <a:spcBef>
                              <a:spcPts val="0"/>
                            </a:spcBef>
                            <a:spcAft>
                              <a:spcPts val="800"/>
                            </a:spcAft>
                          </a:pPr>
                          <a:r>
                            <a:rPr lang="en-US" sz="1300" b="1" dirty="0">
                              <a:solidFill>
                                <a:schemeClr val="tx1"/>
                              </a:solidFill>
                              <a:effectLst/>
                              <a:latin typeface="+mj-lt"/>
                            </a:rPr>
                            <a:t>Chamber Temperature (K)</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90909" r="-1762" b="-604545"/>
                          </a:stretch>
                        </a:blipFill>
                      </a:tcPr>
                    </a:tc>
                    <a:extLst>
                      <a:ext uri="{0D108BD9-81ED-4DB2-BD59-A6C34878D82A}">
                        <a16:rowId xmlns:a16="http://schemas.microsoft.com/office/drawing/2014/main" val="3122604699"/>
                      </a:ext>
                    </a:extLst>
                  </a:tr>
                  <a:tr h="398780">
                    <a:tc>
                      <a:txBody>
                        <a:bodyPr/>
                        <a:lstStyle/>
                        <a:p>
                          <a:pPr marL="0" marR="0" algn="just">
                            <a:lnSpc>
                              <a:spcPct val="150000"/>
                            </a:lnSpc>
                            <a:spcBef>
                              <a:spcPts val="0"/>
                            </a:spcBef>
                            <a:spcAft>
                              <a:spcPts val="800"/>
                            </a:spcAft>
                          </a:pPr>
                          <a:r>
                            <a:rPr lang="en-US" sz="1300" b="1" dirty="0">
                              <a:solidFill>
                                <a:schemeClr val="tx1"/>
                              </a:solidFill>
                              <a:effectLst/>
                              <a:latin typeface="+mj-lt"/>
                            </a:rPr>
                            <a:t>Chamber Pressure (bar)</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190909" r="-1762" b="-504545"/>
                          </a:stretch>
                        </a:blipFill>
                      </a:tcPr>
                    </a:tc>
                    <a:extLst>
                      <a:ext uri="{0D108BD9-81ED-4DB2-BD59-A6C34878D82A}">
                        <a16:rowId xmlns:a16="http://schemas.microsoft.com/office/drawing/2014/main" val="3172370268"/>
                      </a:ext>
                    </a:extLst>
                  </a:tr>
                  <a:tr h="398780">
                    <a:tc>
                      <a:txBody>
                        <a:bodyPr/>
                        <a:lstStyle/>
                        <a:p>
                          <a:pPr marL="0" marR="0" algn="just">
                            <a:lnSpc>
                              <a:spcPct val="150000"/>
                            </a:lnSpc>
                            <a:spcBef>
                              <a:spcPts val="0"/>
                            </a:spcBef>
                            <a:spcAft>
                              <a:spcPts val="800"/>
                            </a:spcAft>
                          </a:pPr>
                          <a:r>
                            <a:rPr lang="en-US" sz="1300" b="1" dirty="0">
                              <a:solidFill>
                                <a:schemeClr val="tx1"/>
                              </a:solidFill>
                              <a:effectLst/>
                              <a:latin typeface="+mj-lt"/>
                            </a:rPr>
                            <a:t>Mass flow rate (g/s)</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295385" r="-1762" b="-412308"/>
                          </a:stretch>
                        </a:blipFill>
                      </a:tcPr>
                    </a:tc>
                    <a:extLst>
                      <a:ext uri="{0D108BD9-81ED-4DB2-BD59-A6C34878D82A}">
                        <a16:rowId xmlns:a16="http://schemas.microsoft.com/office/drawing/2014/main" val="2192966526"/>
                      </a:ext>
                    </a:extLst>
                  </a:tr>
                  <a:tr h="398780">
                    <a:tc>
                      <a:txBody>
                        <a:bodyPr/>
                        <a:lstStyle/>
                        <a:p>
                          <a:pPr marL="0" marR="0" algn="just">
                            <a:lnSpc>
                              <a:spcPct val="150000"/>
                            </a:lnSpc>
                            <a:spcBef>
                              <a:spcPts val="0"/>
                            </a:spcBef>
                            <a:spcAft>
                              <a:spcPts val="800"/>
                            </a:spcAft>
                          </a:pPr>
                          <a:r>
                            <a:rPr lang="en-US" sz="1300" b="1">
                              <a:solidFill>
                                <a:schemeClr val="tx1"/>
                              </a:solidFill>
                              <a:effectLst/>
                              <a:latin typeface="+mj-lt"/>
                            </a:rPr>
                            <a:t>Specific Heat Ratio </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389394" r="-1762" b="-306061"/>
                          </a:stretch>
                        </a:blipFill>
                      </a:tcPr>
                    </a:tc>
                    <a:extLst>
                      <a:ext uri="{0D108BD9-81ED-4DB2-BD59-A6C34878D82A}">
                        <a16:rowId xmlns:a16="http://schemas.microsoft.com/office/drawing/2014/main" val="3008815414"/>
                      </a:ext>
                    </a:extLst>
                  </a:tr>
                  <a:tr h="399521">
                    <a:tc>
                      <a:txBody>
                        <a:bodyPr/>
                        <a:lstStyle/>
                        <a:p>
                          <a:pPr marL="0" marR="0" algn="just">
                            <a:lnSpc>
                              <a:spcPct val="150000"/>
                            </a:lnSpc>
                            <a:spcBef>
                              <a:spcPts val="0"/>
                            </a:spcBef>
                            <a:spcAft>
                              <a:spcPts val="800"/>
                            </a:spcAft>
                          </a:pPr>
                          <a:r>
                            <a:rPr lang="en-US" sz="1300" b="1">
                              <a:solidFill>
                                <a:schemeClr val="tx1"/>
                              </a:solidFill>
                              <a:effectLst/>
                              <a:latin typeface="+mj-lt"/>
                            </a:rPr>
                            <a:t>Expansion Ratio</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489394" r="-1762" b="-206061"/>
                          </a:stretch>
                        </a:blipFill>
                      </a:tcPr>
                    </a:tc>
                    <a:extLst>
                      <a:ext uri="{0D108BD9-81ED-4DB2-BD59-A6C34878D82A}">
                        <a16:rowId xmlns:a16="http://schemas.microsoft.com/office/drawing/2014/main" val="688889590"/>
                      </a:ext>
                    </a:extLst>
                  </a:tr>
                  <a:tr h="398780">
                    <a:tc>
                      <a:txBody>
                        <a:bodyPr/>
                        <a:lstStyle/>
                        <a:p>
                          <a:pPr marL="0" marR="0" algn="just">
                            <a:lnSpc>
                              <a:spcPct val="150000"/>
                            </a:lnSpc>
                            <a:spcBef>
                              <a:spcPts val="0"/>
                            </a:spcBef>
                            <a:spcAft>
                              <a:spcPts val="800"/>
                            </a:spcAft>
                          </a:pPr>
                          <a:r>
                            <a:rPr lang="en-US" sz="1300" b="1">
                              <a:solidFill>
                                <a:schemeClr val="tx1"/>
                              </a:solidFill>
                              <a:effectLst/>
                              <a:latin typeface="+mj-lt"/>
                            </a:rPr>
                            <a:t>Nozzle Throat Temperature (K)</a:t>
                          </a:r>
                          <a:endParaRPr lang="en-US" sz="1300" b="1">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598462" r="-1762" b="-109231"/>
                          </a:stretch>
                        </a:blipFill>
                      </a:tcPr>
                    </a:tc>
                    <a:extLst>
                      <a:ext uri="{0D108BD9-81ED-4DB2-BD59-A6C34878D82A}">
                        <a16:rowId xmlns:a16="http://schemas.microsoft.com/office/drawing/2014/main" val="3174061942"/>
                      </a:ext>
                    </a:extLst>
                  </a:tr>
                  <a:tr h="398780">
                    <a:tc>
                      <a:txBody>
                        <a:bodyPr/>
                        <a:lstStyle/>
                        <a:p>
                          <a:pPr marL="0" marR="0" algn="just">
                            <a:lnSpc>
                              <a:spcPct val="150000"/>
                            </a:lnSpc>
                            <a:spcBef>
                              <a:spcPts val="0"/>
                            </a:spcBef>
                            <a:spcAft>
                              <a:spcPts val="800"/>
                            </a:spcAft>
                          </a:pPr>
                          <a:r>
                            <a:rPr lang="en-US" sz="1300" b="1" dirty="0">
                              <a:solidFill>
                                <a:schemeClr val="tx1"/>
                              </a:solidFill>
                              <a:effectLst/>
                              <a:latin typeface="+mj-lt"/>
                            </a:rPr>
                            <a:t>Nozzle Throat Pressure (bar)</a:t>
                          </a:r>
                          <a:endParaRPr lang="en-US" sz="1300" b="1" dirty="0">
                            <a:solidFill>
                              <a:schemeClr val="tx1"/>
                            </a:solidFill>
                            <a:effectLst/>
                            <a:latin typeface="+mj-lt"/>
                            <a:ea typeface="Calibri" panose="020F0502020204030204" pitchFamily="34" charset="0"/>
                            <a:cs typeface="Times New Roman" panose="02020603050405020304" pitchFamily="18" charset="0"/>
                          </a:endParaRPr>
                        </a:p>
                      </a:txBody>
                      <a:tcPr marL="53071" marR="53071" marT="0" marB="0" anchor="ctr"/>
                    </a:tc>
                    <a:tc>
                      <a:txBody>
                        <a:bodyPr/>
                        <a:lstStyle/>
                        <a:p>
                          <a:endParaRPr lang="en-US"/>
                        </a:p>
                      </a:txBody>
                      <a:tcPr marL="53071" marR="53071" marT="0" marB="0" anchor="ctr">
                        <a:blipFill>
                          <a:blip r:embed="rId2"/>
                          <a:stretch>
                            <a:fillRect l="-173128" t="-687879" r="-1762" b="-7576"/>
                          </a:stretch>
                        </a:blipFill>
                      </a:tcPr>
                    </a:tc>
                    <a:extLst>
                      <a:ext uri="{0D108BD9-81ED-4DB2-BD59-A6C34878D82A}">
                        <a16:rowId xmlns:a16="http://schemas.microsoft.com/office/drawing/2014/main" val="36318861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AE32D052-ECFD-44B5-8A59-16ECD66BDBAF}"/>
                  </a:ext>
                </a:extLst>
              </p:cNvPr>
              <p:cNvGraphicFramePr>
                <a:graphicFrameLocks noGrp="1"/>
              </p:cNvGraphicFramePr>
              <p:nvPr>
                <p:extLst>
                  <p:ext uri="{D42A27DB-BD31-4B8C-83A1-F6EECF244321}">
                    <p14:modId xmlns:p14="http://schemas.microsoft.com/office/powerpoint/2010/main" val="1452116900"/>
                  </p:ext>
                </p:extLst>
              </p:nvPr>
            </p:nvGraphicFramePr>
            <p:xfrm>
              <a:off x="4709761" y="3200399"/>
              <a:ext cx="3839879" cy="3171138"/>
            </p:xfrm>
            <a:graphic>
              <a:graphicData uri="http://schemas.openxmlformats.org/drawingml/2006/table">
                <a:tbl>
                  <a:tblPr firstRow="1" firstCol="1" bandRow="1">
                    <a:tableStyleId>{5C22544A-7EE6-4342-B048-85BDC9FD1C3A}</a:tableStyleId>
                  </a:tblPr>
                  <a:tblGrid>
                    <a:gridCol w="2362779">
                      <a:extLst>
                        <a:ext uri="{9D8B030D-6E8A-4147-A177-3AD203B41FA5}">
                          <a16:colId xmlns:a16="http://schemas.microsoft.com/office/drawing/2014/main" val="841485248"/>
                        </a:ext>
                      </a:extLst>
                    </a:gridCol>
                    <a:gridCol w="1477100">
                      <a:extLst>
                        <a:ext uri="{9D8B030D-6E8A-4147-A177-3AD203B41FA5}">
                          <a16:colId xmlns:a16="http://schemas.microsoft.com/office/drawing/2014/main" val="1433543975"/>
                        </a:ext>
                      </a:extLst>
                    </a:gridCol>
                  </a:tblGrid>
                  <a:tr h="377124">
                    <a:tc gridSpan="2">
                      <a:txBody>
                        <a:bodyPr/>
                        <a:lstStyle/>
                        <a:p>
                          <a:pPr marL="0" marR="0" algn="ctr">
                            <a:lnSpc>
                              <a:spcPct val="150000"/>
                            </a:lnSpc>
                            <a:spcBef>
                              <a:spcPts val="0"/>
                            </a:spcBef>
                            <a:spcAft>
                              <a:spcPts val="800"/>
                            </a:spcAft>
                          </a:pPr>
                          <a:r>
                            <a:rPr lang="en-US" sz="1400" dirty="0">
                              <a:effectLst/>
                            </a:rPr>
                            <a:t>Nozzle Geometry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527634854"/>
                      </a:ext>
                    </a:extLst>
                  </a:tr>
                  <a:tr h="400057">
                    <a:tc>
                      <a:txBody>
                        <a:bodyPr/>
                        <a:lstStyle/>
                        <a:p>
                          <a:pPr marL="0" marR="0" algn="just">
                            <a:lnSpc>
                              <a:spcPct val="150000"/>
                            </a:lnSpc>
                            <a:spcBef>
                              <a:spcPts val="0"/>
                            </a:spcBef>
                            <a:spcAft>
                              <a:spcPts val="800"/>
                            </a:spcAft>
                          </a:pPr>
                          <a:r>
                            <a:rPr lang="en-US" sz="1300" dirty="0">
                              <a:effectLst/>
                            </a:rPr>
                            <a:t>Hot chamber Diameter (cm)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𝑫</m:t>
                                    </m:r>
                                  </m:e>
                                  <m:sub>
                                    <m:r>
                                      <a:rPr lang="en-US" sz="1300" b="1" i="1">
                                        <a:effectLst/>
                                        <a:latin typeface="Cambria Math" panose="02040503050406030204" pitchFamily="18" charset="0"/>
                                      </a:rPr>
                                      <m:t>𝒊</m:t>
                                    </m:r>
                                  </m:sub>
                                </m:sSub>
                                <m:r>
                                  <a:rPr lang="en-US" sz="1300" b="1">
                                    <a:effectLst/>
                                    <a:latin typeface="Cambria Math" panose="02040503050406030204" pitchFamily="18" charset="0"/>
                                  </a:rPr>
                                  <m:t>=</m:t>
                                </m:r>
                                <m:r>
                                  <a:rPr lang="en-US" sz="1300" b="1" i="1">
                                    <a:effectLst/>
                                    <a:latin typeface="Cambria Math" panose="02040503050406030204" pitchFamily="18" charset="0"/>
                                  </a:rPr>
                                  <m:t>𝟐</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90376539"/>
                      </a:ext>
                    </a:extLst>
                  </a:tr>
                  <a:tr h="389330">
                    <a:tc>
                      <a:txBody>
                        <a:bodyPr/>
                        <a:lstStyle/>
                        <a:p>
                          <a:pPr marL="0" marR="0" algn="just">
                            <a:lnSpc>
                              <a:spcPct val="150000"/>
                            </a:lnSpc>
                            <a:spcBef>
                              <a:spcPts val="0"/>
                            </a:spcBef>
                            <a:spcAft>
                              <a:spcPts val="800"/>
                            </a:spcAft>
                          </a:pPr>
                          <a:r>
                            <a:rPr lang="en-US" sz="1300">
                              <a:effectLst/>
                            </a:rPr>
                            <a:t>Convergence half-angle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𝜽</m:t>
                                    </m:r>
                                  </m:e>
                                  <m:sub>
                                    <m:r>
                                      <a:rPr lang="en-US" sz="1300" b="1" i="1">
                                        <a:effectLst/>
                                        <a:latin typeface="Cambria Math" panose="02040503050406030204" pitchFamily="18" charset="0"/>
                                      </a:rPr>
                                      <m:t>𝒄</m:t>
                                    </m:r>
                                  </m:sub>
                                </m:sSub>
                                <m:r>
                                  <a:rPr lang="en-US" sz="1300" b="1">
                                    <a:effectLst/>
                                    <a:latin typeface="Cambria Math" panose="02040503050406030204" pitchFamily="18" charset="0"/>
                                  </a:rPr>
                                  <m:t>=</m:t>
                                </m:r>
                                <m:r>
                                  <a:rPr lang="en-US" sz="1300" b="1" i="1">
                                    <a:effectLst/>
                                    <a:latin typeface="Cambria Math" panose="02040503050406030204" pitchFamily="18" charset="0"/>
                                  </a:rPr>
                                  <m:t>𝟑𝟎</m:t>
                                </m:r>
                                <m:r>
                                  <a:rPr lang="en-US" sz="1300" b="1">
                                    <a:effectLst/>
                                    <a:latin typeface="Cambria Math" panose="02040503050406030204" pitchFamily="18" charset="0"/>
                                  </a:rPr>
                                  <m:t>°</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6933842"/>
                      </a:ext>
                    </a:extLst>
                  </a:tr>
                  <a:tr h="389330">
                    <a:tc>
                      <a:txBody>
                        <a:bodyPr/>
                        <a:lstStyle/>
                        <a:p>
                          <a:pPr marL="0" marR="0" algn="just">
                            <a:lnSpc>
                              <a:spcPct val="150000"/>
                            </a:lnSpc>
                            <a:spcBef>
                              <a:spcPts val="0"/>
                            </a:spcBef>
                            <a:spcAft>
                              <a:spcPts val="800"/>
                            </a:spcAft>
                          </a:pPr>
                          <a:r>
                            <a:rPr lang="en-US" sz="1300" dirty="0">
                              <a:effectLst/>
                            </a:rPr>
                            <a:t>Nozzle Throat Diameter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𝑫</m:t>
                                    </m:r>
                                  </m:e>
                                  <m:sub>
                                    <m:r>
                                      <a:rPr lang="en-US" sz="1300" b="1" i="1">
                                        <a:effectLst/>
                                        <a:latin typeface="Cambria Math" panose="02040503050406030204" pitchFamily="18" charset="0"/>
                                      </a:rPr>
                                      <m:t>𝒕</m:t>
                                    </m:r>
                                  </m:sub>
                                </m:sSub>
                                <m:r>
                                  <a:rPr lang="en-US" sz="1300" b="1">
                                    <a:effectLst/>
                                    <a:latin typeface="Cambria Math" panose="02040503050406030204" pitchFamily="18" charset="0"/>
                                  </a:rPr>
                                  <m:t>=</m:t>
                                </m:r>
                                <m:r>
                                  <a:rPr lang="en-US" sz="1300" b="1" i="1">
                                    <a:effectLst/>
                                    <a:latin typeface="Cambria Math" panose="02040503050406030204" pitchFamily="18" charset="0"/>
                                  </a:rPr>
                                  <m:t>𝟏</m:t>
                                </m:r>
                                <m:r>
                                  <a:rPr lang="en-US" sz="1300" b="1">
                                    <a:effectLst/>
                                    <a:latin typeface="Cambria Math" panose="02040503050406030204" pitchFamily="18" charset="0"/>
                                  </a:rPr>
                                  <m:t>.</m:t>
                                </m:r>
                                <m:r>
                                  <a:rPr lang="en-US" sz="1300" b="1" i="1">
                                    <a:effectLst/>
                                    <a:latin typeface="Cambria Math" panose="02040503050406030204" pitchFamily="18" charset="0"/>
                                  </a:rPr>
                                  <m:t>𝟖𝟒</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9607280"/>
                      </a:ext>
                    </a:extLst>
                  </a:tr>
                  <a:tr h="389330">
                    <a:tc>
                      <a:txBody>
                        <a:bodyPr/>
                        <a:lstStyle/>
                        <a:p>
                          <a:pPr marL="0" marR="0" algn="just">
                            <a:lnSpc>
                              <a:spcPct val="150000"/>
                            </a:lnSpc>
                            <a:spcBef>
                              <a:spcPts val="0"/>
                            </a:spcBef>
                            <a:spcAft>
                              <a:spcPts val="800"/>
                            </a:spcAft>
                          </a:pPr>
                          <a:r>
                            <a:rPr lang="en-US" sz="1300">
                              <a:effectLst/>
                            </a:rPr>
                            <a:t>Throat exterior Radius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𝑹</m:t>
                                    </m:r>
                                  </m:e>
                                  <m:sub>
                                    <m:r>
                                      <a:rPr lang="en-US" sz="1300" b="1" i="1">
                                        <a:effectLst/>
                                        <a:latin typeface="Cambria Math" panose="02040503050406030204" pitchFamily="18" charset="0"/>
                                      </a:rPr>
                                      <m:t>𝒆𝒙𝒕</m:t>
                                    </m:r>
                                  </m:sub>
                                </m:sSub>
                                <m:r>
                                  <a:rPr lang="en-US" sz="1300" b="1">
                                    <a:effectLst/>
                                    <a:latin typeface="Cambria Math" panose="02040503050406030204" pitchFamily="18" charset="0"/>
                                  </a:rPr>
                                  <m:t>=</m:t>
                                </m:r>
                                <m:r>
                                  <a:rPr lang="en-US" sz="1300" b="1" i="1">
                                    <a:effectLst/>
                                    <a:latin typeface="Cambria Math" panose="02040503050406030204" pitchFamily="18" charset="0"/>
                                  </a:rPr>
                                  <m:t>𝟐</m:t>
                                </m:r>
                                <m:r>
                                  <a:rPr lang="en-US" sz="1300" b="1">
                                    <a:effectLst/>
                                    <a:latin typeface="Cambria Math" panose="02040503050406030204" pitchFamily="18" charset="0"/>
                                  </a:rPr>
                                  <m:t>.</m:t>
                                </m:r>
                                <m:r>
                                  <a:rPr lang="en-US" sz="1300" b="1" i="1">
                                    <a:effectLst/>
                                    <a:latin typeface="Cambria Math" panose="02040503050406030204" pitchFamily="18" charset="0"/>
                                  </a:rPr>
                                  <m:t>𝟔</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3191985"/>
                      </a:ext>
                    </a:extLst>
                  </a:tr>
                  <a:tr h="400057">
                    <a:tc>
                      <a:txBody>
                        <a:bodyPr/>
                        <a:lstStyle/>
                        <a:p>
                          <a:pPr marL="0" marR="0" algn="just">
                            <a:lnSpc>
                              <a:spcPct val="150000"/>
                            </a:lnSpc>
                            <a:spcBef>
                              <a:spcPts val="0"/>
                            </a:spcBef>
                            <a:spcAft>
                              <a:spcPts val="800"/>
                            </a:spcAft>
                          </a:pPr>
                          <a:r>
                            <a:rPr lang="en-US" sz="1300" dirty="0">
                              <a:effectLst/>
                            </a:rPr>
                            <a:t>Divergence half-angle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𝜽</m:t>
                                    </m:r>
                                  </m:e>
                                  <m:sub>
                                    <m:r>
                                      <a:rPr lang="en-US" sz="1300" b="1" i="1">
                                        <a:effectLst/>
                                        <a:latin typeface="Cambria Math" panose="02040503050406030204" pitchFamily="18" charset="0"/>
                                      </a:rPr>
                                      <m:t>𝒅</m:t>
                                    </m:r>
                                  </m:sub>
                                </m:sSub>
                                <m:r>
                                  <a:rPr lang="en-US" sz="1300" b="1">
                                    <a:effectLst/>
                                    <a:latin typeface="Cambria Math" panose="02040503050406030204" pitchFamily="18" charset="0"/>
                                  </a:rPr>
                                  <m:t>=</m:t>
                                </m:r>
                                <m:r>
                                  <a:rPr lang="en-US" sz="1300" b="1" i="1">
                                    <a:effectLst/>
                                    <a:latin typeface="Cambria Math" panose="02040503050406030204" pitchFamily="18" charset="0"/>
                                  </a:rPr>
                                  <m:t>𝟑𝟓</m:t>
                                </m:r>
                                <m:r>
                                  <a:rPr lang="en-US" sz="1300" b="1">
                                    <a:effectLst/>
                                    <a:latin typeface="Cambria Math" panose="02040503050406030204" pitchFamily="18" charset="0"/>
                                  </a:rPr>
                                  <m:t>°</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11847551"/>
                      </a:ext>
                    </a:extLst>
                  </a:tr>
                  <a:tr h="389330">
                    <a:tc>
                      <a:txBody>
                        <a:bodyPr/>
                        <a:lstStyle/>
                        <a:p>
                          <a:pPr marL="0" marR="0" algn="just">
                            <a:lnSpc>
                              <a:spcPct val="150000"/>
                            </a:lnSpc>
                            <a:spcBef>
                              <a:spcPts val="0"/>
                            </a:spcBef>
                            <a:spcAft>
                              <a:spcPts val="800"/>
                            </a:spcAft>
                          </a:pPr>
                          <a:r>
                            <a:rPr lang="en-US" sz="1300">
                              <a:effectLst/>
                            </a:rPr>
                            <a:t>Exhaust Diameter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𝑫</m:t>
                                    </m:r>
                                  </m:e>
                                  <m:sub>
                                    <m:r>
                                      <a:rPr lang="en-US" sz="1300" b="1" i="1">
                                        <a:effectLst/>
                                        <a:latin typeface="Cambria Math" panose="02040503050406030204" pitchFamily="18" charset="0"/>
                                      </a:rPr>
                                      <m:t>𝒆</m:t>
                                    </m:r>
                                  </m:sub>
                                </m:sSub>
                                <m:r>
                                  <a:rPr lang="en-US" sz="1300" b="1">
                                    <a:effectLst/>
                                    <a:latin typeface="Cambria Math" panose="02040503050406030204" pitchFamily="18" charset="0"/>
                                  </a:rPr>
                                  <m:t>=</m:t>
                                </m:r>
                                <m:r>
                                  <a:rPr lang="en-US" sz="1300" b="1" i="1">
                                    <a:effectLst/>
                                    <a:latin typeface="Cambria Math" panose="02040503050406030204" pitchFamily="18" charset="0"/>
                                  </a:rPr>
                                  <m:t>𝟏𝟖</m:t>
                                </m:r>
                                <m:r>
                                  <a:rPr lang="en-US" sz="1300" b="1">
                                    <a:effectLst/>
                                    <a:latin typeface="Cambria Math" panose="02040503050406030204" pitchFamily="18" charset="0"/>
                                  </a:rPr>
                                  <m:t>.</m:t>
                                </m:r>
                                <m:r>
                                  <a:rPr lang="en-US" sz="1300" b="1" i="1">
                                    <a:effectLst/>
                                    <a:latin typeface="Cambria Math" panose="02040503050406030204" pitchFamily="18" charset="0"/>
                                  </a:rPr>
                                  <m:t>𝟒</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43438303"/>
                      </a:ext>
                    </a:extLst>
                  </a:tr>
                  <a:tr h="389330">
                    <a:tc>
                      <a:txBody>
                        <a:bodyPr/>
                        <a:lstStyle/>
                        <a:p>
                          <a:pPr marL="0" marR="0" algn="just">
                            <a:lnSpc>
                              <a:spcPct val="150000"/>
                            </a:lnSpc>
                            <a:spcBef>
                              <a:spcPts val="0"/>
                            </a:spcBef>
                            <a:spcAft>
                              <a:spcPts val="800"/>
                            </a:spcAft>
                          </a:pPr>
                          <a:r>
                            <a:rPr lang="en-US" sz="1300" dirty="0">
                              <a:effectLst/>
                            </a:rPr>
                            <a:t>Nozzle Length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𝐋</m:t>
                                </m:r>
                                <m:r>
                                  <a:rPr lang="en-US" sz="1300" b="1">
                                    <a:effectLst/>
                                    <a:latin typeface="Cambria Math" panose="02040503050406030204" pitchFamily="18" charset="0"/>
                                  </a:rPr>
                                  <m:t>=</m:t>
                                </m:r>
                                <m:r>
                                  <a:rPr lang="en-US" sz="1300" b="1" i="1">
                                    <a:effectLst/>
                                    <a:latin typeface="Cambria Math" panose="02040503050406030204" pitchFamily="18" charset="0"/>
                                  </a:rPr>
                                  <m:t>𝟒𝟑</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26855439"/>
                      </a:ext>
                    </a:extLst>
                  </a:tr>
                </a:tbl>
              </a:graphicData>
            </a:graphic>
          </p:graphicFrame>
        </mc:Choice>
        <mc:Fallback xmlns="">
          <p:graphicFrame>
            <p:nvGraphicFramePr>
              <p:cNvPr id="17" name="Table 16">
                <a:extLst>
                  <a:ext uri="{FF2B5EF4-FFF2-40B4-BE49-F238E27FC236}">
                    <a16:creationId xmlns:a16="http://schemas.microsoft.com/office/drawing/2014/main" id="{AE32D052-ECFD-44B5-8A59-16ECD66BDBAF}"/>
                  </a:ext>
                </a:extLst>
              </p:cNvPr>
              <p:cNvGraphicFramePr>
                <a:graphicFrameLocks noGrp="1"/>
              </p:cNvGraphicFramePr>
              <p:nvPr>
                <p:extLst>
                  <p:ext uri="{D42A27DB-BD31-4B8C-83A1-F6EECF244321}">
                    <p14:modId xmlns:p14="http://schemas.microsoft.com/office/powerpoint/2010/main" val="1452116900"/>
                  </p:ext>
                </p:extLst>
              </p:nvPr>
            </p:nvGraphicFramePr>
            <p:xfrm>
              <a:off x="4709761" y="3200399"/>
              <a:ext cx="3839879" cy="3171138"/>
            </p:xfrm>
            <a:graphic>
              <a:graphicData uri="http://schemas.openxmlformats.org/drawingml/2006/table">
                <a:tbl>
                  <a:tblPr firstRow="1" firstCol="1" bandRow="1">
                    <a:tableStyleId>{5C22544A-7EE6-4342-B048-85BDC9FD1C3A}</a:tableStyleId>
                  </a:tblPr>
                  <a:tblGrid>
                    <a:gridCol w="2362779">
                      <a:extLst>
                        <a:ext uri="{9D8B030D-6E8A-4147-A177-3AD203B41FA5}">
                          <a16:colId xmlns:a16="http://schemas.microsoft.com/office/drawing/2014/main" val="841485248"/>
                        </a:ext>
                      </a:extLst>
                    </a:gridCol>
                    <a:gridCol w="1477100">
                      <a:extLst>
                        <a:ext uri="{9D8B030D-6E8A-4147-A177-3AD203B41FA5}">
                          <a16:colId xmlns:a16="http://schemas.microsoft.com/office/drawing/2014/main" val="1433543975"/>
                        </a:ext>
                      </a:extLst>
                    </a:gridCol>
                  </a:tblGrid>
                  <a:tr h="377124">
                    <a:tc gridSpan="2">
                      <a:txBody>
                        <a:bodyPr/>
                        <a:lstStyle/>
                        <a:p>
                          <a:pPr marL="0" marR="0" algn="ctr">
                            <a:lnSpc>
                              <a:spcPct val="150000"/>
                            </a:lnSpc>
                            <a:spcBef>
                              <a:spcPts val="0"/>
                            </a:spcBef>
                            <a:spcAft>
                              <a:spcPts val="800"/>
                            </a:spcAft>
                          </a:pPr>
                          <a:r>
                            <a:rPr lang="en-US" sz="1400" dirty="0">
                              <a:effectLst/>
                            </a:rPr>
                            <a:t>Nozzle Geometry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527634854"/>
                      </a:ext>
                    </a:extLst>
                  </a:tr>
                  <a:tr h="400057">
                    <a:tc>
                      <a:txBody>
                        <a:bodyPr/>
                        <a:lstStyle/>
                        <a:p>
                          <a:pPr marL="0" marR="0" algn="just">
                            <a:lnSpc>
                              <a:spcPct val="150000"/>
                            </a:lnSpc>
                            <a:spcBef>
                              <a:spcPts val="0"/>
                            </a:spcBef>
                            <a:spcAft>
                              <a:spcPts val="800"/>
                            </a:spcAft>
                          </a:pPr>
                          <a:r>
                            <a:rPr lang="en-US" sz="1300" dirty="0">
                              <a:effectLst/>
                            </a:rPr>
                            <a:t>Hot chamber Diameter (cm)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95455" r="-1646" b="-604545"/>
                          </a:stretch>
                        </a:blipFill>
                      </a:tcPr>
                    </a:tc>
                    <a:extLst>
                      <a:ext uri="{0D108BD9-81ED-4DB2-BD59-A6C34878D82A}">
                        <a16:rowId xmlns:a16="http://schemas.microsoft.com/office/drawing/2014/main" val="3790376539"/>
                      </a:ext>
                    </a:extLst>
                  </a:tr>
                  <a:tr h="398780">
                    <a:tc>
                      <a:txBody>
                        <a:bodyPr/>
                        <a:lstStyle/>
                        <a:p>
                          <a:pPr marL="0" marR="0" algn="just">
                            <a:lnSpc>
                              <a:spcPct val="150000"/>
                            </a:lnSpc>
                            <a:spcBef>
                              <a:spcPts val="0"/>
                            </a:spcBef>
                            <a:spcAft>
                              <a:spcPts val="800"/>
                            </a:spcAft>
                          </a:pPr>
                          <a:r>
                            <a:rPr lang="en-US" sz="1300">
                              <a:effectLst/>
                            </a:rPr>
                            <a:t>Convergence half-angle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195455" r="-1646" b="-504545"/>
                          </a:stretch>
                        </a:blipFill>
                      </a:tcPr>
                    </a:tc>
                    <a:extLst>
                      <a:ext uri="{0D108BD9-81ED-4DB2-BD59-A6C34878D82A}">
                        <a16:rowId xmlns:a16="http://schemas.microsoft.com/office/drawing/2014/main" val="3066933842"/>
                      </a:ext>
                    </a:extLst>
                  </a:tr>
                  <a:tr h="398780">
                    <a:tc>
                      <a:txBody>
                        <a:bodyPr/>
                        <a:lstStyle/>
                        <a:p>
                          <a:pPr marL="0" marR="0" algn="just">
                            <a:lnSpc>
                              <a:spcPct val="150000"/>
                            </a:lnSpc>
                            <a:spcBef>
                              <a:spcPts val="0"/>
                            </a:spcBef>
                            <a:spcAft>
                              <a:spcPts val="800"/>
                            </a:spcAft>
                          </a:pPr>
                          <a:r>
                            <a:rPr lang="en-US" sz="1300" dirty="0">
                              <a:effectLst/>
                            </a:rPr>
                            <a:t>Nozzle Throat Diameter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300000" r="-1646" b="-412308"/>
                          </a:stretch>
                        </a:blipFill>
                      </a:tcPr>
                    </a:tc>
                    <a:extLst>
                      <a:ext uri="{0D108BD9-81ED-4DB2-BD59-A6C34878D82A}">
                        <a16:rowId xmlns:a16="http://schemas.microsoft.com/office/drawing/2014/main" val="3349607280"/>
                      </a:ext>
                    </a:extLst>
                  </a:tr>
                  <a:tr h="398780">
                    <a:tc>
                      <a:txBody>
                        <a:bodyPr/>
                        <a:lstStyle/>
                        <a:p>
                          <a:pPr marL="0" marR="0" algn="just">
                            <a:lnSpc>
                              <a:spcPct val="150000"/>
                            </a:lnSpc>
                            <a:spcBef>
                              <a:spcPts val="0"/>
                            </a:spcBef>
                            <a:spcAft>
                              <a:spcPts val="800"/>
                            </a:spcAft>
                          </a:pPr>
                          <a:r>
                            <a:rPr lang="en-US" sz="1300">
                              <a:effectLst/>
                            </a:rPr>
                            <a:t>Throat exterior Radius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393939" r="-1646" b="-306061"/>
                          </a:stretch>
                        </a:blipFill>
                      </a:tcPr>
                    </a:tc>
                    <a:extLst>
                      <a:ext uri="{0D108BD9-81ED-4DB2-BD59-A6C34878D82A}">
                        <a16:rowId xmlns:a16="http://schemas.microsoft.com/office/drawing/2014/main" val="3813191985"/>
                      </a:ext>
                    </a:extLst>
                  </a:tr>
                  <a:tr h="400057">
                    <a:tc>
                      <a:txBody>
                        <a:bodyPr/>
                        <a:lstStyle/>
                        <a:p>
                          <a:pPr marL="0" marR="0" algn="just">
                            <a:lnSpc>
                              <a:spcPct val="150000"/>
                            </a:lnSpc>
                            <a:spcBef>
                              <a:spcPts val="0"/>
                            </a:spcBef>
                            <a:spcAft>
                              <a:spcPts val="800"/>
                            </a:spcAft>
                          </a:pPr>
                          <a:r>
                            <a:rPr lang="en-US" sz="1300" dirty="0">
                              <a:effectLst/>
                            </a:rPr>
                            <a:t>Divergence half-angle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493939" r="-1646" b="-206061"/>
                          </a:stretch>
                        </a:blipFill>
                      </a:tcPr>
                    </a:tc>
                    <a:extLst>
                      <a:ext uri="{0D108BD9-81ED-4DB2-BD59-A6C34878D82A}">
                        <a16:rowId xmlns:a16="http://schemas.microsoft.com/office/drawing/2014/main" val="3111847551"/>
                      </a:ext>
                    </a:extLst>
                  </a:tr>
                  <a:tr h="398780">
                    <a:tc>
                      <a:txBody>
                        <a:bodyPr/>
                        <a:lstStyle/>
                        <a:p>
                          <a:pPr marL="0" marR="0" algn="just">
                            <a:lnSpc>
                              <a:spcPct val="150000"/>
                            </a:lnSpc>
                            <a:spcBef>
                              <a:spcPts val="0"/>
                            </a:spcBef>
                            <a:spcAft>
                              <a:spcPts val="800"/>
                            </a:spcAft>
                          </a:pPr>
                          <a:r>
                            <a:rPr lang="en-US" sz="1300">
                              <a:effectLst/>
                            </a:rPr>
                            <a:t>Exhaust Diameter (mm)</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603077" r="-1646" b="-109231"/>
                          </a:stretch>
                        </a:blipFill>
                      </a:tcPr>
                    </a:tc>
                    <a:extLst>
                      <a:ext uri="{0D108BD9-81ED-4DB2-BD59-A6C34878D82A}">
                        <a16:rowId xmlns:a16="http://schemas.microsoft.com/office/drawing/2014/main" val="3443438303"/>
                      </a:ext>
                    </a:extLst>
                  </a:tr>
                  <a:tr h="398780">
                    <a:tc>
                      <a:txBody>
                        <a:bodyPr/>
                        <a:lstStyle/>
                        <a:p>
                          <a:pPr marL="0" marR="0" algn="just">
                            <a:lnSpc>
                              <a:spcPct val="150000"/>
                            </a:lnSpc>
                            <a:spcBef>
                              <a:spcPts val="0"/>
                            </a:spcBef>
                            <a:spcAft>
                              <a:spcPts val="800"/>
                            </a:spcAft>
                          </a:pPr>
                          <a:r>
                            <a:rPr lang="en-US" sz="1300" dirty="0">
                              <a:effectLst/>
                            </a:rPr>
                            <a:t>Nozzle Length (mm)</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160082" t="-692424" r="-1646" b="-7576"/>
                          </a:stretch>
                        </a:blipFill>
                      </a:tcPr>
                    </a:tc>
                    <a:extLst>
                      <a:ext uri="{0D108BD9-81ED-4DB2-BD59-A6C34878D82A}">
                        <a16:rowId xmlns:a16="http://schemas.microsoft.com/office/drawing/2014/main" val="2526855439"/>
                      </a:ext>
                    </a:extLst>
                  </a:tr>
                </a:tbl>
              </a:graphicData>
            </a:graphic>
          </p:graphicFrame>
        </mc:Fallback>
      </mc:AlternateContent>
      <p:pic>
        <p:nvPicPr>
          <p:cNvPr id="8" name="Picture 7">
            <a:extLst>
              <a:ext uri="{FF2B5EF4-FFF2-40B4-BE49-F238E27FC236}">
                <a16:creationId xmlns:a16="http://schemas.microsoft.com/office/drawing/2014/main" id="{4BC2D799-84A2-4051-B66C-0A3EAD2B5E9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3640" y="1729129"/>
            <a:ext cx="2286000" cy="1418542"/>
          </a:xfrm>
          <a:prstGeom prst="rect">
            <a:avLst/>
          </a:prstGeom>
          <a:noFill/>
          <a:ln>
            <a:noFill/>
          </a:ln>
        </p:spPr>
      </p:pic>
    </p:spTree>
    <p:extLst>
      <p:ext uri="{BB962C8B-B14F-4D97-AF65-F5344CB8AC3E}">
        <p14:creationId xmlns:p14="http://schemas.microsoft.com/office/powerpoint/2010/main" val="3615063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86800" cy="715057"/>
          </a:xfrm>
        </p:spPr>
        <p:txBody>
          <a:bodyPr/>
          <a:lstStyle/>
          <a:p>
            <a:r>
              <a:rPr lang="en-US" dirty="0"/>
              <a:t>STP: Analysis</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937386"/>
            <a:ext cx="8321040" cy="684816"/>
          </a:xfrm>
        </p:spPr>
        <p:txBody>
          <a:bodyPr/>
          <a:lstStyle/>
          <a:p>
            <a:pPr>
              <a:buClr>
                <a:schemeClr val="bg1"/>
              </a:buClr>
            </a:pPr>
            <a:r>
              <a:rPr lang="en-US" dirty="0"/>
              <a:t>Carbon-black Receiver</a:t>
            </a:r>
          </a:p>
          <a:p>
            <a:pPr marL="0" indent="0">
              <a:buClr>
                <a:srgbClr val="00B050"/>
              </a:buClr>
              <a:buNone/>
            </a:pPr>
            <a:endParaRPr lang="en-US" dirty="0"/>
          </a:p>
        </p:txBody>
      </p:sp>
      <p:pic>
        <p:nvPicPr>
          <p:cNvPr id="4" name="Picture 3">
            <a:extLst>
              <a:ext uri="{FF2B5EF4-FFF2-40B4-BE49-F238E27FC236}">
                <a16:creationId xmlns:a16="http://schemas.microsoft.com/office/drawing/2014/main" id="{83545290-0253-45F1-83B0-149A6F108D44}"/>
              </a:ext>
            </a:extLst>
          </p:cNvPr>
          <p:cNvPicPr/>
          <p:nvPr/>
        </p:nvPicPr>
        <p:blipFill rotWithShape="1">
          <a:blip r:embed="rId3">
            <a:extLst>
              <a:ext uri="{28A0092B-C50C-407E-A947-70E740481C1C}">
                <a14:useLocalDpi xmlns:a14="http://schemas.microsoft.com/office/drawing/2010/main" val="0"/>
              </a:ext>
            </a:extLst>
          </a:blip>
          <a:srcRect l="21996" r="37034" b="2623"/>
          <a:stretch/>
        </p:blipFill>
        <p:spPr bwMode="auto">
          <a:xfrm>
            <a:off x="4563341" y="2713181"/>
            <a:ext cx="4206240" cy="374904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6B5C29C-2ED4-4E88-A9FC-0712896538D9}"/>
                  </a:ext>
                </a:extLst>
              </p:cNvPr>
              <p:cNvSpPr/>
              <p:nvPr/>
            </p:nvSpPr>
            <p:spPr>
              <a:xfrm>
                <a:off x="1087544" y="3191469"/>
                <a:ext cx="2473113" cy="64556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eqArr>
                        <m:eqArrPr>
                          <m:ctrlPr>
                            <a:rPr lang="en-US" sz="1600" i="1" u="none" smtClean="0">
                              <a:solidFill>
                                <a:schemeClr val="bg2"/>
                              </a:solidFill>
                              <a:latin typeface="Cambria Math" panose="02040503050406030204" pitchFamily="18" charset="0"/>
                            </a:rPr>
                          </m:ctrlPr>
                        </m:eqArrPr>
                        <m:e>
                          <m:r>
                            <a:rPr lang="en-US" sz="1600" u="none">
                              <a:solidFill>
                                <a:schemeClr val="bg2"/>
                              </a:solidFill>
                              <a:latin typeface="Cambria Math" panose="02040503050406030204" pitchFamily="18" charset="0"/>
                            </a:rPr>
                            <m:t>&amp;</m:t>
                          </m:r>
                          <m:sSubSup>
                            <m:sSubSupPr>
                              <m:ctrlPr>
                                <a:rPr lang="en-US" sz="1600" i="1" u="none">
                                  <a:solidFill>
                                    <a:schemeClr val="bg2"/>
                                  </a:solidFill>
                                  <a:latin typeface="Cambria Math" panose="02040503050406030204" pitchFamily="18" charset="0"/>
                                </a:rPr>
                              </m:ctrlPr>
                            </m:sSubSup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𝑅</m:t>
                              </m:r>
                            </m:sub>
                            <m:sup>
                              <m:r>
                                <a:rPr lang="en-US" sz="1600" i="0" u="none">
                                  <a:solidFill>
                                    <a:schemeClr val="bg2"/>
                                  </a:solidFill>
                                  <a:latin typeface="Cambria Math" panose="02040503050406030204" pitchFamily="18" charset="0"/>
                                </a:rPr>
                                <m:t>4</m:t>
                              </m:r>
                            </m:sup>
                          </m:sSubSup>
                          <m:r>
                            <a:rPr lang="en-US" sz="1600" i="0" u="none">
                              <a:solidFill>
                                <a:schemeClr val="bg2"/>
                              </a:solidFill>
                              <a:latin typeface="Cambria Math" panose="02040503050406030204" pitchFamily="18" charset="0"/>
                            </a:rPr>
                            <m:t>=</m:t>
                          </m:r>
                          <m:d>
                            <m:dPr>
                              <m:ctrlPr>
                                <a:rPr lang="en-US" sz="1600" i="1" u="none">
                                  <a:solidFill>
                                    <a:schemeClr val="bg2"/>
                                  </a:solidFill>
                                  <a:latin typeface="Cambria Math" panose="02040503050406030204" pitchFamily="18" charset="0"/>
                                </a:rPr>
                              </m:ctrlPr>
                            </m:dPr>
                            <m:e>
                              <m:f>
                                <m:fPr>
                                  <m:ctrlPr>
                                    <a:rPr lang="en-US" sz="1600" i="1" u="none">
                                      <a:solidFill>
                                        <a:schemeClr val="bg2"/>
                                      </a:solidFill>
                                      <a:latin typeface="Cambria Math" panose="02040503050406030204" pitchFamily="18" charset="0"/>
                                    </a:rPr>
                                  </m:ctrlPr>
                                </m:fPr>
                                <m:num>
                                  <m:r>
                                    <a:rPr lang="en-US" sz="1600" i="1" u="none">
                                      <a:solidFill>
                                        <a:schemeClr val="bg2"/>
                                      </a:solidFill>
                                      <a:latin typeface="Cambria Math" panose="02040503050406030204" pitchFamily="18" charset="0"/>
                                    </a:rPr>
                                    <m:t>𝛼𝛾</m:t>
                                  </m:r>
                                  <m:r>
                                    <a:rPr lang="en-US" sz="1600" i="1" u="none">
                                      <a:solidFill>
                                        <a:schemeClr val="bg2"/>
                                      </a:solidFill>
                                      <a:latin typeface="Cambria Math" panose="02040503050406030204" pitchFamily="18" charset="0"/>
                                    </a:rPr>
                                    <m:t>𝐶</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𝐼</m:t>
                                      </m:r>
                                    </m:e>
                                    <m:sub>
                                      <m:r>
                                        <a:rPr lang="en-US" sz="1600" i="1" u="none">
                                          <a:solidFill>
                                            <a:schemeClr val="bg2"/>
                                          </a:solidFill>
                                          <a:latin typeface="Cambria Math" panose="02040503050406030204" pitchFamily="18" charset="0"/>
                                        </a:rPr>
                                        <m:t>𝑠𝑜𝑙𝑎𝑟</m:t>
                                      </m:r>
                                    </m:sub>
                                  </m:sSub>
                                </m:num>
                                <m:den>
                                  <m:r>
                                    <a:rPr lang="en-US" sz="1600" i="1" u="none">
                                      <a:solidFill>
                                        <a:schemeClr val="bg2"/>
                                      </a:solidFill>
                                      <a:latin typeface="Cambria Math" panose="02040503050406030204" pitchFamily="18" charset="0"/>
                                    </a:rPr>
                                    <m:t>𝜀𝜎</m:t>
                                  </m:r>
                                </m:den>
                              </m:f>
                              <m:r>
                                <a:rPr lang="en-US" sz="1600" i="0" u="none">
                                  <a:solidFill>
                                    <a:schemeClr val="bg2"/>
                                  </a:solidFill>
                                  <a:latin typeface="Cambria Math" panose="02040503050406030204" pitchFamily="18" charset="0"/>
                                </a:rPr>
                                <m:t>+</m:t>
                              </m:r>
                              <m:sSubSup>
                                <m:sSubSupPr>
                                  <m:ctrlPr>
                                    <a:rPr lang="en-US" sz="1600" i="1" u="none">
                                      <a:solidFill>
                                        <a:schemeClr val="bg2"/>
                                      </a:solidFill>
                                      <a:latin typeface="Cambria Math" panose="02040503050406030204" pitchFamily="18" charset="0"/>
                                    </a:rPr>
                                  </m:ctrlPr>
                                </m:sSubSup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𝑎𝑚𝑏</m:t>
                                  </m:r>
                                </m:sub>
                                <m:sup>
                                  <m:r>
                                    <a:rPr lang="en-US" sz="1600" i="0" u="none">
                                      <a:solidFill>
                                        <a:schemeClr val="bg2"/>
                                      </a:solidFill>
                                      <a:latin typeface="Cambria Math" panose="02040503050406030204" pitchFamily="18" charset="0"/>
                                    </a:rPr>
                                    <m:t>4</m:t>
                                  </m:r>
                                </m:sup>
                              </m:sSubSup>
                            </m:e>
                          </m:d>
                          <m:r>
                            <a:rPr lang="en-US" sz="1600" i="0" u="none">
                              <a:solidFill>
                                <a:schemeClr val="bg2"/>
                              </a:solidFill>
                              <a:latin typeface="Cambria Math" panose="02040503050406030204" pitchFamily="18" charset="0"/>
                            </a:rPr>
                            <m:t>#</m:t>
                          </m:r>
                        </m:e>
                      </m:eqArr>
                    </m:oMath>
                  </m:oMathPara>
                </a14:m>
                <a:endParaRPr lang="en-US" sz="1600" u="none" dirty="0">
                  <a:solidFill>
                    <a:schemeClr val="bg2"/>
                  </a:solidFill>
                </a:endParaRPr>
              </a:p>
            </p:txBody>
          </p:sp>
        </mc:Choice>
        <mc:Fallback xmlns="">
          <p:sp>
            <p:nvSpPr>
              <p:cNvPr id="5" name="Rectangle 4">
                <a:extLst>
                  <a:ext uri="{FF2B5EF4-FFF2-40B4-BE49-F238E27FC236}">
                    <a16:creationId xmlns:a16="http://schemas.microsoft.com/office/drawing/2014/main" id="{36B5C29C-2ED4-4E88-A9FC-0712896538D9}"/>
                  </a:ext>
                </a:extLst>
              </p:cNvPr>
              <p:cNvSpPr>
                <a:spLocks noRot="1" noChangeAspect="1" noMove="1" noResize="1" noEditPoints="1" noAdjustHandles="1" noChangeArrowheads="1" noChangeShapeType="1" noTextEdit="1"/>
              </p:cNvSpPr>
              <p:nvPr/>
            </p:nvSpPr>
            <p:spPr>
              <a:xfrm>
                <a:off x="1087544" y="3191469"/>
                <a:ext cx="2473113" cy="645561"/>
              </a:xfrm>
              <a:prstGeom prst="rect">
                <a:avLst/>
              </a:prstGeom>
              <a:blipFill>
                <a:blip r:embed="rId4"/>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AA0D9F5A-3BA0-4A19-93E6-A3F80136C634}"/>
              </a:ext>
            </a:extLst>
          </p:cNvPr>
          <p:cNvSpPr txBox="1"/>
          <p:nvPr/>
        </p:nvSpPr>
        <p:spPr>
          <a:xfrm>
            <a:off x="723900" y="2622202"/>
            <a:ext cx="3200400" cy="461665"/>
          </a:xfrm>
          <a:prstGeom prst="rect">
            <a:avLst/>
          </a:prstGeom>
          <a:noFill/>
        </p:spPr>
        <p:txBody>
          <a:bodyPr wrap="square" rtlCol="0">
            <a:spAutoFit/>
          </a:bodyPr>
          <a:lstStyle/>
          <a:p>
            <a:pPr algn="ctr"/>
            <a:r>
              <a:rPr lang="en-US" dirty="0"/>
              <a:t>-</a:t>
            </a:r>
            <a:r>
              <a:rPr lang="en-US" sz="2200" b="1" u="none" dirty="0">
                <a:solidFill>
                  <a:schemeClr val="bg2"/>
                </a:solidFill>
                <a:latin typeface="+mn-lt"/>
              </a:rPr>
              <a:t>Thermal Equilibrium</a:t>
            </a:r>
            <a:endParaRPr lang="en-US" dirty="0"/>
          </a:p>
        </p:txBody>
      </p:sp>
      <p:pic>
        <p:nvPicPr>
          <p:cNvPr id="9" name="Picture 8">
            <a:extLst>
              <a:ext uri="{FF2B5EF4-FFF2-40B4-BE49-F238E27FC236}">
                <a16:creationId xmlns:a16="http://schemas.microsoft.com/office/drawing/2014/main" id="{72834041-6675-4EA3-B014-2115F9F91CEF}"/>
              </a:ext>
            </a:extLst>
          </p:cNvPr>
          <p:cNvPicPr>
            <a:picLocks noChangeAspect="1"/>
          </p:cNvPicPr>
          <p:nvPr/>
        </p:nvPicPr>
        <p:blipFill>
          <a:blip r:embed="rId5"/>
          <a:stretch>
            <a:fillRect/>
          </a:stretch>
        </p:blipFill>
        <p:spPr>
          <a:xfrm>
            <a:off x="1161162" y="3886200"/>
            <a:ext cx="2325877" cy="1739900"/>
          </a:xfrm>
          <a:prstGeom prst="rect">
            <a:avLst/>
          </a:prstGeom>
        </p:spPr>
      </p:pic>
      <p:sp>
        <p:nvSpPr>
          <p:cNvPr id="10" name="TextBox 9">
            <a:extLst>
              <a:ext uri="{FF2B5EF4-FFF2-40B4-BE49-F238E27FC236}">
                <a16:creationId xmlns:a16="http://schemas.microsoft.com/office/drawing/2014/main" id="{0723B669-BF3E-4D6E-B6C9-FE675C21AB30}"/>
              </a:ext>
            </a:extLst>
          </p:cNvPr>
          <p:cNvSpPr txBox="1"/>
          <p:nvPr/>
        </p:nvSpPr>
        <p:spPr>
          <a:xfrm>
            <a:off x="372341" y="5977319"/>
            <a:ext cx="4191000" cy="430887"/>
          </a:xfrm>
          <a:prstGeom prst="rect">
            <a:avLst/>
          </a:prstGeom>
          <a:noFill/>
        </p:spPr>
        <p:txBody>
          <a:bodyPr wrap="square" rtlCol="0">
            <a:spAutoFit/>
          </a:bodyPr>
          <a:lstStyle/>
          <a:p>
            <a:pPr algn="ctr"/>
            <a:r>
              <a:rPr lang="en-US" sz="2200" b="1" u="none" dirty="0">
                <a:solidFill>
                  <a:schemeClr val="bg2"/>
                </a:solidFill>
                <a:latin typeface="+mn-lt"/>
              </a:rPr>
              <a:t>Up to 99% absorptivity</a:t>
            </a:r>
          </a:p>
        </p:txBody>
      </p:sp>
      <p:sp>
        <p:nvSpPr>
          <p:cNvPr id="12" name="Content Placeholder 1">
            <a:extLst>
              <a:ext uri="{FF2B5EF4-FFF2-40B4-BE49-F238E27FC236}">
                <a16:creationId xmlns:a16="http://schemas.microsoft.com/office/drawing/2014/main" id="{2A69429D-EAFF-47E8-90C3-C96F70A6052D}"/>
              </a:ext>
            </a:extLst>
          </p:cNvPr>
          <p:cNvSpPr txBox="1">
            <a:spLocks/>
          </p:cNvSpPr>
          <p:nvPr/>
        </p:nvSpPr>
        <p:spPr bwMode="auto">
          <a:xfrm>
            <a:off x="1304330" y="5626099"/>
            <a:ext cx="2039539" cy="351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60000"/>
              <a:buFont typeface="Wingdings" pitchFamily="-105"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105"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105"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marL="0" indent="0">
              <a:buClr>
                <a:srgbClr val="00B050"/>
              </a:buClr>
              <a:buNone/>
            </a:pPr>
            <a:r>
              <a:rPr lang="en-US" altLang="en-US" sz="1200" u="none" kern="0" dirty="0"/>
              <a:t>Source: Surrey Nanosystems</a:t>
            </a:r>
          </a:p>
        </p:txBody>
      </p:sp>
    </p:spTree>
    <p:extLst>
      <p:ext uri="{BB962C8B-B14F-4D97-AF65-F5344CB8AC3E}">
        <p14:creationId xmlns:p14="http://schemas.microsoft.com/office/powerpoint/2010/main" val="41385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86800" cy="715057"/>
          </a:xfrm>
        </p:spPr>
        <p:txBody>
          <a:bodyPr/>
          <a:lstStyle/>
          <a:p>
            <a:r>
              <a:rPr lang="en-US" dirty="0"/>
              <a:t>STP: Analysis</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937386"/>
            <a:ext cx="8321040" cy="643702"/>
          </a:xfrm>
        </p:spPr>
        <p:txBody>
          <a:bodyPr/>
          <a:lstStyle/>
          <a:p>
            <a:pPr>
              <a:buClr>
                <a:schemeClr val="bg1"/>
              </a:buClr>
            </a:pPr>
            <a:r>
              <a:rPr lang="en-US" dirty="0"/>
              <a:t>Carbon-black Receiver</a:t>
            </a:r>
          </a:p>
          <a:p>
            <a:pPr marL="0" indent="0">
              <a:buClr>
                <a:srgbClr val="00B050"/>
              </a:buClr>
              <a:buNone/>
            </a:pPr>
            <a:endParaRPr lang="en-US" dirty="0"/>
          </a:p>
        </p:txBody>
      </p:sp>
      <p:pic>
        <p:nvPicPr>
          <p:cNvPr id="8" name="Picture 7">
            <a:extLst>
              <a:ext uri="{FF2B5EF4-FFF2-40B4-BE49-F238E27FC236}">
                <a16:creationId xmlns:a16="http://schemas.microsoft.com/office/drawing/2014/main" id="{4DDE8D57-D8FA-440B-AE14-348C5C77F6B5}"/>
              </a:ext>
            </a:extLst>
          </p:cNvPr>
          <p:cNvPicPr/>
          <p:nvPr/>
        </p:nvPicPr>
        <p:blipFill rotWithShape="1">
          <a:blip r:embed="rId3">
            <a:extLst>
              <a:ext uri="{28A0092B-C50C-407E-A947-70E740481C1C}">
                <a14:useLocalDpi xmlns:a14="http://schemas.microsoft.com/office/drawing/2010/main" val="0"/>
              </a:ext>
            </a:extLst>
          </a:blip>
          <a:srcRect l="30143" t="6528" r="33196" b="11151"/>
          <a:stretch/>
        </p:blipFill>
        <p:spPr bwMode="auto">
          <a:xfrm>
            <a:off x="4589585" y="2736617"/>
            <a:ext cx="4325815" cy="368266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6B5C29C-2ED4-4E88-A9FC-0712896538D9}"/>
                  </a:ext>
                </a:extLst>
              </p:cNvPr>
              <p:cNvSpPr/>
              <p:nvPr/>
            </p:nvSpPr>
            <p:spPr>
              <a:xfrm>
                <a:off x="246183" y="3547597"/>
                <a:ext cx="4325815" cy="642035"/>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eqArr>
                        <m:eqArrPr>
                          <m:ctrlPr>
                            <a:rPr lang="en-US" sz="1600" i="1" u="none" smtClean="0">
                              <a:solidFill>
                                <a:schemeClr val="bg2"/>
                              </a:solidFill>
                              <a:latin typeface="Cambria Math" panose="02040503050406030204" pitchFamily="18" charset="0"/>
                            </a:rPr>
                          </m:ctrlPr>
                        </m:eqArrPr>
                        <m:e>
                          <m:r>
                            <a:rPr lang="en-US" sz="1600" u="none">
                              <a:solidFill>
                                <a:schemeClr val="bg2"/>
                              </a:solidFill>
                              <a:latin typeface="Cambria Math" panose="02040503050406030204" pitchFamily="18" charset="0"/>
                            </a:rPr>
                            <m:t>&amp;</m:t>
                          </m:r>
                          <m:r>
                            <a:rPr lang="en-US" sz="1600" i="1" u="none">
                              <a:solidFill>
                                <a:schemeClr val="bg2"/>
                              </a:solidFill>
                              <a:latin typeface="Cambria Math" panose="02040503050406030204" pitchFamily="18" charset="0"/>
                            </a:rPr>
                            <m:t>𝜂</m:t>
                          </m:r>
                          <m:r>
                            <a:rPr lang="en-US" sz="1600" i="1" u="none">
                              <a:solidFill>
                                <a:schemeClr val="bg2"/>
                              </a:solidFill>
                              <a:latin typeface="Cambria Math" panose="02040503050406030204" pitchFamily="18" charset="0"/>
                            </a:rPr>
                            <m:t>=</m:t>
                          </m:r>
                          <m:f>
                            <m:fPr>
                              <m:ctrlPr>
                                <a:rPr lang="en-US" sz="1600" i="1" u="none">
                                  <a:solidFill>
                                    <a:schemeClr val="bg2"/>
                                  </a:solidFill>
                                  <a:latin typeface="Cambria Math" panose="02040503050406030204" pitchFamily="18" charset="0"/>
                                </a:rPr>
                              </m:ctrlPr>
                            </m:fPr>
                            <m:num>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𝑄</m:t>
                                  </m:r>
                                </m:e>
                                <m:sub>
                                  <m:r>
                                    <a:rPr lang="en-US" sz="1600" i="1" u="none">
                                      <a:solidFill>
                                        <a:schemeClr val="bg2"/>
                                      </a:solidFill>
                                      <a:latin typeface="Cambria Math" panose="02040503050406030204" pitchFamily="18" charset="0"/>
                                    </a:rPr>
                                    <m:t>𝑢𝑠𝑒𝑓𝑢𝑙</m:t>
                                  </m:r>
                                </m:sub>
                              </m:sSub>
                            </m:num>
                            <m:den>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𝑄</m:t>
                                  </m:r>
                                </m:e>
                                <m:sub>
                                  <m:r>
                                    <a:rPr lang="en-US" sz="1600" i="1" u="none">
                                      <a:solidFill>
                                        <a:schemeClr val="bg2"/>
                                      </a:solidFill>
                                      <a:latin typeface="Cambria Math" panose="02040503050406030204" pitchFamily="18" charset="0"/>
                                    </a:rPr>
                                    <m:t>𝑖𝑛</m:t>
                                  </m:r>
                                </m:sub>
                              </m:sSub>
                            </m:den>
                          </m:f>
                          <m:r>
                            <a:rPr lang="en-US" sz="1600" i="1" u="none">
                              <a:solidFill>
                                <a:schemeClr val="bg2"/>
                              </a:solidFill>
                              <a:latin typeface="Cambria Math" panose="02040503050406030204" pitchFamily="18" charset="0"/>
                            </a:rPr>
                            <m:t>=</m:t>
                          </m:r>
                          <m:r>
                            <a:rPr lang="en-US" sz="1600" i="1" u="none">
                              <a:solidFill>
                                <a:schemeClr val="bg2"/>
                              </a:solidFill>
                              <a:latin typeface="Cambria Math" panose="02040503050406030204" pitchFamily="18" charset="0"/>
                            </a:rPr>
                            <m:t>𝛼</m:t>
                          </m:r>
                          <m:r>
                            <a:rPr lang="en-US" sz="1600" i="1" u="none">
                              <a:solidFill>
                                <a:schemeClr val="bg2"/>
                              </a:solidFill>
                              <a:latin typeface="Cambria Math" panose="02040503050406030204" pitchFamily="18" charset="0"/>
                            </a:rPr>
                            <m:t>−</m:t>
                          </m:r>
                          <m:f>
                            <m:fPr>
                              <m:ctrlPr>
                                <a:rPr lang="en-US" sz="1600" i="1" u="none">
                                  <a:solidFill>
                                    <a:schemeClr val="bg2"/>
                                  </a:solidFill>
                                  <a:latin typeface="Cambria Math" panose="02040503050406030204" pitchFamily="18" charset="0"/>
                                </a:rPr>
                              </m:ctrlPr>
                            </m:fPr>
                            <m:num>
                              <m:r>
                                <a:rPr lang="en-US" sz="1600" i="1" u="none">
                                  <a:solidFill>
                                    <a:schemeClr val="bg2"/>
                                  </a:solidFill>
                                  <a:latin typeface="Cambria Math" panose="02040503050406030204" pitchFamily="18" charset="0"/>
                                </a:rPr>
                                <m:t>𝜀𝜎</m:t>
                              </m:r>
                              <m:d>
                                <m:dPr>
                                  <m:ctrlPr>
                                    <a:rPr lang="en-US" sz="1600" i="1" u="none">
                                      <a:solidFill>
                                        <a:schemeClr val="bg2"/>
                                      </a:solidFill>
                                      <a:latin typeface="Cambria Math" panose="02040503050406030204" pitchFamily="18" charset="0"/>
                                    </a:rPr>
                                  </m:ctrlPr>
                                </m:dPr>
                                <m:e>
                                  <m:sSubSup>
                                    <m:sSubSupPr>
                                      <m:ctrlPr>
                                        <a:rPr lang="en-US" sz="1600" i="1" u="none">
                                          <a:solidFill>
                                            <a:schemeClr val="bg2"/>
                                          </a:solidFill>
                                          <a:latin typeface="Cambria Math" panose="02040503050406030204" pitchFamily="18" charset="0"/>
                                        </a:rPr>
                                      </m:ctrlPr>
                                    </m:sSubSup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𝑅</m:t>
                                      </m:r>
                                    </m:sub>
                                    <m:sup>
                                      <m:r>
                                        <a:rPr lang="en-US" sz="1600" i="1" u="none">
                                          <a:solidFill>
                                            <a:schemeClr val="bg2"/>
                                          </a:solidFill>
                                          <a:latin typeface="Cambria Math" panose="02040503050406030204" pitchFamily="18" charset="0"/>
                                        </a:rPr>
                                        <m:t>4</m:t>
                                      </m:r>
                                    </m:sup>
                                  </m:sSubSup>
                                  <m:r>
                                    <a:rPr lang="en-US" sz="1600" i="1" u="none">
                                      <a:solidFill>
                                        <a:schemeClr val="bg2"/>
                                      </a:solidFill>
                                      <a:latin typeface="Cambria Math" panose="02040503050406030204" pitchFamily="18" charset="0"/>
                                    </a:rPr>
                                    <m:t>−</m:t>
                                  </m:r>
                                  <m:sSubSup>
                                    <m:sSubSupPr>
                                      <m:ctrlPr>
                                        <a:rPr lang="en-US" sz="1600" i="1" u="none">
                                          <a:solidFill>
                                            <a:schemeClr val="bg2"/>
                                          </a:solidFill>
                                          <a:latin typeface="Cambria Math" panose="02040503050406030204" pitchFamily="18" charset="0"/>
                                        </a:rPr>
                                      </m:ctrlPr>
                                    </m:sSubSup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𝑎𝑚𝑏</m:t>
                                      </m:r>
                                    </m:sub>
                                    <m:sup>
                                      <m:r>
                                        <a:rPr lang="en-US" sz="1600" i="1" u="none">
                                          <a:solidFill>
                                            <a:schemeClr val="bg2"/>
                                          </a:solidFill>
                                          <a:latin typeface="Cambria Math" panose="02040503050406030204" pitchFamily="18" charset="0"/>
                                        </a:rPr>
                                        <m:t>4</m:t>
                                      </m:r>
                                    </m:sup>
                                  </m:sSubSup>
                                </m:e>
                              </m:d>
                            </m:num>
                            <m:den>
                              <m:r>
                                <a:rPr lang="en-US" sz="1600" i="1" u="none">
                                  <a:solidFill>
                                    <a:schemeClr val="bg2"/>
                                  </a:solidFill>
                                  <a:latin typeface="Cambria Math" panose="02040503050406030204" pitchFamily="18" charset="0"/>
                                </a:rPr>
                                <m:t>𝛾</m:t>
                              </m:r>
                              <m:r>
                                <a:rPr lang="en-US" sz="1600" i="1" u="none">
                                  <a:solidFill>
                                    <a:schemeClr val="bg2"/>
                                  </a:solidFill>
                                  <a:latin typeface="Cambria Math" panose="02040503050406030204" pitchFamily="18" charset="0"/>
                                </a:rPr>
                                <m:t>𝐶</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𝐼</m:t>
                                  </m:r>
                                </m:e>
                                <m:sub>
                                  <m:r>
                                    <a:rPr lang="en-US" sz="1600" i="1" u="none">
                                      <a:solidFill>
                                        <a:schemeClr val="bg2"/>
                                      </a:solidFill>
                                      <a:latin typeface="Cambria Math" panose="02040503050406030204" pitchFamily="18" charset="0"/>
                                    </a:rPr>
                                    <m:t>𝑠𝑜𝑙𝑎𝑟</m:t>
                                  </m:r>
                                </m:sub>
                              </m:sSub>
                            </m:den>
                          </m:f>
                          <m:r>
                            <a:rPr lang="en-US" sz="1600" i="1" u="none">
                              <a:solidFill>
                                <a:schemeClr val="bg2"/>
                              </a:solidFill>
                              <a:latin typeface="Cambria Math" panose="02040503050406030204" pitchFamily="18" charset="0"/>
                            </a:rPr>
                            <m:t>−</m:t>
                          </m:r>
                          <m:f>
                            <m:fPr>
                              <m:ctrlPr>
                                <a:rPr lang="en-US" sz="1600" i="1" u="none">
                                  <a:solidFill>
                                    <a:schemeClr val="bg2"/>
                                  </a:solidFill>
                                  <a:latin typeface="Cambria Math" panose="02040503050406030204" pitchFamily="18" charset="0"/>
                                </a:rPr>
                              </m:ctrlPr>
                            </m:fPr>
                            <m:num>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𝑈</m:t>
                                  </m:r>
                                </m:e>
                                <m:sub>
                                  <m:r>
                                    <a:rPr lang="en-US" sz="1600" i="1" u="none">
                                      <a:solidFill>
                                        <a:schemeClr val="bg2"/>
                                      </a:solidFill>
                                      <a:latin typeface="Cambria Math" panose="02040503050406030204" pitchFamily="18" charset="0"/>
                                    </a:rPr>
                                    <m:t>𝐿</m:t>
                                  </m:r>
                                </m:sub>
                              </m:sSub>
                              <m:d>
                                <m:dPr>
                                  <m:ctrlPr>
                                    <a:rPr lang="en-US" sz="1600" i="1" u="none">
                                      <a:solidFill>
                                        <a:schemeClr val="bg2"/>
                                      </a:solidFill>
                                      <a:latin typeface="Cambria Math" panose="02040503050406030204" pitchFamily="18" charset="0"/>
                                    </a:rPr>
                                  </m:ctrlPr>
                                </m:d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𝑅</m:t>
                                      </m:r>
                                    </m:sub>
                                  </m:sSub>
                                  <m:r>
                                    <a:rPr lang="en-US" sz="1600" i="1"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𝑎𝑚𝑏</m:t>
                                      </m:r>
                                    </m:sub>
                                  </m:sSub>
                                </m:e>
                              </m:d>
                            </m:num>
                            <m:den>
                              <m:r>
                                <a:rPr lang="en-US" sz="1600" i="1" u="none">
                                  <a:solidFill>
                                    <a:schemeClr val="bg2"/>
                                  </a:solidFill>
                                  <a:latin typeface="Cambria Math" panose="02040503050406030204" pitchFamily="18" charset="0"/>
                                </a:rPr>
                                <m:t>𝛾</m:t>
                              </m:r>
                              <m:r>
                                <a:rPr lang="en-US" sz="1600" i="1" u="none">
                                  <a:solidFill>
                                    <a:schemeClr val="bg2"/>
                                  </a:solidFill>
                                  <a:latin typeface="Cambria Math" panose="02040503050406030204" pitchFamily="18" charset="0"/>
                                </a:rPr>
                                <m:t>𝐶</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𝐼</m:t>
                                  </m:r>
                                </m:e>
                                <m:sub>
                                  <m:r>
                                    <a:rPr lang="en-US" sz="1600" i="1" u="none">
                                      <a:solidFill>
                                        <a:schemeClr val="bg2"/>
                                      </a:solidFill>
                                      <a:latin typeface="Cambria Math" panose="02040503050406030204" pitchFamily="18" charset="0"/>
                                    </a:rPr>
                                    <m:t>𝑠𝑜𝑙𝑎𝑟</m:t>
                                  </m:r>
                                </m:sub>
                              </m:sSub>
                            </m:den>
                          </m:f>
                          <m:r>
                            <a:rPr lang="en-US" sz="1600" i="0" u="none">
                              <a:solidFill>
                                <a:schemeClr val="bg2"/>
                              </a:solidFill>
                              <a:latin typeface="Cambria Math" panose="02040503050406030204" pitchFamily="18" charset="0"/>
                            </a:rPr>
                            <m:t>#</m:t>
                          </m:r>
                        </m:e>
                      </m:eqArr>
                    </m:oMath>
                  </m:oMathPara>
                </a14:m>
                <a:endParaRPr lang="en-US" sz="1600" u="none" dirty="0">
                  <a:solidFill>
                    <a:schemeClr val="bg2"/>
                  </a:solidFill>
                </a:endParaRPr>
              </a:p>
            </p:txBody>
          </p:sp>
        </mc:Choice>
        <mc:Fallback xmlns="">
          <p:sp>
            <p:nvSpPr>
              <p:cNvPr id="5" name="Rectangle 4">
                <a:extLst>
                  <a:ext uri="{FF2B5EF4-FFF2-40B4-BE49-F238E27FC236}">
                    <a16:creationId xmlns:a16="http://schemas.microsoft.com/office/drawing/2014/main" id="{36B5C29C-2ED4-4E88-A9FC-0712896538D9}"/>
                  </a:ext>
                </a:extLst>
              </p:cNvPr>
              <p:cNvSpPr>
                <a:spLocks noRot="1" noChangeAspect="1" noMove="1" noResize="1" noEditPoints="1" noAdjustHandles="1" noChangeArrowheads="1" noChangeShapeType="1" noTextEdit="1"/>
              </p:cNvSpPr>
              <p:nvPr/>
            </p:nvSpPr>
            <p:spPr>
              <a:xfrm>
                <a:off x="246183" y="3547597"/>
                <a:ext cx="4325815" cy="642035"/>
              </a:xfrm>
              <a:prstGeom prst="rect">
                <a:avLst/>
              </a:prstGeom>
              <a:blipFill>
                <a:blip r:embed="rId4"/>
                <a:stretch>
                  <a:fillRect l="-2113" r="-112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DF86350-01A5-44B8-BE4C-AE16743C133A}"/>
              </a:ext>
            </a:extLst>
          </p:cNvPr>
          <p:cNvSpPr txBox="1"/>
          <p:nvPr/>
        </p:nvSpPr>
        <p:spPr>
          <a:xfrm>
            <a:off x="228600" y="2951469"/>
            <a:ext cx="4360983" cy="430887"/>
          </a:xfrm>
          <a:prstGeom prst="rect">
            <a:avLst/>
          </a:prstGeom>
          <a:noFill/>
        </p:spPr>
        <p:txBody>
          <a:bodyPr wrap="square" rtlCol="0">
            <a:spAutoFit/>
          </a:bodyPr>
          <a:lstStyle/>
          <a:p>
            <a:pPr marL="342900" indent="-342900" algn="ctr">
              <a:buClr>
                <a:schemeClr val="bg1"/>
              </a:buClr>
              <a:buFont typeface="Wingdings" panose="05000000000000000000" pitchFamily="2" charset="2"/>
              <a:buChar char="§"/>
            </a:pPr>
            <a:r>
              <a:rPr lang="en-US" sz="2200" b="1" u="none" dirty="0">
                <a:solidFill>
                  <a:schemeClr val="bg2"/>
                </a:solidFill>
                <a:latin typeface="+mn-lt"/>
              </a:rPr>
              <a:t>Receiver Efficiency</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9F2D93F-6359-45E2-B2A6-4C9236D5D8CF}"/>
                  </a:ext>
                </a:extLst>
              </p:cNvPr>
              <p:cNvSpPr txBox="1"/>
              <p:nvPr/>
            </p:nvSpPr>
            <p:spPr>
              <a:xfrm>
                <a:off x="237391" y="4528636"/>
                <a:ext cx="4343400" cy="43088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200" b="1" i="1" u="none" smtClean="0">
                          <a:solidFill>
                            <a:schemeClr val="bg2"/>
                          </a:solidFill>
                          <a:latin typeface="Cambria Math" panose="02040503050406030204" pitchFamily="18" charset="0"/>
                          <a:ea typeface="Cambria Math" panose="02040503050406030204" pitchFamily="18" charset="0"/>
                        </a:rPr>
                        <m:t>↑</m:t>
                      </m:r>
                      <m:sSub>
                        <m:sSubPr>
                          <m:ctrlPr>
                            <a:rPr lang="en-US" sz="2200" b="1" i="1" u="none" smtClean="0">
                              <a:solidFill>
                                <a:schemeClr val="bg2"/>
                              </a:solidFill>
                              <a:latin typeface="Cambria Math" panose="02040503050406030204" pitchFamily="18" charset="0"/>
                              <a:ea typeface="Cambria Math" panose="02040503050406030204" pitchFamily="18" charset="0"/>
                            </a:rPr>
                          </m:ctrlPr>
                        </m:sSubPr>
                        <m:e>
                          <m:r>
                            <a:rPr lang="en-US" sz="2200" b="1" i="1" u="none" smtClean="0">
                              <a:solidFill>
                                <a:schemeClr val="bg2"/>
                              </a:solidFill>
                              <a:latin typeface="Cambria Math" panose="02040503050406030204" pitchFamily="18" charset="0"/>
                              <a:ea typeface="Cambria Math" panose="02040503050406030204" pitchFamily="18" charset="0"/>
                            </a:rPr>
                            <m:t>𝑻</m:t>
                          </m:r>
                        </m:e>
                        <m:sub>
                          <m:r>
                            <a:rPr lang="en-US" sz="2200" b="1" i="1" u="none" smtClean="0">
                              <a:solidFill>
                                <a:schemeClr val="bg2"/>
                              </a:solidFill>
                              <a:latin typeface="Cambria Math" panose="02040503050406030204" pitchFamily="18" charset="0"/>
                              <a:ea typeface="Cambria Math" panose="02040503050406030204" pitchFamily="18" charset="0"/>
                            </a:rPr>
                            <m:t>𝒓</m:t>
                          </m:r>
                        </m:sub>
                      </m:sSub>
                      <m:r>
                        <a:rPr lang="en-US" sz="2200" b="1" i="1" u="none" smtClean="0">
                          <a:solidFill>
                            <a:schemeClr val="bg2"/>
                          </a:solidFill>
                          <a:latin typeface="Cambria Math" panose="02040503050406030204" pitchFamily="18" charset="0"/>
                          <a:ea typeface="Cambria Math" panose="02040503050406030204" pitchFamily="18" charset="0"/>
                        </a:rPr>
                        <m:t>   ↓</m:t>
                      </m:r>
                      <m:r>
                        <a:rPr lang="en-US" sz="2200" b="1" i="1" u="none" smtClean="0">
                          <a:solidFill>
                            <a:schemeClr val="bg2"/>
                          </a:solidFill>
                          <a:latin typeface="Cambria Math" panose="02040503050406030204" pitchFamily="18" charset="0"/>
                          <a:ea typeface="Cambria Math" panose="02040503050406030204" pitchFamily="18" charset="0"/>
                        </a:rPr>
                        <m:t>𝜼</m:t>
                      </m:r>
                    </m:oMath>
                  </m:oMathPara>
                </a14:m>
                <a:endParaRPr lang="en-US" sz="2200" b="1" u="none" dirty="0">
                  <a:solidFill>
                    <a:schemeClr val="bg2"/>
                  </a:solidFill>
                  <a:latin typeface="+mn-lt"/>
                </a:endParaRPr>
              </a:p>
            </p:txBody>
          </p:sp>
        </mc:Choice>
        <mc:Fallback xmlns="">
          <p:sp>
            <p:nvSpPr>
              <p:cNvPr id="6" name="TextBox 5">
                <a:extLst>
                  <a:ext uri="{FF2B5EF4-FFF2-40B4-BE49-F238E27FC236}">
                    <a16:creationId xmlns:a16="http://schemas.microsoft.com/office/drawing/2014/main" id="{E9F2D93F-6359-45E2-B2A6-4C9236D5D8CF}"/>
                  </a:ext>
                </a:extLst>
              </p:cNvPr>
              <p:cNvSpPr txBox="1">
                <a:spLocks noRot="1" noChangeAspect="1" noMove="1" noResize="1" noEditPoints="1" noAdjustHandles="1" noChangeArrowheads="1" noChangeShapeType="1" noTextEdit="1"/>
              </p:cNvSpPr>
              <p:nvPr/>
            </p:nvSpPr>
            <p:spPr>
              <a:xfrm>
                <a:off x="237391" y="4528636"/>
                <a:ext cx="4343400" cy="430887"/>
              </a:xfrm>
              <a:prstGeom prst="rect">
                <a:avLst/>
              </a:prstGeom>
              <a:blipFill>
                <a:blip r:embed="rId5"/>
                <a:stretch>
                  <a:fillRect b="-7042"/>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D23BCF6A-056E-4755-8212-2D73BC120D78}"/>
              </a:ext>
            </a:extLst>
          </p:cNvPr>
          <p:cNvSpPr txBox="1"/>
          <p:nvPr/>
        </p:nvSpPr>
        <p:spPr>
          <a:xfrm>
            <a:off x="1058141" y="5105400"/>
            <a:ext cx="3505200" cy="769441"/>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Higher radiation losses</a:t>
            </a:r>
          </a:p>
          <a:p>
            <a:pPr marL="342900" indent="-342900">
              <a:buClr>
                <a:schemeClr val="bg1"/>
              </a:buClr>
              <a:buFont typeface="Wingdings" panose="05000000000000000000" pitchFamily="2" charset="2"/>
              <a:buChar char="§"/>
            </a:pPr>
            <a:r>
              <a:rPr lang="en-US" sz="2200" b="1" u="none" dirty="0">
                <a:solidFill>
                  <a:schemeClr val="bg2"/>
                </a:solidFill>
              </a:rPr>
              <a:t>Higher heating time</a:t>
            </a:r>
          </a:p>
        </p:txBody>
      </p:sp>
    </p:spTree>
    <p:extLst>
      <p:ext uri="{BB962C8B-B14F-4D97-AF65-F5344CB8AC3E}">
        <p14:creationId xmlns:p14="http://schemas.microsoft.com/office/powerpoint/2010/main" val="88833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6"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86800" cy="715057"/>
          </a:xfrm>
        </p:spPr>
        <p:txBody>
          <a:bodyPr/>
          <a:lstStyle/>
          <a:p>
            <a:r>
              <a:rPr lang="en-US" dirty="0"/>
              <a:t>STP: Analysis</a:t>
            </a:r>
          </a:p>
        </p:txBody>
      </p:sp>
      <p:sp>
        <p:nvSpPr>
          <p:cNvPr id="11" name="Content Placeholder 2">
            <a:extLst>
              <a:ext uri="{FF2B5EF4-FFF2-40B4-BE49-F238E27FC236}">
                <a16:creationId xmlns:a16="http://schemas.microsoft.com/office/drawing/2014/main" id="{CAF28354-2A77-4322-BB0B-C20444F5BA4B}"/>
              </a:ext>
            </a:extLst>
          </p:cNvPr>
          <p:cNvSpPr>
            <a:spLocks noGrp="1"/>
          </p:cNvSpPr>
          <p:nvPr>
            <p:ph idx="1"/>
          </p:nvPr>
        </p:nvSpPr>
        <p:spPr>
          <a:xfrm>
            <a:off x="228600" y="1936750"/>
            <a:ext cx="8686800" cy="492229"/>
          </a:xfrm>
        </p:spPr>
        <p:txBody>
          <a:bodyPr/>
          <a:lstStyle/>
          <a:p>
            <a:pPr>
              <a:buClr>
                <a:schemeClr val="bg1"/>
              </a:buClr>
            </a:pPr>
            <a:r>
              <a:rPr lang="en-US" dirty="0"/>
              <a:t>Steam generation</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706FC12-03ED-434D-A78C-A8DF8E4D655A}"/>
                  </a:ext>
                </a:extLst>
              </p:cNvPr>
              <p:cNvSpPr/>
              <p:nvPr/>
            </p:nvSpPr>
            <p:spPr>
              <a:xfrm>
                <a:off x="243348" y="3389855"/>
                <a:ext cx="8659650" cy="8275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600" i="1" u="none" smtClean="0">
                          <a:solidFill>
                            <a:schemeClr val="bg2"/>
                          </a:solidFill>
                          <a:latin typeface="Cambria Math" panose="02040503050406030204" pitchFamily="18" charset="0"/>
                        </a:rPr>
                        <m:t>𝜂</m:t>
                      </m:r>
                      <m:d>
                        <m:dPr>
                          <m:ctrlPr>
                            <a:rPr lang="en-US" sz="1600" i="1" u="none">
                              <a:solidFill>
                                <a:schemeClr val="bg2"/>
                              </a:solidFill>
                              <a:latin typeface="Cambria Math" panose="02040503050406030204" pitchFamily="18" charset="0"/>
                            </a:rPr>
                          </m:ctrlPr>
                        </m:dPr>
                        <m:e>
                          <m:r>
                            <a:rPr lang="en-US" sz="1600" i="1" u="none">
                              <a:solidFill>
                                <a:schemeClr val="bg2"/>
                              </a:solidFill>
                              <a:latin typeface="Cambria Math" panose="02040503050406030204" pitchFamily="18" charset="0"/>
                            </a:rPr>
                            <m:t>𝑡</m:t>
                          </m:r>
                        </m:e>
                      </m:d>
                      <m:r>
                        <a:rPr lang="en-US" sz="1600" i="0" u="none">
                          <a:solidFill>
                            <a:schemeClr val="bg2"/>
                          </a:solidFill>
                          <a:latin typeface="Cambria Math" panose="02040503050406030204" pitchFamily="18" charset="0"/>
                        </a:rPr>
                        <m:t>=</m:t>
                      </m:r>
                      <m:f>
                        <m:fPr>
                          <m:ctrlPr>
                            <a:rPr lang="en-US" sz="1600" i="1" u="none">
                              <a:solidFill>
                                <a:schemeClr val="bg2"/>
                              </a:solidFill>
                              <a:latin typeface="Cambria Math" panose="02040503050406030204" pitchFamily="18" charset="0"/>
                            </a:rPr>
                          </m:ctrlPr>
                        </m:fPr>
                        <m:num>
                          <m:d>
                            <m:dPr>
                              <m:ctrlPr>
                                <a:rPr lang="en-US" sz="1600" i="1" u="none">
                                  <a:solidFill>
                                    <a:schemeClr val="bg2"/>
                                  </a:solidFill>
                                  <a:latin typeface="Cambria Math" panose="02040503050406030204" pitchFamily="18" charset="0"/>
                                </a:rPr>
                              </m:ctrlPr>
                            </m:dPr>
                            <m:e>
                              <m:sSub>
                                <m:sSubPr>
                                  <m:ctrlPr>
                                    <a:rPr lang="en-US" sz="1600" i="1" u="none">
                                      <a:solidFill>
                                        <a:schemeClr val="bg2"/>
                                      </a:solidFill>
                                      <a:latin typeface="Cambria Math" panose="02040503050406030204" pitchFamily="18" charset="0"/>
                                    </a:rPr>
                                  </m:ctrlPr>
                                </m:sSub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𝑐</m:t>
                                      </m:r>
                                    </m:e>
                                    <m:sub>
                                      <m:r>
                                        <a:rPr lang="en-US" sz="1600" i="1" u="none">
                                          <a:solidFill>
                                            <a:schemeClr val="bg2"/>
                                          </a:solidFill>
                                          <a:latin typeface="Cambria Math" panose="02040503050406030204" pitchFamily="18" charset="0"/>
                                        </a:rPr>
                                        <m:t>𝑝</m:t>
                                      </m:r>
                                    </m:sub>
                                  </m:sSub>
                                </m:e>
                                <m:sub>
                                  <m:r>
                                    <a:rPr lang="en-US" sz="1600" i="1" u="none">
                                      <a:solidFill>
                                        <a:schemeClr val="bg2"/>
                                      </a:solidFill>
                                      <a:latin typeface="Cambria Math" panose="02040503050406030204" pitchFamily="18" charset="0"/>
                                    </a:rPr>
                                    <m:t>𝑤</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𝑤</m:t>
                                  </m:r>
                                </m:sub>
                              </m:sSub>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𝑐</m:t>
                                      </m:r>
                                    </m:e>
                                    <m:sub>
                                      <m:r>
                                        <a:rPr lang="en-US" sz="1600" i="1" u="none">
                                          <a:solidFill>
                                            <a:schemeClr val="bg2"/>
                                          </a:solidFill>
                                          <a:latin typeface="Cambria Math" panose="02040503050406030204" pitchFamily="18" charset="0"/>
                                        </a:rPr>
                                        <m:t>𝑝</m:t>
                                      </m:r>
                                    </m:sub>
                                  </m:sSub>
                                </m:e>
                                <m:sub>
                                  <m:r>
                                    <a:rPr lang="en-US" sz="1600" i="1" u="none">
                                      <a:solidFill>
                                        <a:schemeClr val="bg2"/>
                                      </a:solidFill>
                                      <a:latin typeface="Cambria Math" panose="02040503050406030204" pitchFamily="18" charset="0"/>
                                    </a:rPr>
                                    <m:t>𝑛</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𝑛</m:t>
                                  </m:r>
                                </m:sub>
                              </m:sSub>
                            </m:e>
                          </m:d>
                          <m:r>
                            <m:rPr>
                              <m:sty m:val="p"/>
                            </m:rPr>
                            <a:rPr lang="en-US" sz="1600" i="0" u="none">
                              <a:solidFill>
                                <a:schemeClr val="bg2"/>
                              </a:solidFill>
                              <a:latin typeface="Cambria Math" panose="02040503050406030204" pitchFamily="18" charset="0"/>
                            </a:rPr>
                            <m:t>Δ</m:t>
                          </m:r>
                          <m:r>
                            <a:rPr lang="en-US" sz="1600" i="1" u="none">
                              <a:solidFill>
                                <a:schemeClr val="bg2"/>
                              </a:solidFill>
                              <a:latin typeface="Cambria Math" panose="02040503050406030204" pitchFamily="18" charset="0"/>
                            </a:rPr>
                            <m:t>𝑇</m:t>
                          </m:r>
                          <m:r>
                            <a:rPr lang="en-US" sz="1600" i="0" u="none">
                              <a:solidFill>
                                <a:schemeClr val="bg2"/>
                              </a:solidFill>
                              <a:latin typeface="Cambria Math" panose="02040503050406030204" pitchFamily="18" charset="0"/>
                            </a:rPr>
                            <m:t>+</m:t>
                          </m:r>
                          <m:nary>
                            <m:naryPr>
                              <m:limLoc m:val="subSup"/>
                              <m:ctrlPr>
                                <a:rPr lang="en-US" sz="1600" i="1" u="none">
                                  <a:solidFill>
                                    <a:schemeClr val="bg2"/>
                                  </a:solidFill>
                                  <a:latin typeface="Cambria Math" panose="02040503050406030204" pitchFamily="18" charset="0"/>
                                </a:rPr>
                              </m:ctrlPr>
                            </m:naryPr>
                            <m:sub>
                              <m:r>
                                <a:rPr lang="en-US" sz="1600" i="0" u="none">
                                  <a:solidFill>
                                    <a:schemeClr val="bg2"/>
                                  </a:solidFill>
                                  <a:latin typeface="Cambria Math" panose="02040503050406030204" pitchFamily="18" charset="0"/>
                                </a:rPr>
                                <m:t>0</m:t>
                              </m:r>
                            </m:sub>
                            <m:sup>
                              <m:r>
                                <a:rPr lang="en-US" sz="1600" i="1" u="none">
                                  <a:solidFill>
                                    <a:schemeClr val="bg2"/>
                                  </a:solidFill>
                                  <a:latin typeface="Cambria Math" panose="02040503050406030204" pitchFamily="18" charset="0"/>
                                </a:rPr>
                                <m:t>𝑡</m:t>
                              </m:r>
                            </m:sup>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𝑠</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h</m:t>
                                  </m:r>
                                </m:e>
                                <m:sub>
                                  <m:r>
                                    <a:rPr lang="en-US" sz="1600" i="1" u="none">
                                      <a:solidFill>
                                        <a:schemeClr val="bg2"/>
                                      </a:solidFill>
                                      <a:latin typeface="Cambria Math" panose="02040503050406030204" pitchFamily="18" charset="0"/>
                                    </a:rPr>
                                    <m:t>𝑙𝑣</m:t>
                                  </m:r>
                                </m:sub>
                              </m:sSub>
                              <m:r>
                                <a:rPr lang="en-US" sz="1600" i="1" u="none">
                                  <a:solidFill>
                                    <a:schemeClr val="bg2"/>
                                  </a:solidFill>
                                  <a:latin typeface="Cambria Math" panose="02040503050406030204" pitchFamily="18" charset="0"/>
                                </a:rPr>
                                <m:t>𝑑𝑡</m:t>
                              </m:r>
                            </m:e>
                          </m:nary>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𝑐</m:t>
                                  </m:r>
                                </m:e>
                                <m:sub>
                                  <m:r>
                                    <a:rPr lang="en-US" sz="1600" i="1" u="none">
                                      <a:solidFill>
                                        <a:schemeClr val="bg2"/>
                                      </a:solidFill>
                                      <a:latin typeface="Cambria Math" panose="02040503050406030204" pitchFamily="18" charset="0"/>
                                    </a:rPr>
                                    <m:t>𝑝</m:t>
                                  </m:r>
                                </m:sub>
                              </m:sSub>
                            </m:e>
                            <m:sub>
                              <m:r>
                                <a:rPr lang="en-US" sz="1600" i="1" u="none">
                                  <a:solidFill>
                                    <a:schemeClr val="bg2"/>
                                  </a:solidFill>
                                  <a:latin typeface="Cambria Math" panose="02040503050406030204" pitchFamily="18" charset="0"/>
                                </a:rPr>
                                <m:t>𝑠</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𝑠</m:t>
                              </m:r>
                            </m:sub>
                          </m:sSub>
                          <m:r>
                            <m:rPr>
                              <m:sty m:val="p"/>
                            </m:rPr>
                            <a:rPr lang="en-US" sz="1600" i="0" u="none">
                              <a:solidFill>
                                <a:schemeClr val="bg2"/>
                              </a:solidFill>
                              <a:latin typeface="Cambria Math" panose="02040503050406030204" pitchFamily="18" charset="0"/>
                            </a:rPr>
                            <m:t>Δ</m:t>
                          </m:r>
                          <m:r>
                            <a:rPr lang="en-US" sz="1600" i="1" u="none">
                              <a:solidFill>
                                <a:schemeClr val="bg2"/>
                              </a:solidFill>
                              <a:latin typeface="Cambria Math" panose="02040503050406030204" pitchFamily="18" charset="0"/>
                            </a:rPr>
                            <m:t>𝑇</m:t>
                          </m:r>
                        </m:num>
                        <m:den>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𝜂</m:t>
                              </m:r>
                            </m:e>
                            <m:sub>
                              <m:r>
                                <a:rPr lang="en-US" sz="1600" i="1" u="none">
                                  <a:solidFill>
                                    <a:schemeClr val="bg2"/>
                                  </a:solidFill>
                                  <a:latin typeface="Cambria Math" panose="02040503050406030204" pitchFamily="18" charset="0"/>
                                </a:rPr>
                                <m:t>𝑐</m:t>
                              </m:r>
                            </m:sub>
                          </m:sSub>
                          <m:nary>
                            <m:naryPr>
                              <m:limLoc m:val="subSup"/>
                              <m:ctrlPr>
                                <a:rPr lang="en-US" sz="1600" i="1" u="none">
                                  <a:solidFill>
                                    <a:schemeClr val="bg2"/>
                                  </a:solidFill>
                                  <a:latin typeface="Cambria Math" panose="02040503050406030204" pitchFamily="18" charset="0"/>
                                </a:rPr>
                              </m:ctrlPr>
                            </m:naryPr>
                            <m:sub>
                              <m:r>
                                <a:rPr lang="en-US" sz="1600" i="0" u="none">
                                  <a:solidFill>
                                    <a:schemeClr val="bg2"/>
                                  </a:solidFill>
                                  <a:latin typeface="Cambria Math" panose="02040503050406030204" pitchFamily="18" charset="0"/>
                                </a:rPr>
                                <m:t>0</m:t>
                              </m:r>
                            </m:sub>
                            <m:sup>
                              <m:r>
                                <a:rPr lang="en-US" sz="1600" i="1" u="none">
                                  <a:solidFill>
                                    <a:schemeClr val="bg2"/>
                                  </a:solidFill>
                                  <a:latin typeface="Cambria Math" panose="02040503050406030204" pitchFamily="18" charset="0"/>
                                </a:rPr>
                                <m:t>𝑡</m:t>
                              </m:r>
                            </m:sup>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𝐼</m:t>
                                  </m:r>
                                </m:e>
                                <m:sub>
                                  <m:r>
                                    <a:rPr lang="en-US" sz="1600" i="1" u="none">
                                      <a:solidFill>
                                        <a:schemeClr val="bg2"/>
                                      </a:solidFill>
                                      <a:latin typeface="Cambria Math" panose="02040503050406030204" pitchFamily="18" charset="0"/>
                                    </a:rPr>
                                    <m:t>𝑠𝑜𝑙𝑎𝑟</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𝐴</m:t>
                                  </m:r>
                                </m:e>
                                <m:sub>
                                  <m:r>
                                    <a:rPr lang="en-US" sz="1600" i="1" u="none">
                                      <a:solidFill>
                                        <a:schemeClr val="bg2"/>
                                      </a:solidFill>
                                      <a:latin typeface="Cambria Math" panose="02040503050406030204" pitchFamily="18" charset="0"/>
                                    </a:rPr>
                                    <m:t>𝑎𝑏</m:t>
                                  </m:r>
                                </m:sub>
                              </m:sSub>
                              <m:r>
                                <a:rPr lang="en-US" sz="1600" i="1" u="none">
                                  <a:solidFill>
                                    <a:schemeClr val="bg2"/>
                                  </a:solidFill>
                                  <a:latin typeface="Cambria Math" panose="02040503050406030204" pitchFamily="18" charset="0"/>
                                </a:rPr>
                                <m:t>𝑑𝑡</m:t>
                              </m:r>
                            </m:e>
                          </m:nary>
                        </m:den>
                      </m:f>
                    </m:oMath>
                  </m:oMathPara>
                </a14:m>
                <a:endParaRPr lang="en-US" sz="1600" u="none" dirty="0">
                  <a:solidFill>
                    <a:schemeClr val="bg2"/>
                  </a:solidFill>
                </a:endParaRPr>
              </a:p>
            </p:txBody>
          </p:sp>
        </mc:Choice>
        <mc:Fallback xmlns="">
          <p:sp>
            <p:nvSpPr>
              <p:cNvPr id="4" name="Rectangle 3">
                <a:extLst>
                  <a:ext uri="{FF2B5EF4-FFF2-40B4-BE49-F238E27FC236}">
                    <a16:creationId xmlns:a16="http://schemas.microsoft.com/office/drawing/2014/main" id="{8706FC12-03ED-434D-A78C-A8DF8E4D655A}"/>
                  </a:ext>
                </a:extLst>
              </p:cNvPr>
              <p:cNvSpPr>
                <a:spLocks noRot="1" noChangeAspect="1" noMove="1" noResize="1" noEditPoints="1" noAdjustHandles="1" noChangeArrowheads="1" noChangeShapeType="1" noTextEdit="1"/>
              </p:cNvSpPr>
              <p:nvPr/>
            </p:nvSpPr>
            <p:spPr>
              <a:xfrm>
                <a:off x="243348" y="3389855"/>
                <a:ext cx="8659650" cy="827534"/>
              </a:xfrm>
              <a:prstGeom prst="rect">
                <a:avLst/>
              </a:prstGeom>
              <a:blipFill>
                <a:blip r:embed="rId3"/>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82F35655-6A22-4F1C-A7F6-D9367A1E6613}"/>
              </a:ext>
            </a:extLst>
          </p:cNvPr>
          <p:cNvSpPr txBox="1"/>
          <p:nvPr/>
        </p:nvSpPr>
        <p:spPr>
          <a:xfrm>
            <a:off x="238432" y="2724090"/>
            <a:ext cx="8669482" cy="400110"/>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latin typeface="+mn-lt"/>
              </a:rPr>
              <a:t>How efficiently do the nanoparticles transmit the heat to the water?</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AA33FA1-A6FE-4F18-B56D-A3F2C6FA7CD5}"/>
                  </a:ext>
                </a:extLst>
              </p:cNvPr>
              <p:cNvSpPr txBox="1"/>
              <p:nvPr/>
            </p:nvSpPr>
            <p:spPr>
              <a:xfrm>
                <a:off x="238432" y="4483044"/>
                <a:ext cx="8669482" cy="1631216"/>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latin typeface="+mn-lt"/>
                  </a:rPr>
                  <a:t>Experimental work on low concentration ratios, for gold nanoparticles, show efficiencies </a:t>
                </a:r>
                <a14:m>
                  <m:oMath xmlns:m="http://schemas.openxmlformats.org/officeDocument/2006/math">
                    <m:r>
                      <a:rPr lang="en-US" sz="2000" b="1" i="1" u="none" smtClean="0">
                        <a:solidFill>
                          <a:schemeClr val="bg2"/>
                        </a:solidFill>
                        <a:latin typeface="Cambria Math" panose="02040503050406030204" pitchFamily="18" charset="0"/>
                        <a:ea typeface="Cambria Math" panose="02040503050406030204" pitchFamily="18" charset="0"/>
                      </a:rPr>
                      <m:t>𝜼</m:t>
                    </m:r>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𝟎</m:t>
                    </m:r>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𝟖</m:t>
                    </m:r>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𝟎</m:t>
                    </m:r>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𝟗</m:t>
                    </m:r>
                  </m:oMath>
                </a14:m>
                <a:r>
                  <a:rPr lang="en-US" sz="2000" b="1" u="none" dirty="0">
                    <a:solidFill>
                      <a:schemeClr val="bg2"/>
                    </a:solidFill>
                    <a:latin typeface="+mn-lt"/>
                  </a:rPr>
                  <a:t>.</a:t>
                </a:r>
              </a:p>
              <a:p>
                <a:pPr marL="342900" indent="-342900">
                  <a:buClr>
                    <a:schemeClr val="bg1"/>
                  </a:buClr>
                  <a:buFont typeface="Wingdings" panose="05000000000000000000" pitchFamily="2" charset="2"/>
                  <a:buChar char="§"/>
                </a:pPr>
                <a:endParaRPr lang="en-US" sz="2000" b="1" u="none" dirty="0">
                  <a:solidFill>
                    <a:schemeClr val="bg2"/>
                  </a:solidFill>
                  <a:latin typeface="+mn-lt"/>
                </a:endParaRPr>
              </a:p>
              <a:p>
                <a:pPr marL="342900" indent="-342900">
                  <a:buClr>
                    <a:schemeClr val="bg1"/>
                  </a:buClr>
                  <a:buFont typeface="Wingdings" panose="05000000000000000000" pitchFamily="2" charset="2"/>
                  <a:buChar char="§"/>
                </a:pPr>
                <a:r>
                  <a:rPr lang="en-US" sz="2000" b="1" u="none" dirty="0">
                    <a:solidFill>
                      <a:schemeClr val="bg2"/>
                    </a:solidFill>
                    <a:latin typeface="+mn-lt"/>
                  </a:rPr>
                  <a:t> Further experimentation is needed for carbon nanoparticles and high concentration ratios, but a similar photothermal efficiency is expected.</a:t>
                </a:r>
              </a:p>
            </p:txBody>
          </p:sp>
        </mc:Choice>
        <mc:Fallback xmlns="">
          <p:sp>
            <p:nvSpPr>
              <p:cNvPr id="13" name="TextBox 12">
                <a:extLst>
                  <a:ext uri="{FF2B5EF4-FFF2-40B4-BE49-F238E27FC236}">
                    <a16:creationId xmlns:a16="http://schemas.microsoft.com/office/drawing/2014/main" id="{1AA33FA1-A6FE-4F18-B56D-A3F2C6FA7CD5}"/>
                  </a:ext>
                </a:extLst>
              </p:cNvPr>
              <p:cNvSpPr txBox="1">
                <a:spLocks noRot="1" noChangeAspect="1" noMove="1" noResize="1" noEditPoints="1" noAdjustHandles="1" noChangeArrowheads="1" noChangeShapeType="1" noTextEdit="1"/>
              </p:cNvSpPr>
              <p:nvPr/>
            </p:nvSpPr>
            <p:spPr>
              <a:xfrm>
                <a:off x="238432" y="4483044"/>
                <a:ext cx="8669482" cy="1631216"/>
              </a:xfrm>
              <a:prstGeom prst="rect">
                <a:avLst/>
              </a:prstGeom>
              <a:blipFill>
                <a:blip r:embed="rId4"/>
                <a:stretch>
                  <a:fillRect l="-633" t="-1866" b="-5597"/>
                </a:stretch>
              </a:blipFill>
            </p:spPr>
            <p:txBody>
              <a:bodyPr/>
              <a:lstStyle/>
              <a:p>
                <a:r>
                  <a:rPr lang="en-US">
                    <a:noFill/>
                  </a:rPr>
                  <a:t> </a:t>
                </a:r>
              </a:p>
            </p:txBody>
          </p:sp>
        </mc:Fallback>
      </mc:AlternateContent>
    </p:spTree>
    <p:extLst>
      <p:ext uri="{BB962C8B-B14F-4D97-AF65-F5344CB8AC3E}">
        <p14:creationId xmlns:p14="http://schemas.microsoft.com/office/powerpoint/2010/main" val="29497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DFF5B03-4D24-40B1-81D0-65F35ABA2546}"/>
              </a:ext>
            </a:extLst>
          </p:cNvPr>
          <p:cNvPicPr/>
          <p:nvPr/>
        </p:nvPicPr>
        <p:blipFill rotWithShape="1">
          <a:blip r:embed="rId3">
            <a:extLst>
              <a:ext uri="{28A0092B-C50C-407E-A947-70E740481C1C}">
                <a14:useLocalDpi xmlns:a14="http://schemas.microsoft.com/office/drawing/2010/main" val="0"/>
              </a:ext>
            </a:extLst>
          </a:blip>
          <a:srcRect l="23237" t="1321" r="15511" b="1490"/>
          <a:stretch/>
        </p:blipFill>
        <p:spPr bwMode="auto">
          <a:xfrm>
            <a:off x="533400" y="2256660"/>
            <a:ext cx="3886200" cy="3601267"/>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D68B65E0-9477-45AF-8495-9A1E0F8AD7CB}"/>
              </a:ext>
            </a:extLst>
          </p:cNvPr>
          <p:cNvPicPr/>
          <p:nvPr/>
        </p:nvPicPr>
        <p:blipFill rotWithShape="1">
          <a:blip r:embed="rId4">
            <a:extLst>
              <a:ext uri="{28A0092B-C50C-407E-A947-70E740481C1C}">
                <a14:useLocalDpi xmlns:a14="http://schemas.microsoft.com/office/drawing/2010/main" val="0"/>
              </a:ext>
            </a:extLst>
          </a:blip>
          <a:srcRect l="23839" t="1585" r="15208" b="1494"/>
          <a:stretch/>
        </p:blipFill>
        <p:spPr bwMode="auto">
          <a:xfrm>
            <a:off x="4502150" y="2262123"/>
            <a:ext cx="3886200" cy="3601267"/>
          </a:xfrm>
          <a:prstGeom prst="rect">
            <a:avLst/>
          </a:prstGeom>
          <a:noFill/>
          <a:ln>
            <a:noFill/>
          </a:ln>
          <a:extLst>
            <a:ext uri="{53640926-AAD7-44D8-BBD7-CCE9431645EC}">
              <a14:shadowObscured xmlns:a14="http://schemas.microsoft.com/office/drawing/2010/main"/>
            </a:ext>
          </a:extLst>
        </p:spPr>
      </p:pic>
      <p:sp>
        <p:nvSpPr>
          <p:cNvPr id="9" name="Title 1">
            <a:extLst>
              <a:ext uri="{FF2B5EF4-FFF2-40B4-BE49-F238E27FC236}">
                <a16:creationId xmlns:a16="http://schemas.microsoft.com/office/drawing/2014/main" id="{D2F43343-BDFF-4EB6-AD89-02DE0446148D}"/>
              </a:ext>
            </a:extLst>
          </p:cNvPr>
          <p:cNvSpPr>
            <a:spLocks noGrp="1"/>
          </p:cNvSpPr>
          <p:nvPr>
            <p:ph type="title"/>
          </p:nvPr>
        </p:nvSpPr>
        <p:spPr>
          <a:xfrm>
            <a:off x="228600" y="1066800"/>
            <a:ext cx="8686800" cy="715057"/>
          </a:xfrm>
        </p:spPr>
        <p:txBody>
          <a:bodyPr/>
          <a:lstStyle/>
          <a:p>
            <a:r>
              <a:rPr lang="en-US" dirty="0"/>
              <a:t>STP: Time Need to Achieve 2500 K</a:t>
            </a:r>
          </a:p>
        </p:txBody>
      </p:sp>
      <p:sp>
        <p:nvSpPr>
          <p:cNvPr id="2" name="TextBox 1"/>
          <p:cNvSpPr txBox="1"/>
          <p:nvPr/>
        </p:nvSpPr>
        <p:spPr>
          <a:xfrm>
            <a:off x="2019300" y="5857926"/>
            <a:ext cx="914400" cy="461665"/>
          </a:xfrm>
          <a:prstGeom prst="rect">
            <a:avLst/>
          </a:prstGeom>
          <a:noFill/>
        </p:spPr>
        <p:txBody>
          <a:bodyPr wrap="square" rtlCol="0">
            <a:spAutoFit/>
          </a:bodyPr>
          <a:lstStyle/>
          <a:p>
            <a:r>
              <a:rPr lang="en-US" u="none" dirty="0">
                <a:solidFill>
                  <a:schemeClr val="bg2"/>
                </a:solidFill>
              </a:rPr>
              <a:t>Mars</a:t>
            </a:r>
          </a:p>
        </p:txBody>
      </p:sp>
      <p:sp>
        <p:nvSpPr>
          <p:cNvPr id="11" name="TextBox 10"/>
          <p:cNvSpPr txBox="1"/>
          <p:nvPr/>
        </p:nvSpPr>
        <p:spPr>
          <a:xfrm>
            <a:off x="5670552" y="5857927"/>
            <a:ext cx="914400" cy="461665"/>
          </a:xfrm>
          <a:prstGeom prst="rect">
            <a:avLst/>
          </a:prstGeom>
          <a:noFill/>
        </p:spPr>
        <p:txBody>
          <a:bodyPr wrap="square" rtlCol="0">
            <a:spAutoFit/>
          </a:bodyPr>
          <a:lstStyle/>
          <a:p>
            <a:r>
              <a:rPr lang="en-US" u="none" dirty="0">
                <a:solidFill>
                  <a:schemeClr val="bg2"/>
                </a:solidFill>
              </a:rPr>
              <a:t>Earth</a:t>
            </a:r>
          </a:p>
        </p:txBody>
      </p:sp>
    </p:spTree>
    <p:extLst>
      <p:ext uri="{BB962C8B-B14F-4D97-AF65-F5344CB8AC3E}">
        <p14:creationId xmlns:p14="http://schemas.microsoft.com/office/powerpoint/2010/main" val="242344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86800" cy="715057"/>
          </a:xfrm>
        </p:spPr>
        <p:txBody>
          <a:bodyPr/>
          <a:lstStyle/>
          <a:p>
            <a:r>
              <a:rPr lang="en-US" dirty="0"/>
              <a:t>STP: Performance</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828800"/>
            <a:ext cx="8669482" cy="577214"/>
          </a:xfrm>
        </p:spPr>
        <p:txBody>
          <a:bodyPr/>
          <a:lstStyle/>
          <a:p>
            <a:pPr>
              <a:buClr>
                <a:schemeClr val="bg1"/>
              </a:buClr>
            </a:pPr>
            <a:r>
              <a:rPr lang="en-US" dirty="0"/>
              <a:t>Specific Impulse</a:t>
            </a:r>
          </a:p>
          <a:p>
            <a:pPr marL="0" indent="0">
              <a:buClr>
                <a:schemeClr val="bg1">
                  <a:lumMod val="40000"/>
                  <a:lumOff val="60000"/>
                </a:schemeClr>
              </a:buClr>
              <a:buNone/>
            </a:pPr>
            <a:endParaRPr lang="en-US" dirty="0"/>
          </a:p>
        </p:txBody>
      </p:sp>
      <p:sp>
        <p:nvSpPr>
          <p:cNvPr id="10" name="TextBox 9">
            <a:extLst>
              <a:ext uri="{FF2B5EF4-FFF2-40B4-BE49-F238E27FC236}">
                <a16:creationId xmlns:a16="http://schemas.microsoft.com/office/drawing/2014/main" id="{D23BCF6A-056E-4755-8212-2D73BC120D78}"/>
              </a:ext>
            </a:extLst>
          </p:cNvPr>
          <p:cNvSpPr txBox="1"/>
          <p:nvPr/>
        </p:nvSpPr>
        <p:spPr>
          <a:xfrm>
            <a:off x="302922" y="2651886"/>
            <a:ext cx="4313474" cy="1107996"/>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ANSYS model showed only a 5% difference with the analytical work</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A5E8477-B079-40C7-A5BB-4EEC8C3A85EC}"/>
                  </a:ext>
                </a:extLst>
              </p:cNvPr>
              <p:cNvSpPr/>
              <p:nvPr/>
            </p:nvSpPr>
            <p:spPr>
              <a:xfrm>
                <a:off x="258527" y="4005755"/>
                <a:ext cx="4313474" cy="105028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b="0" i="1" u="none" smtClean="0">
                              <a:solidFill>
                                <a:schemeClr val="bg2"/>
                              </a:solidFill>
                              <a:latin typeface="Cambria Math" panose="02040503050406030204" pitchFamily="18" charset="0"/>
                            </a:rPr>
                          </m:ctrlPr>
                        </m:sSubPr>
                        <m:e>
                          <m:r>
                            <a:rPr lang="en-US" sz="1600" b="0" i="1" u="none" smtClean="0">
                              <a:solidFill>
                                <a:schemeClr val="bg2"/>
                              </a:solidFill>
                              <a:latin typeface="Cambria Math" panose="02040503050406030204" pitchFamily="18" charset="0"/>
                            </a:rPr>
                            <m:t>𝐼</m:t>
                          </m:r>
                        </m:e>
                        <m:sub>
                          <m:r>
                            <a:rPr lang="en-US" sz="1600" b="0" i="1" u="none" smtClean="0">
                              <a:solidFill>
                                <a:schemeClr val="bg2"/>
                              </a:solidFill>
                              <a:latin typeface="Cambria Math" panose="02040503050406030204" pitchFamily="18" charset="0"/>
                            </a:rPr>
                            <m:t>𝑠𝑝</m:t>
                          </m:r>
                        </m:sub>
                      </m:sSub>
                      <m:r>
                        <a:rPr lang="en-US" sz="1600" b="0" i="1" u="none" smtClean="0">
                          <a:solidFill>
                            <a:schemeClr val="bg2"/>
                          </a:solidFill>
                          <a:latin typeface="Cambria Math" panose="02040503050406030204" pitchFamily="18" charset="0"/>
                        </a:rPr>
                        <m:t>=</m:t>
                      </m:r>
                      <m:rad>
                        <m:radPr>
                          <m:degHide m:val="on"/>
                          <m:ctrlPr>
                            <a:rPr lang="en-US" sz="1600" i="1" u="none" smtClean="0">
                              <a:solidFill>
                                <a:schemeClr val="bg2"/>
                              </a:solidFill>
                              <a:latin typeface="Cambria Math" panose="02040503050406030204" pitchFamily="18" charset="0"/>
                            </a:rPr>
                          </m:ctrlPr>
                        </m:radPr>
                        <m:deg/>
                        <m:e>
                          <m:f>
                            <m:fPr>
                              <m:ctrlPr>
                                <a:rPr lang="en-US" sz="1600" i="1" u="none">
                                  <a:solidFill>
                                    <a:schemeClr val="bg2"/>
                                  </a:solidFill>
                                  <a:latin typeface="Cambria Math" panose="02040503050406030204" pitchFamily="18" charset="0"/>
                                </a:rPr>
                              </m:ctrlPr>
                            </m:fPr>
                            <m:num>
                              <m:r>
                                <a:rPr lang="en-US" sz="1600" i="1" u="none">
                                  <a:solidFill>
                                    <a:schemeClr val="bg2"/>
                                  </a:solidFill>
                                  <a:latin typeface="Cambria Math" panose="02040503050406030204" pitchFamily="18" charset="0"/>
                                </a:rPr>
                                <m:t>2</m:t>
                              </m:r>
                              <m:r>
                                <a:rPr lang="en-US" sz="1600" i="1" u="none">
                                  <a:solidFill>
                                    <a:schemeClr val="bg2"/>
                                  </a:solidFill>
                                  <a:latin typeface="Cambria Math" panose="02040503050406030204" pitchFamily="18" charset="0"/>
                                </a:rPr>
                                <m:t>𝛾</m:t>
                              </m:r>
                            </m:num>
                            <m:den>
                              <m:r>
                                <a:rPr lang="en-US" sz="1600" i="1" u="none">
                                  <a:solidFill>
                                    <a:schemeClr val="bg2"/>
                                  </a:solidFill>
                                  <a:latin typeface="Cambria Math" panose="02040503050406030204" pitchFamily="18" charset="0"/>
                                </a:rPr>
                                <m:t>𝛾</m:t>
                              </m:r>
                              <m:r>
                                <a:rPr lang="en-US" sz="1600" i="1" u="none">
                                  <a:solidFill>
                                    <a:schemeClr val="bg2"/>
                                  </a:solidFill>
                                  <a:latin typeface="Cambria Math" panose="02040503050406030204" pitchFamily="18" charset="0"/>
                                </a:rPr>
                                <m:t>−1</m:t>
                              </m:r>
                            </m:den>
                          </m:f>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𝑅</m:t>
                              </m:r>
                            </m:e>
                            <m:sub>
                              <m:r>
                                <a:rPr lang="en-US" sz="1600" i="1" u="none">
                                  <a:solidFill>
                                    <a:schemeClr val="bg2"/>
                                  </a:solidFill>
                                  <a:latin typeface="Cambria Math" panose="02040503050406030204" pitchFamily="18" charset="0"/>
                                </a:rPr>
                                <m:t>𝑔</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𝑐</m:t>
                              </m:r>
                            </m:sub>
                          </m:sSub>
                          <m:d>
                            <m:dPr>
                              <m:ctrlPr>
                                <a:rPr lang="en-US" sz="1600" i="1" u="none">
                                  <a:solidFill>
                                    <a:schemeClr val="bg2"/>
                                  </a:solidFill>
                                  <a:latin typeface="Cambria Math" panose="02040503050406030204" pitchFamily="18" charset="0"/>
                                </a:rPr>
                              </m:ctrlPr>
                            </m:dPr>
                            <m:e>
                              <m:r>
                                <a:rPr lang="en-US" sz="1600" i="1" u="none">
                                  <a:solidFill>
                                    <a:schemeClr val="bg2"/>
                                  </a:solidFill>
                                  <a:latin typeface="Cambria Math" panose="02040503050406030204" pitchFamily="18" charset="0"/>
                                </a:rPr>
                                <m:t>1−</m:t>
                              </m:r>
                              <m:sSup>
                                <m:sSupPr>
                                  <m:ctrlPr>
                                    <a:rPr lang="en-US" sz="1600" i="1" u="none">
                                      <a:solidFill>
                                        <a:schemeClr val="bg2"/>
                                      </a:solidFill>
                                      <a:latin typeface="Cambria Math" panose="02040503050406030204" pitchFamily="18" charset="0"/>
                                    </a:rPr>
                                  </m:ctrlPr>
                                </m:sSupPr>
                                <m:e>
                                  <m:d>
                                    <m:dPr>
                                      <m:ctrlPr>
                                        <a:rPr lang="en-US" sz="1600" i="1" u="none">
                                          <a:solidFill>
                                            <a:schemeClr val="bg2"/>
                                          </a:solidFill>
                                          <a:latin typeface="Cambria Math" panose="02040503050406030204" pitchFamily="18" charset="0"/>
                                        </a:rPr>
                                      </m:ctrlPr>
                                    </m:dPr>
                                    <m:e>
                                      <m:f>
                                        <m:fPr>
                                          <m:ctrlPr>
                                            <a:rPr lang="en-US" sz="1600" i="1" u="none">
                                              <a:solidFill>
                                                <a:schemeClr val="bg2"/>
                                              </a:solidFill>
                                              <a:latin typeface="Cambria Math" panose="02040503050406030204" pitchFamily="18" charset="0"/>
                                            </a:rPr>
                                          </m:ctrlPr>
                                        </m:fPr>
                                        <m:num>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𝑝</m:t>
                                              </m:r>
                                            </m:e>
                                            <m:sub>
                                              <m:r>
                                                <a:rPr lang="en-US" sz="1600" i="1" u="none">
                                                  <a:solidFill>
                                                    <a:schemeClr val="bg2"/>
                                                  </a:solidFill>
                                                  <a:latin typeface="Cambria Math" panose="02040503050406030204" pitchFamily="18" charset="0"/>
                                                </a:rPr>
                                                <m:t>𝑒</m:t>
                                              </m:r>
                                            </m:sub>
                                          </m:sSub>
                                        </m:num>
                                        <m:den>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𝑝</m:t>
                                              </m:r>
                                            </m:e>
                                            <m:sub>
                                              <m:r>
                                                <a:rPr lang="en-US" sz="1600" i="1" u="none">
                                                  <a:solidFill>
                                                    <a:schemeClr val="bg2"/>
                                                  </a:solidFill>
                                                  <a:latin typeface="Cambria Math" panose="02040503050406030204" pitchFamily="18" charset="0"/>
                                                </a:rPr>
                                                <m:t>𝑐</m:t>
                                              </m:r>
                                            </m:sub>
                                          </m:sSub>
                                        </m:den>
                                      </m:f>
                                    </m:e>
                                  </m:d>
                                </m:e>
                                <m:sup>
                                  <m:f>
                                    <m:fPr>
                                      <m:ctrlPr>
                                        <a:rPr lang="en-US" sz="1600" i="1" u="none">
                                          <a:solidFill>
                                            <a:schemeClr val="bg2"/>
                                          </a:solidFill>
                                          <a:latin typeface="Cambria Math" panose="02040503050406030204" pitchFamily="18" charset="0"/>
                                        </a:rPr>
                                      </m:ctrlPr>
                                    </m:fPr>
                                    <m:num>
                                      <m:r>
                                        <a:rPr lang="en-US" sz="1600" i="1" u="none">
                                          <a:solidFill>
                                            <a:schemeClr val="bg2"/>
                                          </a:solidFill>
                                          <a:latin typeface="Cambria Math" panose="02040503050406030204" pitchFamily="18" charset="0"/>
                                        </a:rPr>
                                        <m:t>𝛾</m:t>
                                      </m:r>
                                      <m:r>
                                        <a:rPr lang="en-US" sz="1600" i="1" u="none">
                                          <a:solidFill>
                                            <a:schemeClr val="bg2"/>
                                          </a:solidFill>
                                          <a:latin typeface="Cambria Math" panose="02040503050406030204" pitchFamily="18" charset="0"/>
                                        </a:rPr>
                                        <m:t>−1</m:t>
                                      </m:r>
                                    </m:num>
                                    <m:den>
                                      <m:r>
                                        <a:rPr lang="en-US" sz="1600" i="1" u="none">
                                          <a:solidFill>
                                            <a:schemeClr val="bg2"/>
                                          </a:solidFill>
                                          <a:latin typeface="Cambria Math" panose="02040503050406030204" pitchFamily="18" charset="0"/>
                                        </a:rPr>
                                        <m:t>𝛾</m:t>
                                      </m:r>
                                    </m:den>
                                  </m:f>
                                </m:sup>
                              </m:sSup>
                            </m:e>
                          </m:d>
                        </m:e>
                      </m:rad>
                      <m:r>
                        <a:rPr lang="en-US" sz="1600" i="1" u="none">
                          <a:solidFill>
                            <a:schemeClr val="bg2"/>
                          </a:solidFill>
                          <a:latin typeface="Cambria Math" panose="02040503050406030204" pitchFamily="18" charset="0"/>
                        </a:rPr>
                        <m:t>+</m:t>
                      </m:r>
                      <m:r>
                        <a:rPr lang="en-US" sz="1600" i="1" u="none">
                          <a:solidFill>
                            <a:schemeClr val="bg2"/>
                          </a:solidFill>
                          <a:latin typeface="Cambria Math" panose="02040503050406030204" pitchFamily="18" charset="0"/>
                        </a:rPr>
                        <m:t>𝜀</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𝑅</m:t>
                          </m:r>
                        </m:e>
                        <m:sub>
                          <m:r>
                            <a:rPr lang="en-US" sz="1600" i="1" u="none">
                              <a:solidFill>
                                <a:schemeClr val="bg2"/>
                              </a:solidFill>
                              <a:latin typeface="Cambria Math" panose="02040503050406030204" pitchFamily="18" charset="0"/>
                            </a:rPr>
                            <m:t>𝑔</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𝑐</m:t>
                          </m:r>
                        </m:sub>
                      </m:sSub>
                      <m:f>
                        <m:fPr>
                          <m:ctrlPr>
                            <a:rPr lang="en-US" sz="1600" i="1" u="none">
                              <a:solidFill>
                                <a:schemeClr val="bg2"/>
                              </a:solidFill>
                              <a:latin typeface="Cambria Math" panose="02040503050406030204" pitchFamily="18" charset="0"/>
                            </a:rPr>
                          </m:ctrlPr>
                        </m:fPr>
                        <m:num>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𝑝</m:t>
                              </m:r>
                            </m:e>
                            <m:sub>
                              <m:r>
                                <a:rPr lang="en-US" sz="1600" i="1" u="none">
                                  <a:solidFill>
                                    <a:schemeClr val="bg2"/>
                                  </a:solidFill>
                                  <a:latin typeface="Cambria Math" panose="02040503050406030204" pitchFamily="18" charset="0"/>
                                </a:rPr>
                                <m:t>𝑒</m:t>
                              </m:r>
                            </m:sub>
                          </m:sSub>
                        </m:num>
                        <m:den>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𝑝</m:t>
                              </m:r>
                            </m:e>
                            <m:sub>
                              <m:r>
                                <a:rPr lang="en-US" sz="1600" i="1" u="none">
                                  <a:solidFill>
                                    <a:schemeClr val="bg2"/>
                                  </a:solidFill>
                                  <a:latin typeface="Cambria Math" panose="02040503050406030204" pitchFamily="18" charset="0"/>
                                </a:rPr>
                                <m:t>𝑐</m:t>
                              </m:r>
                            </m:sub>
                          </m:sSub>
                        </m:den>
                      </m:f>
                    </m:oMath>
                  </m:oMathPara>
                </a14:m>
                <a:endParaRPr lang="en-US" sz="1600" u="none" dirty="0">
                  <a:solidFill>
                    <a:schemeClr val="bg2"/>
                  </a:solidFill>
                </a:endParaRPr>
              </a:p>
            </p:txBody>
          </p:sp>
        </mc:Choice>
        <mc:Fallback xmlns="">
          <p:sp>
            <p:nvSpPr>
              <p:cNvPr id="4" name="Rectangle 3">
                <a:extLst>
                  <a:ext uri="{FF2B5EF4-FFF2-40B4-BE49-F238E27FC236}">
                    <a16:creationId xmlns:a16="http://schemas.microsoft.com/office/drawing/2014/main" id="{2A5E8477-B079-40C7-A5BB-4EEC8C3A85EC}"/>
                  </a:ext>
                </a:extLst>
              </p:cNvPr>
              <p:cNvSpPr>
                <a:spLocks noRot="1" noChangeAspect="1" noMove="1" noResize="1" noEditPoints="1" noAdjustHandles="1" noChangeArrowheads="1" noChangeShapeType="1" noTextEdit="1"/>
              </p:cNvSpPr>
              <p:nvPr/>
            </p:nvSpPr>
            <p:spPr>
              <a:xfrm>
                <a:off x="258527" y="4005755"/>
                <a:ext cx="4313474" cy="1050288"/>
              </a:xfrm>
              <a:prstGeom prst="rect">
                <a:avLst/>
              </a:prstGeom>
              <a:blipFill>
                <a:blip r:embed="rId3"/>
                <a:stretch>
                  <a:fillRect/>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11E5258D-8F3C-4A29-9583-92FA2EEA1EFF}"/>
              </a:ext>
            </a:extLst>
          </p:cNvPr>
          <p:cNvPicPr/>
          <p:nvPr/>
        </p:nvPicPr>
        <p:blipFill rotWithShape="1">
          <a:blip r:embed="rId4">
            <a:extLst>
              <a:ext uri="{28A0092B-C50C-407E-A947-70E740481C1C}">
                <a14:useLocalDpi xmlns:a14="http://schemas.microsoft.com/office/drawing/2010/main" val="0"/>
              </a:ext>
            </a:extLst>
          </a:blip>
          <a:srcRect l="25803" r="34621" b="4334"/>
          <a:stretch/>
        </p:blipFill>
        <p:spPr bwMode="auto">
          <a:xfrm>
            <a:off x="4495800" y="2467657"/>
            <a:ext cx="4572000" cy="402336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5B9CF89-D201-4940-AC42-1F9C8544858E}"/>
                  </a:ext>
                </a:extLst>
              </p:cNvPr>
              <p:cNvSpPr txBox="1"/>
              <p:nvPr/>
            </p:nvSpPr>
            <p:spPr>
              <a:xfrm>
                <a:off x="228600" y="5406248"/>
                <a:ext cx="4373328" cy="461152"/>
              </a:xfrm>
              <a:prstGeom prst="rect">
                <a:avLst/>
              </a:prstGeom>
              <a:noFill/>
            </p:spPr>
            <p:txBody>
              <a:bodyPr wrap="square" rtlCol="0">
                <a:spAutoFit/>
              </a:bodyPr>
              <a:lstStyle/>
              <a:p>
                <a:pPr algn="ctr"/>
                <a:r>
                  <a:rPr lang="en-US" sz="2200" b="1" u="none" dirty="0">
                    <a:solidFill>
                      <a:schemeClr val="bg2"/>
                    </a:solidFill>
                    <a:latin typeface="+mn-lt"/>
                  </a:rPr>
                  <a:t> </a:t>
                </a:r>
                <a14:m>
                  <m:oMath xmlns:m="http://schemas.openxmlformats.org/officeDocument/2006/math">
                    <m:sSub>
                      <m:sSubPr>
                        <m:ctrlPr>
                          <a:rPr lang="en-US" sz="2200" b="1" i="1" u="none" smtClean="0">
                            <a:solidFill>
                              <a:schemeClr val="bg2"/>
                            </a:solidFill>
                            <a:latin typeface="Cambria Math" panose="02040503050406030204" pitchFamily="18" charset="0"/>
                          </a:rPr>
                        </m:ctrlPr>
                      </m:sSubPr>
                      <m:e>
                        <m:r>
                          <a:rPr lang="en-US" sz="2200" b="1" i="1" u="none" smtClean="0">
                            <a:solidFill>
                              <a:schemeClr val="bg2"/>
                            </a:solidFill>
                            <a:latin typeface="Cambria Math" panose="02040503050406030204" pitchFamily="18" charset="0"/>
                          </a:rPr>
                          <m:t>𝑰</m:t>
                        </m:r>
                      </m:e>
                      <m:sub>
                        <m:r>
                          <a:rPr lang="en-US" sz="2200" b="1" i="1" u="none" smtClean="0">
                            <a:solidFill>
                              <a:schemeClr val="bg2"/>
                            </a:solidFill>
                            <a:latin typeface="Cambria Math" panose="02040503050406030204" pitchFamily="18" charset="0"/>
                          </a:rPr>
                          <m:t>𝒔𝒑</m:t>
                        </m:r>
                      </m:sub>
                    </m:sSub>
                    <m:r>
                      <a:rPr lang="en-US" sz="2200" b="1" i="1" u="none" smtClean="0">
                        <a:solidFill>
                          <a:schemeClr val="bg2"/>
                        </a:solidFill>
                        <a:latin typeface="Cambria Math" panose="02040503050406030204" pitchFamily="18" charset="0"/>
                      </a:rPr>
                      <m:t>=</m:t>
                    </m:r>
                    <m:r>
                      <a:rPr lang="en-US" sz="2200" b="1" i="1" u="none" smtClean="0">
                        <a:solidFill>
                          <a:schemeClr val="bg2"/>
                        </a:solidFill>
                        <a:latin typeface="Cambria Math" panose="02040503050406030204" pitchFamily="18" charset="0"/>
                      </a:rPr>
                      <m:t>𝟐𝟒𝟎</m:t>
                    </m:r>
                    <m:r>
                      <a:rPr lang="en-US" sz="2200" b="1" i="1" u="none" smtClean="0">
                        <a:solidFill>
                          <a:schemeClr val="bg2"/>
                        </a:solidFill>
                        <a:latin typeface="Cambria Math" panose="02040503050406030204" pitchFamily="18" charset="0"/>
                      </a:rPr>
                      <m:t>−</m:t>
                    </m:r>
                    <m:r>
                      <a:rPr lang="en-US" sz="2200" b="1" i="1" u="none" smtClean="0">
                        <a:solidFill>
                          <a:schemeClr val="bg2"/>
                        </a:solidFill>
                        <a:latin typeface="Cambria Math" panose="02040503050406030204" pitchFamily="18" charset="0"/>
                      </a:rPr>
                      <m:t>𝟑𝟐𝟎</m:t>
                    </m:r>
                  </m:oMath>
                </a14:m>
                <a:r>
                  <a:rPr lang="en-US" sz="2200" b="1" u="none" dirty="0">
                    <a:solidFill>
                      <a:schemeClr val="bg2"/>
                    </a:solidFill>
                    <a:latin typeface="+mn-lt"/>
                  </a:rPr>
                  <a:t> s </a:t>
                </a:r>
              </a:p>
            </p:txBody>
          </p:sp>
        </mc:Choice>
        <mc:Fallback xmlns="">
          <p:sp>
            <p:nvSpPr>
              <p:cNvPr id="5" name="TextBox 4">
                <a:extLst>
                  <a:ext uri="{FF2B5EF4-FFF2-40B4-BE49-F238E27FC236}">
                    <a16:creationId xmlns:a16="http://schemas.microsoft.com/office/drawing/2014/main" id="{F5B9CF89-D201-4940-AC42-1F9C8544858E}"/>
                  </a:ext>
                </a:extLst>
              </p:cNvPr>
              <p:cNvSpPr txBox="1">
                <a:spLocks noRot="1" noChangeAspect="1" noMove="1" noResize="1" noEditPoints="1" noAdjustHandles="1" noChangeArrowheads="1" noChangeShapeType="1" noTextEdit="1"/>
              </p:cNvSpPr>
              <p:nvPr/>
            </p:nvSpPr>
            <p:spPr>
              <a:xfrm>
                <a:off x="228600" y="5406248"/>
                <a:ext cx="4373328" cy="461152"/>
              </a:xfrm>
              <a:prstGeom prst="rect">
                <a:avLst/>
              </a:prstGeom>
              <a:blipFill>
                <a:blip r:embed="rId5"/>
                <a:stretch>
                  <a:fillRect t="-6579" b="-21053"/>
                </a:stretch>
              </a:blipFill>
            </p:spPr>
            <p:txBody>
              <a:bodyPr/>
              <a:lstStyle/>
              <a:p>
                <a:r>
                  <a:rPr lang="en-US">
                    <a:noFill/>
                  </a:rPr>
                  <a:t> </a:t>
                </a:r>
              </a:p>
            </p:txBody>
          </p:sp>
        </mc:Fallback>
      </mc:AlternateContent>
    </p:spTree>
    <p:extLst>
      <p:ext uri="{BB962C8B-B14F-4D97-AF65-F5344CB8AC3E}">
        <p14:creationId xmlns:p14="http://schemas.microsoft.com/office/powerpoint/2010/main" val="352632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599" y="1066800"/>
            <a:ext cx="8707493" cy="715057"/>
          </a:xfrm>
        </p:spPr>
        <p:txBody>
          <a:bodyPr/>
          <a:lstStyle/>
          <a:p>
            <a:r>
              <a:rPr lang="en-US" dirty="0"/>
              <a:t>STP: Performance</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599" y="1752600"/>
            <a:ext cx="8707493" cy="577214"/>
          </a:xfrm>
        </p:spPr>
        <p:txBody>
          <a:bodyPr/>
          <a:lstStyle/>
          <a:p>
            <a:pPr>
              <a:buClr>
                <a:schemeClr val="bg1"/>
              </a:buClr>
            </a:pPr>
            <a:r>
              <a:rPr lang="en-US" dirty="0"/>
              <a:t>Thrust</a:t>
            </a:r>
          </a:p>
          <a:p>
            <a:pPr marL="0" indent="0">
              <a:buClr>
                <a:srgbClr val="00B050"/>
              </a:buClr>
              <a:buNone/>
            </a:pPr>
            <a:endParaRPr lang="en-US" dirty="0"/>
          </a:p>
        </p:txBody>
      </p:sp>
      <p:sp>
        <p:nvSpPr>
          <p:cNvPr id="10" name="TextBox 9">
            <a:extLst>
              <a:ext uri="{FF2B5EF4-FFF2-40B4-BE49-F238E27FC236}">
                <a16:creationId xmlns:a16="http://schemas.microsoft.com/office/drawing/2014/main" id="{D23BCF6A-056E-4755-8212-2D73BC120D78}"/>
              </a:ext>
            </a:extLst>
          </p:cNvPr>
          <p:cNvSpPr txBox="1"/>
          <p:nvPr/>
        </p:nvSpPr>
        <p:spPr>
          <a:xfrm>
            <a:off x="233858" y="2384818"/>
            <a:ext cx="4344428" cy="769441"/>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The components efficiency allows us to compute the thrust.</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A5E8477-B079-40C7-A5BB-4EEC8C3A85EC}"/>
                  </a:ext>
                </a:extLst>
              </p:cNvPr>
              <p:cNvSpPr/>
              <p:nvPr/>
            </p:nvSpPr>
            <p:spPr>
              <a:xfrm>
                <a:off x="238459" y="3372549"/>
                <a:ext cx="4335227" cy="55335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i="1" u="none" smtClean="0">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𝜂</m:t>
                          </m:r>
                        </m:e>
                        <m:sub>
                          <m:r>
                            <a:rPr lang="en-US" sz="1600" i="1" u="none">
                              <a:solidFill>
                                <a:schemeClr val="bg2"/>
                              </a:solidFill>
                              <a:latin typeface="Cambria Math" panose="02040503050406030204" pitchFamily="18" charset="0"/>
                            </a:rPr>
                            <m:t>𝑜𝑝𝑡</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𝜂</m:t>
                          </m:r>
                        </m:e>
                        <m:sub>
                          <m:r>
                            <a:rPr lang="en-US" sz="1600" i="1" u="none">
                              <a:solidFill>
                                <a:schemeClr val="bg2"/>
                              </a:solidFill>
                              <a:latin typeface="Cambria Math" panose="02040503050406030204" pitchFamily="18" charset="0"/>
                            </a:rPr>
                            <m:t>𝑝𝑡</m:t>
                          </m:r>
                        </m:sub>
                      </m:sSub>
                      <m:sSub>
                        <m:sSubPr>
                          <m:ctrlPr>
                            <a:rPr lang="en-US" sz="1600" b="0" i="1" u="none" smtClean="0">
                              <a:solidFill>
                                <a:schemeClr val="bg2"/>
                              </a:solidFill>
                              <a:latin typeface="Cambria Math" panose="02040503050406030204" pitchFamily="18" charset="0"/>
                            </a:rPr>
                          </m:ctrlPr>
                        </m:sSubPr>
                        <m:e>
                          <m:r>
                            <a:rPr lang="en-US" sz="1600" b="0" i="1" u="none" smtClean="0">
                              <a:solidFill>
                                <a:schemeClr val="bg2"/>
                              </a:solidFill>
                              <a:latin typeface="Cambria Math" panose="02040503050406030204" pitchFamily="18" charset="0"/>
                            </a:rPr>
                            <m:t>𝐴</m:t>
                          </m:r>
                        </m:e>
                        <m:sub>
                          <m:r>
                            <a:rPr lang="en-US" sz="1600" b="0" i="1" u="none" smtClean="0">
                              <a:solidFill>
                                <a:schemeClr val="bg2"/>
                              </a:solidFill>
                              <a:latin typeface="Cambria Math" panose="02040503050406030204" pitchFamily="18" charset="0"/>
                            </a:rPr>
                            <m:t>𝑐</m:t>
                          </m:r>
                        </m:sub>
                      </m:sSub>
                      <m:sSub>
                        <m:sSubPr>
                          <m:ctrlPr>
                            <a:rPr lang="en-US" sz="1600" b="0" i="1" u="none" smtClean="0">
                              <a:solidFill>
                                <a:schemeClr val="bg2"/>
                              </a:solidFill>
                              <a:latin typeface="Cambria Math" panose="02040503050406030204" pitchFamily="18" charset="0"/>
                            </a:rPr>
                          </m:ctrlPr>
                        </m:sSubPr>
                        <m:e>
                          <m:r>
                            <a:rPr lang="en-US" sz="1600" b="0" i="1" u="none" smtClean="0">
                              <a:solidFill>
                                <a:schemeClr val="bg2"/>
                              </a:solidFill>
                              <a:latin typeface="Cambria Math" panose="02040503050406030204" pitchFamily="18" charset="0"/>
                            </a:rPr>
                            <m:t>𝐼</m:t>
                          </m:r>
                        </m:e>
                        <m:sub>
                          <m:r>
                            <a:rPr lang="en-US" sz="1600" b="0" i="1" u="none" smtClean="0">
                              <a:solidFill>
                                <a:schemeClr val="bg2"/>
                              </a:solidFill>
                              <a:latin typeface="Cambria Math" panose="02040503050406030204" pitchFamily="18" charset="0"/>
                            </a:rPr>
                            <m:t>𝑠𝑜𝑙𝑎𝑟</m:t>
                          </m:r>
                        </m:sub>
                      </m:sSub>
                      <m:r>
                        <a:rPr lang="en-US" sz="1600" i="1" u="none">
                          <a:solidFill>
                            <a:schemeClr val="bg2"/>
                          </a:solidFill>
                          <a:latin typeface="Cambria Math" panose="02040503050406030204" pitchFamily="18" charset="0"/>
                        </a:rPr>
                        <m:t>=</m:t>
                      </m:r>
                      <m:f>
                        <m:fPr>
                          <m:ctrlPr>
                            <a:rPr lang="en-US" sz="1600" i="1" u="none">
                              <a:solidFill>
                                <a:schemeClr val="bg2"/>
                              </a:solidFill>
                              <a:latin typeface="Cambria Math" panose="02040503050406030204" pitchFamily="18" charset="0"/>
                            </a:rPr>
                          </m:ctrlPr>
                        </m:fPr>
                        <m:num>
                          <m:r>
                            <a:rPr lang="en-US" sz="1600" i="1" u="none">
                              <a:solidFill>
                                <a:schemeClr val="bg2"/>
                              </a:solidFill>
                              <a:latin typeface="Cambria Math" panose="02040503050406030204" pitchFamily="18" charset="0"/>
                            </a:rPr>
                            <m:t>1</m:t>
                          </m:r>
                        </m:num>
                        <m:den>
                          <m:r>
                            <a:rPr lang="en-US" sz="1600" i="1" u="none">
                              <a:solidFill>
                                <a:schemeClr val="bg2"/>
                              </a:solidFill>
                              <a:latin typeface="Cambria Math" panose="02040503050406030204" pitchFamily="18" charset="0"/>
                            </a:rPr>
                            <m:t>2</m:t>
                          </m:r>
                        </m:den>
                      </m:f>
                      <m:r>
                        <a:rPr lang="en-US" sz="1600" i="1" u="none">
                          <a:solidFill>
                            <a:schemeClr val="bg2"/>
                          </a:solidFill>
                          <a:latin typeface="Cambria Math" panose="02040503050406030204" pitchFamily="18" charset="0"/>
                        </a:rPr>
                        <m:t>𝑇</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𝑣</m:t>
                          </m:r>
                        </m:e>
                        <m:sub>
                          <m:r>
                            <a:rPr lang="en-US" sz="1600" i="1" u="none">
                              <a:solidFill>
                                <a:schemeClr val="bg2"/>
                              </a:solidFill>
                              <a:latin typeface="Cambria Math" panose="02040503050406030204" pitchFamily="18" charset="0"/>
                            </a:rPr>
                            <m:t>𝑒</m:t>
                          </m:r>
                        </m:sub>
                      </m:sSub>
                    </m:oMath>
                  </m:oMathPara>
                </a14:m>
                <a:endParaRPr lang="en-US" sz="1600" u="none" dirty="0">
                  <a:solidFill>
                    <a:schemeClr val="bg2"/>
                  </a:solidFill>
                </a:endParaRPr>
              </a:p>
            </p:txBody>
          </p:sp>
        </mc:Choice>
        <mc:Fallback xmlns="">
          <p:sp>
            <p:nvSpPr>
              <p:cNvPr id="4" name="Rectangle 3">
                <a:extLst>
                  <a:ext uri="{FF2B5EF4-FFF2-40B4-BE49-F238E27FC236}">
                    <a16:creationId xmlns:a16="http://schemas.microsoft.com/office/drawing/2014/main" id="{2A5E8477-B079-40C7-A5BB-4EEC8C3A85EC}"/>
                  </a:ext>
                </a:extLst>
              </p:cNvPr>
              <p:cNvSpPr>
                <a:spLocks noRot="1" noChangeAspect="1" noMove="1" noResize="1" noEditPoints="1" noAdjustHandles="1" noChangeArrowheads="1" noChangeShapeType="1" noTextEdit="1"/>
              </p:cNvSpPr>
              <p:nvPr/>
            </p:nvSpPr>
            <p:spPr>
              <a:xfrm>
                <a:off x="238459" y="3372549"/>
                <a:ext cx="4335227" cy="553357"/>
              </a:xfrm>
              <a:prstGeom prst="rect">
                <a:avLst/>
              </a:prstGeom>
              <a:blipFill>
                <a:blip r:embed="rId3"/>
                <a:stretch>
                  <a:fillRect/>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925BD332-EA5F-48EB-B348-14949BC1BB8E}"/>
              </a:ext>
            </a:extLst>
          </p:cNvPr>
          <p:cNvPicPr/>
          <p:nvPr/>
        </p:nvPicPr>
        <p:blipFill rotWithShape="1">
          <a:blip r:embed="rId4">
            <a:extLst>
              <a:ext uri="{28A0092B-C50C-407E-A947-70E740481C1C}">
                <a14:useLocalDpi xmlns:a14="http://schemas.microsoft.com/office/drawing/2010/main" val="0"/>
              </a:ext>
            </a:extLst>
          </a:blip>
          <a:srcRect l="25669" t="717" r="35624" b="3642"/>
          <a:stretch/>
        </p:blipFill>
        <p:spPr bwMode="auto">
          <a:xfrm>
            <a:off x="4389492" y="2467657"/>
            <a:ext cx="4572000" cy="402336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65E2A7A-455A-46DF-A1B0-18A832D0C405}"/>
                  </a:ext>
                </a:extLst>
              </p:cNvPr>
              <p:cNvSpPr txBox="1"/>
              <p:nvPr/>
            </p:nvSpPr>
            <p:spPr>
              <a:xfrm>
                <a:off x="253422" y="4144196"/>
                <a:ext cx="4305300" cy="868764"/>
              </a:xfrm>
              <a:prstGeom prst="rect">
                <a:avLst/>
              </a:prstGeom>
              <a:noFill/>
            </p:spPr>
            <p:txBody>
              <a:bodyPr wrap="square" rtlCol="0">
                <a:spAutoFit/>
              </a:bodyPr>
              <a:lstStyle/>
              <a:p>
                <a:pPr marL="342900" indent="-342900">
                  <a:buClr>
                    <a:schemeClr val="bg1"/>
                  </a:buClr>
                  <a:buFont typeface="Wingdings" panose="05000000000000000000" pitchFamily="2" charset="2"/>
                  <a:buChar char="§"/>
                </a:pPr>
                <a14:m>
                  <m:oMath xmlns:m="http://schemas.openxmlformats.org/officeDocument/2006/math">
                    <m:r>
                      <a:rPr lang="en-US" sz="2000" b="1" i="1" u="none" smtClean="0">
                        <a:solidFill>
                          <a:schemeClr val="bg2"/>
                        </a:solidFill>
                        <a:latin typeface="Cambria Math" panose="02040503050406030204" pitchFamily="18" charset="0"/>
                      </a:rPr>
                      <m:t>𝑻</m:t>
                    </m:r>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𝟏</m:t>
                    </m:r>
                    <m:r>
                      <a:rPr lang="en-US" sz="2000" b="1" i="1" u="none" smtClean="0">
                        <a:solidFill>
                          <a:schemeClr val="bg2"/>
                        </a:solidFill>
                        <a:latin typeface="Cambria Math" panose="02040503050406030204" pitchFamily="18" charset="0"/>
                        <a:ea typeface="Cambria Math" panose="02040503050406030204" pitchFamily="18" charset="0"/>
                      </a:rPr>
                      <m:t>𝑵</m:t>
                    </m:r>
                  </m:oMath>
                </a14:m>
                <a:r>
                  <a:rPr lang="en-US" sz="2000" b="1" u="none" dirty="0">
                    <a:solidFill>
                      <a:schemeClr val="bg2"/>
                    </a:solidFill>
                  </a:rPr>
                  <a:t> with 1 </a:t>
                </a:r>
                <a14:m>
                  <m:oMath xmlns:m="http://schemas.openxmlformats.org/officeDocument/2006/math">
                    <m:sSup>
                      <m:sSupPr>
                        <m:ctrlPr>
                          <a:rPr lang="en-US" sz="2000" b="1" i="1" u="none" smtClean="0">
                            <a:solidFill>
                              <a:schemeClr val="bg2"/>
                            </a:solidFill>
                            <a:latin typeface="Cambria Math" panose="02040503050406030204" pitchFamily="18" charset="0"/>
                          </a:rPr>
                        </m:ctrlPr>
                      </m:sSupPr>
                      <m:e>
                        <m:r>
                          <a:rPr lang="en-US" sz="2000" b="1" i="1" u="none" smtClean="0">
                            <a:solidFill>
                              <a:schemeClr val="bg2"/>
                            </a:solidFill>
                            <a:latin typeface="Cambria Math" panose="02040503050406030204" pitchFamily="18" charset="0"/>
                          </a:rPr>
                          <m:t>𝒎</m:t>
                        </m:r>
                      </m:e>
                      <m:sup>
                        <m:r>
                          <a:rPr lang="en-US" sz="2000" b="1" i="1" u="none" smtClean="0">
                            <a:solidFill>
                              <a:schemeClr val="bg2"/>
                            </a:solidFill>
                            <a:latin typeface="Cambria Math" panose="02040503050406030204" pitchFamily="18" charset="0"/>
                          </a:rPr>
                          <m:t>𝟐</m:t>
                        </m:r>
                      </m:sup>
                    </m:sSup>
                  </m:oMath>
                </a14:m>
                <a:r>
                  <a:rPr lang="en-US" sz="2000" b="1" u="none" dirty="0">
                    <a:solidFill>
                      <a:schemeClr val="bg2"/>
                    </a:solidFill>
                  </a:rPr>
                  <a:t> concentrator</a:t>
                </a:r>
              </a:p>
              <a:p>
                <a:pPr marL="342900" indent="-342900">
                  <a:buClr>
                    <a:schemeClr val="bg1"/>
                  </a:buClr>
                  <a:buFont typeface="Wingdings" panose="05000000000000000000" pitchFamily="2" charset="2"/>
                  <a:buChar char="§"/>
                </a:pPr>
                <a:endParaRPr lang="en-US" sz="1000" b="1" u="none" dirty="0">
                  <a:solidFill>
                    <a:schemeClr val="bg2"/>
                  </a:solidFill>
                </a:endParaRPr>
              </a:p>
              <a:p>
                <a:pPr marL="342900" indent="-342900">
                  <a:buClr>
                    <a:schemeClr val="bg1"/>
                  </a:buClr>
                  <a:buFont typeface="Wingdings" panose="05000000000000000000" pitchFamily="2" charset="2"/>
                  <a:buChar char="§"/>
                </a:pPr>
                <a:r>
                  <a:rPr lang="en-US" sz="2000" b="1" u="none" dirty="0">
                    <a:solidFill>
                      <a:schemeClr val="bg2"/>
                    </a:solidFill>
                  </a:rPr>
                  <a:t>Easily scalable</a:t>
                </a:r>
              </a:p>
            </p:txBody>
          </p:sp>
        </mc:Choice>
        <mc:Fallback xmlns="">
          <p:sp>
            <p:nvSpPr>
              <p:cNvPr id="11" name="TextBox 10">
                <a:extLst>
                  <a:ext uri="{FF2B5EF4-FFF2-40B4-BE49-F238E27FC236}">
                    <a16:creationId xmlns:a16="http://schemas.microsoft.com/office/drawing/2014/main" id="{465E2A7A-455A-46DF-A1B0-18A832D0C405}"/>
                  </a:ext>
                </a:extLst>
              </p:cNvPr>
              <p:cNvSpPr txBox="1">
                <a:spLocks noRot="1" noChangeAspect="1" noMove="1" noResize="1" noEditPoints="1" noAdjustHandles="1" noChangeArrowheads="1" noChangeShapeType="1" noTextEdit="1"/>
              </p:cNvSpPr>
              <p:nvPr/>
            </p:nvSpPr>
            <p:spPr>
              <a:xfrm>
                <a:off x="253422" y="4144196"/>
                <a:ext cx="4305300" cy="868764"/>
              </a:xfrm>
              <a:prstGeom prst="rect">
                <a:avLst/>
              </a:prstGeom>
              <a:blipFill>
                <a:blip r:embed="rId5"/>
                <a:stretch>
                  <a:fillRect l="-1275" t="-2817" b="-119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EFDFDC-29AA-4603-91DE-1718770F09D8}"/>
                  </a:ext>
                </a:extLst>
              </p:cNvPr>
              <p:cNvSpPr txBox="1"/>
              <p:nvPr/>
            </p:nvSpPr>
            <p:spPr>
              <a:xfrm>
                <a:off x="222340" y="5077361"/>
                <a:ext cx="4367465" cy="1323439"/>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rPr>
                  <a:t>The overall efficiency of the system is </a:t>
                </a:r>
                <a14:m>
                  <m:oMath xmlns:m="http://schemas.openxmlformats.org/officeDocument/2006/math">
                    <m:r>
                      <a:rPr lang="en-US" sz="2000" b="1" i="1" u="none" smtClean="0">
                        <a:solidFill>
                          <a:schemeClr val="bg2"/>
                        </a:solidFill>
                        <a:latin typeface="Cambria Math" panose="02040503050406030204" pitchFamily="18" charset="0"/>
                        <a:ea typeface="Cambria Math" panose="02040503050406030204" pitchFamily="18" charset="0"/>
                      </a:rPr>
                      <m:t>~</m:t>
                    </m:r>
                  </m:oMath>
                </a14:m>
                <a:r>
                  <a:rPr lang="en-US" sz="2000" b="1" u="none" dirty="0">
                    <a:solidFill>
                      <a:schemeClr val="bg2"/>
                    </a:solidFill>
                  </a:rPr>
                  <a:t>0.7, higher than the </a:t>
                </a:r>
                <a14:m>
                  <m:oMath xmlns:m="http://schemas.openxmlformats.org/officeDocument/2006/math">
                    <m:r>
                      <a:rPr lang="en-US" sz="2000" b="1" i="1" u="none">
                        <a:solidFill>
                          <a:schemeClr val="bg2"/>
                        </a:solidFill>
                        <a:latin typeface="Cambria Math" panose="02040503050406030204" pitchFamily="18" charset="0"/>
                        <a:ea typeface="Cambria Math" panose="02040503050406030204" pitchFamily="18" charset="0"/>
                      </a:rPr>
                      <m:t>~</m:t>
                    </m:r>
                  </m:oMath>
                </a14:m>
                <a:r>
                  <a:rPr lang="en-US" sz="2000" b="1" u="none" dirty="0">
                    <a:solidFill>
                      <a:schemeClr val="bg2"/>
                    </a:solidFill>
                  </a:rPr>
                  <a:t>0.4 of available electrothermal water technologies.</a:t>
                </a:r>
              </a:p>
            </p:txBody>
          </p:sp>
        </mc:Choice>
        <mc:Fallback xmlns="">
          <p:sp>
            <p:nvSpPr>
              <p:cNvPr id="12" name="TextBox 11">
                <a:extLst>
                  <a:ext uri="{FF2B5EF4-FFF2-40B4-BE49-F238E27FC236}">
                    <a16:creationId xmlns:a16="http://schemas.microsoft.com/office/drawing/2014/main" id="{5BEFDFDC-29AA-4603-91DE-1718770F09D8}"/>
                  </a:ext>
                </a:extLst>
              </p:cNvPr>
              <p:cNvSpPr txBox="1">
                <a:spLocks noRot="1" noChangeAspect="1" noMove="1" noResize="1" noEditPoints="1" noAdjustHandles="1" noChangeArrowheads="1" noChangeShapeType="1" noTextEdit="1"/>
              </p:cNvSpPr>
              <p:nvPr/>
            </p:nvSpPr>
            <p:spPr>
              <a:xfrm>
                <a:off x="222340" y="5077361"/>
                <a:ext cx="4367465" cy="1323439"/>
              </a:xfrm>
              <a:prstGeom prst="rect">
                <a:avLst/>
              </a:prstGeom>
              <a:blipFill>
                <a:blip r:embed="rId6"/>
                <a:stretch>
                  <a:fillRect l="-1255" t="-2765" r="-2371" b="-7373"/>
                </a:stretch>
              </a:blipFill>
            </p:spPr>
            <p:txBody>
              <a:bodyPr/>
              <a:lstStyle/>
              <a:p>
                <a:r>
                  <a:rPr lang="en-US">
                    <a:noFill/>
                  </a:rPr>
                  <a:t> </a:t>
                </a:r>
              </a:p>
            </p:txBody>
          </p:sp>
        </mc:Fallback>
      </mc:AlternateContent>
    </p:spTree>
    <p:extLst>
      <p:ext uri="{BB962C8B-B14F-4D97-AF65-F5344CB8AC3E}">
        <p14:creationId xmlns:p14="http://schemas.microsoft.com/office/powerpoint/2010/main" val="144728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69482" cy="715057"/>
          </a:xfrm>
        </p:spPr>
        <p:txBody>
          <a:bodyPr/>
          <a:lstStyle/>
          <a:p>
            <a:r>
              <a:rPr lang="en-US" dirty="0"/>
              <a:t>STP: Performance</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752600"/>
            <a:ext cx="8669482" cy="577214"/>
          </a:xfrm>
        </p:spPr>
        <p:txBody>
          <a:bodyPr/>
          <a:lstStyle/>
          <a:p>
            <a:pPr>
              <a:buClr>
                <a:schemeClr val="bg1"/>
              </a:buClr>
            </a:pPr>
            <a:r>
              <a:rPr lang="en-US" dirty="0"/>
              <a:t>Delta-v</a:t>
            </a:r>
          </a:p>
          <a:p>
            <a:pPr marL="0" indent="0">
              <a:buClr>
                <a:schemeClr val="bg1">
                  <a:lumMod val="40000"/>
                  <a:lumOff val="60000"/>
                </a:schemeClr>
              </a:buClr>
              <a:buNone/>
            </a:pPr>
            <a:endParaRPr lang="en-US" dirty="0"/>
          </a:p>
        </p:txBody>
      </p:sp>
      <p:sp>
        <p:nvSpPr>
          <p:cNvPr id="10" name="TextBox 9">
            <a:extLst>
              <a:ext uri="{FF2B5EF4-FFF2-40B4-BE49-F238E27FC236}">
                <a16:creationId xmlns:a16="http://schemas.microsoft.com/office/drawing/2014/main" id="{D23BCF6A-056E-4755-8212-2D73BC120D78}"/>
              </a:ext>
            </a:extLst>
          </p:cNvPr>
          <p:cNvSpPr txBox="1"/>
          <p:nvPr/>
        </p:nvSpPr>
        <p:spPr>
          <a:xfrm>
            <a:off x="215991" y="2492229"/>
            <a:ext cx="4356009" cy="430887"/>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Tsiolkovsky rocket equation</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A5E8477-B079-40C7-A5BB-4EEC8C3A85EC}"/>
                  </a:ext>
                </a:extLst>
              </p:cNvPr>
              <p:cNvSpPr/>
              <p:nvPr/>
            </p:nvSpPr>
            <p:spPr>
              <a:xfrm>
                <a:off x="236773" y="2984212"/>
                <a:ext cx="4335227" cy="5870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600" i="1" u="none" smtClean="0">
                          <a:solidFill>
                            <a:srgbClr val="080808"/>
                          </a:solidFill>
                          <a:latin typeface="Cambria Math" panose="02040503050406030204" pitchFamily="18" charset="0"/>
                        </a:rPr>
                        <m:t>∆</m:t>
                      </m:r>
                      <m:r>
                        <a:rPr lang="en-US" sz="1600" i="1" u="none" smtClean="0">
                          <a:solidFill>
                            <a:srgbClr val="080808"/>
                          </a:solidFill>
                          <a:latin typeface="Cambria Math" panose="02040503050406030204" pitchFamily="18" charset="0"/>
                        </a:rPr>
                        <m:t>𝑣</m:t>
                      </m:r>
                      <m:r>
                        <a:rPr lang="en-US" sz="1600" i="1" u="none" smtClean="0">
                          <a:solidFill>
                            <a:srgbClr val="080808"/>
                          </a:solidFill>
                          <a:latin typeface="Cambria Math" panose="02040503050406030204" pitchFamily="18" charset="0"/>
                        </a:rPr>
                        <m:t>=</m:t>
                      </m:r>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𝑣</m:t>
                          </m:r>
                        </m:e>
                        <m:sub>
                          <m:r>
                            <a:rPr lang="en-US" sz="1600" i="1" u="none">
                              <a:solidFill>
                                <a:srgbClr val="080808"/>
                              </a:solidFill>
                              <a:latin typeface="Cambria Math" panose="02040503050406030204" pitchFamily="18" charset="0"/>
                            </a:rPr>
                            <m:t>𝑒</m:t>
                          </m:r>
                        </m:sub>
                      </m:sSub>
                      <m:func>
                        <m:funcPr>
                          <m:ctrlPr>
                            <a:rPr lang="en-US" sz="1600" i="1" u="none">
                              <a:solidFill>
                                <a:srgbClr val="080808"/>
                              </a:solidFill>
                              <a:latin typeface="Cambria Math" panose="02040503050406030204" pitchFamily="18" charset="0"/>
                            </a:rPr>
                          </m:ctrlPr>
                        </m:funcPr>
                        <m:fName>
                          <m:r>
                            <m:rPr>
                              <m:sty m:val="p"/>
                            </m:rPr>
                            <a:rPr lang="en-US" sz="1600" u="none">
                              <a:solidFill>
                                <a:srgbClr val="080808"/>
                              </a:solidFill>
                              <a:latin typeface="Cambria Math" panose="02040503050406030204" pitchFamily="18" charset="0"/>
                            </a:rPr>
                            <m:t>ln</m:t>
                          </m:r>
                        </m:fName>
                        <m:e>
                          <m:f>
                            <m:fPr>
                              <m:ctrlPr>
                                <a:rPr lang="en-US" sz="1600" i="1" u="none">
                                  <a:solidFill>
                                    <a:srgbClr val="080808"/>
                                  </a:solidFill>
                                  <a:latin typeface="Cambria Math" panose="02040503050406030204" pitchFamily="18" charset="0"/>
                                </a:rPr>
                              </m:ctrlPr>
                            </m:fPr>
                            <m:num>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𝑚</m:t>
                                  </m:r>
                                </m:e>
                                <m:sub>
                                  <m:r>
                                    <a:rPr lang="en-US" sz="1600" i="1" u="none">
                                      <a:solidFill>
                                        <a:srgbClr val="080808"/>
                                      </a:solidFill>
                                      <a:latin typeface="Cambria Math" panose="02040503050406030204" pitchFamily="18" charset="0"/>
                                    </a:rPr>
                                    <m:t>0</m:t>
                                  </m:r>
                                </m:sub>
                              </m:sSub>
                            </m:num>
                            <m:den>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𝑚</m:t>
                                  </m:r>
                                </m:e>
                                <m:sub>
                                  <m:r>
                                    <a:rPr lang="en-US" sz="1600" i="1" u="none">
                                      <a:solidFill>
                                        <a:srgbClr val="080808"/>
                                      </a:solidFill>
                                      <a:latin typeface="Cambria Math" panose="02040503050406030204" pitchFamily="18" charset="0"/>
                                    </a:rPr>
                                    <m:t>𝑓</m:t>
                                  </m:r>
                                </m:sub>
                              </m:sSub>
                            </m:den>
                          </m:f>
                        </m:e>
                      </m:func>
                    </m:oMath>
                  </m:oMathPara>
                </a14:m>
                <a:endParaRPr lang="en-US" sz="1600" u="none" dirty="0">
                  <a:solidFill>
                    <a:srgbClr val="080808"/>
                  </a:solidFill>
                </a:endParaRPr>
              </a:p>
            </p:txBody>
          </p:sp>
        </mc:Choice>
        <mc:Fallback xmlns="">
          <p:sp>
            <p:nvSpPr>
              <p:cNvPr id="4" name="Rectangle 3">
                <a:extLst>
                  <a:ext uri="{FF2B5EF4-FFF2-40B4-BE49-F238E27FC236}">
                    <a16:creationId xmlns:a16="http://schemas.microsoft.com/office/drawing/2014/main" id="{2A5E8477-B079-40C7-A5BB-4EEC8C3A85EC}"/>
                  </a:ext>
                </a:extLst>
              </p:cNvPr>
              <p:cNvSpPr>
                <a:spLocks noRot="1" noChangeAspect="1" noMove="1" noResize="1" noEditPoints="1" noAdjustHandles="1" noChangeArrowheads="1" noChangeShapeType="1" noTextEdit="1"/>
              </p:cNvSpPr>
              <p:nvPr/>
            </p:nvSpPr>
            <p:spPr>
              <a:xfrm>
                <a:off x="236773" y="2984212"/>
                <a:ext cx="4335227" cy="587020"/>
              </a:xfrm>
              <a:prstGeom prst="rect">
                <a:avLst/>
              </a:prstGeom>
              <a:blipFill>
                <a:blip r:embed="rId3"/>
                <a:stretch>
                  <a:fillRect b="-20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65E2A7A-455A-46DF-A1B0-18A832D0C405}"/>
                  </a:ext>
                </a:extLst>
              </p:cNvPr>
              <p:cNvSpPr txBox="1"/>
              <p:nvPr/>
            </p:nvSpPr>
            <p:spPr>
              <a:xfrm>
                <a:off x="244912" y="3632328"/>
                <a:ext cx="4327088" cy="707886"/>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rPr>
                  <a:t>Maximum </a:t>
                </a:r>
                <a14:m>
                  <m:oMath xmlns:m="http://schemas.openxmlformats.org/officeDocument/2006/math">
                    <m:r>
                      <a:rPr lang="en-US" sz="2000" b="1" i="1" u="none" smtClean="0">
                        <a:solidFill>
                          <a:schemeClr val="bg2"/>
                        </a:solidFill>
                        <a:latin typeface="Cambria Math" panose="02040503050406030204" pitchFamily="18" charset="0"/>
                        <a:ea typeface="Cambria Math" panose="02040503050406030204" pitchFamily="18" charset="0"/>
                      </a:rPr>
                      <m:t>∆</m:t>
                    </m:r>
                    <m:r>
                      <a:rPr lang="en-US" sz="2000" b="1" i="1" u="none" smtClean="0">
                        <a:solidFill>
                          <a:schemeClr val="bg2"/>
                        </a:solidFill>
                        <a:latin typeface="Cambria Math" panose="02040503050406030204" pitchFamily="18" charset="0"/>
                        <a:ea typeface="Cambria Math" panose="02040503050406030204" pitchFamily="18" charset="0"/>
                      </a:rPr>
                      <m:t>𝒗</m:t>
                    </m:r>
                  </m:oMath>
                </a14:m>
                <a:r>
                  <a:rPr lang="en-US" sz="2000" b="1" u="none" dirty="0">
                    <a:solidFill>
                      <a:schemeClr val="bg2"/>
                    </a:solidFill>
                  </a:rPr>
                  <a:t> </a:t>
                </a:r>
                <a14:m>
                  <m:oMath xmlns:m="http://schemas.openxmlformats.org/officeDocument/2006/math">
                    <m:r>
                      <a:rPr lang="en-US" sz="2000" b="1" i="1" u="none" dirty="0" smtClean="0">
                        <a:solidFill>
                          <a:schemeClr val="bg2"/>
                        </a:solidFill>
                        <a:latin typeface="Cambria Math" panose="02040503050406030204" pitchFamily="18" charset="0"/>
                        <a:ea typeface="Cambria Math" panose="02040503050406030204" pitchFamily="18" charset="0"/>
                      </a:rPr>
                      <m:t>~</m:t>
                    </m:r>
                  </m:oMath>
                </a14:m>
                <a:r>
                  <a:rPr lang="en-US" sz="2000" b="1" u="none" dirty="0">
                    <a:solidFill>
                      <a:schemeClr val="bg2"/>
                    </a:solidFill>
                  </a:rPr>
                  <a:t>4 km/s at a 0.3 dry mass ratio</a:t>
                </a:r>
              </a:p>
            </p:txBody>
          </p:sp>
        </mc:Choice>
        <mc:Fallback xmlns="">
          <p:sp>
            <p:nvSpPr>
              <p:cNvPr id="11" name="TextBox 10">
                <a:extLst>
                  <a:ext uri="{FF2B5EF4-FFF2-40B4-BE49-F238E27FC236}">
                    <a16:creationId xmlns:a16="http://schemas.microsoft.com/office/drawing/2014/main" id="{465E2A7A-455A-46DF-A1B0-18A832D0C405}"/>
                  </a:ext>
                </a:extLst>
              </p:cNvPr>
              <p:cNvSpPr txBox="1">
                <a:spLocks noRot="1" noChangeAspect="1" noMove="1" noResize="1" noEditPoints="1" noAdjustHandles="1" noChangeArrowheads="1" noChangeShapeType="1" noTextEdit="1"/>
              </p:cNvSpPr>
              <p:nvPr/>
            </p:nvSpPr>
            <p:spPr>
              <a:xfrm>
                <a:off x="244912" y="3632328"/>
                <a:ext cx="4327088" cy="707886"/>
              </a:xfrm>
              <a:prstGeom prst="rect">
                <a:avLst/>
              </a:prstGeom>
              <a:blipFill>
                <a:blip r:embed="rId4"/>
                <a:stretch>
                  <a:fillRect l="-1268" t="-4310" r="-1831" b="-1465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BEFDFDC-29AA-4603-91DE-1718770F09D8}"/>
              </a:ext>
            </a:extLst>
          </p:cNvPr>
          <p:cNvSpPr txBox="1"/>
          <p:nvPr/>
        </p:nvSpPr>
        <p:spPr>
          <a:xfrm>
            <a:off x="228600" y="4401310"/>
            <a:ext cx="4327088" cy="1938992"/>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rPr>
              <a:t>It approaches water electrolysis propulsion systems</a:t>
            </a:r>
          </a:p>
          <a:p>
            <a:pPr>
              <a:buClr>
                <a:schemeClr val="bg1"/>
              </a:buClr>
            </a:pPr>
            <a:endParaRPr lang="en-US" sz="2000" b="1" u="none" dirty="0">
              <a:solidFill>
                <a:schemeClr val="bg2"/>
              </a:solidFill>
            </a:endParaRPr>
          </a:p>
          <a:p>
            <a:pPr marL="342900" indent="-342900">
              <a:buClr>
                <a:schemeClr val="bg1"/>
              </a:buClr>
              <a:buFont typeface="Wingdings" panose="05000000000000000000" pitchFamily="2" charset="2"/>
              <a:buChar char="§"/>
            </a:pPr>
            <a:r>
              <a:rPr lang="en-US" sz="2000" b="1" u="none" dirty="0">
                <a:solidFill>
                  <a:schemeClr val="bg2"/>
                </a:solidFill>
              </a:rPr>
              <a:t>Offer a superior performance than water electrothermal propulsion</a:t>
            </a:r>
          </a:p>
          <a:p>
            <a:pPr marL="342900" indent="-342900">
              <a:buFontTx/>
              <a:buChar char="-"/>
            </a:pPr>
            <a:endParaRPr lang="en-US" sz="2000" b="1" u="none" dirty="0">
              <a:solidFill>
                <a:schemeClr val="bg2"/>
              </a:solidFill>
            </a:endParaRPr>
          </a:p>
        </p:txBody>
      </p:sp>
      <p:pic>
        <p:nvPicPr>
          <p:cNvPr id="13" name="Picture 12">
            <a:extLst>
              <a:ext uri="{FF2B5EF4-FFF2-40B4-BE49-F238E27FC236}">
                <a16:creationId xmlns:a16="http://schemas.microsoft.com/office/drawing/2014/main" id="{8E93DF43-236E-4213-96DC-E7404FE800E1}"/>
              </a:ext>
            </a:extLst>
          </p:cNvPr>
          <p:cNvPicPr/>
          <p:nvPr/>
        </p:nvPicPr>
        <p:blipFill rotWithShape="1">
          <a:blip r:embed="rId5">
            <a:extLst>
              <a:ext uri="{28A0092B-C50C-407E-A947-70E740481C1C}">
                <a14:useLocalDpi xmlns:a14="http://schemas.microsoft.com/office/drawing/2010/main" val="0"/>
              </a:ext>
            </a:extLst>
          </a:blip>
          <a:srcRect l="19463" t="4377" r="32110"/>
          <a:stretch/>
        </p:blipFill>
        <p:spPr bwMode="auto">
          <a:xfrm>
            <a:off x="4495800" y="2491264"/>
            <a:ext cx="4572000" cy="40233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6483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8600" y="1066800"/>
            <a:ext cx="8669482" cy="715057"/>
          </a:xfrm>
        </p:spPr>
        <p:txBody>
          <a:bodyPr/>
          <a:lstStyle/>
          <a:p>
            <a:r>
              <a:rPr lang="en-US" dirty="0"/>
              <a:t>STP: Performance</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752600"/>
            <a:ext cx="8669482" cy="577214"/>
          </a:xfrm>
        </p:spPr>
        <p:txBody>
          <a:bodyPr/>
          <a:lstStyle/>
          <a:p>
            <a:pPr>
              <a:buClr>
                <a:schemeClr val="bg1"/>
              </a:buClr>
            </a:pPr>
            <a:r>
              <a:rPr lang="en-US" dirty="0"/>
              <a:t>Delta-v</a:t>
            </a:r>
          </a:p>
          <a:p>
            <a:pPr marL="0" indent="0">
              <a:buClr>
                <a:schemeClr val="bg1">
                  <a:lumMod val="40000"/>
                  <a:lumOff val="60000"/>
                </a:schemeClr>
              </a:buClr>
              <a:buNone/>
            </a:pPr>
            <a:endParaRPr lang="en-US" dirty="0"/>
          </a:p>
        </p:txBody>
      </p:sp>
      <p:sp>
        <p:nvSpPr>
          <p:cNvPr id="10" name="TextBox 9">
            <a:extLst>
              <a:ext uri="{FF2B5EF4-FFF2-40B4-BE49-F238E27FC236}">
                <a16:creationId xmlns:a16="http://schemas.microsoft.com/office/drawing/2014/main" id="{D23BCF6A-056E-4755-8212-2D73BC120D78}"/>
              </a:ext>
            </a:extLst>
          </p:cNvPr>
          <p:cNvSpPr txBox="1"/>
          <p:nvPr/>
        </p:nvSpPr>
        <p:spPr>
          <a:xfrm>
            <a:off x="215991" y="2492229"/>
            <a:ext cx="4356009" cy="430887"/>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Tsiolkovsky rocket equation</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A5E8477-B079-40C7-A5BB-4EEC8C3A85EC}"/>
                  </a:ext>
                </a:extLst>
              </p:cNvPr>
              <p:cNvSpPr/>
              <p:nvPr/>
            </p:nvSpPr>
            <p:spPr>
              <a:xfrm>
                <a:off x="236773" y="2984212"/>
                <a:ext cx="4335227" cy="5870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600" i="1" u="none" smtClean="0">
                          <a:solidFill>
                            <a:srgbClr val="080808"/>
                          </a:solidFill>
                          <a:latin typeface="Cambria Math" panose="02040503050406030204" pitchFamily="18" charset="0"/>
                        </a:rPr>
                        <m:t>∆</m:t>
                      </m:r>
                      <m:r>
                        <a:rPr lang="en-US" sz="1600" i="1" u="none" smtClean="0">
                          <a:solidFill>
                            <a:srgbClr val="080808"/>
                          </a:solidFill>
                          <a:latin typeface="Cambria Math" panose="02040503050406030204" pitchFamily="18" charset="0"/>
                        </a:rPr>
                        <m:t>𝑣</m:t>
                      </m:r>
                      <m:r>
                        <a:rPr lang="en-US" sz="1600" i="1" u="none" smtClean="0">
                          <a:solidFill>
                            <a:srgbClr val="080808"/>
                          </a:solidFill>
                          <a:latin typeface="Cambria Math" panose="02040503050406030204" pitchFamily="18" charset="0"/>
                        </a:rPr>
                        <m:t>=</m:t>
                      </m:r>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𝑣</m:t>
                          </m:r>
                        </m:e>
                        <m:sub>
                          <m:r>
                            <a:rPr lang="en-US" sz="1600" i="1" u="none">
                              <a:solidFill>
                                <a:srgbClr val="080808"/>
                              </a:solidFill>
                              <a:latin typeface="Cambria Math" panose="02040503050406030204" pitchFamily="18" charset="0"/>
                            </a:rPr>
                            <m:t>𝑒</m:t>
                          </m:r>
                        </m:sub>
                      </m:sSub>
                      <m:func>
                        <m:funcPr>
                          <m:ctrlPr>
                            <a:rPr lang="en-US" sz="1600" i="1" u="none">
                              <a:solidFill>
                                <a:srgbClr val="080808"/>
                              </a:solidFill>
                              <a:latin typeface="Cambria Math" panose="02040503050406030204" pitchFamily="18" charset="0"/>
                            </a:rPr>
                          </m:ctrlPr>
                        </m:funcPr>
                        <m:fName>
                          <m:r>
                            <m:rPr>
                              <m:sty m:val="p"/>
                            </m:rPr>
                            <a:rPr lang="en-US" sz="1600" u="none">
                              <a:solidFill>
                                <a:srgbClr val="080808"/>
                              </a:solidFill>
                              <a:latin typeface="Cambria Math" panose="02040503050406030204" pitchFamily="18" charset="0"/>
                            </a:rPr>
                            <m:t>ln</m:t>
                          </m:r>
                        </m:fName>
                        <m:e>
                          <m:f>
                            <m:fPr>
                              <m:ctrlPr>
                                <a:rPr lang="en-US" sz="1600" i="1" u="none">
                                  <a:solidFill>
                                    <a:srgbClr val="080808"/>
                                  </a:solidFill>
                                  <a:latin typeface="Cambria Math" panose="02040503050406030204" pitchFamily="18" charset="0"/>
                                </a:rPr>
                              </m:ctrlPr>
                            </m:fPr>
                            <m:num>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𝑚</m:t>
                                  </m:r>
                                </m:e>
                                <m:sub>
                                  <m:r>
                                    <a:rPr lang="en-US" sz="1600" i="1" u="none">
                                      <a:solidFill>
                                        <a:srgbClr val="080808"/>
                                      </a:solidFill>
                                      <a:latin typeface="Cambria Math" panose="02040503050406030204" pitchFamily="18" charset="0"/>
                                    </a:rPr>
                                    <m:t>0</m:t>
                                  </m:r>
                                </m:sub>
                              </m:sSub>
                            </m:num>
                            <m:den>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𝑚</m:t>
                                  </m:r>
                                </m:e>
                                <m:sub>
                                  <m:r>
                                    <a:rPr lang="en-US" sz="1600" i="1" u="none">
                                      <a:solidFill>
                                        <a:srgbClr val="080808"/>
                                      </a:solidFill>
                                      <a:latin typeface="Cambria Math" panose="02040503050406030204" pitchFamily="18" charset="0"/>
                                    </a:rPr>
                                    <m:t>𝑓</m:t>
                                  </m:r>
                                </m:sub>
                              </m:sSub>
                            </m:den>
                          </m:f>
                        </m:e>
                      </m:func>
                    </m:oMath>
                  </m:oMathPara>
                </a14:m>
                <a:endParaRPr lang="en-US" sz="1600" u="none" dirty="0">
                  <a:solidFill>
                    <a:srgbClr val="080808"/>
                  </a:solidFill>
                </a:endParaRPr>
              </a:p>
            </p:txBody>
          </p:sp>
        </mc:Choice>
        <mc:Fallback xmlns="">
          <p:sp>
            <p:nvSpPr>
              <p:cNvPr id="4" name="Rectangle 3">
                <a:extLst>
                  <a:ext uri="{FF2B5EF4-FFF2-40B4-BE49-F238E27FC236}">
                    <a16:creationId xmlns:a16="http://schemas.microsoft.com/office/drawing/2014/main" id="{2A5E8477-B079-40C7-A5BB-4EEC8C3A85EC}"/>
                  </a:ext>
                </a:extLst>
              </p:cNvPr>
              <p:cNvSpPr>
                <a:spLocks noRot="1" noChangeAspect="1" noMove="1" noResize="1" noEditPoints="1" noAdjustHandles="1" noChangeArrowheads="1" noChangeShapeType="1" noTextEdit="1"/>
              </p:cNvSpPr>
              <p:nvPr/>
            </p:nvSpPr>
            <p:spPr>
              <a:xfrm>
                <a:off x="236773" y="2984212"/>
                <a:ext cx="4335227" cy="587020"/>
              </a:xfrm>
              <a:prstGeom prst="rect">
                <a:avLst/>
              </a:prstGeom>
              <a:blipFill>
                <a:blip r:embed="rId2"/>
                <a:stretch>
                  <a:fillRect b="-20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65E2A7A-455A-46DF-A1B0-18A832D0C405}"/>
                  </a:ext>
                </a:extLst>
              </p:cNvPr>
              <p:cNvSpPr txBox="1"/>
              <p:nvPr/>
            </p:nvSpPr>
            <p:spPr>
              <a:xfrm>
                <a:off x="244912" y="3632328"/>
                <a:ext cx="4327088" cy="707886"/>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rPr>
                  <a:t>Maximum </a:t>
                </a:r>
                <a14:m>
                  <m:oMath xmlns:m="http://schemas.openxmlformats.org/officeDocument/2006/math">
                    <m:r>
                      <a:rPr lang="en-US" sz="2000" b="1" i="1" u="none">
                        <a:solidFill>
                          <a:schemeClr val="bg2"/>
                        </a:solidFill>
                        <a:latin typeface="Cambria Math" panose="02040503050406030204" pitchFamily="18" charset="0"/>
                        <a:ea typeface="Cambria Math" panose="02040503050406030204" pitchFamily="18" charset="0"/>
                      </a:rPr>
                      <m:t>∆</m:t>
                    </m:r>
                    <m:r>
                      <a:rPr lang="en-US" sz="2000" b="1" i="1" u="none">
                        <a:solidFill>
                          <a:schemeClr val="bg2"/>
                        </a:solidFill>
                        <a:latin typeface="Cambria Math" panose="02040503050406030204" pitchFamily="18" charset="0"/>
                        <a:ea typeface="Cambria Math" panose="02040503050406030204" pitchFamily="18" charset="0"/>
                      </a:rPr>
                      <m:t>𝒗</m:t>
                    </m:r>
                  </m:oMath>
                </a14:m>
                <a:r>
                  <a:rPr lang="en-US" sz="2000" b="1" u="none" dirty="0">
                    <a:solidFill>
                      <a:schemeClr val="bg2"/>
                    </a:solidFill>
                  </a:rPr>
                  <a:t> </a:t>
                </a:r>
                <a14:m>
                  <m:oMath xmlns:m="http://schemas.openxmlformats.org/officeDocument/2006/math">
                    <m:r>
                      <a:rPr lang="en-US" sz="2000" b="1" i="1" u="none" dirty="0">
                        <a:solidFill>
                          <a:schemeClr val="bg2"/>
                        </a:solidFill>
                        <a:latin typeface="Cambria Math" panose="02040503050406030204" pitchFamily="18" charset="0"/>
                        <a:ea typeface="Cambria Math" panose="02040503050406030204" pitchFamily="18" charset="0"/>
                      </a:rPr>
                      <m:t>~</m:t>
                    </m:r>
                  </m:oMath>
                </a14:m>
                <a:r>
                  <a:rPr lang="en-US" sz="2000" b="1" u="none" dirty="0">
                    <a:solidFill>
                      <a:schemeClr val="bg2"/>
                    </a:solidFill>
                  </a:rPr>
                  <a:t>4 km/s at a 0.3 dry mass ratio</a:t>
                </a:r>
              </a:p>
            </p:txBody>
          </p:sp>
        </mc:Choice>
        <mc:Fallback xmlns="">
          <p:sp>
            <p:nvSpPr>
              <p:cNvPr id="11" name="TextBox 10">
                <a:extLst>
                  <a:ext uri="{FF2B5EF4-FFF2-40B4-BE49-F238E27FC236}">
                    <a16:creationId xmlns:a16="http://schemas.microsoft.com/office/drawing/2014/main" id="{465E2A7A-455A-46DF-A1B0-18A832D0C405}"/>
                  </a:ext>
                </a:extLst>
              </p:cNvPr>
              <p:cNvSpPr txBox="1">
                <a:spLocks noRot="1" noChangeAspect="1" noMove="1" noResize="1" noEditPoints="1" noAdjustHandles="1" noChangeArrowheads="1" noChangeShapeType="1" noTextEdit="1"/>
              </p:cNvSpPr>
              <p:nvPr/>
            </p:nvSpPr>
            <p:spPr>
              <a:xfrm>
                <a:off x="244912" y="3632328"/>
                <a:ext cx="4327088" cy="707886"/>
              </a:xfrm>
              <a:prstGeom prst="rect">
                <a:avLst/>
              </a:prstGeom>
              <a:blipFill>
                <a:blip r:embed="rId3"/>
                <a:stretch>
                  <a:fillRect l="-1268" t="-4310" r="-1831" b="-1465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BEFDFDC-29AA-4603-91DE-1718770F09D8}"/>
              </a:ext>
            </a:extLst>
          </p:cNvPr>
          <p:cNvSpPr txBox="1"/>
          <p:nvPr/>
        </p:nvSpPr>
        <p:spPr>
          <a:xfrm>
            <a:off x="228600" y="4401310"/>
            <a:ext cx="4327088" cy="1938992"/>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000" b="1" u="none" dirty="0">
                <a:solidFill>
                  <a:schemeClr val="bg2"/>
                </a:solidFill>
              </a:rPr>
              <a:t>It approaches water electrolysis propulsion systems</a:t>
            </a:r>
          </a:p>
          <a:p>
            <a:pPr>
              <a:buClr>
                <a:schemeClr val="bg1"/>
              </a:buClr>
            </a:pPr>
            <a:endParaRPr lang="en-US" sz="2000" b="1" u="none" dirty="0">
              <a:solidFill>
                <a:schemeClr val="bg2"/>
              </a:solidFill>
            </a:endParaRPr>
          </a:p>
          <a:p>
            <a:pPr marL="342900" indent="-342900">
              <a:buClr>
                <a:schemeClr val="bg1"/>
              </a:buClr>
              <a:buFont typeface="Wingdings" panose="05000000000000000000" pitchFamily="2" charset="2"/>
              <a:buChar char="§"/>
            </a:pPr>
            <a:r>
              <a:rPr lang="en-US" sz="2000" b="1" u="none" dirty="0">
                <a:solidFill>
                  <a:schemeClr val="bg2"/>
                </a:solidFill>
              </a:rPr>
              <a:t>Offer a superior performance than water electrothermal propulsion</a:t>
            </a:r>
          </a:p>
          <a:p>
            <a:pPr marL="342900" indent="-342900">
              <a:buFontTx/>
              <a:buChar char="-"/>
            </a:pPr>
            <a:endParaRPr lang="en-US" sz="2000" b="1" u="none" dirty="0">
              <a:solidFill>
                <a:schemeClr val="bg2"/>
              </a:solidFill>
            </a:endParaRPr>
          </a:p>
        </p:txBody>
      </p:sp>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6EABCAF1-852D-4D75-95E5-F8EFD6B9C8C4}"/>
                  </a:ext>
                </a:extLst>
              </p:cNvPr>
              <p:cNvGraphicFramePr>
                <a:graphicFrameLocks noGrp="1"/>
              </p:cNvGraphicFramePr>
              <p:nvPr>
                <p:extLst/>
              </p:nvPr>
            </p:nvGraphicFramePr>
            <p:xfrm>
              <a:off x="4532861" y="2574503"/>
              <a:ext cx="4356010" cy="3765798"/>
            </p:xfrm>
            <a:graphic>
              <a:graphicData uri="http://schemas.openxmlformats.org/drawingml/2006/table">
                <a:tbl>
                  <a:tblPr firstRow="1" firstCol="1" bandRow="1">
                    <a:tableStyleId>{5C22544A-7EE6-4342-B048-85BDC9FD1C3A}</a:tableStyleId>
                  </a:tblPr>
                  <a:tblGrid>
                    <a:gridCol w="2205288">
                      <a:extLst>
                        <a:ext uri="{9D8B030D-6E8A-4147-A177-3AD203B41FA5}">
                          <a16:colId xmlns:a16="http://schemas.microsoft.com/office/drawing/2014/main" val="1215774510"/>
                        </a:ext>
                      </a:extLst>
                    </a:gridCol>
                    <a:gridCol w="1075361">
                      <a:extLst>
                        <a:ext uri="{9D8B030D-6E8A-4147-A177-3AD203B41FA5}">
                          <a16:colId xmlns:a16="http://schemas.microsoft.com/office/drawing/2014/main" val="1069576847"/>
                        </a:ext>
                      </a:extLst>
                    </a:gridCol>
                    <a:gridCol w="1075361">
                      <a:extLst>
                        <a:ext uri="{9D8B030D-6E8A-4147-A177-3AD203B41FA5}">
                          <a16:colId xmlns:a16="http://schemas.microsoft.com/office/drawing/2014/main" val="379767367"/>
                        </a:ext>
                      </a:extLst>
                    </a:gridCol>
                  </a:tblGrid>
                  <a:tr h="617643">
                    <a:tc gridSpan="3">
                      <a:txBody>
                        <a:bodyPr/>
                        <a:lstStyle/>
                        <a:p>
                          <a:pPr marL="0" marR="0" algn="ctr">
                            <a:lnSpc>
                              <a:spcPct val="150000"/>
                            </a:lnSpc>
                            <a:spcBef>
                              <a:spcPts val="0"/>
                            </a:spcBef>
                            <a:spcAft>
                              <a:spcPts val="800"/>
                            </a:spcAft>
                          </a:pPr>
                          <a:r>
                            <a:rPr lang="en-US" sz="1300" b="1" dirty="0">
                              <a:effectLst/>
                            </a:rPr>
                            <a:t>Comparison between Water-based Propulsion Systems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1704197"/>
                      </a:ext>
                    </a:extLst>
                  </a:tr>
                  <a:tr h="1049385">
                    <a:tc>
                      <a:txBody>
                        <a:bodyPr/>
                        <a:lstStyle/>
                        <a:p>
                          <a:pPr marL="0" marR="0" algn="ctr">
                            <a:lnSpc>
                              <a:spcPct val="150000"/>
                            </a:lnSpc>
                            <a:spcBef>
                              <a:spcPts val="0"/>
                            </a:spcBef>
                            <a:spcAft>
                              <a:spcPts val="800"/>
                            </a:spcAft>
                          </a:pPr>
                          <a:r>
                            <a:rPr lang="en-US" sz="1300" b="1" dirty="0">
                              <a:effectLst/>
                            </a:rPr>
                            <a:t> Photovoltaic Electrolysis Propulsion System </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𝑰</m:t>
                                    </m:r>
                                  </m:e>
                                  <m:sub>
                                    <m:r>
                                      <a:rPr lang="en-US" sz="1300" b="1" i="1">
                                        <a:effectLst/>
                                        <a:latin typeface="Cambria Math" panose="02040503050406030204" pitchFamily="18" charset="0"/>
                                      </a:rPr>
                                      <m:t>𝒔𝒑</m:t>
                                    </m:r>
                                  </m:sub>
                                </m:sSub>
                                <m:r>
                                  <a:rPr lang="en-US" sz="1300" b="1">
                                    <a:effectLst/>
                                    <a:latin typeface="Cambria Math" panose="02040503050406030204" pitchFamily="18" charset="0"/>
                                  </a:rPr>
                                  <m:t>=</m:t>
                                </m:r>
                                <m:r>
                                  <a:rPr lang="en-US" sz="1300" b="1" i="1">
                                    <a:effectLst/>
                                    <a:latin typeface="Cambria Math" panose="02040503050406030204" pitchFamily="18" charset="0"/>
                                  </a:rPr>
                                  <m:t>𝟑𝟔𝟎</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𝑻</m:t>
                                </m:r>
                                <m:r>
                                  <a:rPr lang="en-US" sz="1300" b="1">
                                    <a:effectLst/>
                                    <a:latin typeface="Cambria Math" panose="02040503050406030204" pitchFamily="18" charset="0"/>
                                  </a:rPr>
                                  <m:t>=</m:t>
                                </m:r>
                                <m:r>
                                  <a:rPr lang="en-US" sz="1300" b="1" i="1">
                                    <a:effectLst/>
                                    <a:latin typeface="Cambria Math" panose="02040503050406030204" pitchFamily="18" charset="0"/>
                                  </a:rPr>
                                  <m:t>𝟑</m:t>
                                </m:r>
                                <m:r>
                                  <a:rPr lang="en-US" sz="1300" b="1">
                                    <a:effectLst/>
                                    <a:latin typeface="Cambria Math" panose="02040503050406030204" pitchFamily="18" charset="0"/>
                                  </a:rPr>
                                  <m:t>.</m:t>
                                </m:r>
                                <m:r>
                                  <a:rPr lang="en-US" sz="1300" b="1" i="1">
                                    <a:effectLst/>
                                    <a:latin typeface="Cambria Math" panose="02040503050406030204" pitchFamily="18" charset="0"/>
                                  </a:rPr>
                                  <m:t>𝟓</m:t>
                                </m:r>
                                <m:r>
                                  <a:rPr lang="en-US" sz="1300" b="1">
                                    <a:effectLst/>
                                    <a:latin typeface="Cambria Math" panose="02040503050406030204" pitchFamily="18" charset="0"/>
                                  </a:rPr>
                                  <m:t> </m:t>
                                </m:r>
                                <m:r>
                                  <a:rPr lang="en-US" sz="1300" b="1" i="1">
                                    <a:effectLst/>
                                    <a:latin typeface="Cambria Math" panose="02040503050406030204" pitchFamily="18" charset="0"/>
                                  </a:rPr>
                                  <m:t>𝑵</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59021130"/>
                      </a:ext>
                    </a:extLst>
                  </a:tr>
                  <a:tr h="1049385">
                    <a:tc>
                      <a:txBody>
                        <a:bodyPr/>
                        <a:lstStyle/>
                        <a:p>
                          <a:pPr marL="0" marR="0" algn="ctr">
                            <a:lnSpc>
                              <a:spcPct val="150000"/>
                            </a:lnSpc>
                            <a:spcBef>
                              <a:spcPts val="0"/>
                            </a:spcBef>
                            <a:spcAft>
                              <a:spcPts val="800"/>
                            </a:spcAft>
                          </a:pPr>
                          <a:r>
                            <a:rPr lang="en-US" sz="1300" b="1" dirty="0">
                              <a:effectLst/>
                            </a:rPr>
                            <a:t>Solar Thermal Steam Propulsion</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𝑰</m:t>
                                    </m:r>
                                  </m:e>
                                  <m:sub>
                                    <m:r>
                                      <a:rPr lang="en-US" sz="1300" b="1" i="1">
                                        <a:effectLst/>
                                        <a:latin typeface="Cambria Math" panose="02040503050406030204" pitchFamily="18" charset="0"/>
                                      </a:rPr>
                                      <m:t>𝒔𝒑</m:t>
                                    </m:r>
                                  </m:sub>
                                </m:sSub>
                                <m:r>
                                  <a:rPr lang="en-US" sz="1300" b="1">
                                    <a:effectLst/>
                                    <a:latin typeface="Cambria Math" panose="02040503050406030204" pitchFamily="18" charset="0"/>
                                  </a:rPr>
                                  <m:t>=</m:t>
                                </m:r>
                                <m:r>
                                  <a:rPr lang="en-US" sz="1300" b="1" i="1">
                                    <a:effectLst/>
                                    <a:latin typeface="Cambria Math" panose="02040503050406030204" pitchFamily="18" charset="0"/>
                                  </a:rPr>
                                  <m:t>𝟑𝟐𝟎</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𝑻</m:t>
                                </m:r>
                                <m:r>
                                  <a:rPr lang="en-US" sz="1300" b="1">
                                    <a:effectLst/>
                                    <a:latin typeface="Cambria Math" panose="02040503050406030204" pitchFamily="18" charset="0"/>
                                  </a:rPr>
                                  <m:t>=</m:t>
                                </m:r>
                                <m:r>
                                  <a:rPr lang="en-US" sz="1300" b="1" i="1">
                                    <a:effectLst/>
                                    <a:latin typeface="Cambria Math" panose="02040503050406030204" pitchFamily="18" charset="0"/>
                                  </a:rPr>
                                  <m:t>𝟑</m:t>
                                </m:r>
                                <m:r>
                                  <a:rPr lang="en-US" sz="1300" b="1">
                                    <a:effectLst/>
                                    <a:latin typeface="Cambria Math" panose="02040503050406030204" pitchFamily="18" charset="0"/>
                                  </a:rPr>
                                  <m:t>.</m:t>
                                </m:r>
                                <m:r>
                                  <a:rPr lang="en-US" sz="1300" b="1" i="1">
                                    <a:effectLst/>
                                    <a:latin typeface="Cambria Math" panose="02040503050406030204" pitchFamily="18" charset="0"/>
                                  </a:rPr>
                                  <m:t>𝟏</m:t>
                                </m:r>
                                <m:r>
                                  <a:rPr lang="en-US" sz="1300" b="1">
                                    <a:effectLst/>
                                    <a:latin typeface="Cambria Math" panose="02040503050406030204" pitchFamily="18" charset="0"/>
                                  </a:rPr>
                                  <m:t> </m:t>
                                </m:r>
                                <m:r>
                                  <a:rPr lang="en-US" sz="1300" b="1" i="1">
                                    <a:effectLst/>
                                    <a:latin typeface="Cambria Math" panose="02040503050406030204" pitchFamily="18" charset="0"/>
                                  </a:rPr>
                                  <m:t>𝑵</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71885440"/>
                      </a:ext>
                    </a:extLst>
                  </a:tr>
                  <a:tr h="1049385">
                    <a:tc>
                      <a:txBody>
                        <a:bodyPr/>
                        <a:lstStyle/>
                        <a:p>
                          <a:pPr marL="0" marR="0" algn="ctr">
                            <a:lnSpc>
                              <a:spcPct val="150000"/>
                            </a:lnSpc>
                            <a:spcBef>
                              <a:spcPts val="0"/>
                            </a:spcBef>
                            <a:spcAft>
                              <a:spcPts val="800"/>
                            </a:spcAft>
                          </a:pPr>
                          <a:r>
                            <a:rPr lang="en-US" sz="1300" b="1">
                              <a:effectLst/>
                            </a:rPr>
                            <a:t>Electrothermal Water Propulsion</a:t>
                          </a:r>
                          <a:endParaRPr lang="en-US" sz="13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300" b="1" i="1">
                                        <a:effectLst/>
                                        <a:latin typeface="Cambria Math" panose="02040503050406030204" pitchFamily="18" charset="0"/>
                                      </a:rPr>
                                    </m:ctrlPr>
                                  </m:sSubPr>
                                  <m:e>
                                    <m:r>
                                      <a:rPr lang="en-US" sz="1300" b="1" i="1">
                                        <a:effectLst/>
                                        <a:latin typeface="Cambria Math" panose="02040503050406030204" pitchFamily="18" charset="0"/>
                                      </a:rPr>
                                      <m:t>𝑰</m:t>
                                    </m:r>
                                  </m:e>
                                  <m:sub>
                                    <m:r>
                                      <a:rPr lang="en-US" sz="1300" b="1" i="1">
                                        <a:effectLst/>
                                        <a:latin typeface="Cambria Math" panose="02040503050406030204" pitchFamily="18" charset="0"/>
                                      </a:rPr>
                                      <m:t>𝒔𝒑</m:t>
                                    </m:r>
                                  </m:sub>
                                </m:sSub>
                                <m:r>
                                  <a:rPr lang="en-US" sz="1300" b="1">
                                    <a:effectLst/>
                                    <a:latin typeface="Cambria Math" panose="02040503050406030204" pitchFamily="18" charset="0"/>
                                  </a:rPr>
                                  <m:t>=</m:t>
                                </m:r>
                                <m:r>
                                  <a:rPr lang="en-US" sz="1300" b="1" i="1">
                                    <a:effectLst/>
                                    <a:latin typeface="Cambria Math" panose="02040503050406030204" pitchFamily="18" charset="0"/>
                                  </a:rPr>
                                  <m:t>𝟏𝟖𝟐</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300" b="1" i="1">
                                    <a:effectLst/>
                                    <a:latin typeface="Cambria Math" panose="02040503050406030204" pitchFamily="18" charset="0"/>
                                  </a:rPr>
                                  <m:t>𝑻</m:t>
                                </m:r>
                                <m:r>
                                  <a:rPr lang="en-US" sz="1300" b="1">
                                    <a:effectLst/>
                                    <a:latin typeface="Cambria Math" panose="02040503050406030204" pitchFamily="18" charset="0"/>
                                  </a:rPr>
                                  <m:t>=</m:t>
                                </m:r>
                                <m:r>
                                  <a:rPr lang="en-US" sz="1300" b="1" i="1">
                                    <a:effectLst/>
                                    <a:latin typeface="Cambria Math" panose="02040503050406030204" pitchFamily="18" charset="0"/>
                                  </a:rPr>
                                  <m:t>𝟏</m:t>
                                </m:r>
                                <m:r>
                                  <a:rPr lang="en-US" sz="1300" b="1">
                                    <a:effectLst/>
                                    <a:latin typeface="Cambria Math" panose="02040503050406030204" pitchFamily="18" charset="0"/>
                                  </a:rPr>
                                  <m:t>.</m:t>
                                </m:r>
                                <m:r>
                                  <a:rPr lang="en-US" sz="1300" b="1" i="1">
                                    <a:effectLst/>
                                    <a:latin typeface="Cambria Math" panose="02040503050406030204" pitchFamily="18" charset="0"/>
                                  </a:rPr>
                                  <m:t>𝟖</m:t>
                                </m:r>
                                <m:r>
                                  <a:rPr lang="en-US" sz="1300" b="1">
                                    <a:effectLst/>
                                    <a:latin typeface="Cambria Math" panose="02040503050406030204" pitchFamily="18" charset="0"/>
                                  </a:rPr>
                                  <m:t> </m:t>
                                </m:r>
                                <m:r>
                                  <a:rPr lang="en-US" sz="1300" b="1" i="1">
                                    <a:effectLst/>
                                    <a:latin typeface="Cambria Math" panose="02040503050406030204" pitchFamily="18" charset="0"/>
                                  </a:rPr>
                                  <m:t>𝑵</m:t>
                                </m:r>
                              </m:oMath>
                            </m:oMathPara>
                          </a14:m>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127855"/>
                      </a:ext>
                    </a:extLst>
                  </a:tr>
                </a:tbl>
              </a:graphicData>
            </a:graphic>
          </p:graphicFrame>
        </mc:Choice>
        <mc:Fallback xmlns="">
          <p:graphicFrame>
            <p:nvGraphicFramePr>
              <p:cNvPr id="14" name="Table 13">
                <a:extLst>
                  <a:ext uri="{FF2B5EF4-FFF2-40B4-BE49-F238E27FC236}">
                    <a16:creationId xmlns:a16="http://schemas.microsoft.com/office/drawing/2014/main" id="{6EABCAF1-852D-4D75-95E5-F8EFD6B9C8C4}"/>
                  </a:ext>
                </a:extLst>
              </p:cNvPr>
              <p:cNvGraphicFramePr>
                <a:graphicFrameLocks noGrp="1"/>
              </p:cNvGraphicFramePr>
              <p:nvPr>
                <p:extLst>
                  <p:ext uri="{D42A27DB-BD31-4B8C-83A1-F6EECF244321}">
                    <p14:modId xmlns:p14="http://schemas.microsoft.com/office/powerpoint/2010/main" val="700930407"/>
                  </p:ext>
                </p:extLst>
              </p:nvPr>
            </p:nvGraphicFramePr>
            <p:xfrm>
              <a:off x="4532861" y="2574503"/>
              <a:ext cx="4356010" cy="3765798"/>
            </p:xfrm>
            <a:graphic>
              <a:graphicData uri="http://schemas.openxmlformats.org/drawingml/2006/table">
                <a:tbl>
                  <a:tblPr firstRow="1" firstCol="1" bandRow="1">
                    <a:tableStyleId>{5C22544A-7EE6-4342-B048-85BDC9FD1C3A}</a:tableStyleId>
                  </a:tblPr>
                  <a:tblGrid>
                    <a:gridCol w="2205288">
                      <a:extLst>
                        <a:ext uri="{9D8B030D-6E8A-4147-A177-3AD203B41FA5}">
                          <a16:colId xmlns:a16="http://schemas.microsoft.com/office/drawing/2014/main" val="1215774510"/>
                        </a:ext>
                      </a:extLst>
                    </a:gridCol>
                    <a:gridCol w="1075361">
                      <a:extLst>
                        <a:ext uri="{9D8B030D-6E8A-4147-A177-3AD203B41FA5}">
                          <a16:colId xmlns:a16="http://schemas.microsoft.com/office/drawing/2014/main" val="1069576847"/>
                        </a:ext>
                      </a:extLst>
                    </a:gridCol>
                    <a:gridCol w="1075361">
                      <a:extLst>
                        <a:ext uri="{9D8B030D-6E8A-4147-A177-3AD203B41FA5}">
                          <a16:colId xmlns:a16="http://schemas.microsoft.com/office/drawing/2014/main" val="379767367"/>
                        </a:ext>
                      </a:extLst>
                    </a:gridCol>
                  </a:tblGrid>
                  <a:tr h="617643">
                    <a:tc gridSpan="3">
                      <a:txBody>
                        <a:bodyPr/>
                        <a:lstStyle/>
                        <a:p>
                          <a:pPr marL="0" marR="0" algn="ctr">
                            <a:lnSpc>
                              <a:spcPct val="150000"/>
                            </a:lnSpc>
                            <a:spcBef>
                              <a:spcPts val="0"/>
                            </a:spcBef>
                            <a:spcAft>
                              <a:spcPts val="800"/>
                            </a:spcAft>
                          </a:pPr>
                          <a:r>
                            <a:rPr lang="en-US" sz="1300" b="1" dirty="0">
                              <a:effectLst/>
                            </a:rPr>
                            <a:t>Comparison between Water-based Propulsion Systems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1704197"/>
                      </a:ext>
                    </a:extLst>
                  </a:tr>
                  <a:tr h="1049385">
                    <a:tc>
                      <a:txBody>
                        <a:bodyPr/>
                        <a:lstStyle/>
                        <a:p>
                          <a:pPr marL="0" marR="0" algn="ctr">
                            <a:lnSpc>
                              <a:spcPct val="150000"/>
                            </a:lnSpc>
                            <a:spcBef>
                              <a:spcPts val="0"/>
                            </a:spcBef>
                            <a:spcAft>
                              <a:spcPts val="800"/>
                            </a:spcAft>
                          </a:pPr>
                          <a:r>
                            <a:rPr lang="en-US" sz="1300" b="1" dirty="0">
                              <a:effectLst/>
                            </a:rPr>
                            <a:t> Photovoltaic Electrolysis Propulsion System </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4"/>
                          <a:stretch>
                            <a:fillRect l="-205085" t="-59884" r="-102260" b="-201744"/>
                          </a:stretch>
                        </a:blipFill>
                      </a:tcPr>
                    </a:tc>
                    <a:tc>
                      <a:txBody>
                        <a:bodyPr/>
                        <a:lstStyle/>
                        <a:p>
                          <a:endParaRPr lang="en-US"/>
                        </a:p>
                      </a:txBody>
                      <a:tcPr marL="68580" marR="68580" marT="0" marB="0" anchor="ctr">
                        <a:blipFill>
                          <a:blip r:embed="rId4"/>
                          <a:stretch>
                            <a:fillRect l="-305085" t="-59884" r="-2260" b="-201744"/>
                          </a:stretch>
                        </a:blipFill>
                      </a:tcPr>
                    </a:tc>
                    <a:extLst>
                      <a:ext uri="{0D108BD9-81ED-4DB2-BD59-A6C34878D82A}">
                        <a16:rowId xmlns:a16="http://schemas.microsoft.com/office/drawing/2014/main" val="3559021130"/>
                      </a:ext>
                    </a:extLst>
                  </a:tr>
                  <a:tr h="1049385">
                    <a:tc>
                      <a:txBody>
                        <a:bodyPr/>
                        <a:lstStyle/>
                        <a:p>
                          <a:pPr marL="0" marR="0" algn="ctr">
                            <a:lnSpc>
                              <a:spcPct val="150000"/>
                            </a:lnSpc>
                            <a:spcBef>
                              <a:spcPts val="0"/>
                            </a:spcBef>
                            <a:spcAft>
                              <a:spcPts val="800"/>
                            </a:spcAft>
                          </a:pPr>
                          <a:r>
                            <a:rPr lang="en-US" sz="1300" b="1" dirty="0">
                              <a:effectLst/>
                            </a:rPr>
                            <a:t>Solar Thermal Steam Propulsion</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4"/>
                          <a:stretch>
                            <a:fillRect l="-205085" t="-158960" r="-102260" b="-100578"/>
                          </a:stretch>
                        </a:blipFill>
                      </a:tcPr>
                    </a:tc>
                    <a:tc>
                      <a:txBody>
                        <a:bodyPr/>
                        <a:lstStyle/>
                        <a:p>
                          <a:endParaRPr lang="en-US"/>
                        </a:p>
                      </a:txBody>
                      <a:tcPr marL="68580" marR="68580" marT="0" marB="0" anchor="ctr">
                        <a:blipFill>
                          <a:blip r:embed="rId4"/>
                          <a:stretch>
                            <a:fillRect l="-305085" t="-158960" r="-2260" b="-100578"/>
                          </a:stretch>
                        </a:blipFill>
                      </a:tcPr>
                    </a:tc>
                    <a:extLst>
                      <a:ext uri="{0D108BD9-81ED-4DB2-BD59-A6C34878D82A}">
                        <a16:rowId xmlns:a16="http://schemas.microsoft.com/office/drawing/2014/main" val="671885440"/>
                      </a:ext>
                    </a:extLst>
                  </a:tr>
                  <a:tr h="1049385">
                    <a:tc>
                      <a:txBody>
                        <a:bodyPr/>
                        <a:lstStyle/>
                        <a:p>
                          <a:pPr marL="0" marR="0" algn="ctr">
                            <a:lnSpc>
                              <a:spcPct val="150000"/>
                            </a:lnSpc>
                            <a:spcBef>
                              <a:spcPts val="0"/>
                            </a:spcBef>
                            <a:spcAft>
                              <a:spcPts val="800"/>
                            </a:spcAft>
                          </a:pPr>
                          <a:r>
                            <a:rPr lang="en-US" sz="1300" b="1">
                              <a:effectLst/>
                            </a:rPr>
                            <a:t>Electrothermal Water Propulsion</a:t>
                          </a:r>
                          <a:endParaRPr lang="en-US" sz="13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4"/>
                          <a:stretch>
                            <a:fillRect l="-205085" t="-260465" r="-102260" b="-1163"/>
                          </a:stretch>
                        </a:blipFill>
                      </a:tcPr>
                    </a:tc>
                    <a:tc>
                      <a:txBody>
                        <a:bodyPr/>
                        <a:lstStyle/>
                        <a:p>
                          <a:endParaRPr lang="en-US"/>
                        </a:p>
                      </a:txBody>
                      <a:tcPr marL="68580" marR="68580" marT="0" marB="0" anchor="ctr">
                        <a:blipFill>
                          <a:blip r:embed="rId4"/>
                          <a:stretch>
                            <a:fillRect l="-305085" t="-260465" r="-2260" b="-1163"/>
                          </a:stretch>
                        </a:blipFill>
                      </a:tcPr>
                    </a:tc>
                    <a:extLst>
                      <a:ext uri="{0D108BD9-81ED-4DB2-BD59-A6C34878D82A}">
                        <a16:rowId xmlns:a16="http://schemas.microsoft.com/office/drawing/2014/main" val="142127855"/>
                      </a:ext>
                    </a:extLst>
                  </a:tr>
                </a:tbl>
              </a:graphicData>
            </a:graphic>
          </p:graphicFrame>
        </mc:Fallback>
      </mc:AlternateContent>
    </p:spTree>
    <p:extLst>
      <p:ext uri="{BB962C8B-B14F-4D97-AF65-F5344CB8AC3E}">
        <p14:creationId xmlns:p14="http://schemas.microsoft.com/office/powerpoint/2010/main" val="1228463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0D90-FCD1-4475-8C94-4A1EF36B1D13}"/>
              </a:ext>
            </a:extLst>
          </p:cNvPr>
          <p:cNvSpPr>
            <a:spLocks noGrp="1"/>
          </p:cNvSpPr>
          <p:nvPr>
            <p:ph type="title"/>
          </p:nvPr>
        </p:nvSpPr>
        <p:spPr>
          <a:xfrm>
            <a:off x="228600" y="1066800"/>
            <a:ext cx="8686800" cy="715057"/>
          </a:xfrm>
        </p:spPr>
        <p:txBody>
          <a:bodyPr/>
          <a:lstStyle/>
          <a:p>
            <a:r>
              <a:rPr lang="en-US" dirty="0"/>
              <a:t>Conclusion</a:t>
            </a:r>
          </a:p>
        </p:txBody>
      </p:sp>
      <p:sp>
        <p:nvSpPr>
          <p:cNvPr id="3" name="Content Placeholder 2">
            <a:extLst>
              <a:ext uri="{FF2B5EF4-FFF2-40B4-BE49-F238E27FC236}">
                <a16:creationId xmlns:a16="http://schemas.microsoft.com/office/drawing/2014/main" id="{F67D9B81-CF3F-48D3-9890-6BFD56426438}"/>
              </a:ext>
            </a:extLst>
          </p:cNvPr>
          <p:cNvSpPr>
            <a:spLocks noGrp="1"/>
          </p:cNvSpPr>
          <p:nvPr>
            <p:ph idx="1"/>
          </p:nvPr>
        </p:nvSpPr>
        <p:spPr>
          <a:xfrm>
            <a:off x="228600" y="1600200"/>
            <a:ext cx="8686800" cy="5110867"/>
          </a:xfrm>
        </p:spPr>
        <p:txBody>
          <a:bodyPr/>
          <a:lstStyle/>
          <a:p>
            <a:pPr>
              <a:lnSpc>
                <a:spcPct val="150000"/>
              </a:lnSpc>
              <a:buClr>
                <a:schemeClr val="bg1"/>
              </a:buClr>
              <a:buSzPct val="100000"/>
              <a:buFont typeface="Wingdings" panose="05000000000000000000" pitchFamily="2" charset="2"/>
              <a:buChar char="§"/>
            </a:pPr>
            <a:r>
              <a:rPr lang="en-US" sz="2200" dirty="0"/>
              <a:t>Developed a refined Solar Thermal Steam Propulsion concept for spacecraft</a:t>
            </a:r>
          </a:p>
          <a:p>
            <a:pPr>
              <a:lnSpc>
                <a:spcPct val="150000"/>
              </a:lnSpc>
              <a:buClr>
                <a:schemeClr val="bg1"/>
              </a:buClr>
              <a:buSzPct val="100000"/>
              <a:buFont typeface="Wingdings" panose="05000000000000000000" pitchFamily="2" charset="2"/>
              <a:buChar char="§"/>
            </a:pPr>
            <a:r>
              <a:rPr lang="en-US" sz="2200" dirty="0"/>
              <a:t>Better performance than water-based electrothermal technologies,  and comparable to water electrolysis</a:t>
            </a:r>
          </a:p>
          <a:p>
            <a:pPr lvl="1">
              <a:lnSpc>
                <a:spcPct val="150000"/>
              </a:lnSpc>
              <a:buClr>
                <a:schemeClr val="bg1"/>
              </a:buClr>
              <a:buSzPct val="100000"/>
              <a:buFont typeface="Wingdings" panose="05000000000000000000" pitchFamily="2" charset="2"/>
              <a:buChar char="§"/>
            </a:pPr>
            <a:r>
              <a:rPr lang="en-US" sz="2200" dirty="0"/>
              <a:t>Major implications</a:t>
            </a:r>
          </a:p>
          <a:p>
            <a:pPr>
              <a:lnSpc>
                <a:spcPct val="150000"/>
              </a:lnSpc>
              <a:buClr>
                <a:schemeClr val="bg1"/>
              </a:buClr>
              <a:buSzPct val="100000"/>
              <a:buFont typeface="Wingdings" panose="05000000000000000000" pitchFamily="2" charset="2"/>
              <a:buChar char="§"/>
            </a:pPr>
            <a:r>
              <a:rPr lang="en-US" sz="2200" dirty="0"/>
              <a:t>Delta-v on the 4km/s range required from LEO to Phobos</a:t>
            </a:r>
          </a:p>
          <a:p>
            <a:pPr lvl="1">
              <a:lnSpc>
                <a:spcPct val="150000"/>
              </a:lnSpc>
              <a:buClr>
                <a:schemeClr val="bg1"/>
              </a:buClr>
              <a:buSzPct val="100000"/>
              <a:buFont typeface="Wingdings" panose="05000000000000000000" pitchFamily="2" charset="2"/>
              <a:buChar char="§"/>
            </a:pPr>
            <a:r>
              <a:rPr lang="en-US" sz="1400" dirty="0"/>
              <a:t>LEO to Earth-Mars transfer 3.6 km/s</a:t>
            </a:r>
          </a:p>
          <a:p>
            <a:pPr lvl="1">
              <a:lnSpc>
                <a:spcPct val="150000"/>
              </a:lnSpc>
              <a:buClr>
                <a:schemeClr val="bg1"/>
              </a:buClr>
              <a:buSzPct val="100000"/>
              <a:buFont typeface="Wingdings" panose="05000000000000000000" pitchFamily="2" charset="2"/>
              <a:buChar char="§"/>
            </a:pPr>
            <a:r>
              <a:rPr lang="en-US" sz="1400" dirty="0"/>
              <a:t>Aerocapture and aerobraking to Phobos transfer and 0.5 km/s to Phobos surface</a:t>
            </a:r>
          </a:p>
          <a:p>
            <a:pPr>
              <a:lnSpc>
                <a:spcPct val="150000"/>
              </a:lnSpc>
              <a:buClr>
                <a:schemeClr val="bg1"/>
              </a:buClr>
              <a:buSzPct val="100000"/>
              <a:buFont typeface="Wingdings" panose="05000000000000000000" pitchFamily="2" charset="2"/>
              <a:buChar char="§"/>
            </a:pPr>
            <a:r>
              <a:rPr lang="en-US" sz="2200" dirty="0"/>
              <a:t>Adapted the technology to power surface vehicles, and a ballistic hop mobility was shown for a quad-engine configuration</a:t>
            </a:r>
          </a:p>
          <a:p>
            <a:pPr marL="457200" lvl="1" indent="0">
              <a:lnSpc>
                <a:spcPct val="150000"/>
              </a:lnSpc>
              <a:buClr>
                <a:schemeClr val="bg1"/>
              </a:buClr>
              <a:buSzPct val="100000"/>
              <a:buNone/>
            </a:pPr>
            <a:endParaRPr lang="en-US" sz="1400" dirty="0"/>
          </a:p>
          <a:p>
            <a:pPr>
              <a:lnSpc>
                <a:spcPct val="150000"/>
              </a:lnSpc>
              <a:buClr>
                <a:schemeClr val="bg1"/>
              </a:buClr>
              <a:buSzPct val="100000"/>
              <a:buFont typeface="Wingdings" panose="05000000000000000000" pitchFamily="2" charset="2"/>
              <a:buChar char="§"/>
            </a:pPr>
            <a:endParaRPr lang="en-US" sz="2200" dirty="0"/>
          </a:p>
          <a:p>
            <a:pPr marL="0" indent="0">
              <a:lnSpc>
                <a:spcPct val="150000"/>
              </a:lnSpc>
              <a:buClr>
                <a:schemeClr val="bg1"/>
              </a:buClr>
              <a:buSzPct val="100000"/>
              <a:buNone/>
            </a:pPr>
            <a:endParaRPr lang="en-US" sz="2200" dirty="0"/>
          </a:p>
          <a:p>
            <a:pPr>
              <a:lnSpc>
                <a:spcPct val="150000"/>
              </a:lnSpc>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endParaRPr lang="en-US" sz="2200" dirty="0"/>
          </a:p>
          <a:p>
            <a:pPr>
              <a:buClr>
                <a:schemeClr val="bg1"/>
              </a:buClr>
              <a:buSzPct val="100000"/>
              <a:buFont typeface="Wingdings" panose="05000000000000000000" pitchFamily="2" charset="2"/>
              <a:buChar char="§"/>
            </a:pPr>
            <a:r>
              <a:rPr lang="en-US" sz="2200" dirty="0"/>
              <a:t>  Delta-v Budget for a mission to Phobos/Deimos</a:t>
            </a:r>
          </a:p>
          <a:p>
            <a:pPr>
              <a:buClr>
                <a:schemeClr val="bg1"/>
              </a:buClr>
              <a:buSzPct val="100000"/>
              <a:buFont typeface="Wingdings" panose="05000000000000000000" pitchFamily="2" charset="2"/>
              <a:buChar char="§"/>
            </a:pPr>
            <a:r>
              <a:rPr lang="en-US" sz="2200" dirty="0"/>
              <a:t>Thermal storage?</a:t>
            </a:r>
          </a:p>
        </p:txBody>
      </p:sp>
    </p:spTree>
    <p:extLst>
      <p:ext uri="{BB962C8B-B14F-4D97-AF65-F5344CB8AC3E}">
        <p14:creationId xmlns:p14="http://schemas.microsoft.com/office/powerpoint/2010/main" val="3220467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A205-1B86-904F-BBE8-F0558610C89C}"/>
              </a:ext>
            </a:extLst>
          </p:cNvPr>
          <p:cNvSpPr>
            <a:spLocks noGrp="1"/>
          </p:cNvSpPr>
          <p:nvPr>
            <p:ph type="title"/>
          </p:nvPr>
        </p:nvSpPr>
        <p:spPr>
          <a:xfrm>
            <a:off x="228600" y="1051103"/>
            <a:ext cx="8669482" cy="715057"/>
          </a:xfrm>
        </p:spPr>
        <p:txBody>
          <a:bodyPr/>
          <a:lstStyle/>
          <a:p>
            <a:r>
              <a:rPr lang="en-US" dirty="0"/>
              <a:t>Contributions</a:t>
            </a:r>
          </a:p>
        </p:txBody>
      </p:sp>
      <p:sp>
        <p:nvSpPr>
          <p:cNvPr id="3" name="Content Placeholder 2">
            <a:extLst>
              <a:ext uri="{FF2B5EF4-FFF2-40B4-BE49-F238E27FC236}">
                <a16:creationId xmlns:a16="http://schemas.microsoft.com/office/drawing/2014/main" id="{BF4AE744-4702-034B-B5D4-0F45D3D39932}"/>
              </a:ext>
            </a:extLst>
          </p:cNvPr>
          <p:cNvSpPr>
            <a:spLocks noGrp="1"/>
          </p:cNvSpPr>
          <p:nvPr>
            <p:ph idx="1"/>
          </p:nvPr>
        </p:nvSpPr>
        <p:spPr>
          <a:xfrm>
            <a:off x="372341" y="1905000"/>
            <a:ext cx="8382000" cy="4463414"/>
          </a:xfrm>
        </p:spPr>
        <p:txBody>
          <a:bodyPr/>
          <a:lstStyle/>
          <a:p>
            <a:pPr>
              <a:lnSpc>
                <a:spcPct val="200000"/>
              </a:lnSpc>
              <a:buClr>
                <a:schemeClr val="bg1"/>
              </a:buClr>
              <a:buSzPct val="100000"/>
              <a:buFont typeface="Wingdings" panose="05000000000000000000" pitchFamily="2" charset="2"/>
              <a:buChar char="§"/>
            </a:pPr>
            <a:r>
              <a:rPr lang="en-US" dirty="0"/>
              <a:t>Refine understanding and analysis of STSP </a:t>
            </a:r>
          </a:p>
          <a:p>
            <a:pPr>
              <a:lnSpc>
                <a:spcPct val="200000"/>
              </a:lnSpc>
              <a:buClr>
                <a:schemeClr val="bg1"/>
              </a:buClr>
              <a:buSzPct val="100000"/>
              <a:buFont typeface="Wingdings" panose="05000000000000000000" pitchFamily="2" charset="2"/>
              <a:buChar char="§"/>
            </a:pPr>
            <a:r>
              <a:rPr lang="en-US" dirty="0"/>
              <a:t> Develop an scalable model for STSP</a:t>
            </a:r>
          </a:p>
          <a:p>
            <a:pPr>
              <a:lnSpc>
                <a:spcPct val="200000"/>
              </a:lnSpc>
              <a:buClr>
                <a:schemeClr val="bg1"/>
              </a:buClr>
              <a:buSzPct val="100000"/>
              <a:buFont typeface="Wingdings" panose="05000000000000000000" pitchFamily="2" charset="2"/>
              <a:buChar char="§"/>
            </a:pPr>
            <a:r>
              <a:rPr lang="en-US" dirty="0"/>
              <a:t>  Develop a dynamic model for ballistic hopping of a quad-engine configuration robot</a:t>
            </a:r>
          </a:p>
        </p:txBody>
      </p:sp>
    </p:spTree>
    <p:extLst>
      <p:ext uri="{BB962C8B-B14F-4D97-AF65-F5344CB8AC3E}">
        <p14:creationId xmlns:p14="http://schemas.microsoft.com/office/powerpoint/2010/main" val="4232183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Tree>
    <p:extLst>
      <p:ext uri="{BB962C8B-B14F-4D97-AF65-F5344CB8AC3E}">
        <p14:creationId xmlns:p14="http://schemas.microsoft.com/office/powerpoint/2010/main" val="1570463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BF9E3-9D07-4047-AC31-D5AEFF24117F}"/>
              </a:ext>
            </a:extLst>
          </p:cNvPr>
          <p:cNvSpPr>
            <a:spLocks noGrp="1"/>
          </p:cNvSpPr>
          <p:nvPr>
            <p:ph type="title"/>
          </p:nvPr>
        </p:nvSpPr>
        <p:spPr>
          <a:xfrm>
            <a:off x="228600" y="1066800"/>
            <a:ext cx="8686800" cy="715057"/>
          </a:xfrm>
        </p:spPr>
        <p:txBody>
          <a:bodyPr/>
          <a:lstStyle/>
          <a:p>
            <a:r>
              <a:rPr lang="en-US" dirty="0"/>
              <a:t>STP: System Overview</a:t>
            </a:r>
          </a:p>
        </p:txBody>
      </p:sp>
      <p:sp>
        <p:nvSpPr>
          <p:cNvPr id="5" name="Content Placeholder 4">
            <a:extLst>
              <a:ext uri="{FF2B5EF4-FFF2-40B4-BE49-F238E27FC236}">
                <a16:creationId xmlns:a16="http://schemas.microsoft.com/office/drawing/2014/main" id="{514727A7-9156-4125-9E11-9BCACC877513}"/>
              </a:ext>
            </a:extLst>
          </p:cNvPr>
          <p:cNvSpPr>
            <a:spLocks noGrp="1"/>
          </p:cNvSpPr>
          <p:nvPr>
            <p:ph idx="1"/>
          </p:nvPr>
        </p:nvSpPr>
        <p:spPr>
          <a:xfrm>
            <a:off x="245918" y="1794164"/>
            <a:ext cx="8669482" cy="609600"/>
          </a:xfrm>
        </p:spPr>
        <p:txBody>
          <a:bodyPr/>
          <a:lstStyle/>
          <a:p>
            <a:pPr>
              <a:buClr>
                <a:schemeClr val="bg1">
                  <a:lumMod val="40000"/>
                  <a:lumOff val="60000"/>
                </a:schemeClr>
              </a:buClr>
            </a:pPr>
            <a:r>
              <a:rPr lang="en-US" dirty="0"/>
              <a:t>Parabolic Dish Concentrator</a:t>
            </a:r>
          </a:p>
        </p:txBody>
      </p:sp>
      <p:pic>
        <p:nvPicPr>
          <p:cNvPr id="6" name="Picture 5">
            <a:extLst>
              <a:ext uri="{FF2B5EF4-FFF2-40B4-BE49-F238E27FC236}">
                <a16:creationId xmlns:a16="http://schemas.microsoft.com/office/drawing/2014/main" id="{41ED7F80-6452-4EFF-AAB8-A4907E7E0472}"/>
              </a:ext>
            </a:extLst>
          </p:cNvPr>
          <p:cNvPicPr/>
          <p:nvPr/>
        </p:nvPicPr>
        <p:blipFill rotWithShape="1">
          <a:blip r:embed="rId2" cstate="print">
            <a:extLst>
              <a:ext uri="{28A0092B-C50C-407E-A947-70E740481C1C}">
                <a14:useLocalDpi xmlns:a14="http://schemas.microsoft.com/office/drawing/2010/main" val="0"/>
              </a:ext>
            </a:extLst>
          </a:blip>
          <a:srcRect t="3530" r="3958" b="2939"/>
          <a:stretch/>
        </p:blipFill>
        <p:spPr bwMode="auto">
          <a:xfrm>
            <a:off x="304800" y="2625437"/>
            <a:ext cx="4096906" cy="365760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329B0D3-01DD-488E-8A2E-39FB786DE429}"/>
                  </a:ext>
                </a:extLst>
              </p:cNvPr>
              <p:cNvSpPr/>
              <p:nvPr/>
            </p:nvSpPr>
            <p:spPr>
              <a:xfrm>
                <a:off x="4572000" y="3318828"/>
                <a:ext cx="4343400" cy="82971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eqArr>
                        <m:eqArrPr>
                          <m:ctrlPr>
                            <a:rPr lang="en-US" sz="2000" i="1" u="none" smtClean="0">
                              <a:solidFill>
                                <a:schemeClr val="bg2"/>
                              </a:solidFill>
                              <a:latin typeface="Cambria Math" panose="02040503050406030204" pitchFamily="18" charset="0"/>
                            </a:rPr>
                          </m:ctrlPr>
                        </m:eqArrPr>
                        <m:e>
                          <m:r>
                            <a:rPr lang="en-US" sz="2000" u="none">
                              <a:solidFill>
                                <a:schemeClr val="bg2"/>
                              </a:solidFill>
                              <a:latin typeface="Cambria Math" panose="02040503050406030204" pitchFamily="18" charset="0"/>
                            </a:rPr>
                            <m:t>&amp;</m:t>
                          </m:r>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𝐶</m:t>
                              </m:r>
                            </m:e>
                            <m:sub>
                              <m:r>
                                <a:rPr lang="en-US" sz="2000" i="1" u="none">
                                  <a:solidFill>
                                    <a:schemeClr val="bg2"/>
                                  </a:solidFill>
                                  <a:latin typeface="Cambria Math" panose="02040503050406030204" pitchFamily="18" charset="0"/>
                                </a:rPr>
                                <m:t>𝑔</m:t>
                              </m:r>
                            </m:sub>
                          </m:sSub>
                          <m:r>
                            <a:rPr lang="en-US" sz="2000" i="0" u="none">
                              <a:solidFill>
                                <a:schemeClr val="bg2"/>
                              </a:solidFill>
                              <a:latin typeface="Cambria Math" panose="02040503050406030204" pitchFamily="18" charset="0"/>
                            </a:rPr>
                            <m:t>=</m:t>
                          </m:r>
                          <m:f>
                            <m:fPr>
                              <m:ctrlPr>
                                <a:rPr lang="en-US" sz="2000" i="1" u="none">
                                  <a:solidFill>
                                    <a:schemeClr val="bg2"/>
                                  </a:solidFill>
                                  <a:latin typeface="Cambria Math" panose="02040503050406030204" pitchFamily="18" charset="0"/>
                                </a:rPr>
                              </m:ctrlPr>
                            </m:fPr>
                            <m:num>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𝐴</m:t>
                                  </m:r>
                                </m:e>
                                <m:sub>
                                  <m:r>
                                    <a:rPr lang="en-US" sz="2000" i="1" u="none">
                                      <a:solidFill>
                                        <a:schemeClr val="bg2"/>
                                      </a:solidFill>
                                      <a:latin typeface="Cambria Math" panose="02040503050406030204" pitchFamily="18" charset="0"/>
                                    </a:rPr>
                                    <m:t>𝑐</m:t>
                                  </m:r>
                                  <m:r>
                                    <a:rPr lang="en-US" sz="2000" i="0" u="none">
                                      <a:solidFill>
                                        <a:schemeClr val="bg2"/>
                                      </a:solidFill>
                                      <a:latin typeface="Cambria Math" panose="02040503050406030204" pitchFamily="18" charset="0"/>
                                    </a:rPr>
                                    <m:t> </m:t>
                                  </m:r>
                                </m:sub>
                              </m:sSub>
                            </m:num>
                            <m:den>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𝐴</m:t>
                                  </m:r>
                                </m:e>
                                <m:sub>
                                  <m:r>
                                    <a:rPr lang="en-US" sz="2000" i="1" u="none">
                                      <a:solidFill>
                                        <a:schemeClr val="bg2"/>
                                      </a:solidFill>
                                      <a:latin typeface="Cambria Math" panose="02040503050406030204" pitchFamily="18" charset="0"/>
                                    </a:rPr>
                                    <m:t>𝑟</m:t>
                                  </m:r>
                                  <m:r>
                                    <a:rPr lang="en-US" sz="2000" i="0" u="none">
                                      <a:solidFill>
                                        <a:schemeClr val="bg2"/>
                                      </a:solidFill>
                                      <a:latin typeface="Cambria Math" panose="02040503050406030204" pitchFamily="18" charset="0"/>
                                    </a:rPr>
                                    <m:t> </m:t>
                                  </m:r>
                                </m:sub>
                              </m:sSub>
                            </m:den>
                          </m:f>
                          <m:r>
                            <a:rPr lang="en-US" sz="2000" i="0" u="none">
                              <a:solidFill>
                                <a:schemeClr val="bg2"/>
                              </a:solidFill>
                              <a:latin typeface="Cambria Math" panose="02040503050406030204" pitchFamily="18" charset="0"/>
                            </a:rPr>
                            <m:t>=</m:t>
                          </m:r>
                          <m:f>
                            <m:fPr>
                              <m:ctrlPr>
                                <a:rPr lang="en-US" sz="2000" i="1" u="none">
                                  <a:solidFill>
                                    <a:schemeClr val="bg2"/>
                                  </a:solidFill>
                                  <a:latin typeface="Cambria Math" panose="02040503050406030204" pitchFamily="18" charset="0"/>
                                </a:rPr>
                              </m:ctrlPr>
                            </m:fPr>
                            <m:num>
                              <m:func>
                                <m:funcPr>
                                  <m:ctrlPr>
                                    <a:rPr lang="en-US" sz="2000" i="1" u="none">
                                      <a:solidFill>
                                        <a:schemeClr val="bg2"/>
                                      </a:solidFill>
                                      <a:latin typeface="Cambria Math" panose="02040503050406030204" pitchFamily="18" charset="0"/>
                                    </a:rPr>
                                  </m:ctrlPr>
                                </m:funcPr>
                                <m:fName>
                                  <m:sSup>
                                    <m:sSupPr>
                                      <m:ctrlPr>
                                        <a:rPr lang="en-US" sz="2000" i="1" u="none">
                                          <a:solidFill>
                                            <a:schemeClr val="bg2"/>
                                          </a:solidFill>
                                          <a:latin typeface="Cambria Math" panose="02040503050406030204" pitchFamily="18" charset="0"/>
                                        </a:rPr>
                                      </m:ctrlPr>
                                    </m:sSupPr>
                                    <m:e>
                                      <m:r>
                                        <m:rPr>
                                          <m:sty m:val="p"/>
                                        </m:rPr>
                                        <a:rPr lang="en-US" sz="2000" i="0" u="none">
                                          <a:solidFill>
                                            <a:schemeClr val="bg2"/>
                                          </a:solidFill>
                                          <a:latin typeface="Cambria Math" panose="02040503050406030204" pitchFamily="18" charset="0"/>
                                        </a:rPr>
                                        <m:t>sin</m:t>
                                      </m:r>
                                    </m:e>
                                    <m:sup>
                                      <m:r>
                                        <a:rPr lang="en-US" sz="2000" i="0" u="none">
                                          <a:solidFill>
                                            <a:schemeClr val="bg2"/>
                                          </a:solidFill>
                                          <a:latin typeface="Cambria Math" panose="02040503050406030204" pitchFamily="18" charset="0"/>
                                        </a:rPr>
                                        <m:t>2</m:t>
                                      </m:r>
                                    </m:sup>
                                  </m:sSup>
                                </m:fName>
                                <m:e>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𝛹</m:t>
                                      </m:r>
                                    </m:e>
                                    <m:sub>
                                      <m:r>
                                        <a:rPr lang="en-US" sz="2000" i="1" u="none">
                                          <a:solidFill>
                                            <a:schemeClr val="bg2"/>
                                          </a:solidFill>
                                          <a:latin typeface="Cambria Math" panose="02040503050406030204" pitchFamily="18" charset="0"/>
                                        </a:rPr>
                                        <m:t>𝑟</m:t>
                                      </m:r>
                                    </m:sub>
                                  </m:sSub>
                                </m:e>
                              </m:func>
                              <m:func>
                                <m:funcPr>
                                  <m:ctrlPr>
                                    <a:rPr lang="en-US" sz="2000" i="1" u="none">
                                      <a:solidFill>
                                        <a:schemeClr val="bg2"/>
                                      </a:solidFill>
                                      <a:latin typeface="Cambria Math" panose="02040503050406030204" pitchFamily="18" charset="0"/>
                                    </a:rPr>
                                  </m:ctrlPr>
                                </m:funcPr>
                                <m:fName>
                                  <m:sSup>
                                    <m:sSupPr>
                                      <m:ctrlPr>
                                        <a:rPr lang="en-US" sz="2000" i="1" u="none">
                                          <a:solidFill>
                                            <a:schemeClr val="bg2"/>
                                          </a:solidFill>
                                          <a:latin typeface="Cambria Math" panose="02040503050406030204" pitchFamily="18" charset="0"/>
                                        </a:rPr>
                                      </m:ctrlPr>
                                    </m:sSupPr>
                                    <m:e>
                                      <m:r>
                                        <m:rPr>
                                          <m:sty m:val="p"/>
                                        </m:rPr>
                                        <a:rPr lang="en-US" sz="2000" i="0" u="none">
                                          <a:solidFill>
                                            <a:schemeClr val="bg2"/>
                                          </a:solidFill>
                                          <a:latin typeface="Cambria Math" panose="02040503050406030204" pitchFamily="18" charset="0"/>
                                        </a:rPr>
                                        <m:t>cos</m:t>
                                      </m:r>
                                    </m:e>
                                    <m:sup>
                                      <m:r>
                                        <a:rPr lang="en-US" sz="2000" i="0" u="none">
                                          <a:solidFill>
                                            <a:schemeClr val="bg2"/>
                                          </a:solidFill>
                                          <a:latin typeface="Cambria Math" panose="02040503050406030204" pitchFamily="18" charset="0"/>
                                        </a:rPr>
                                        <m:t>2</m:t>
                                      </m:r>
                                    </m:sup>
                                  </m:sSup>
                                </m:fName>
                                <m:e>
                                  <m:sSub>
                                    <m:sSubPr>
                                      <m:ctrlPr>
                                        <a:rPr lang="en-US" sz="2000" i="1" u="none">
                                          <a:solidFill>
                                            <a:schemeClr val="bg2"/>
                                          </a:solidFill>
                                          <a:latin typeface="Cambria Math" panose="02040503050406030204" pitchFamily="18" charset="0"/>
                                        </a:rPr>
                                      </m:ctrlPr>
                                    </m:sSubPr>
                                    <m:e>
                                      <m:d>
                                        <m:dPr>
                                          <m:endChr m:val=""/>
                                          <m:ctrlPr>
                                            <a:rPr lang="en-US" sz="2000" i="1" u="none">
                                              <a:solidFill>
                                                <a:schemeClr val="bg2"/>
                                              </a:solidFill>
                                              <a:latin typeface="Cambria Math" panose="02040503050406030204" pitchFamily="18" charset="0"/>
                                            </a:rPr>
                                          </m:ctrlPr>
                                        </m:dPr>
                                        <m:e>
                                          <m:r>
                                            <a:rPr lang="en-US" sz="2000" i="1" u="none">
                                              <a:solidFill>
                                                <a:schemeClr val="bg2"/>
                                              </a:solidFill>
                                              <a:latin typeface="Cambria Math" panose="02040503050406030204" pitchFamily="18" charset="0"/>
                                            </a:rPr>
                                            <m:t>𝛹</m:t>
                                          </m:r>
                                        </m:e>
                                      </m:d>
                                    </m:e>
                                    <m:sub>
                                      <m:r>
                                        <a:rPr lang="en-US" sz="2000" i="1" u="none">
                                          <a:solidFill>
                                            <a:schemeClr val="bg2"/>
                                          </a:solidFill>
                                          <a:latin typeface="Cambria Math" panose="02040503050406030204" pitchFamily="18" charset="0"/>
                                        </a:rPr>
                                        <m:t>𝑟</m:t>
                                      </m:r>
                                    </m:sub>
                                  </m:sSub>
                                  <m:r>
                                    <a:rPr lang="en-US" sz="2000" i="0" u="none">
                                      <a:solidFill>
                                        <a:schemeClr val="bg2"/>
                                      </a:solidFill>
                                      <a:latin typeface="Cambria Math" panose="02040503050406030204" pitchFamily="18" charset="0"/>
                                    </a:rPr>
                                    <m:t>+</m:t>
                                  </m:r>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𝜃</m:t>
                                      </m:r>
                                    </m:e>
                                    <m:sub>
                                      <m:r>
                                        <a:rPr lang="en-US" sz="2000" i="1" u="none">
                                          <a:solidFill>
                                            <a:schemeClr val="bg2"/>
                                          </a:solidFill>
                                          <a:latin typeface="Cambria Math" panose="02040503050406030204" pitchFamily="18" charset="0"/>
                                        </a:rPr>
                                        <m:t>𝑠</m:t>
                                      </m:r>
                                    </m:sub>
                                  </m:sSub>
                                  <m:r>
                                    <a:rPr lang="en-US" sz="2000" i="0" u="none">
                                      <a:solidFill>
                                        <a:schemeClr val="bg2"/>
                                      </a:solidFill>
                                      <a:latin typeface="Cambria Math" panose="02040503050406030204" pitchFamily="18" charset="0"/>
                                    </a:rPr>
                                    <m:t>+</m:t>
                                  </m:r>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𝜃</m:t>
                                      </m:r>
                                    </m:e>
                                    <m:sub>
                                      <m:r>
                                        <a:rPr lang="en-US" sz="2000" i="1" u="none">
                                          <a:solidFill>
                                            <a:schemeClr val="bg2"/>
                                          </a:solidFill>
                                          <a:latin typeface="Cambria Math" panose="02040503050406030204" pitchFamily="18" charset="0"/>
                                        </a:rPr>
                                        <m:t>𝑓</m:t>
                                      </m:r>
                                    </m:sub>
                                  </m:sSub>
                                  <m:r>
                                    <a:rPr lang="en-US" sz="2000" i="0" u="none">
                                      <a:solidFill>
                                        <a:schemeClr val="bg2"/>
                                      </a:solidFill>
                                      <a:latin typeface="Cambria Math" panose="02040503050406030204" pitchFamily="18" charset="0"/>
                                    </a:rPr>
                                    <m:t>) </m:t>
                                  </m:r>
                                </m:e>
                              </m:func>
                            </m:num>
                            <m:den>
                              <m:func>
                                <m:funcPr>
                                  <m:ctrlPr>
                                    <a:rPr lang="en-US" sz="2000" i="1" u="none">
                                      <a:solidFill>
                                        <a:schemeClr val="bg2"/>
                                      </a:solidFill>
                                      <a:latin typeface="Cambria Math" panose="02040503050406030204" pitchFamily="18" charset="0"/>
                                    </a:rPr>
                                  </m:ctrlPr>
                                </m:funcPr>
                                <m:fName>
                                  <m:sSup>
                                    <m:sSupPr>
                                      <m:ctrlPr>
                                        <a:rPr lang="en-US" sz="2000" i="1" u="none">
                                          <a:solidFill>
                                            <a:schemeClr val="bg2"/>
                                          </a:solidFill>
                                          <a:latin typeface="Cambria Math" panose="02040503050406030204" pitchFamily="18" charset="0"/>
                                        </a:rPr>
                                      </m:ctrlPr>
                                    </m:sSupPr>
                                    <m:e>
                                      <m:r>
                                        <m:rPr>
                                          <m:sty m:val="p"/>
                                        </m:rPr>
                                        <a:rPr lang="en-US" sz="2000" i="0" u="none">
                                          <a:solidFill>
                                            <a:schemeClr val="bg2"/>
                                          </a:solidFill>
                                          <a:latin typeface="Cambria Math" panose="02040503050406030204" pitchFamily="18" charset="0"/>
                                        </a:rPr>
                                        <m:t>sin</m:t>
                                      </m:r>
                                    </m:e>
                                    <m:sup>
                                      <m:r>
                                        <a:rPr lang="en-US" sz="2000" i="0" u="none">
                                          <a:solidFill>
                                            <a:schemeClr val="bg2"/>
                                          </a:solidFill>
                                          <a:latin typeface="Cambria Math" panose="02040503050406030204" pitchFamily="18" charset="0"/>
                                        </a:rPr>
                                        <m:t>2</m:t>
                                      </m:r>
                                    </m:sup>
                                  </m:sSup>
                                </m:fName>
                                <m:e>
                                  <m:d>
                                    <m:dPr>
                                      <m:ctrlPr>
                                        <a:rPr lang="en-US" sz="2000" i="1" u="none" smtClean="0">
                                          <a:solidFill>
                                            <a:schemeClr val="bg2"/>
                                          </a:solidFill>
                                          <a:latin typeface="Cambria Math" panose="02040503050406030204" pitchFamily="18" charset="0"/>
                                        </a:rPr>
                                      </m:ctrlPr>
                                    </m:dPr>
                                    <m:e>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𝜃</m:t>
                                          </m:r>
                                        </m:e>
                                        <m:sub>
                                          <m:r>
                                            <a:rPr lang="en-US" sz="2000" i="1" u="none">
                                              <a:solidFill>
                                                <a:schemeClr val="bg2"/>
                                              </a:solidFill>
                                              <a:latin typeface="Cambria Math" panose="02040503050406030204" pitchFamily="18" charset="0"/>
                                            </a:rPr>
                                            <m:t>𝑠</m:t>
                                          </m:r>
                                        </m:sub>
                                      </m:sSub>
                                      <m:r>
                                        <a:rPr lang="en-US" sz="2000" i="0" u="none">
                                          <a:solidFill>
                                            <a:schemeClr val="bg2"/>
                                          </a:solidFill>
                                          <a:latin typeface="Cambria Math" panose="02040503050406030204" pitchFamily="18" charset="0"/>
                                        </a:rPr>
                                        <m:t>+</m:t>
                                      </m:r>
                                      <m:sSub>
                                        <m:sSubPr>
                                          <m:ctrlPr>
                                            <a:rPr lang="en-US" sz="2000" i="1" u="none">
                                              <a:solidFill>
                                                <a:schemeClr val="bg2"/>
                                              </a:solidFill>
                                              <a:latin typeface="Cambria Math" panose="02040503050406030204" pitchFamily="18" charset="0"/>
                                            </a:rPr>
                                          </m:ctrlPr>
                                        </m:sSubPr>
                                        <m:e>
                                          <m:r>
                                            <a:rPr lang="en-US" sz="2000" i="1" u="none">
                                              <a:solidFill>
                                                <a:schemeClr val="bg2"/>
                                              </a:solidFill>
                                              <a:latin typeface="Cambria Math" panose="02040503050406030204" pitchFamily="18" charset="0"/>
                                            </a:rPr>
                                            <m:t>𝜃</m:t>
                                          </m:r>
                                        </m:e>
                                        <m:sub>
                                          <m:r>
                                            <a:rPr lang="en-US" sz="2000" i="1" u="none">
                                              <a:solidFill>
                                                <a:schemeClr val="bg2"/>
                                              </a:solidFill>
                                              <a:latin typeface="Cambria Math" panose="02040503050406030204" pitchFamily="18" charset="0"/>
                                            </a:rPr>
                                            <m:t>𝑓</m:t>
                                          </m:r>
                                        </m:sub>
                                      </m:sSub>
                                    </m:e>
                                  </m:d>
                                </m:e>
                              </m:func>
                            </m:den>
                          </m:f>
                          <m:r>
                            <a:rPr lang="en-US" sz="2000" i="0" u="none">
                              <a:solidFill>
                                <a:schemeClr val="bg2"/>
                              </a:solidFill>
                              <a:latin typeface="Cambria Math" panose="02040503050406030204" pitchFamily="18" charset="0"/>
                            </a:rPr>
                            <m:t> #</m:t>
                          </m:r>
                        </m:e>
                      </m:eqArr>
                    </m:oMath>
                  </m:oMathPara>
                </a14:m>
                <a:endParaRPr lang="en-US" u="none" dirty="0"/>
              </a:p>
            </p:txBody>
          </p:sp>
        </mc:Choice>
        <mc:Fallback xmlns="">
          <p:sp>
            <p:nvSpPr>
              <p:cNvPr id="9" name="Rectangle 8">
                <a:extLst>
                  <a:ext uri="{FF2B5EF4-FFF2-40B4-BE49-F238E27FC236}">
                    <a16:creationId xmlns:a16="http://schemas.microsoft.com/office/drawing/2014/main" id="{4329B0D3-01DD-488E-8A2E-39FB786DE429}"/>
                  </a:ext>
                </a:extLst>
              </p:cNvPr>
              <p:cNvSpPr>
                <a:spLocks noRot="1" noChangeAspect="1" noMove="1" noResize="1" noEditPoints="1" noAdjustHandles="1" noChangeArrowheads="1" noChangeShapeType="1" noTextEdit="1"/>
              </p:cNvSpPr>
              <p:nvPr/>
            </p:nvSpPr>
            <p:spPr>
              <a:xfrm>
                <a:off x="4572000" y="3318828"/>
                <a:ext cx="4343400" cy="82971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8E5CE3D-BC96-4D8D-BF27-28349AD85876}"/>
                  </a:ext>
                </a:extLst>
              </p:cNvPr>
              <p:cNvSpPr txBox="1"/>
              <p:nvPr/>
            </p:nvSpPr>
            <p:spPr>
              <a:xfrm>
                <a:off x="4572000" y="4414905"/>
                <a:ext cx="4343399" cy="1890005"/>
              </a:xfrm>
              <a:prstGeom prst="rect">
                <a:avLst/>
              </a:prstGeom>
              <a:noFill/>
            </p:spPr>
            <p:txBody>
              <a:bodyPr wrap="square" rtlCol="0">
                <a:spAutoFit/>
              </a:bodyPr>
              <a:lstStyle/>
              <a:p>
                <a:pPr marL="342900" indent="-342900">
                  <a:buFontTx/>
                  <a:buChar char="-"/>
                </a:pPr>
                <a14:m>
                  <m:oMath xmlns:m="http://schemas.openxmlformats.org/officeDocument/2006/math">
                    <m:sSub>
                      <m:sSubPr>
                        <m:ctrlPr>
                          <a:rPr lang="en-US" i="1" u="none" smtClean="0">
                            <a:solidFill>
                              <a:schemeClr val="bg2"/>
                            </a:solidFill>
                            <a:latin typeface="Cambria Math" panose="02040503050406030204" pitchFamily="18" charset="0"/>
                          </a:rPr>
                        </m:ctrlPr>
                      </m:sSubPr>
                      <m:e>
                        <m:r>
                          <a:rPr lang="en-US" i="1" u="none">
                            <a:solidFill>
                              <a:schemeClr val="bg2"/>
                            </a:solidFill>
                            <a:latin typeface="Cambria Math" panose="02040503050406030204" pitchFamily="18" charset="0"/>
                          </a:rPr>
                          <m:t>𝛹</m:t>
                        </m:r>
                      </m:e>
                      <m:sub>
                        <m:r>
                          <a:rPr lang="en-US" i="1" u="none">
                            <a:solidFill>
                              <a:schemeClr val="bg2"/>
                            </a:solidFill>
                            <a:latin typeface="Cambria Math" panose="02040503050406030204" pitchFamily="18" charset="0"/>
                          </a:rPr>
                          <m:t>𝑟</m:t>
                        </m:r>
                      </m:sub>
                    </m:sSub>
                    <m:r>
                      <a:rPr lang="en-US" i="1" u="none">
                        <a:solidFill>
                          <a:schemeClr val="bg2"/>
                        </a:solidFill>
                        <a:latin typeface="Cambria Math" panose="02040503050406030204" pitchFamily="18" charset="0"/>
                      </a:rPr>
                      <m:t> </m:t>
                    </m:r>
                  </m:oMath>
                </a14:m>
                <a:r>
                  <a:rPr lang="en-US" sz="2200" b="1" u="none" dirty="0">
                    <a:solidFill>
                      <a:schemeClr val="bg2"/>
                    </a:solidFill>
                  </a:rPr>
                  <a:t>: Rim angle</a:t>
                </a:r>
              </a:p>
              <a:p>
                <a:pPr marL="342900" indent="-342900">
                  <a:buFontTx/>
                  <a:buChar char="-"/>
                </a:pPr>
                <a14:m>
                  <m:oMath xmlns:m="http://schemas.openxmlformats.org/officeDocument/2006/math">
                    <m:sSub>
                      <m:sSubPr>
                        <m:ctrlPr>
                          <a:rPr lang="en-US" i="1" u="none">
                            <a:solidFill>
                              <a:schemeClr val="bg2"/>
                            </a:solidFill>
                            <a:latin typeface="Cambria Math" panose="02040503050406030204" pitchFamily="18" charset="0"/>
                          </a:rPr>
                        </m:ctrlPr>
                      </m:sSubPr>
                      <m:e>
                        <m:r>
                          <a:rPr lang="en-US" i="1" u="none">
                            <a:solidFill>
                              <a:schemeClr val="bg2"/>
                            </a:solidFill>
                            <a:latin typeface="Cambria Math" panose="02040503050406030204" pitchFamily="18" charset="0"/>
                          </a:rPr>
                          <m:t>𝜃</m:t>
                        </m:r>
                      </m:e>
                      <m:sub>
                        <m:r>
                          <a:rPr lang="en-US" i="1" u="none">
                            <a:solidFill>
                              <a:schemeClr val="bg2"/>
                            </a:solidFill>
                            <a:latin typeface="Cambria Math" panose="02040503050406030204" pitchFamily="18" charset="0"/>
                          </a:rPr>
                          <m:t>𝑠</m:t>
                        </m:r>
                      </m:sub>
                    </m:sSub>
                  </m:oMath>
                </a14:m>
                <a:r>
                  <a:rPr lang="en-US" sz="2200" b="1" u="none" dirty="0">
                    <a:solidFill>
                      <a:schemeClr val="bg2"/>
                    </a:solidFill>
                  </a:rPr>
                  <a:t>  : Solar half-angle</a:t>
                </a:r>
              </a:p>
              <a:p>
                <a:pPr marL="342900" indent="-342900">
                  <a:buFontTx/>
                  <a:buChar char="-"/>
                </a:pPr>
                <a14:m>
                  <m:oMath xmlns:m="http://schemas.openxmlformats.org/officeDocument/2006/math">
                    <m:sSub>
                      <m:sSubPr>
                        <m:ctrlPr>
                          <a:rPr lang="en-US" i="1" u="none">
                            <a:solidFill>
                              <a:schemeClr val="bg2"/>
                            </a:solidFill>
                            <a:latin typeface="Cambria Math" panose="02040503050406030204" pitchFamily="18" charset="0"/>
                          </a:rPr>
                        </m:ctrlPr>
                      </m:sSubPr>
                      <m:e>
                        <m:r>
                          <a:rPr lang="en-US" i="1" u="none">
                            <a:solidFill>
                              <a:schemeClr val="bg2"/>
                            </a:solidFill>
                            <a:latin typeface="Cambria Math" panose="02040503050406030204" pitchFamily="18" charset="0"/>
                          </a:rPr>
                          <m:t>𝜃</m:t>
                        </m:r>
                      </m:e>
                      <m:sub>
                        <m:r>
                          <a:rPr lang="en-US" i="1" u="none">
                            <a:solidFill>
                              <a:schemeClr val="bg2"/>
                            </a:solidFill>
                            <a:latin typeface="Cambria Math" panose="02040503050406030204" pitchFamily="18" charset="0"/>
                          </a:rPr>
                          <m:t>𝑓</m:t>
                        </m:r>
                      </m:sub>
                    </m:sSub>
                  </m:oMath>
                </a14:m>
                <a:r>
                  <a:rPr lang="en-US" sz="2200" b="1" u="none" dirty="0">
                    <a:solidFill>
                      <a:schemeClr val="bg2"/>
                    </a:solidFill>
                  </a:rPr>
                  <a:t>  : Angular form error</a:t>
                </a:r>
              </a:p>
              <a:p>
                <a:pPr marL="342900" indent="-342900">
                  <a:buFontTx/>
                  <a:buChar char="-"/>
                </a:pPr>
                <a:endParaRPr lang="en-US" sz="2200" b="1" u="none" dirty="0">
                  <a:solidFill>
                    <a:schemeClr val="bg2"/>
                  </a:solidFill>
                </a:endParaRPr>
              </a:p>
              <a:p>
                <a:pPr marL="342900" indent="-342900">
                  <a:buFontTx/>
                  <a:buChar char="-"/>
                </a:pPr>
                <a:endParaRPr lang="en-US" sz="2200" b="1" u="none" dirty="0">
                  <a:solidFill>
                    <a:schemeClr val="bg2"/>
                  </a:solidFill>
                </a:endParaRPr>
              </a:p>
            </p:txBody>
          </p:sp>
        </mc:Choice>
        <mc:Fallback xmlns="">
          <p:sp>
            <p:nvSpPr>
              <p:cNvPr id="13" name="TextBox 12">
                <a:extLst>
                  <a:ext uri="{FF2B5EF4-FFF2-40B4-BE49-F238E27FC236}">
                    <a16:creationId xmlns:a16="http://schemas.microsoft.com/office/drawing/2014/main" id="{48E5CE3D-BC96-4D8D-BF27-28349AD85876}"/>
                  </a:ext>
                </a:extLst>
              </p:cNvPr>
              <p:cNvSpPr txBox="1">
                <a:spLocks noRot="1" noChangeAspect="1" noMove="1" noResize="1" noEditPoints="1" noAdjustHandles="1" noChangeArrowheads="1" noChangeShapeType="1" noTextEdit="1"/>
              </p:cNvSpPr>
              <p:nvPr/>
            </p:nvSpPr>
            <p:spPr>
              <a:xfrm>
                <a:off x="4572000" y="4414905"/>
                <a:ext cx="4343399" cy="1890005"/>
              </a:xfrm>
              <a:prstGeom prst="rect">
                <a:avLst/>
              </a:prstGeom>
              <a:blipFill>
                <a:blip r:embed="rId4"/>
                <a:stretch>
                  <a:fillRect l="-2107" t="-3226"/>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A6D2F777-9147-43BE-ADC7-DF9B8C48D6C5}"/>
              </a:ext>
            </a:extLst>
          </p:cNvPr>
          <p:cNvSpPr/>
          <p:nvPr/>
        </p:nvSpPr>
        <p:spPr>
          <a:xfrm>
            <a:off x="4571999" y="2590800"/>
            <a:ext cx="4343399" cy="461665"/>
          </a:xfrm>
          <a:prstGeom prst="rect">
            <a:avLst/>
          </a:prstGeom>
        </p:spPr>
        <p:txBody>
          <a:bodyPr wrap="square">
            <a:spAutoFit/>
          </a:bodyPr>
          <a:lstStyle/>
          <a:p>
            <a:pPr algn="ctr"/>
            <a:r>
              <a:rPr lang="en-US" b="1" u="none" dirty="0">
                <a:solidFill>
                  <a:schemeClr val="bg2"/>
                </a:solidFill>
              </a:rPr>
              <a:t>OPTICS</a:t>
            </a:r>
          </a:p>
        </p:txBody>
      </p:sp>
    </p:spTree>
    <p:extLst>
      <p:ext uri="{BB962C8B-B14F-4D97-AF65-F5344CB8AC3E}">
        <p14:creationId xmlns:p14="http://schemas.microsoft.com/office/powerpoint/2010/main" val="3706869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B623-5244-4FD5-934D-530D3899A8B8}"/>
              </a:ext>
            </a:extLst>
          </p:cNvPr>
          <p:cNvSpPr>
            <a:spLocks noGrp="1"/>
          </p:cNvSpPr>
          <p:nvPr>
            <p:ph type="title"/>
          </p:nvPr>
        </p:nvSpPr>
        <p:spPr>
          <a:xfrm>
            <a:off x="228600" y="1066800"/>
            <a:ext cx="8686800" cy="71505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Gold vs Carbon Nanoparticles</a:t>
            </a:r>
          </a:p>
        </p:txBody>
      </p:sp>
      <p:pic>
        <p:nvPicPr>
          <p:cNvPr id="4" name="Content Placeholder 3">
            <a:extLst>
              <a:ext uri="{FF2B5EF4-FFF2-40B4-BE49-F238E27FC236}">
                <a16:creationId xmlns:a16="http://schemas.microsoft.com/office/drawing/2014/main" id="{871E707F-2B3E-4E83-A5E0-25BDA0983B67}"/>
              </a:ext>
            </a:extLst>
          </p:cNvPr>
          <p:cNvPicPr>
            <a:picLocks noGrp="1"/>
          </p:cNvPicPr>
          <p:nvPr>
            <p:ph idx="1"/>
          </p:nvPr>
        </p:nvPicPr>
        <p:blipFill>
          <a:blip r:embed="rId3"/>
          <a:stretch>
            <a:fillRect/>
          </a:stretch>
        </p:blipFill>
        <p:spPr>
          <a:xfrm>
            <a:off x="2095500" y="1752600"/>
            <a:ext cx="4953000" cy="1592500"/>
          </a:xfrm>
          <a:prstGeom prst="rect">
            <a:avLst/>
          </a:prstGeom>
        </p:spPr>
      </p:pic>
      <p:sp>
        <p:nvSpPr>
          <p:cNvPr id="6" name="TextBox 5">
            <a:extLst>
              <a:ext uri="{FF2B5EF4-FFF2-40B4-BE49-F238E27FC236}">
                <a16:creationId xmlns:a16="http://schemas.microsoft.com/office/drawing/2014/main" id="{0B0B4290-605E-4119-9DFD-861484F47CCD}"/>
              </a:ext>
            </a:extLst>
          </p:cNvPr>
          <p:cNvSpPr txBox="1"/>
          <p:nvPr/>
        </p:nvSpPr>
        <p:spPr>
          <a:xfrm>
            <a:off x="228600" y="3276600"/>
            <a:ext cx="8686800" cy="461665"/>
          </a:xfrm>
          <a:prstGeom prst="rect">
            <a:avLst/>
          </a:prstGeom>
          <a:noFill/>
        </p:spPr>
        <p:txBody>
          <a:bodyPr wrap="square" rtlCol="0">
            <a:spAutoFit/>
          </a:bodyPr>
          <a:lstStyle/>
          <a:p>
            <a:pPr algn="ctr"/>
            <a:r>
              <a:rPr lang="en-US" b="1" u="none" dirty="0">
                <a:solidFill>
                  <a:schemeClr val="bg2"/>
                </a:solidFill>
                <a:latin typeface="+mn-lt"/>
              </a:rPr>
              <a:t>Plasmonic Resonance</a:t>
            </a:r>
          </a:p>
        </p:txBody>
      </p:sp>
      <p:pic>
        <p:nvPicPr>
          <p:cNvPr id="7" name="Picture 6">
            <a:extLst>
              <a:ext uri="{FF2B5EF4-FFF2-40B4-BE49-F238E27FC236}">
                <a16:creationId xmlns:a16="http://schemas.microsoft.com/office/drawing/2014/main" id="{30473C1E-486E-4805-B133-294C1FAC013D}"/>
              </a:ext>
            </a:extLst>
          </p:cNvPr>
          <p:cNvPicPr/>
          <p:nvPr/>
        </p:nvPicPr>
        <p:blipFill>
          <a:blip r:embed="rId4"/>
          <a:stretch>
            <a:fillRect/>
          </a:stretch>
        </p:blipFill>
        <p:spPr>
          <a:xfrm>
            <a:off x="609600" y="3733800"/>
            <a:ext cx="3579091" cy="2814179"/>
          </a:xfrm>
          <a:prstGeom prst="rect">
            <a:avLst/>
          </a:prstGeom>
        </p:spPr>
      </p:pic>
      <p:pic>
        <p:nvPicPr>
          <p:cNvPr id="8" name="Picture 7">
            <a:extLst>
              <a:ext uri="{FF2B5EF4-FFF2-40B4-BE49-F238E27FC236}">
                <a16:creationId xmlns:a16="http://schemas.microsoft.com/office/drawing/2014/main" id="{9600085A-8098-44A3-BB94-56E8B275E5CA}"/>
              </a:ext>
            </a:extLst>
          </p:cNvPr>
          <p:cNvPicPr/>
          <p:nvPr/>
        </p:nvPicPr>
        <p:blipFill>
          <a:blip r:embed="rId5"/>
          <a:stretch>
            <a:fillRect/>
          </a:stretch>
        </p:blipFill>
        <p:spPr>
          <a:xfrm>
            <a:off x="4993005" y="3733800"/>
            <a:ext cx="3846195" cy="2827655"/>
          </a:xfrm>
          <a:prstGeom prst="rect">
            <a:avLst/>
          </a:prstGeom>
        </p:spPr>
      </p:pic>
    </p:spTree>
    <p:extLst>
      <p:ext uri="{BB962C8B-B14F-4D97-AF65-F5344CB8AC3E}">
        <p14:creationId xmlns:p14="http://schemas.microsoft.com/office/powerpoint/2010/main" val="1344620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836C-9D0B-45B6-AD3D-36671F147F37}"/>
              </a:ext>
            </a:extLst>
          </p:cNvPr>
          <p:cNvSpPr>
            <a:spLocks noGrp="1"/>
          </p:cNvSpPr>
          <p:nvPr>
            <p:ph type="title"/>
          </p:nvPr>
        </p:nvSpPr>
        <p:spPr>
          <a:xfrm>
            <a:off x="223981" y="1066800"/>
            <a:ext cx="8691419" cy="715057"/>
          </a:xfrm>
        </p:spPr>
        <p:txBody>
          <a:bodyPr/>
          <a:lstStyle/>
          <a:p>
            <a:r>
              <a:rPr lang="en-US" dirty="0"/>
              <a:t>STP: Analysis</a:t>
            </a:r>
          </a:p>
        </p:txBody>
      </p:sp>
      <p:sp>
        <p:nvSpPr>
          <p:cNvPr id="3" name="Content Placeholder 2">
            <a:extLst>
              <a:ext uri="{FF2B5EF4-FFF2-40B4-BE49-F238E27FC236}">
                <a16:creationId xmlns:a16="http://schemas.microsoft.com/office/drawing/2014/main" id="{A22BB6DE-35C6-48A9-8999-9A78420A7C61}"/>
              </a:ext>
            </a:extLst>
          </p:cNvPr>
          <p:cNvSpPr>
            <a:spLocks noGrp="1"/>
          </p:cNvSpPr>
          <p:nvPr>
            <p:ph idx="1"/>
          </p:nvPr>
        </p:nvSpPr>
        <p:spPr>
          <a:xfrm>
            <a:off x="228600" y="1809464"/>
            <a:ext cx="8686800" cy="628936"/>
          </a:xfrm>
        </p:spPr>
        <p:txBody>
          <a:bodyPr/>
          <a:lstStyle/>
          <a:p>
            <a:pPr>
              <a:buClr>
                <a:schemeClr val="bg1"/>
              </a:buClr>
            </a:pPr>
            <a:r>
              <a:rPr lang="en-US" dirty="0"/>
              <a:t>Steam generation</a:t>
            </a:r>
          </a:p>
          <a:p>
            <a:pPr marL="0" indent="0">
              <a:buClr>
                <a:srgbClr val="00B050"/>
              </a:buClr>
              <a:buNone/>
            </a:pPr>
            <a:endParaRPr lang="en-US" dirty="0"/>
          </a:p>
        </p:txBody>
      </p:sp>
      <p:sp>
        <p:nvSpPr>
          <p:cNvPr id="9" name="TextBox 8">
            <a:extLst>
              <a:ext uri="{FF2B5EF4-FFF2-40B4-BE49-F238E27FC236}">
                <a16:creationId xmlns:a16="http://schemas.microsoft.com/office/drawing/2014/main" id="{3DF86350-01A5-44B8-BE4C-AE16743C133A}"/>
              </a:ext>
            </a:extLst>
          </p:cNvPr>
          <p:cNvSpPr txBox="1"/>
          <p:nvPr/>
        </p:nvSpPr>
        <p:spPr>
          <a:xfrm>
            <a:off x="239221" y="2438400"/>
            <a:ext cx="9148619" cy="430887"/>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latin typeface="+mn-lt"/>
              </a:rPr>
              <a:t>How much heat is needed to produce the desired superheated steam? </a:t>
            </a:r>
          </a:p>
        </p:txBody>
      </p:sp>
      <p:sp>
        <p:nvSpPr>
          <p:cNvPr id="10" name="TextBox 9">
            <a:extLst>
              <a:ext uri="{FF2B5EF4-FFF2-40B4-BE49-F238E27FC236}">
                <a16:creationId xmlns:a16="http://schemas.microsoft.com/office/drawing/2014/main" id="{D23BCF6A-056E-4755-8212-2D73BC120D78}"/>
              </a:ext>
            </a:extLst>
          </p:cNvPr>
          <p:cNvSpPr txBox="1"/>
          <p:nvPr/>
        </p:nvSpPr>
        <p:spPr>
          <a:xfrm>
            <a:off x="239221" y="4344650"/>
            <a:ext cx="4312519" cy="1446550"/>
          </a:xfrm>
          <a:prstGeom prst="rect">
            <a:avLst/>
          </a:prstGeom>
          <a:noFill/>
        </p:spPr>
        <p:txBody>
          <a:bodyPr wrap="square" rtlCol="0">
            <a:spAutoFit/>
          </a:bodyPr>
          <a:lstStyle/>
          <a:p>
            <a:pPr marL="342900" indent="-342900">
              <a:buClr>
                <a:schemeClr val="bg1"/>
              </a:buClr>
              <a:buFont typeface="Wingdings" panose="05000000000000000000" pitchFamily="2" charset="2"/>
              <a:buChar char="§"/>
            </a:pPr>
            <a:r>
              <a:rPr lang="en-US" sz="2200" b="1" u="none" dirty="0">
                <a:solidFill>
                  <a:schemeClr val="bg2"/>
                </a:solidFill>
              </a:rPr>
              <a:t>Most of the energy is employed in the phase change</a:t>
            </a:r>
          </a:p>
          <a:p>
            <a:pPr marL="342900" indent="-342900">
              <a:buClr>
                <a:schemeClr val="bg1"/>
              </a:buClr>
              <a:buFont typeface="Wingdings" panose="05000000000000000000" pitchFamily="2" charset="2"/>
              <a:buChar char="§"/>
            </a:pPr>
            <a:r>
              <a:rPr lang="en-US" sz="2200" b="1" u="none" dirty="0">
                <a:solidFill>
                  <a:schemeClr val="bg2"/>
                </a:solidFill>
              </a:rPr>
              <a:t>Nanofluids enhanced heat capacity</a:t>
            </a:r>
          </a:p>
        </p:txBody>
      </p:sp>
      <p:pic>
        <p:nvPicPr>
          <p:cNvPr id="11" name="Picture 10">
            <a:extLst>
              <a:ext uri="{FF2B5EF4-FFF2-40B4-BE49-F238E27FC236}">
                <a16:creationId xmlns:a16="http://schemas.microsoft.com/office/drawing/2014/main" id="{8294040C-EA92-488D-AABE-4BE24C1BC16B}"/>
              </a:ext>
            </a:extLst>
          </p:cNvPr>
          <p:cNvPicPr/>
          <p:nvPr/>
        </p:nvPicPr>
        <p:blipFill rotWithShape="1">
          <a:blip r:embed="rId3">
            <a:extLst>
              <a:ext uri="{28A0092B-C50C-407E-A947-70E740481C1C}">
                <a14:useLocalDpi xmlns:a14="http://schemas.microsoft.com/office/drawing/2010/main" val="0"/>
              </a:ext>
            </a:extLst>
          </a:blip>
          <a:srcRect l="27765" t="4431" r="29539" b="1299"/>
          <a:stretch/>
        </p:blipFill>
        <p:spPr bwMode="auto">
          <a:xfrm>
            <a:off x="4675958" y="3075802"/>
            <a:ext cx="4254682" cy="358140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A5E8477-B079-40C7-A5BB-4EEC8C3A85EC}"/>
                  </a:ext>
                </a:extLst>
              </p:cNvPr>
              <p:cNvSpPr/>
              <p:nvPr/>
            </p:nvSpPr>
            <p:spPr>
              <a:xfrm>
                <a:off x="152400" y="3276600"/>
                <a:ext cx="4576619" cy="4608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ctrlPr>
                            <a:rPr lang="en-US" sz="1600" i="1" u="none" smtClean="0">
                              <a:solidFill>
                                <a:schemeClr val="bg2"/>
                              </a:solidFill>
                              <a:latin typeface="Cambria Math" panose="02040503050406030204" pitchFamily="18" charset="0"/>
                            </a:rPr>
                          </m:ctrlPr>
                        </m:dPr>
                        <m:e>
                          <m:r>
                            <a:rPr lang="en-US" sz="1600" i="1" u="none">
                              <a:solidFill>
                                <a:schemeClr val="bg2"/>
                              </a:solidFill>
                              <a:latin typeface="Cambria Math" panose="02040503050406030204" pitchFamily="18" charset="0"/>
                            </a:rPr>
                            <m:t>𝐸</m:t>
                          </m:r>
                          <m:r>
                            <a:rPr lang="en-US" sz="1600" i="0" u="none">
                              <a:solidFill>
                                <a:schemeClr val="bg2"/>
                              </a:solidFill>
                              <a:latin typeface="Cambria Math" panose="02040503050406030204" pitchFamily="18" charset="0"/>
                            </a:rPr>
                            <m:t>~ </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𝑤</m:t>
                              </m:r>
                            </m:sub>
                          </m:sSub>
                          <m:sSub>
                            <m:sSubPr>
                              <m:ctrlPr>
                                <a:rPr lang="en-US" sz="1600" i="1" u="none">
                                  <a:solidFill>
                                    <a:schemeClr val="bg2"/>
                                  </a:solidFill>
                                  <a:latin typeface="Cambria Math" panose="02040503050406030204" pitchFamily="18" charset="0"/>
                                </a:rPr>
                              </m:ctrlPr>
                            </m:sSub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𝑐</m:t>
                                  </m:r>
                                </m:e>
                                <m:sub>
                                  <m:r>
                                    <a:rPr lang="en-US" sz="1600" i="1" u="none">
                                      <a:solidFill>
                                        <a:schemeClr val="bg2"/>
                                      </a:solidFill>
                                      <a:latin typeface="Cambria Math" panose="02040503050406030204" pitchFamily="18" charset="0"/>
                                    </a:rPr>
                                    <m:t>𝑝</m:t>
                                  </m:r>
                                </m:sub>
                              </m:sSub>
                            </m:e>
                            <m:sub>
                              <m:r>
                                <a:rPr lang="en-US" sz="1600" i="1" u="none">
                                  <a:solidFill>
                                    <a:schemeClr val="bg2"/>
                                  </a:solidFill>
                                  <a:latin typeface="Cambria Math" panose="02040503050406030204" pitchFamily="18" charset="0"/>
                                </a:rPr>
                                <m:t>𝑤</m:t>
                              </m:r>
                            </m:sub>
                          </m:sSub>
                          <m:d>
                            <m:dPr>
                              <m:ctrlPr>
                                <a:rPr lang="en-US" sz="1600" i="1" u="none">
                                  <a:solidFill>
                                    <a:schemeClr val="bg2"/>
                                  </a:solidFill>
                                  <a:latin typeface="Cambria Math" panose="02040503050406030204" pitchFamily="18" charset="0"/>
                                </a:rPr>
                              </m:ctrlPr>
                            </m:d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𝑏</m:t>
                                  </m:r>
                                </m:sub>
                              </m:sSub>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0" u="none">
                                      <a:solidFill>
                                        <a:schemeClr val="bg2"/>
                                      </a:solidFill>
                                      <a:latin typeface="Cambria Math" panose="02040503050406030204" pitchFamily="18" charset="0"/>
                                    </a:rPr>
                                    <m:t>0</m:t>
                                  </m:r>
                                </m:sub>
                              </m:sSub>
                            </m:e>
                          </m:d>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𝑤</m:t>
                              </m:r>
                            </m:sub>
                          </m:sSub>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h</m:t>
                              </m:r>
                            </m:e>
                            <m:sub>
                              <m:r>
                                <a:rPr lang="en-US" sz="1600" i="1" u="none">
                                  <a:solidFill>
                                    <a:schemeClr val="bg2"/>
                                  </a:solidFill>
                                  <a:latin typeface="Cambria Math" panose="02040503050406030204" pitchFamily="18" charset="0"/>
                                </a:rPr>
                                <m:t>𝑙𝑣</m:t>
                              </m:r>
                            </m:sub>
                          </m:sSub>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𝑚</m:t>
                              </m:r>
                            </m:e>
                            <m:sub>
                              <m:r>
                                <a:rPr lang="en-US" sz="1600" i="1" u="none">
                                  <a:solidFill>
                                    <a:schemeClr val="bg2"/>
                                  </a:solidFill>
                                  <a:latin typeface="Cambria Math" panose="02040503050406030204" pitchFamily="18" charset="0"/>
                                </a:rPr>
                                <m:t>𝑤</m:t>
                              </m:r>
                            </m:sub>
                          </m:sSub>
                          <m:sSub>
                            <m:sSubPr>
                              <m:ctrlPr>
                                <a:rPr lang="en-US" sz="1600" i="1" u="none">
                                  <a:solidFill>
                                    <a:schemeClr val="bg2"/>
                                  </a:solidFill>
                                  <a:latin typeface="Cambria Math" panose="02040503050406030204" pitchFamily="18" charset="0"/>
                                </a:rPr>
                              </m:ctrlPr>
                            </m:sSubPr>
                            <m:e>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𝑐</m:t>
                                  </m:r>
                                </m:e>
                                <m:sub>
                                  <m:r>
                                    <a:rPr lang="en-US" sz="1600" i="1" u="none">
                                      <a:solidFill>
                                        <a:schemeClr val="bg2"/>
                                      </a:solidFill>
                                      <a:latin typeface="Cambria Math" panose="02040503050406030204" pitchFamily="18" charset="0"/>
                                    </a:rPr>
                                    <m:t>𝑝</m:t>
                                  </m:r>
                                </m:sub>
                              </m:sSub>
                            </m:e>
                            <m:sub>
                              <m:r>
                                <a:rPr lang="en-US" sz="1600" i="1" u="none">
                                  <a:solidFill>
                                    <a:schemeClr val="bg2"/>
                                  </a:solidFill>
                                  <a:latin typeface="Cambria Math" panose="02040503050406030204" pitchFamily="18" charset="0"/>
                                </a:rPr>
                                <m:t>𝑠</m:t>
                              </m:r>
                            </m:sub>
                          </m:sSub>
                          <m:r>
                            <a:rPr lang="en-US" sz="1600" i="0" u="none">
                              <a:solidFill>
                                <a:schemeClr val="bg2"/>
                              </a:solidFill>
                              <a:latin typeface="Cambria Math" panose="02040503050406030204" pitchFamily="18" charset="0"/>
                            </a:rPr>
                            <m:t> (</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𝑓</m:t>
                              </m:r>
                            </m:sub>
                          </m:sSub>
                          <m:r>
                            <a:rPr lang="en-US" sz="1600" i="0" u="none">
                              <a:solidFill>
                                <a:schemeClr val="bg2"/>
                              </a:solidFill>
                              <a:latin typeface="Cambria Math" panose="02040503050406030204" pitchFamily="18" charset="0"/>
                            </a:rPr>
                            <m:t>−</m:t>
                          </m:r>
                          <m:sSub>
                            <m:sSubPr>
                              <m:ctrlPr>
                                <a:rPr lang="en-US" sz="1600" i="1" u="none">
                                  <a:solidFill>
                                    <a:schemeClr val="bg2"/>
                                  </a:solidFill>
                                  <a:latin typeface="Cambria Math" panose="02040503050406030204" pitchFamily="18" charset="0"/>
                                </a:rPr>
                              </m:ctrlPr>
                            </m:sSubPr>
                            <m:e>
                              <m:r>
                                <a:rPr lang="en-US" sz="1600" i="1" u="none">
                                  <a:solidFill>
                                    <a:schemeClr val="bg2"/>
                                  </a:solidFill>
                                  <a:latin typeface="Cambria Math" panose="02040503050406030204" pitchFamily="18" charset="0"/>
                                </a:rPr>
                                <m:t>𝑇</m:t>
                              </m:r>
                            </m:e>
                            <m:sub>
                              <m:r>
                                <a:rPr lang="en-US" sz="1600" i="1" u="none">
                                  <a:solidFill>
                                    <a:schemeClr val="bg2"/>
                                  </a:solidFill>
                                  <a:latin typeface="Cambria Math" panose="02040503050406030204" pitchFamily="18" charset="0"/>
                                </a:rPr>
                                <m:t>𝑏</m:t>
                              </m:r>
                            </m:sub>
                          </m:sSub>
                        </m:e>
                      </m:d>
                    </m:oMath>
                  </m:oMathPara>
                </a14:m>
                <a:endParaRPr lang="en-US" sz="1600" u="none" dirty="0">
                  <a:solidFill>
                    <a:schemeClr val="bg2"/>
                  </a:solidFill>
                </a:endParaRPr>
              </a:p>
            </p:txBody>
          </p:sp>
        </mc:Choice>
        <mc:Fallback xmlns="">
          <p:sp>
            <p:nvSpPr>
              <p:cNvPr id="4" name="Rectangle 3">
                <a:extLst>
                  <a:ext uri="{FF2B5EF4-FFF2-40B4-BE49-F238E27FC236}">
                    <a16:creationId xmlns:a16="http://schemas.microsoft.com/office/drawing/2014/main" id="{2A5E8477-B079-40C7-A5BB-4EEC8C3A85EC}"/>
                  </a:ext>
                </a:extLst>
              </p:cNvPr>
              <p:cNvSpPr>
                <a:spLocks noRot="1" noChangeAspect="1" noMove="1" noResize="1" noEditPoints="1" noAdjustHandles="1" noChangeArrowheads="1" noChangeShapeType="1" noTextEdit="1"/>
              </p:cNvSpPr>
              <p:nvPr/>
            </p:nvSpPr>
            <p:spPr>
              <a:xfrm>
                <a:off x="152400" y="3276600"/>
                <a:ext cx="4576619" cy="460832"/>
              </a:xfrm>
              <a:prstGeom prst="rect">
                <a:avLst/>
              </a:prstGeom>
              <a:blipFill>
                <a:blip r:embed="rId4"/>
                <a:stretch>
                  <a:fillRect t="-165333" r="-15712" b="-248000"/>
                </a:stretch>
              </a:blipFill>
            </p:spPr>
            <p:txBody>
              <a:bodyPr/>
              <a:lstStyle/>
              <a:p>
                <a:r>
                  <a:rPr lang="en-US">
                    <a:noFill/>
                  </a:rPr>
                  <a:t> </a:t>
                </a:r>
              </a:p>
            </p:txBody>
          </p:sp>
        </mc:Fallback>
      </mc:AlternateContent>
    </p:spTree>
    <p:extLst>
      <p:ext uri="{BB962C8B-B14F-4D97-AF65-F5344CB8AC3E}">
        <p14:creationId xmlns:p14="http://schemas.microsoft.com/office/powerpoint/2010/main" val="2284326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9A415-EA8F-4C2D-9CCA-4922898D2402}"/>
              </a:ext>
            </a:extLst>
          </p:cNvPr>
          <p:cNvSpPr>
            <a:spLocks noGrp="1"/>
          </p:cNvSpPr>
          <p:nvPr>
            <p:ph idx="1"/>
          </p:nvPr>
        </p:nvSpPr>
        <p:spPr>
          <a:xfrm>
            <a:off x="228600" y="1752600"/>
            <a:ext cx="8321040" cy="580343"/>
          </a:xfrm>
        </p:spPr>
        <p:txBody>
          <a:bodyPr/>
          <a:lstStyle/>
          <a:p>
            <a:pPr>
              <a:buClr>
                <a:schemeClr val="bg1"/>
              </a:buClr>
              <a:buFont typeface="Wingdings" panose="05000000000000000000" pitchFamily="2" charset="2"/>
              <a:buChar char=""/>
            </a:pPr>
            <a:r>
              <a:rPr lang="en-US" dirty="0"/>
              <a:t>Thruster: Bell-shape nozzle </a:t>
            </a:r>
          </a:p>
        </p:txBody>
      </p:sp>
      <p:sp>
        <p:nvSpPr>
          <p:cNvPr id="4" name="Title 1">
            <a:extLst>
              <a:ext uri="{FF2B5EF4-FFF2-40B4-BE49-F238E27FC236}">
                <a16:creationId xmlns:a16="http://schemas.microsoft.com/office/drawing/2014/main" id="{786BED00-A9EE-477A-BC36-6078C886A776}"/>
              </a:ext>
            </a:extLst>
          </p:cNvPr>
          <p:cNvSpPr>
            <a:spLocks noGrp="1"/>
          </p:cNvSpPr>
          <p:nvPr>
            <p:ph type="title"/>
          </p:nvPr>
        </p:nvSpPr>
        <p:spPr>
          <a:xfrm>
            <a:off x="228600" y="1066800"/>
            <a:ext cx="8669482" cy="715057"/>
          </a:xfrm>
        </p:spPr>
        <p:txBody>
          <a:bodyPr/>
          <a:lstStyle/>
          <a:p>
            <a:r>
              <a:rPr lang="en-US" dirty="0"/>
              <a:t>STP: System Overview</a:t>
            </a:r>
          </a:p>
        </p:txBody>
      </p:sp>
      <p:pic>
        <p:nvPicPr>
          <p:cNvPr id="8" name="Picture 7">
            <a:extLst>
              <a:ext uri="{FF2B5EF4-FFF2-40B4-BE49-F238E27FC236}">
                <a16:creationId xmlns:a16="http://schemas.microsoft.com/office/drawing/2014/main" id="{55C10719-E28C-49DB-A493-307E27F28DF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8600" y="2544201"/>
            <a:ext cx="5099190" cy="2894856"/>
          </a:xfrm>
          <a:prstGeom prst="rect">
            <a:avLst/>
          </a:prstGeom>
          <a:noFill/>
          <a:ln>
            <a:noFill/>
          </a:ln>
        </p:spPr>
      </p:pic>
      <p:sp>
        <p:nvSpPr>
          <p:cNvPr id="7" name="TextBox 6">
            <a:extLst>
              <a:ext uri="{FF2B5EF4-FFF2-40B4-BE49-F238E27FC236}">
                <a16:creationId xmlns:a16="http://schemas.microsoft.com/office/drawing/2014/main" id="{2F611C01-C42F-4D8F-949A-CC93FC9ED9E2}"/>
              </a:ext>
            </a:extLst>
          </p:cNvPr>
          <p:cNvSpPr txBox="1"/>
          <p:nvPr/>
        </p:nvSpPr>
        <p:spPr>
          <a:xfrm>
            <a:off x="406118" y="5553232"/>
            <a:ext cx="8331764" cy="430887"/>
          </a:xfrm>
          <a:prstGeom prst="rect">
            <a:avLst/>
          </a:prstGeom>
          <a:noFill/>
        </p:spPr>
        <p:txBody>
          <a:bodyPr wrap="square" rtlCol="0">
            <a:spAutoFit/>
          </a:bodyPr>
          <a:lstStyle/>
          <a:p>
            <a:pPr algn="ctr"/>
            <a:r>
              <a:rPr lang="en-US" sz="2200" b="1" u="none" dirty="0">
                <a:solidFill>
                  <a:schemeClr val="bg2"/>
                </a:solidFill>
              </a:rPr>
              <a:t>Performance Tested on ANSYS Fluent</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28A5AD4-640E-4EF8-B3AA-138ED05ED98B}"/>
                  </a:ext>
                </a:extLst>
              </p:cNvPr>
              <p:cNvSpPr/>
              <p:nvPr/>
            </p:nvSpPr>
            <p:spPr>
              <a:xfrm>
                <a:off x="6264513" y="2618097"/>
                <a:ext cx="1634935" cy="819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u="none" smtClean="0">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𝐴</m:t>
                          </m:r>
                        </m:e>
                        <m:sub>
                          <m:r>
                            <a:rPr lang="en-US" sz="1600" i="1" u="none">
                              <a:solidFill>
                                <a:srgbClr val="080808"/>
                              </a:solidFill>
                              <a:latin typeface="Cambria Math" panose="02040503050406030204" pitchFamily="18" charset="0"/>
                            </a:rPr>
                            <m:t>𝑡</m:t>
                          </m:r>
                        </m:sub>
                      </m:sSub>
                      <m:r>
                        <a:rPr lang="en-US" sz="1600" i="0" u="none">
                          <a:solidFill>
                            <a:srgbClr val="080808"/>
                          </a:solidFill>
                          <a:latin typeface="Cambria Math" panose="02040503050406030204" pitchFamily="18" charset="0"/>
                        </a:rPr>
                        <m:t>=</m:t>
                      </m:r>
                      <m:f>
                        <m:fPr>
                          <m:ctrlPr>
                            <a:rPr lang="en-US" sz="1600" i="1" u="none">
                              <a:solidFill>
                                <a:srgbClr val="080808"/>
                              </a:solidFill>
                              <a:latin typeface="Cambria Math" panose="02040503050406030204" pitchFamily="18" charset="0"/>
                            </a:rPr>
                          </m:ctrlPr>
                        </m:fPr>
                        <m:num>
                          <m:acc>
                            <m:accPr>
                              <m:chr m:val="̇"/>
                              <m:ctrlPr>
                                <a:rPr lang="en-US" sz="1600" i="1" u="none">
                                  <a:solidFill>
                                    <a:srgbClr val="080808"/>
                                  </a:solidFill>
                                  <a:latin typeface="Cambria Math" panose="02040503050406030204" pitchFamily="18" charset="0"/>
                                </a:rPr>
                              </m:ctrlPr>
                            </m:accPr>
                            <m:e>
                              <m:r>
                                <a:rPr lang="en-US" sz="1600" i="1" u="none">
                                  <a:solidFill>
                                    <a:srgbClr val="080808"/>
                                  </a:solidFill>
                                  <a:latin typeface="Cambria Math" panose="02040503050406030204" pitchFamily="18" charset="0"/>
                                </a:rPr>
                                <m:t>𝑚</m:t>
                              </m:r>
                            </m:e>
                          </m:acc>
                        </m:num>
                        <m:den>
                          <m:sSup>
                            <m:sSupPr>
                              <m:ctrlPr>
                                <a:rPr lang="en-US" sz="1600" i="1" u="none">
                                  <a:solidFill>
                                    <a:srgbClr val="080808"/>
                                  </a:solidFill>
                                  <a:latin typeface="Cambria Math" panose="02040503050406030204" pitchFamily="18" charset="0"/>
                                </a:rPr>
                              </m:ctrlPr>
                            </m:sSupPr>
                            <m:e>
                              <m:r>
                                <a:rPr lang="en-US" sz="1600" i="1" u="none">
                                  <a:solidFill>
                                    <a:srgbClr val="080808"/>
                                  </a:solidFill>
                                  <a:latin typeface="Cambria Math" panose="02040503050406030204" pitchFamily="18" charset="0"/>
                                </a:rPr>
                                <m:t>𝑝</m:t>
                              </m:r>
                            </m:e>
                            <m:sup>
                              <m:r>
                                <a:rPr lang="en-US" sz="1600" i="0" u="none">
                                  <a:solidFill>
                                    <a:srgbClr val="080808"/>
                                  </a:solidFill>
                                  <a:latin typeface="Cambria Math" panose="02040503050406030204" pitchFamily="18" charset="0"/>
                                </a:rPr>
                                <m:t>∗</m:t>
                              </m:r>
                            </m:sup>
                          </m:sSup>
                        </m:den>
                      </m:f>
                      <m:rad>
                        <m:radPr>
                          <m:degHide m:val="on"/>
                          <m:ctrlPr>
                            <a:rPr lang="en-US" sz="1600" i="1" u="none">
                              <a:solidFill>
                                <a:srgbClr val="080808"/>
                              </a:solidFill>
                              <a:latin typeface="Cambria Math" panose="02040503050406030204" pitchFamily="18" charset="0"/>
                            </a:rPr>
                          </m:ctrlPr>
                        </m:radPr>
                        <m:deg/>
                        <m:e>
                          <m:f>
                            <m:fPr>
                              <m:ctrlPr>
                                <a:rPr lang="en-US" sz="1600" i="1" u="none">
                                  <a:solidFill>
                                    <a:srgbClr val="080808"/>
                                  </a:solidFill>
                                  <a:latin typeface="Cambria Math" panose="02040503050406030204" pitchFamily="18" charset="0"/>
                                </a:rPr>
                              </m:ctrlPr>
                            </m:fPr>
                            <m:num>
                              <m:sSub>
                                <m:sSubPr>
                                  <m:ctrlPr>
                                    <a:rPr lang="en-US" sz="1600" i="1" u="none">
                                      <a:solidFill>
                                        <a:srgbClr val="080808"/>
                                      </a:solidFill>
                                      <a:latin typeface="Cambria Math" panose="02040503050406030204" pitchFamily="18" charset="0"/>
                                    </a:rPr>
                                  </m:ctrlPr>
                                </m:sSubPr>
                                <m:e>
                                  <m:r>
                                    <a:rPr lang="en-US" sz="1600" i="1" u="none">
                                      <a:solidFill>
                                        <a:srgbClr val="080808"/>
                                      </a:solidFill>
                                      <a:latin typeface="Cambria Math" panose="02040503050406030204" pitchFamily="18" charset="0"/>
                                    </a:rPr>
                                    <m:t>𝑅</m:t>
                                  </m:r>
                                </m:e>
                                <m:sub>
                                  <m:r>
                                    <a:rPr lang="en-US" sz="1600" i="1" u="none">
                                      <a:solidFill>
                                        <a:srgbClr val="080808"/>
                                      </a:solidFill>
                                      <a:latin typeface="Cambria Math" panose="02040503050406030204" pitchFamily="18" charset="0"/>
                                    </a:rPr>
                                    <m:t>𝑔</m:t>
                                  </m:r>
                                </m:sub>
                              </m:sSub>
                              <m:r>
                                <a:rPr lang="en-US" sz="1600" i="0" u="none">
                                  <a:solidFill>
                                    <a:srgbClr val="080808"/>
                                  </a:solidFill>
                                  <a:latin typeface="Cambria Math" panose="02040503050406030204" pitchFamily="18" charset="0"/>
                                </a:rPr>
                                <m:t> </m:t>
                              </m:r>
                              <m:sSup>
                                <m:sSupPr>
                                  <m:ctrlPr>
                                    <a:rPr lang="en-US" sz="1600" i="1" u="none">
                                      <a:solidFill>
                                        <a:srgbClr val="080808"/>
                                      </a:solidFill>
                                      <a:latin typeface="Cambria Math" panose="02040503050406030204" pitchFamily="18" charset="0"/>
                                    </a:rPr>
                                  </m:ctrlPr>
                                </m:sSupPr>
                                <m:e>
                                  <m:r>
                                    <a:rPr lang="en-US" sz="1600" i="1" u="none">
                                      <a:solidFill>
                                        <a:srgbClr val="080808"/>
                                      </a:solidFill>
                                      <a:latin typeface="Cambria Math" panose="02040503050406030204" pitchFamily="18" charset="0"/>
                                    </a:rPr>
                                    <m:t>𝑇</m:t>
                                  </m:r>
                                </m:e>
                                <m:sup>
                                  <m:r>
                                    <a:rPr lang="en-US" sz="1600" i="0" u="none">
                                      <a:solidFill>
                                        <a:srgbClr val="080808"/>
                                      </a:solidFill>
                                      <a:latin typeface="Cambria Math" panose="02040503050406030204" pitchFamily="18" charset="0"/>
                                    </a:rPr>
                                    <m:t>∗</m:t>
                                  </m:r>
                                </m:sup>
                              </m:sSup>
                            </m:num>
                            <m:den>
                              <m:r>
                                <a:rPr lang="en-US" sz="1600" i="1" u="none">
                                  <a:solidFill>
                                    <a:srgbClr val="080808"/>
                                  </a:solidFill>
                                  <a:latin typeface="Cambria Math" panose="02040503050406030204" pitchFamily="18" charset="0"/>
                                </a:rPr>
                                <m:t>𝛾</m:t>
                              </m:r>
                            </m:den>
                          </m:f>
                          <m:r>
                            <a:rPr lang="en-US" sz="1600" i="0" u="none">
                              <a:solidFill>
                                <a:srgbClr val="080808"/>
                              </a:solidFill>
                              <a:latin typeface="Cambria Math" panose="02040503050406030204" pitchFamily="18" charset="0"/>
                            </a:rPr>
                            <m:t> </m:t>
                          </m:r>
                        </m:e>
                      </m:rad>
                    </m:oMath>
                  </m:oMathPara>
                </a14:m>
                <a:endParaRPr lang="en-US" sz="1600" u="none" dirty="0">
                  <a:solidFill>
                    <a:srgbClr val="080808"/>
                  </a:solidFill>
                </a:endParaRPr>
              </a:p>
            </p:txBody>
          </p:sp>
        </mc:Choice>
        <mc:Fallback xmlns="">
          <p:sp>
            <p:nvSpPr>
              <p:cNvPr id="14" name="Rectangle 13">
                <a:extLst>
                  <a:ext uri="{FF2B5EF4-FFF2-40B4-BE49-F238E27FC236}">
                    <a16:creationId xmlns:a16="http://schemas.microsoft.com/office/drawing/2014/main" id="{C28A5AD4-640E-4EF8-B3AA-138ED05ED98B}"/>
                  </a:ext>
                </a:extLst>
              </p:cNvPr>
              <p:cNvSpPr>
                <a:spLocks noRot="1" noChangeAspect="1" noMove="1" noResize="1" noEditPoints="1" noAdjustHandles="1" noChangeArrowheads="1" noChangeShapeType="1" noTextEdit="1"/>
              </p:cNvSpPr>
              <p:nvPr/>
            </p:nvSpPr>
            <p:spPr>
              <a:xfrm>
                <a:off x="6264513" y="2618097"/>
                <a:ext cx="1634935" cy="81984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3637731C-8C63-4BFD-BC5E-EB898514BA23}"/>
                  </a:ext>
                </a:extLst>
              </p:cNvPr>
              <p:cNvSpPr/>
              <p:nvPr/>
            </p:nvSpPr>
            <p:spPr>
              <a:xfrm>
                <a:off x="5540614" y="3552112"/>
                <a:ext cx="3082735" cy="1036181"/>
              </a:xfrm>
              <a:prstGeom prst="rect">
                <a:avLst/>
              </a:prstGeom>
            </p:spPr>
            <p:txBody>
              <a:bodyPr wrap="square">
                <a:spAutoFit/>
              </a:bodyPr>
              <a:lstStyle/>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eqArr>
                        <m:eqArrPr>
                          <m:ctrlPr>
                            <a:rPr lang="en-US" sz="1600" i="1" u="none" smtClean="0">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eqArrPr>
                        <m:e>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𝑥</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𝑎</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sSup>
                            <m:sSupPr>
                              <m:ctrlP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sSupPr>
                            <m:e>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𝑦</m:t>
                              </m:r>
                            </m:e>
                            <m:sup>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2</m:t>
                              </m:r>
                            </m:sup>
                          </m:sSup>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𝑏</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𝑦</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𝑐</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e>
                      </m:eqArr>
                    </m:oMath>
                  </m:oMathPara>
                </a14:m>
                <a:endParaRPr lang="en-US" sz="1600" u="none" dirty="0">
                  <a:solidFill>
                    <a:srgbClr val="080808"/>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eqArr>
                        <m:eqArrPr>
                          <m:ctrlP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eqArrPr>
                        <m:e>
                          <m:sSub>
                            <m:sSubPr>
                              <m:ctrlP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sSubPr>
                            <m:e>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𝑥</m:t>
                              </m:r>
                            </m:e>
                            <m:sub>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𝑒𝑥𝑖𝑡</m:t>
                              </m:r>
                            </m:sub>
                          </m:sSub>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𝑎</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sSubSup>
                            <m:sSubSupPr>
                              <m:ctrlP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sSubSupPr>
                            <m:e>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𝑅</m:t>
                              </m:r>
                            </m:e>
                            <m:sub>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𝑒</m:t>
                              </m:r>
                            </m:sub>
                            <m:sup>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2</m:t>
                              </m:r>
                            </m:sup>
                          </m:sSubSup>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𝑏</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sSub>
                            <m:sSubPr>
                              <m:ctrlP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ctrlPr>
                            </m:sSubPr>
                            <m:e>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𝑅</m:t>
                              </m:r>
                            </m:e>
                            <m:sub>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𝑒</m:t>
                              </m:r>
                            </m:sub>
                          </m:sSub>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𝑐</m:t>
                          </m:r>
                          <m:r>
                            <a:rPr lang="en-US" sz="1600" i="1" u="none">
                              <a:solidFill>
                                <a:srgbClr val="080808"/>
                              </a:solidFill>
                              <a:latin typeface="Cambria Math" panose="02040503050406030204" pitchFamily="18" charset="0"/>
                              <a:ea typeface="Calibri" panose="020F0502020204030204" pitchFamily="34" charset="0"/>
                              <a:cs typeface="Times New Roman" panose="02020603050405020304" pitchFamily="18" charset="0"/>
                            </a:rPr>
                            <m:t> #</m:t>
                          </m:r>
                        </m:e>
                      </m:eqArr>
                    </m:oMath>
                  </m:oMathPara>
                </a14:m>
                <a:endParaRPr lang="en-US" sz="1600" u="none" dirty="0">
                  <a:solidFill>
                    <a:srgbClr val="080808"/>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3637731C-8C63-4BFD-BC5E-EB898514BA23}"/>
                  </a:ext>
                </a:extLst>
              </p:cNvPr>
              <p:cNvSpPr>
                <a:spLocks noRot="1" noChangeAspect="1" noMove="1" noResize="1" noEditPoints="1" noAdjustHandles="1" noChangeArrowheads="1" noChangeShapeType="1" noTextEdit="1"/>
              </p:cNvSpPr>
              <p:nvPr/>
            </p:nvSpPr>
            <p:spPr>
              <a:xfrm>
                <a:off x="5540614" y="3552112"/>
                <a:ext cx="3082735" cy="103618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32BBBBB9-0A82-460E-A04F-29D80EC11B3B}"/>
                  </a:ext>
                </a:extLst>
              </p:cNvPr>
              <p:cNvSpPr/>
              <p:nvPr/>
            </p:nvSpPr>
            <p:spPr>
              <a:xfrm>
                <a:off x="5245560" y="4623022"/>
                <a:ext cx="3672840" cy="57034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u="none" smtClean="0">
                          <a:solidFill>
                            <a:srgbClr val="080808"/>
                          </a:solidFill>
                          <a:latin typeface="Cambria Math" panose="02040503050406030204" pitchFamily="18" charset="0"/>
                        </a:rPr>
                        <m:t>𝐿</m:t>
                      </m:r>
                      <m:r>
                        <a:rPr lang="en-US" sz="1400" i="0" u="none">
                          <a:solidFill>
                            <a:srgbClr val="080808"/>
                          </a:solidFill>
                          <a:latin typeface="Cambria Math" panose="02040503050406030204" pitchFamily="18" charset="0"/>
                        </a:rPr>
                        <m:t>=</m:t>
                      </m:r>
                      <m:f>
                        <m:fPr>
                          <m:ctrlPr>
                            <a:rPr lang="en-US" sz="1400" i="1" u="none">
                              <a:solidFill>
                                <a:srgbClr val="080808"/>
                              </a:solidFill>
                              <a:latin typeface="Cambria Math" panose="02040503050406030204" pitchFamily="18" charset="0"/>
                            </a:rPr>
                          </m:ctrlPr>
                        </m:fPr>
                        <m:num>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𝑅</m:t>
                              </m:r>
                            </m:e>
                            <m:sub>
                              <m:r>
                                <a:rPr lang="en-US" sz="1400" i="1" u="none">
                                  <a:solidFill>
                                    <a:srgbClr val="080808"/>
                                  </a:solidFill>
                                  <a:latin typeface="Cambria Math" panose="02040503050406030204" pitchFamily="18" charset="0"/>
                                </a:rPr>
                                <m:t>𝑔</m:t>
                              </m:r>
                            </m:sub>
                          </m:sSub>
                          <m:d>
                            <m:dPr>
                              <m:ctrlPr>
                                <a:rPr lang="en-US" sz="1400" i="1" u="none">
                                  <a:solidFill>
                                    <a:srgbClr val="080808"/>
                                  </a:solidFill>
                                  <a:latin typeface="Cambria Math" panose="02040503050406030204" pitchFamily="18" charset="0"/>
                                </a:rPr>
                              </m:ctrlPr>
                            </m:dPr>
                            <m:e>
                              <m:rad>
                                <m:radPr>
                                  <m:degHide m:val="on"/>
                                  <m:ctrlPr>
                                    <a:rPr lang="en-US" sz="1400" i="1" u="none">
                                      <a:solidFill>
                                        <a:srgbClr val="080808"/>
                                      </a:solidFill>
                                      <a:latin typeface="Cambria Math" panose="02040503050406030204" pitchFamily="18" charset="0"/>
                                    </a:rPr>
                                  </m:ctrlPr>
                                </m:radPr>
                                <m:deg/>
                                <m:e>
                                  <m:r>
                                    <a:rPr lang="en-US" sz="1400" i="1" u="none">
                                      <a:solidFill>
                                        <a:srgbClr val="080808"/>
                                      </a:solidFill>
                                      <a:latin typeface="Cambria Math" panose="02040503050406030204" pitchFamily="18" charset="0"/>
                                    </a:rPr>
                                    <m:t>𝜀</m:t>
                                  </m:r>
                                </m:e>
                              </m:rad>
                              <m:r>
                                <a:rPr lang="en-US" sz="1400" i="0" u="none">
                                  <a:solidFill>
                                    <a:srgbClr val="080808"/>
                                  </a:solidFill>
                                  <a:latin typeface="Cambria Math" panose="02040503050406030204" pitchFamily="18" charset="0"/>
                                </a:rPr>
                                <m:t>−1</m:t>
                              </m:r>
                            </m:e>
                          </m:d>
                        </m:num>
                        <m:den>
                          <m:func>
                            <m:funcPr>
                              <m:ctrlPr>
                                <a:rPr lang="en-US" sz="1400" i="1" u="none">
                                  <a:solidFill>
                                    <a:srgbClr val="080808"/>
                                  </a:solidFill>
                                  <a:latin typeface="Cambria Math" panose="02040503050406030204" pitchFamily="18" charset="0"/>
                                </a:rPr>
                              </m:ctrlPr>
                            </m:funcPr>
                            <m:fName>
                              <m:r>
                                <m:rPr>
                                  <m:sty m:val="p"/>
                                </m:rPr>
                                <a:rPr lang="en-US" sz="1400" i="0" u="none">
                                  <a:solidFill>
                                    <a:srgbClr val="080808"/>
                                  </a:solidFill>
                                  <a:latin typeface="Cambria Math" panose="02040503050406030204" pitchFamily="18" charset="0"/>
                                </a:rPr>
                                <m:t>tan</m:t>
                              </m:r>
                            </m:fName>
                            <m:e>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𝛼</m:t>
                                  </m:r>
                                </m:e>
                                <m:sub>
                                  <m:r>
                                    <a:rPr lang="en-US" sz="1400" i="1" u="none">
                                      <a:solidFill>
                                        <a:srgbClr val="080808"/>
                                      </a:solidFill>
                                      <a:latin typeface="Cambria Math" panose="02040503050406030204" pitchFamily="18" charset="0"/>
                                    </a:rPr>
                                    <m:t>𝑐</m:t>
                                  </m:r>
                                </m:sub>
                              </m:sSub>
                            </m:e>
                          </m:func>
                        </m:den>
                      </m:f>
                      <m:r>
                        <a:rPr lang="en-US" sz="1400" i="0" u="none">
                          <a:solidFill>
                            <a:srgbClr val="080808"/>
                          </a:solidFill>
                          <a:latin typeface="Cambria Math" panose="02040503050406030204" pitchFamily="18" charset="0"/>
                        </a:rPr>
                        <m:t>+</m:t>
                      </m:r>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𝑅</m:t>
                          </m:r>
                        </m:e>
                        <m:sub>
                          <m:r>
                            <a:rPr lang="en-US" sz="1400" i="1" u="none">
                              <a:solidFill>
                                <a:srgbClr val="080808"/>
                              </a:solidFill>
                              <a:latin typeface="Cambria Math" panose="02040503050406030204" pitchFamily="18" charset="0"/>
                            </a:rPr>
                            <m:t>𝑎𝑔</m:t>
                          </m:r>
                        </m:sub>
                      </m:sSub>
                      <m:f>
                        <m:fPr>
                          <m:ctrlPr>
                            <a:rPr lang="en-US" sz="1400" i="1" u="none">
                              <a:solidFill>
                                <a:srgbClr val="080808"/>
                              </a:solidFill>
                              <a:latin typeface="Cambria Math" panose="02040503050406030204" pitchFamily="18" charset="0"/>
                            </a:rPr>
                          </m:ctrlPr>
                        </m:fPr>
                        <m:num>
                          <m:func>
                            <m:funcPr>
                              <m:ctrlPr>
                                <a:rPr lang="en-US" sz="1400" i="1" u="none">
                                  <a:solidFill>
                                    <a:srgbClr val="080808"/>
                                  </a:solidFill>
                                  <a:latin typeface="Cambria Math" panose="02040503050406030204" pitchFamily="18" charset="0"/>
                                </a:rPr>
                              </m:ctrlPr>
                            </m:funcPr>
                            <m:fName>
                              <m:r>
                                <m:rPr>
                                  <m:sty m:val="p"/>
                                </m:rPr>
                                <a:rPr lang="en-US" sz="1400" i="0" u="none">
                                  <a:solidFill>
                                    <a:srgbClr val="080808"/>
                                  </a:solidFill>
                                  <a:latin typeface="Cambria Math" panose="02040503050406030204" pitchFamily="18" charset="0"/>
                                </a:rPr>
                                <m:t>cos</m:t>
                              </m:r>
                            </m:fName>
                            <m:e>
                              <m:d>
                                <m:dPr>
                                  <m:ctrlPr>
                                    <a:rPr lang="en-US" sz="1400" i="1" u="none">
                                      <a:solidFill>
                                        <a:srgbClr val="080808"/>
                                      </a:solidFill>
                                      <a:latin typeface="Cambria Math" panose="02040503050406030204" pitchFamily="18" charset="0"/>
                                    </a:rPr>
                                  </m:ctrlPr>
                                </m:dPr>
                                <m:e>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𝜃</m:t>
                                      </m:r>
                                    </m:e>
                                    <m:sub>
                                      <m:r>
                                        <a:rPr lang="en-US" sz="1400" i="1" u="none">
                                          <a:solidFill>
                                            <a:srgbClr val="080808"/>
                                          </a:solidFill>
                                          <a:latin typeface="Cambria Math" panose="02040503050406030204" pitchFamily="18" charset="0"/>
                                        </a:rPr>
                                        <m:t>𝑛</m:t>
                                      </m:r>
                                    </m:sub>
                                  </m:sSub>
                                  <m:r>
                                    <a:rPr lang="en-US" sz="1400" i="0" u="none">
                                      <a:solidFill>
                                        <a:srgbClr val="080808"/>
                                      </a:solidFill>
                                      <a:latin typeface="Cambria Math" panose="02040503050406030204" pitchFamily="18" charset="0"/>
                                    </a:rPr>
                                    <m:t>−</m:t>
                                  </m:r>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𝛼</m:t>
                                      </m:r>
                                    </m:e>
                                    <m:sub>
                                      <m:r>
                                        <a:rPr lang="en-US" sz="1400" i="1" u="none">
                                          <a:solidFill>
                                            <a:srgbClr val="080808"/>
                                          </a:solidFill>
                                          <a:latin typeface="Cambria Math" panose="02040503050406030204" pitchFamily="18" charset="0"/>
                                        </a:rPr>
                                        <m:t>𝑐</m:t>
                                      </m:r>
                                    </m:sub>
                                  </m:sSub>
                                </m:e>
                              </m:d>
                            </m:e>
                          </m:func>
                          <m:r>
                            <a:rPr lang="en-US" sz="1400" i="0" u="none">
                              <a:solidFill>
                                <a:srgbClr val="080808"/>
                              </a:solidFill>
                              <a:latin typeface="Cambria Math" panose="02040503050406030204" pitchFamily="18" charset="0"/>
                            </a:rPr>
                            <m:t>−</m:t>
                          </m:r>
                          <m:func>
                            <m:funcPr>
                              <m:ctrlPr>
                                <a:rPr lang="en-US" sz="1400" i="1" u="none">
                                  <a:solidFill>
                                    <a:srgbClr val="080808"/>
                                  </a:solidFill>
                                  <a:latin typeface="Cambria Math" panose="02040503050406030204" pitchFamily="18" charset="0"/>
                                </a:rPr>
                              </m:ctrlPr>
                            </m:funcPr>
                            <m:fName>
                              <m:r>
                                <m:rPr>
                                  <m:sty m:val="p"/>
                                </m:rPr>
                                <a:rPr lang="en-US" sz="1400" i="0" u="none">
                                  <a:solidFill>
                                    <a:srgbClr val="080808"/>
                                  </a:solidFill>
                                  <a:latin typeface="Cambria Math" panose="02040503050406030204" pitchFamily="18" charset="0"/>
                                </a:rPr>
                                <m:t>cos</m:t>
                              </m:r>
                            </m:fName>
                            <m:e>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𝛼</m:t>
                                  </m:r>
                                </m:e>
                                <m:sub>
                                  <m:r>
                                    <a:rPr lang="en-US" sz="1400" i="1" u="none">
                                      <a:solidFill>
                                        <a:srgbClr val="080808"/>
                                      </a:solidFill>
                                      <a:latin typeface="Cambria Math" panose="02040503050406030204" pitchFamily="18" charset="0"/>
                                    </a:rPr>
                                    <m:t>𝑐</m:t>
                                  </m:r>
                                </m:sub>
                              </m:sSub>
                            </m:e>
                          </m:func>
                        </m:num>
                        <m:den>
                          <m:func>
                            <m:funcPr>
                              <m:ctrlPr>
                                <a:rPr lang="en-US" sz="1400" i="1" u="none">
                                  <a:solidFill>
                                    <a:srgbClr val="080808"/>
                                  </a:solidFill>
                                  <a:latin typeface="Cambria Math" panose="02040503050406030204" pitchFamily="18" charset="0"/>
                                </a:rPr>
                              </m:ctrlPr>
                            </m:funcPr>
                            <m:fName>
                              <m:r>
                                <m:rPr>
                                  <m:sty m:val="p"/>
                                </m:rPr>
                                <a:rPr lang="en-US" sz="1400" i="0" u="none">
                                  <a:solidFill>
                                    <a:srgbClr val="080808"/>
                                  </a:solidFill>
                                  <a:latin typeface="Cambria Math" panose="02040503050406030204" pitchFamily="18" charset="0"/>
                                </a:rPr>
                                <m:t>sin</m:t>
                              </m:r>
                            </m:fName>
                            <m:e>
                              <m:sSub>
                                <m:sSubPr>
                                  <m:ctrlPr>
                                    <a:rPr lang="en-US" sz="1400" i="1" u="none">
                                      <a:solidFill>
                                        <a:srgbClr val="080808"/>
                                      </a:solidFill>
                                      <a:latin typeface="Cambria Math" panose="02040503050406030204" pitchFamily="18" charset="0"/>
                                    </a:rPr>
                                  </m:ctrlPr>
                                </m:sSubPr>
                                <m:e>
                                  <m:r>
                                    <a:rPr lang="en-US" sz="1400" i="1" u="none">
                                      <a:solidFill>
                                        <a:srgbClr val="080808"/>
                                      </a:solidFill>
                                      <a:latin typeface="Cambria Math" panose="02040503050406030204" pitchFamily="18" charset="0"/>
                                    </a:rPr>
                                    <m:t>𝛼</m:t>
                                  </m:r>
                                </m:e>
                                <m:sub>
                                  <m:r>
                                    <a:rPr lang="en-US" sz="1400" i="1" u="none">
                                      <a:solidFill>
                                        <a:srgbClr val="080808"/>
                                      </a:solidFill>
                                      <a:latin typeface="Cambria Math" panose="02040503050406030204" pitchFamily="18" charset="0"/>
                                    </a:rPr>
                                    <m:t>𝑐</m:t>
                                  </m:r>
                                </m:sub>
                              </m:sSub>
                            </m:e>
                          </m:func>
                        </m:den>
                      </m:f>
                    </m:oMath>
                  </m:oMathPara>
                </a14:m>
                <a:endParaRPr lang="en-US" sz="1600" u="none" dirty="0">
                  <a:solidFill>
                    <a:srgbClr val="080808"/>
                  </a:solidFill>
                </a:endParaRPr>
              </a:p>
            </p:txBody>
          </p:sp>
        </mc:Choice>
        <mc:Fallback xmlns="">
          <p:sp>
            <p:nvSpPr>
              <p:cNvPr id="16" name="Rectangle 15">
                <a:extLst>
                  <a:ext uri="{FF2B5EF4-FFF2-40B4-BE49-F238E27FC236}">
                    <a16:creationId xmlns:a16="http://schemas.microsoft.com/office/drawing/2014/main" id="{32BBBBB9-0A82-460E-A04F-29D80EC11B3B}"/>
                  </a:ext>
                </a:extLst>
              </p:cNvPr>
              <p:cNvSpPr>
                <a:spLocks noRot="1" noChangeAspect="1" noMove="1" noResize="1" noEditPoints="1" noAdjustHandles="1" noChangeArrowheads="1" noChangeShapeType="1" noTextEdit="1"/>
              </p:cNvSpPr>
              <p:nvPr/>
            </p:nvSpPr>
            <p:spPr>
              <a:xfrm>
                <a:off x="5245560" y="4623022"/>
                <a:ext cx="3672840" cy="570349"/>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10184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898A-9533-4B78-892B-1EA1E370C8FA}"/>
              </a:ext>
            </a:extLst>
          </p:cNvPr>
          <p:cNvSpPr>
            <a:spLocks noGrp="1"/>
          </p:cNvSpPr>
          <p:nvPr>
            <p:ph type="title"/>
          </p:nvPr>
        </p:nvSpPr>
        <p:spPr/>
        <p:txBody>
          <a:bodyPr/>
          <a:lstStyle/>
          <a:p>
            <a:r>
              <a:rPr lang="en-US" dirty="0"/>
              <a:t>ANSYS Fluent Model</a:t>
            </a:r>
          </a:p>
        </p:txBody>
      </p:sp>
      <p:sp>
        <p:nvSpPr>
          <p:cNvPr id="3" name="Content Placeholder 2">
            <a:extLst>
              <a:ext uri="{FF2B5EF4-FFF2-40B4-BE49-F238E27FC236}">
                <a16:creationId xmlns:a16="http://schemas.microsoft.com/office/drawing/2014/main" id="{CC6E8C29-E174-42AB-B8F2-8BF842AC3D2A}"/>
              </a:ext>
            </a:extLst>
          </p:cNvPr>
          <p:cNvSpPr>
            <a:spLocks noGrp="1"/>
          </p:cNvSpPr>
          <p:nvPr>
            <p:ph idx="1"/>
          </p:nvPr>
        </p:nvSpPr>
        <p:spPr/>
        <p:txBody>
          <a:bodyPr/>
          <a:lstStyle/>
          <a:p>
            <a:pPr marL="0" indent="0">
              <a:buNone/>
            </a:pPr>
            <a:endParaRPr lang="en-US" dirty="0"/>
          </a:p>
        </p:txBody>
      </p:sp>
      <p:pic>
        <p:nvPicPr>
          <p:cNvPr id="4" name="Picture 3">
            <a:extLst>
              <a:ext uri="{FF2B5EF4-FFF2-40B4-BE49-F238E27FC236}">
                <a16:creationId xmlns:a16="http://schemas.microsoft.com/office/drawing/2014/main" id="{BAA0083E-1BB9-4A34-933D-159E4483A24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5840" y="2034882"/>
            <a:ext cx="3566160" cy="1913254"/>
          </a:xfrm>
          <a:prstGeom prst="rect">
            <a:avLst/>
          </a:prstGeom>
          <a:noFill/>
          <a:ln>
            <a:noFill/>
          </a:ln>
        </p:spPr>
      </p:pic>
      <p:pic>
        <p:nvPicPr>
          <p:cNvPr id="5" name="Picture 4">
            <a:extLst>
              <a:ext uri="{FF2B5EF4-FFF2-40B4-BE49-F238E27FC236}">
                <a16:creationId xmlns:a16="http://schemas.microsoft.com/office/drawing/2014/main" id="{E050443C-043B-47E0-A02C-A9F6E47B993E}"/>
              </a:ext>
            </a:extLst>
          </p:cNvPr>
          <p:cNvPicPr/>
          <p:nvPr/>
        </p:nvPicPr>
        <p:blipFill rotWithShape="1">
          <a:blip r:embed="rId3">
            <a:extLst>
              <a:ext uri="{28A0092B-C50C-407E-A947-70E740481C1C}">
                <a14:useLocalDpi xmlns:a14="http://schemas.microsoft.com/office/drawing/2010/main" val="0"/>
              </a:ext>
            </a:extLst>
          </a:blip>
          <a:srcRect t="12682" r="585" b="2439"/>
          <a:stretch/>
        </p:blipFill>
        <p:spPr bwMode="auto">
          <a:xfrm>
            <a:off x="5166360" y="2057400"/>
            <a:ext cx="3291840" cy="1913254"/>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F29D57F0-8371-4A41-893A-F60D91B2A388}"/>
              </a:ext>
            </a:extLst>
          </p:cNvPr>
          <p:cNvPicPr/>
          <p:nvPr/>
        </p:nvPicPr>
        <p:blipFill>
          <a:blip r:embed="rId4"/>
          <a:stretch>
            <a:fillRect/>
          </a:stretch>
        </p:blipFill>
        <p:spPr>
          <a:xfrm>
            <a:off x="2241867" y="3031173"/>
            <a:ext cx="4812665" cy="3324225"/>
          </a:xfrm>
          <a:prstGeom prst="rect">
            <a:avLst/>
          </a:prstGeom>
        </p:spPr>
      </p:pic>
    </p:spTree>
    <p:extLst>
      <p:ext uri="{BB962C8B-B14F-4D97-AF65-F5344CB8AC3E}">
        <p14:creationId xmlns:p14="http://schemas.microsoft.com/office/powerpoint/2010/main" val="237692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REAMBLE" val="\documentclass{article}&#10;\pagestyle{empty}&#10;\usepackage{xspace,amssymb,amsfonts,amsmath}&#10;\usepackage{color}&#10;\usepackage{TeX4PPT}&#10;"/>
  <p:tag name="MAGPC" val="200"/>
  <p:tag name="FONTSIZE" val="10"/>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dec52&quot;/&gt;&lt;property id=&quot;20144&quot; value=&quot;1&quot;/&gt;&lt;property id=&quot;20146&quot; value=&quot;0&quot;/&gt;&lt;property id=&quot;20147&quot; value=&quot;0&quot;/&gt;&lt;property id=&quot;20148&quot; value=&quot;5&quot;/&gt;&lt;property id=&quot;20180&quot; value=&quot;0&quot;/&gt;&lt;property id=&quot;20181&quot; value=&quot;1&quot;/&gt;&lt;property id=&quot;20182&quot; value=&quot;0&quot;/&gt;&lt;property id=&quot;20183&quot; value=&quot;1&quot;/&gt;&lt;property id=&quot;20184&quot; value=&quot;7&quot;/&gt;&lt;property id=&quot;20224&quot; value=&quot;C:\Documents and Settings\Jekan\Desktop&quot;/&gt;&lt;property id=&quot;20250&quot; value=&quot;0&quot;/&gt;&lt;property id=&quot;20251&quot; value=&quot;0&quot;/&gt;&lt;property id=&quot;20259&quot; value=&quot;0&quot;/&gt;&lt;object type=&quot;10&quot; unique_id=&quot;10002&quot;&gt;&lt;object type=&quot;11&quot; unique_id=&quot;10003&quot;&gt;&lt;property id=&quot;20180&quot; value=&quot;0&quot;/&gt;&lt;property id=&quot;20181&quot; value=&quot;1&quot;/&gt;&lt;property id=&quot;20182&quot; value=&quot;0&quot;/&gt;&lt;property id=&quot;20183&quot; value=&quot;1&quot;/&gt;&lt;/object&gt;&lt;object type=&quot;12&quot; unique_id=&quot;10145&quot;&gt;&lt;/object&gt;&lt;/object&gt;&lt;object type=&quot;4&quot; unique_id=&quot;10004&quot;&gt;&lt;/object&gt;&lt;object type=&quot;2&quot; unique_id=&quot;10005&quot;&gt;&lt;object type=&quot;3&quot; unique_id=&quot;10006&quot;&gt;&lt;property id=&quot;20148&quot; value=&quot;5&quot;/&gt;&lt;property id=&quot;20300&quot; value=&quot;Slide 1 - &amp;quot;A Regulatory Theory &amp;#x0D;&amp;#x0A;of Cortical Organization &amp;#x0D;&amp;#x0A;and its Applications to Robotics&amp;quot;&quot;/&gt;&lt;property id=&quot;20307&quot; value=&quot;256&quot;/&gt;&lt;property id=&quot;20309&quot; value=&quot;-1&quot;/&gt;&lt;/object&gt;&lt;object type=&quot;3&quot; unique_id=&quot;10007&quot;&gt;&lt;property id=&quot;20148&quot; value=&quot;5&quot;/&gt;&lt;property id=&quot;20300&quot; value=&quot;Slide 2 - &amp;quot;Outline&amp;quot;&quot;/&gt;&lt;property id=&quot;20307&quot; value=&quot;257&quot;/&gt;&lt;property id=&quot;20309&quot; value=&quot;-1&quot;/&gt;&lt;/object&gt;&lt;object type=&quot;3&quot; unique_id=&quot;10008&quot;&gt;&lt;property id=&quot;20148&quot; value=&quot;5&quot;/&gt;&lt;property id=&quot;20300&quot; value=&quot;Slide 3 - &amp;quot;Motivation&amp;quot;&quot;/&gt;&lt;property id=&quot;20307&quot; value=&quot;258&quot;/&gt;&lt;property id=&quot;20309&quot; value=&quot;-1&quot;/&gt;&lt;/object&gt;&lt;object type=&quot;3&quot; unique_id=&quot;10009&quot;&gt;&lt;property id=&quot;20148&quot; value=&quot;5&quot;/&gt;&lt;property id=&quot;20300&quot; value=&quot;Slide 4 - &amp;quot;Motivation&amp;quot;&quot;/&gt;&lt;property id=&quot;20307&quot; value=&quot;276&quot;/&gt;&lt;property id=&quot;20309&quot; value=&quot;-1&quot;/&gt;&lt;/object&gt;&lt;object type=&quot;3&quot; unique_id=&quot;10010&quot;&gt;&lt;property id=&quot;20148&quot; value=&quot;5&quot;/&gt;&lt;property id=&quot;20300&quot; value=&quot;Slide 5 - &amp;quot;Motivation&amp;quot;&quot;/&gt;&lt;property id=&quot;20307&quot; value=&quot;277&quot;/&gt;&lt;property id=&quot;20309&quot; value=&quot;-1&quot;/&gt;&lt;/object&gt;&lt;object type=&quot;3&quot; unique_id=&quot;10016&quot;&gt;&lt;property id=&quot;20148&quot; value=&quot;5&quot;/&gt;&lt;property id=&quot;20300&quot; value=&quot;Slide 10 - &amp;quot;Nature’s Control System: Regulation&amp;quot;&quot;/&gt;&lt;property id=&quot;20307&quot; value=&quot;278&quot;/&gt;&lt;property id=&quot;20309&quot; value=&quot;-1&quot;/&gt;&lt;/object&gt;&lt;object type=&quot;3&quot; unique_id=&quot;10017&quot;&gt;&lt;property id=&quot;20148&quot; value=&quot;5&quot;/&gt;&lt;property id=&quot;20300&quot; value=&quot;Slide 11 - &amp;quot;Objective&amp;quot;&quot;/&gt;&lt;property id=&quot;20307&quot; value=&quot;267&quot;/&gt;&lt;property id=&quot;20309&quot; value=&quot;-1&quot;/&gt;&lt;/object&gt;&lt;object type=&quot;3&quot; unique_id=&quot;10018&quot;&gt;&lt;property id=&quot;20148&quot; value=&quot;5&quot;/&gt;&lt;property id=&quot;20300&quot; value=&quot;Slide 130 - &amp;quot;Evolutionary Algorithms&amp;quot;&quot;/&gt;&lt;property id=&quot;20307&quot; value=&quot;299&quot;/&gt;&lt;property id=&quot;20309&quot; value=&quot;-1&quot;/&gt;&lt;/object&gt;&lt;object type=&quot;3&quot; unique_id=&quot;10019&quot;&gt;&lt;property id=&quot;20148&quot; value=&quot;5&quot;/&gt;&lt;property id=&quot;20300&quot; value=&quot;Slide 131 - &amp;quot;Background: Artificial Neural Networks&amp;quot;&quot;/&gt;&lt;property id=&quot;20307&quot; value=&quot;298&quot;/&gt;&lt;property id=&quot;20309&quot; value=&quot;-1&quot;/&gt;&lt;/object&gt;&lt;object type=&quot;3&quot; unique_id=&quot;10020&quot;&gt;&lt;property id=&quot;20148&quot; value=&quot;5&quot;/&gt;&lt;property id=&quot;20300&quot; value=&quot;Slide 132 - &amp;quot;Background: Artificial Neural Networks&amp;quot;&quot;/&gt;&lt;property id=&quot;20307&quot; value=&quot;324&quot;/&gt;&lt;property id=&quot;20309&quot; value=&quot;-1&quot;/&gt;&lt;/object&gt;&lt;object type=&quot;3&quot; unique_id=&quot;10021&quot;&gt;&lt;property id=&quot;20148&quot; value=&quot;5&quot;/&gt;&lt;property id=&quot;20300&quot; value=&quot;Slide 12 - &amp;quot;Artificial Neural Tissue&amp;#x0D;&amp;#x0A;[Thangavelautham &amp;amp; D’Eleuterio, 2005]&amp;#x0D;&amp;#x0A;&amp;quot;&quot;/&gt;&lt;property id=&quot;20307&quot; value=&quot;268&quot;/&gt;&lt;property id=&quot;20309&quot; value=&quot;-1&quot;/&gt;&lt;/object&gt;&lt;object type=&quot;3&quot; unique_id=&quot;10022&quot;&gt;&lt;property id=&quot;20148&quot; value=&quot;5&quot;/&gt;&lt;property id=&quot;20300&quot; value=&quot;Slide 13&quot;/&gt;&lt;property id=&quot;20307&quot; value=&quot;259&quot;/&gt;&lt;property id=&quot;20309&quot; value=&quot;-1&quot;/&gt;&lt;/object&gt;&lt;object type=&quot;3&quot; unique_id=&quot;10023&quot;&gt;&lt;property id=&quot;20148&quot; value=&quot;5&quot;/&gt;&lt;property id=&quot;20300&quot; value=&quot;Slide 14&quot;/&gt;&lt;property id=&quot;20307&quot; value=&quot;272&quot;/&gt;&lt;property id=&quot;20309&quot; value=&quot;-1&quot;/&gt;&lt;/object&gt;&lt;object type=&quot;3&quot; unique_id=&quot;10024&quot;&gt;&lt;property id=&quot;20148&quot; value=&quot;5&quot;/&gt;&lt;property id=&quot;20300&quot; value=&quot;Slide 15 - &amp;quot;ANT Topology&amp;quot;&quot;/&gt;&lt;property id=&quot;20307&quot; value=&quot;297&quot;/&gt;&lt;property id=&quot;20309&quot; value=&quot;-1&quot;/&gt;&lt;/object&gt;&lt;object type=&quot;3&quot; unique_id=&quot;10025&quot;&gt;&lt;property id=&quot;20148&quot; value=&quot;5&quot;/&gt;&lt;property id=&quot;20300&quot; value=&quot;Slide 16 - &amp;quot;Neural Regulation in ANT&amp;quot;&quot;/&gt;&lt;property id=&quot;20307&quot; value=&quot;296&quot;/&gt;&lt;property id=&quot;20309&quot; value=&quot;-1&quot;/&gt;&lt;/object&gt;&lt;object type=&quot;3&quot; unique_id=&quot;10034&quot;&gt;&lt;property id=&quot;20148&quot; value=&quot;5&quot;/&gt;&lt;property id=&quot;20300&quot; value=&quot;Slide 18 - &amp;quot;ANT Mapping Scheme&amp;quot;&quot;/&gt;&lt;property id=&quot;20307&quot; value=&quot;316&quot;/&gt;&lt;property id=&quot;20309&quot; value=&quot;-1&quot;/&gt;&lt;/object&gt;&lt;object type=&quot;3&quot; unique_id=&quot;10036&quot;&gt;&lt;property id=&quot;20148&quot; value=&quot;5&quot;/&gt;&lt;property id=&quot;20300&quot; value=&quot;Slide 20 - &amp;quot;Neural Regulation: Advantages&amp;quot;&quot;/&gt;&lt;property id=&quot;20307&quot; value=&quot;287&quot;/&gt;&lt;property id=&quot;20309&quot; value=&quot;-1&quot;/&gt;&lt;/object&gt;&lt;object type=&quot;3&quot; unique_id=&quot;10037&quot;&gt;&lt;property id=&quot;20148&quot; value=&quot;5&quot;/&gt;&lt;property id=&quot;20300&quot; value=&quot;Slide 21 - &amp;quot;Tasks&amp;quot;&quot;/&gt;&lt;property id=&quot;20307&quot; value=&quot;286&quot;/&gt;&lt;property id=&quot;20309&quot; value=&quot;-1&quot;/&gt;&lt;/object&gt;&lt;object type=&quot;3&quot; unique_id=&quot;10038&quot;&gt;&lt;property id=&quot;20148&quot; value=&quot;5&quot;/&gt;&lt;property id=&quot;20300&quot; value=&quot;Slide 22 - &amp;quot;Double-Pole Balancing without Velocity Info.&amp;quot;&quot;/&gt;&lt;property id=&quot;20307&quot; value=&quot;306&quot;/&gt;&lt;property id=&quot;20309&quot; value=&quot;-1&quot;/&gt;&lt;/object&gt;&lt;object type=&quot;3&quot; unique_id=&quot;10039&quot;&gt;&lt;property id=&quot;20148&quot; value=&quot;5&quot;/&gt;&lt;property id=&quot;20300&quot; value=&quot;Slide 23 - &amp;quot;Fitness Function &amp;amp; Evaluation&amp;quot;&quot;/&gt;&lt;property id=&quot;20307&quot; value=&quot;307&quot;/&gt;&lt;property id=&quot;20309&quot; value=&quot;-1&quot;/&gt;&lt;/object&gt;&lt;object type=&quot;3&quot; unique_id=&quot;10040&quot;&gt;&lt;property id=&quot;20148&quot; value=&quot;5&quot;/&gt;&lt;property id=&quot;20300&quot; value=&quot;Slide 24 - &amp;quot;Double-Pole Balancing without Velocity Info&amp;quot;&quot;/&gt;&lt;property id=&quot;20307&quot; value=&quot;305&quot;/&gt;&lt;property id=&quot;20309&quot; value=&quot;-1&quot;/&gt;&lt;/object&gt;&lt;object type=&quot;3&quot; unique_id=&quot;10041&quot;&gt;&lt;property id=&quot;20148&quot; value=&quot;5&quot;/&gt;&lt;property id=&quot;20300&quot; value=&quot;Slide 25 - &amp;quot;Double-Pole Balancing without Velocity Info&amp;quot;&quot;/&gt;&lt;property id=&quot;20307&quot; value=&quot;321&quot;/&gt;&lt;property id=&quot;20309&quot; value=&quot;-1&quot;/&gt;&lt;/object&gt;&lt;object type=&quot;3&quot; unique_id=&quot;10042&quot;&gt;&lt;property id=&quot;20148&quot; value=&quot;5&quot;/&gt;&lt;property id=&quot;20300&quot; value=&quot;Slide 27 - &amp;quot;Task Allocation&amp;quot;&quot;/&gt;&lt;property id=&quot;20307&quot; value=&quot;365&quot;/&gt;&lt;property id=&quot;20309&quot; value=&quot;-1&quot;/&gt;&lt;/object&gt;&lt;object type=&quot;3&quot; unique_id=&quot;10043&quot;&gt;&lt;property id=&quot;20148&quot; value=&quot;5&quot;/&gt;&lt;property id=&quot;20300&quot; value=&quot;Slide 26 - &amp;quot;Evolving for Creativity&amp;quot;&quot;/&gt;&lt;property id=&quot;20307&quot; value=&quot;366&quot;/&gt;&lt;property id=&quot;20309&quot; value=&quot;-1&quot;/&gt;&lt;/object&gt;&lt;object type=&quot;3&quot; unique_id=&quot;10044&quot;&gt;&lt;property id=&quot;20148&quot; value=&quot;5&quot;/&gt;&lt;property id=&quot;20300&quot; value=&quot;Slide 28 - &amp;quot;Neural Regulation and Intractability&amp;quot;&quot;/&gt;&lt;property id=&quot;20307&quot; value=&quot;285&quot;/&gt;&lt;property id=&quot;20309&quot; value=&quot;-1&quot;/&gt;&lt;/object&gt;&lt;object type=&quot;3&quot; unique_id=&quot;10048&quot;&gt;&lt;property id=&quot;20148&quot; value=&quot;5&quot;/&gt;&lt;property id=&quot;20300&quot; value=&quot;Slide 29 - &amp;quot;Theory vs. Data&amp;quot;&quot;/&gt;&lt;property id=&quot;20307&quot; value=&quot;333&quot;/&gt;&lt;property id=&quot;20309&quot; value=&quot;-1&quot;/&gt;&lt;/object&gt;&lt;object type=&quot;3&quot; unique_id=&quot;10049&quot;&gt;&lt;property id=&quot;20148&quot; value=&quot;5&quot;/&gt;&lt;property id=&quot;20300&quot; value=&quot;Slide 30 - &amp;quot;Phenotypic Neutrality&amp;quot;&quot;/&gt;&lt;property id=&quot;20307&quot; value=&quot;282&quot;/&gt;&lt;property id=&quot;20309&quot; value=&quot;-1&quot;/&gt;&lt;/object&gt;&lt;object type=&quot;3&quot; unique_id=&quot;10050&quot;&gt;&lt;property id=&quot;20148&quot; value=&quot;5&quot;/&gt;&lt;property id=&quot;20300&quot; value=&quot;Slide 31 - &amp;quot;More Supervision vs. Regulation&amp;quot;&quot;/&gt;&lt;property id=&quot;20307&quot; value=&quot;293&quot;/&gt;&lt;property id=&quot;20309&quot; value=&quot;-1&quot;/&gt;&lt;/object&gt;&lt;object type=&quot;3&quot; unique_id=&quot;10052&quot;&gt;&lt;property id=&quot;20148&quot; value=&quot;5&quot;/&gt;&lt;property id=&quot;20300&quot; value=&quot;Slide 35 - &amp;quot;Multirobot Interactions &amp;quot;&quot;/&gt;&lt;property id=&quot;20307&quot; value=&quot;362&quot;/&gt;&lt;property id=&quot;20309&quot; value=&quot;-1&quot;/&gt;&lt;/object&gt;&lt;object type=&quot;3&quot; unique_id=&quot;10053&quot;&gt;&lt;property id=&quot;20148&quot; value=&quot;5&quot;/&gt;&lt;property id=&quot;20300&quot; value=&quot;Slide 36 - &amp;quot;Multirobot Tasks&amp;quot;&quot;/&gt;&lt;property id=&quot;20307&quot; value=&quot;308&quot;/&gt;&lt;property id=&quot;20309&quot; value=&quot;-1&quot;/&gt;&lt;/object&gt;&lt;object type=&quot;3&quot; unique_id=&quot;10055&quot;&gt;&lt;property id=&quot;20148&quot; value=&quot;5&quot;/&gt;&lt;property id=&quot;20300&quot; value=&quot;Slide 37 - &amp;quot;Novel Coordination Behaviour&amp;quot;&quot;/&gt;&lt;property id=&quot;20307&quot; value=&quot;313&quot;/&gt;&lt;property id=&quot;20309&quot; value=&quot;-1&quot;/&gt;&lt;/object&gt;&lt;object type=&quot;3&quot; unique_id=&quot;10056&quot;&gt;&lt;property id=&quot;20148&quot; value=&quot;5&quot;/&gt;&lt;property id=&quot;20300&quot; value=&quot;Slide 38&quot;/&gt;&lt;property id=&quot;20307&quot; value=&quot;309&quot;/&gt;&lt;property id=&quot;20309&quot; value=&quot;-1&quot;/&gt;&lt;/object&gt;&lt;object type=&quot;3&quot; unique_id=&quot;10057&quot;&gt;&lt;property id=&quot;20148&quot; value=&quot;5&quot;/&gt;&lt;property id=&quot;20300&quot; value=&quot;Slide 39 - &amp;quot;Areas of Specialization&amp;quot;&quot;/&gt;&lt;property id=&quot;20307&quot; value=&quot;310&quot;/&gt;&lt;property id=&quot;20309&quot; value=&quot;-1&quot;/&gt;&lt;/object&gt;&lt;object type=&quot;3&quot; unique_id=&quot;10058&quot;&gt;&lt;property id=&quot;20148&quot; value=&quot;5&quot;/&gt;&lt;property id=&quot;20300&quot; value=&quot;Slide 40 - &amp;quot;Novel Coordination Behaviour&amp;quot;&quot;/&gt;&lt;property id=&quot;20307&quot; value=&quot;314&quot;/&gt;&lt;property id=&quot;20309&quot; value=&quot;-1&quot;/&gt;&lt;/object&gt;&lt;object type=&quot;3&quot; unique_id=&quot;10059&quot;&gt;&lt;property id=&quot;20148&quot; value=&quot;5&quot;/&gt;&lt;property id=&quot;20300&quot; value=&quot;Slide 156 - &amp;quot;Excavation&amp;quot;&quot;/&gt;&lt;property id=&quot;20307&quot; value=&quot;339&quot;/&gt;&lt;property id=&quot;20309&quot; value=&quot;-1&quot;/&gt;&lt;/object&gt;&lt;object type=&quot;3&quot; unique_id=&quot;10061&quot;&gt;&lt;property id=&quot;20148&quot; value=&quot;5&quot;/&gt;&lt;property id=&quot;20300&quot; value=&quot;Slide 41 - &amp;quot;Conclusions&amp;quot;&quot;/&gt;&lt;property id=&quot;20307&quot; value=&quot;320&quot;/&gt;&lt;property id=&quot;20309&quot; value=&quot;-1&quot;/&gt;&lt;/object&gt;&lt;object type=&quot;3&quot; unique_id=&quot;10062&quot;&gt;&lt;property id=&quot;20148&quot; value=&quot;5&quot;/&gt;&lt;property id=&quot;20300&quot; value=&quot;Slide 42 - &amp;quot;Conclusions&amp;quot;&quot;/&gt;&lt;property id=&quot;20307&quot; value=&quot;372&quot;/&gt;&lt;property id=&quot;20309&quot; value=&quot;-1&quot;/&gt;&lt;/object&gt;&lt;object type=&quot;3&quot; unique_id=&quot;10063&quot;&gt;&lt;property id=&quot;20148&quot; value=&quot;5&quot;/&gt;&lt;property id=&quot;20300&quot; value=&quot;Slide 43 - &amp;quot;Conclusions&amp;quot;&quot;/&gt;&lt;property id=&quot;20307&quot; value=&quot;369&quot;/&gt;&lt;property id=&quot;20309&quot; value=&quot;-1&quot;/&gt;&lt;/object&gt;&lt;object type=&quot;3&quot; unique_id=&quot;10064&quot;&gt;&lt;property id=&quot;20148&quot; value=&quot;5&quot;/&gt;&lt;property id=&quot;20300&quot; value=&quot;Slide 51 - &amp;quot;Conclusions&amp;quot;&quot;/&gt;&lt;property id=&quot;20307&quot; value=&quot;370&quot;/&gt;&lt;property id=&quot;20309&quot; value=&quot;-1&quot;/&gt;&lt;/object&gt;&lt;object type=&quot;3&quot; unique_id=&quot;10065&quot;&gt;&lt;property id=&quot;20148&quot; value=&quot;5&quot;/&gt;&lt;property id=&quot;20300&quot; value=&quot;Slide 52 - &amp;quot;Publications&amp;quot;&quot;/&gt;&lt;property id=&quot;20307&quot; value=&quot;279&quot;/&gt;&lt;property id=&quot;20309&quot; value=&quot;-1&quot;/&gt;&lt;/object&gt;&lt;object type=&quot;3&quot; unique_id=&quot;10066&quot;&gt;&lt;property id=&quot;20148&quot; value=&quot;5&quot;/&gt;&lt;property id=&quot;20300&quot; value=&quot;Slide 53 - &amp;quot;Publications&amp;quot;&quot;/&gt;&lt;property id=&quot;20307&quot; value=&quot;374&quot;/&gt;&lt;property id=&quot;20309&quot; value=&quot;-1&quot;/&gt;&lt;/object&gt;&lt;object type=&quot;3&quot; unique_id=&quot;10067&quot;&gt;&lt;property id=&quot;20148&quot; value=&quot;5&quot;/&gt;&lt;property id=&quot;20300&quot; value=&quot;Slide 44 - &amp;quot;Contributions&amp;quot;&quot;/&gt;&lt;property id=&quot;20307&quot; value=&quot;263&quot;/&gt;&lt;property id=&quot;20309&quot; value=&quot;-1&quot;/&gt;&lt;/object&gt;&lt;object type=&quot;3&quot; unique_id=&quot;10068&quot;&gt;&lt;property id=&quot;20148&quot; value=&quot;5&quot;/&gt;&lt;property id=&quot;20300&quot; value=&quot;Slide 45 - &amp;quot;Contributions&amp;quot;&quot;/&gt;&lt;property id=&quot;20307&quot; value=&quot;264&quot;/&gt;&lt;property id=&quot;20309&quot; value=&quot;-1&quot;/&gt;&lt;/object&gt;&lt;object type=&quot;3&quot; unique_id=&quot;10069&quot;&gt;&lt;property id=&quot;20148&quot; value=&quot;5&quot;/&gt;&lt;property id=&quot;20300&quot; value=&quot;Slide 46 - &amp;quot;Contributions&amp;quot;&quot;/&gt;&lt;property id=&quot;20307&quot; value=&quot;266&quot;/&gt;&lt;property id=&quot;20309&quot; value=&quot;-1&quot;/&gt;&lt;/object&gt;&lt;object type=&quot;3&quot; unique_id=&quot;10070&quot;&gt;&lt;property id=&quot;20148&quot; value=&quot;5&quot;/&gt;&lt;property id=&quot;20300&quot; value=&quot;Slide 54 - &amp;quot;Acknowledgements&amp;quot;&quot;/&gt;&lt;property id=&quot;20307&quot; value=&quot;340&quot;/&gt;&lt;property id=&quot;20309&quot; value=&quot;-1&quot;/&gt;&lt;/object&gt;&lt;object type=&quot;3&quot; unique_id=&quot;10071&quot;&gt;&lt;property id=&quot;20148&quot; value=&quot;5&quot;/&gt;&lt;property id=&quot;20300&quot; value=&quot;Slide 56 - &amp;quot;Questions&amp;quot;&quot;/&gt;&lt;property id=&quot;20307&quot; value=&quot;300&quot;/&gt;&lt;property id=&quot;20309&quot; value=&quot;-1&quot;/&gt;&lt;/object&gt;&lt;object type=&quot;3&quot; unique_id=&quot;10072&quot;&gt;&lt;property id=&quot;20148&quot; value=&quot;5&quot;/&gt;&lt;property id=&quot;20300&quot; value=&quot;Slide 57 - &amp;quot;Questions&amp;quot;&quot;/&gt;&lt;property id=&quot;20307&quot; value=&quot;415&quot;/&gt;&lt;property id=&quot;20309&quot; value=&quot;-1&quot;/&gt;&lt;/object&gt;&lt;object type=&quot;3&quot; unique_id=&quot;10073&quot;&gt;&lt;property id=&quot;20148&quot; value=&quot;5&quot;/&gt;&lt;property id=&quot;20300&quot; value=&quot;Slide 58 - &amp;quot;Evolving Neural Nets.: Theory&amp;quot;&quot;/&gt;&lt;property id=&quot;20307&quot; value=&quot;347&quot;/&gt;&lt;property id=&quot;20309&quot; value=&quot;-1&quot;/&gt;&lt;/object&gt;&lt;object type=&quot;3&quot; unique_id=&quot;10074&quot;&gt;&lt;property id=&quot;20148&quot; value=&quot;5&quot;/&gt;&lt;property id=&quot;20300&quot; value=&quot;Slide 61 - &amp;quot;One, Two and Three Features&amp;quot;&quot;/&gt;&lt;property id=&quot;20307&quot; value=&quot;348&quot;/&gt;&lt;property id=&quot;20309&quot; value=&quot;-1&quot;/&gt;&lt;/object&gt;&lt;object type=&quot;3&quot; unique_id=&quot;10075&quot;&gt;&lt;property id=&quot;20148&quot; value=&quot;5&quot;/&gt;&lt;property id=&quot;20300&quot; value=&quot;Slide 62 - &amp;quot;m Features&amp;quot;&quot;/&gt;&lt;property id=&quot;20307&quot; value=&quot;349&quot;/&gt;&lt;property id=&quot;20309&quot; value=&quot;-1&quot;/&gt;&lt;/object&gt;&lt;object type=&quot;3&quot; unique_id=&quot;10076&quot;&gt;&lt;property id=&quot;20148&quot; value=&quot;5&quot;/&gt;&lt;property id=&quot;20300&quot; value=&quot;Slide 63 - &amp;quot;Theory vs. Data&amp;quot;&quot;/&gt;&lt;property id=&quot;20307&quot; value=&quot;354&quot;/&gt;&lt;property id=&quot;20309&quot; value=&quot;-1&quot;/&gt;&lt;/object&gt;&lt;object type=&quot;3&quot; unique_id=&quot;10077&quot;&gt;&lt;property id=&quot;20148&quot; value=&quot;5&quot;/&gt;&lt;property id=&quot;20300&quot; value=&quot;Slide 64 - &amp;quot;Theory vs. Data&amp;quot;&quot;/&gt;&lt;property id=&quot;20307&quot; value=&quot;355&quot;/&gt;&lt;property id=&quot;20309&quot; value=&quot;-1&quot;/&gt;&lt;/object&gt;&lt;object type=&quot;3&quot; unique_id=&quot;10078&quot;&gt;&lt;property id=&quot;20148&quot; value=&quot;5&quot;/&gt;&lt;property id=&quot;20300&quot; value=&quot;Slide 65 - &amp;quot;Theory vs. Data&amp;quot;&quot;/&gt;&lt;property id=&quot;20307&quot; value=&quot;356&quot;/&gt;&lt;property id=&quot;20309&quot; value=&quot;-1&quot;/&gt;&lt;/object&gt;&lt;object type=&quot;3&quot; unique_id=&quot;10079&quot;&gt;&lt;property id=&quot;20148&quot; value=&quot;5&quot;/&gt;&lt;property id=&quot;20300&quot; value=&quot;Slide 66 - &amp;quot;Theory vs. Data&amp;quot;&quot;/&gt;&lt;property id=&quot;20307&quot; value=&quot;357&quot;/&gt;&lt;property id=&quot;20309&quot; value=&quot;-1&quot;/&gt;&lt;/object&gt;&lt;object type=&quot;3&quot; unique_id=&quot;10080&quot;&gt;&lt;property id=&quot;20148&quot; value=&quot;5&quot;/&gt;&lt;property id=&quot;20300&quot; value=&quot;Slide 67 - &amp;quot;Theory vs. Data&amp;quot;&quot;/&gt;&lt;property id=&quot;20307&quot; value=&quot;358&quot;/&gt;&lt;property id=&quot;20309&quot; value=&quot;-1&quot;/&gt;&lt;/object&gt;&lt;object type=&quot;3&quot; unique_id=&quot;10081&quot;&gt;&lt;property id=&quot;20148&quot; value=&quot;5&quot;/&gt;&lt;property id=&quot;20300&quot; value=&quot;Slide 68 - &amp;quot;Phenotypic Neutrality&amp;quot;&quot;/&gt;&lt;property id=&quot;20307&quot; value=&quot;350&quot;/&gt;&lt;property id=&quot;20309&quot; value=&quot;-1&quot;/&gt;&lt;/object&gt;&lt;object type=&quot;3&quot; unique_id=&quot;10082&quot;&gt;&lt;property id=&quot;20148&quot; value=&quot;5&quot;/&gt;&lt;property id=&quot;20300&quot; value=&quot;Slide 69 - &amp;quot;Phenotypic Neutrality&amp;quot;&quot;/&gt;&lt;property id=&quot;20307&quot; value=&quot;351&quot;/&gt;&lt;property id=&quot;20309&quot; value=&quot;-1&quot;/&gt;&lt;/object&gt;&lt;object type=&quot;3&quot; unique_id=&quot;10083&quot;&gt;&lt;property id=&quot;20148&quot; value=&quot;5&quot;/&gt;&lt;property id=&quot;20300&quot; value=&quot;Slide 70 - &amp;quot;Alternative: More Supervision&amp;quot;&quot;/&gt;&lt;property id=&quot;20307&quot; value=&quot;352&quot;/&gt;&lt;property id=&quot;20309&quot; value=&quot;-1&quot;/&gt;&lt;/object&gt;&lt;object type=&quot;3&quot; unique_id=&quot;10084&quot;&gt;&lt;property id=&quot;20148&quot; value=&quot;5&quot;/&gt;&lt;property id=&quot;20300&quot; value=&quot;Slide 71 - &amp;quot;More Supervision vs. Regulation&amp;quot;&quot;/&gt;&lt;property id=&quot;20307&quot; value=&quot;353&quot;/&gt;&lt;property id=&quot;20309&quot; value=&quot;-1&quot;/&gt;&lt;/object&gt;&lt;object type=&quot;3&quot; unique_id=&quot;10085&quot;&gt;&lt;property id=&quot;20148&quot; value=&quot;5&quot;/&gt;&lt;property id=&quot;20300&quot; value=&quot;Slide 72 - &amp;quot;Phenotypic Neutrality&amp;quot;&quot;/&gt;&lt;property id=&quot;20307&quot; value=&quot;304&quot;/&gt;&lt;property id=&quot;20309&quot; value=&quot;-1&quot;/&gt;&lt;/object&gt;&lt;object type=&quot;3&quot; unique_id=&quot;10086&quot;&gt;&lt;property id=&quot;20148&quot; value=&quot;5&quot;/&gt;&lt;property id=&quot;20300&quot; value=&quot;Slide 73 - &amp;quot;Phenotypic Neutrality&amp;quot;&quot;/&gt;&lt;property id=&quot;20307&quot; value=&quot;283&quot;/&gt;&lt;property id=&quot;20309&quot; value=&quot;-1&quot;/&gt;&lt;/object&gt;&lt;object type=&quot;3&quot; unique_id=&quot;10087&quot;&gt;&lt;property id=&quot;20148&quot; value=&quot;5&quot;/&gt;&lt;property id=&quot;20300&quot; value=&quot;Slide 74 - &amp;quot;Alternative: More Supervision&amp;quot;&quot;/&gt;&lt;property id=&quot;20307&quot; value=&quot;284&quot;/&gt;&lt;property id=&quot;20309&quot; value=&quot;-1&quot;/&gt;&lt;/object&gt;&lt;object type=&quot;3&quot; unique_id=&quot;10088&quot;&gt;&lt;property id=&quot;20148&quot; value=&quot;5&quot;/&gt;&lt;property id=&quot;20300&quot; value=&quot;Slide 75&quot;/&gt;&lt;property id=&quot;20307&quot; value=&quot;301&quot;/&gt;&lt;property id=&quot;20309&quot; value=&quot;-1&quot;/&gt;&lt;/object&gt;&lt;object type=&quot;3&quot; unique_id=&quot;10089&quot;&gt;&lt;property id=&quot;20148&quot; value=&quot;5&quot;/&gt;&lt;property id=&quot;20300&quot; value=&quot;Slide 76 - &amp;quot;Coarse Coding Selection&amp;quot;&quot;/&gt;&lt;property id=&quot;20307&quot; value=&quot;295&quot;/&gt;&lt;property id=&quot;20309&quot; value=&quot;-1&quot;/&gt;&lt;/object&gt;&lt;object type=&quot;3&quot; unique_id=&quot;10090&quot;&gt;&lt;property id=&quot;20148&quot; value=&quot;5&quot;/&gt;&lt;property id=&quot;20300&quot; value=&quot;Slide 77 - &amp;quot;Contributions&amp;quot;&quot;/&gt;&lt;property id=&quot;20307&quot; value=&quot;322&quot;/&gt;&lt;property id=&quot;20309&quot; value=&quot;-1&quot;/&gt;&lt;/object&gt;&lt;object type=&quot;3&quot; unique_id=&quot;10091&quot;&gt;&lt;property id=&quot;20148&quot; value=&quot;5&quot;/&gt;&lt;property id=&quot;20300&quot; value=&quot;Slide 78 - &amp;quot;Phenotypic Neutrality&amp;quot;&quot;/&gt;&lt;property id=&quot;20307&quot; value=&quot;330&quot;/&gt;&lt;property id=&quot;20309&quot; value=&quot;-1&quot;/&gt;&lt;/object&gt;&lt;object type=&quot;3&quot; unique_id=&quot;10092&quot;&gt;&lt;property id=&quot;20148&quot; value=&quot;5&quot;/&gt;&lt;property id=&quot;20300&quot; value=&quot;Slide 79 - &amp;quot;Neuron Activation Functions&amp;quot;&quot;/&gt;&lt;property id=&quot;20307&quot; value=&quot;323&quot;/&gt;&lt;property id=&quot;20309&quot; value=&quot;-1&quot;/&gt;&lt;/object&gt;&lt;object type=&quot;3&quot; unique_id=&quot;10093&quot;&gt;&lt;property id=&quot;20148&quot; value=&quot;5&quot;/&gt;&lt;property id=&quot;20300&quot; value=&quot;Slide 80 - &amp;quot;ANT Crossover Operator&amp;quot;&quot;/&gt;&lt;property id=&quot;20307&quot; value=&quot;327&quot;/&gt;&lt;property id=&quot;20309&quot; value=&quot;-1&quot;/&gt;&lt;/object&gt;&lt;object type=&quot;3&quot; unique_id=&quot;10094&quot;&gt;&lt;property id=&quot;20148&quot; value=&quot;5&quot;/&gt;&lt;property id=&quot;20300&quot; value=&quot;Slide 81 - &amp;quot;Cellular Encoding [Gruau, 1994]&amp;quot;&quot;/&gt;&lt;property id=&quot;20307&quot; value=&quot;336&quot;/&gt;&lt;property id=&quot;20309&quot; value=&quot;-1&quot;/&gt;&lt;/object&gt;&lt;object type=&quot;3&quot; unique_id=&quot;10095&quot;&gt;&lt;property id=&quot;20148&quot; value=&quot;5&quot;/&gt;&lt;property id=&quot;20300&quot; value=&quot;Slide 82 - &amp;quot;Resource Gathering Task&amp;quot;&quot;/&gt;&lt;property id=&quot;20307&quot; value=&quot;341&quot;/&gt;&lt;property id=&quot;20309&quot; value=&quot;-1&quot;/&gt;&lt;/object&gt;&lt;object type=&quot;3&quot; unique_id=&quot;10096&quot;&gt;&lt;property id=&quot;20148&quot; value=&quot;5&quot;/&gt;&lt;property id=&quot;20300&quot; value=&quot;Slide 83 - &amp;quot;Sign Following Task - ANT&amp;quot;&quot;/&gt;&lt;property id=&quot;20307&quot; value=&quot;342&quot;/&gt;&lt;property id=&quot;20309&quot; value=&quot;-1&quot;/&gt;&lt;/object&gt;&lt;object type=&quot;3&quot; unique_id=&quot;10097&quot;&gt;&lt;property id=&quot;20148&quot; value=&quot;5&quot;/&gt;&lt;property id=&quot;20300&quot; value=&quot;Slide 84 - &amp;quot;Basis Behaviors – Sign Following Task&amp;quot;&quot;/&gt;&lt;property id=&quot;20307&quot; value=&quot;343&quot;/&gt;&lt;property id=&quot;20309&quot; value=&quot;-1&quot;/&gt;&lt;/object&gt;&lt;object type=&quot;3&quot; unique_id=&quot;10098&quot;&gt;&lt;property id=&quot;20148&quot; value=&quot;5&quot;/&gt;&lt;property id=&quot;20300&quot; value=&quot;Slide 85 - &amp;quot;Coupled Motor Primitives Coupled Motor Primitives – Sign Following Task&amp;quot;&quot;/&gt;&lt;property id=&quot;20307&quot; value=&quot;344&quot;/&gt;&lt;property id=&quot;20309&quot; value=&quot;-1&quot;/&gt;&lt;/object&gt;&lt;object type=&quot;3&quot; unique_id=&quot;10099&quot;&gt;&lt;property id=&quot;20148&quot; value=&quot;5&quot;/&gt;&lt;property id=&quot;20300&quot; value=&quot;Slide 86 - &amp;quot;Coupled Motor Primitives – Sign Following Task&amp;quot;&quot;/&gt;&lt;property id=&quot;20307&quot; value=&quot;345&quot;/&gt;&lt;property id=&quot;20309&quot; value=&quot;-1&quot;/&gt;&lt;/object&gt;&lt;object type=&quot;3&quot; unique_id=&quot;10100&quot;&gt;&lt;property id=&quot;20148&quot; value=&quot;5&quot;/&gt;&lt;property id=&quot;20300&quot; value=&quot;Slide 87 - &amp;quot;Motor Primitives – Sign Following Task&amp;quot;&quot;/&gt;&lt;property id=&quot;20307&quot; value=&quot;346&quot;/&gt;&lt;property id=&quot;20309&quot; value=&quot;-1&quot;/&gt;&lt;/object&gt;&lt;object type=&quot;3&quot; unique_id=&quot;10101&quot;&gt;&lt;property id=&quot;20148&quot; value=&quot;5&quot;/&gt;&lt;property id=&quot;20300&quot; value=&quot;Slide 88 - &amp;quot;Coarse Coding&amp;quot;&quot;/&gt;&lt;property id=&quot;20307&quot; value=&quot;271&quot;/&gt;&lt;property id=&quot;20309&quot; value=&quot;-1&quot;/&gt;&lt;/object&gt;&lt;object type=&quot;3&quot; unique_id=&quot;10102&quot;&gt;&lt;property id=&quot;20148&quot; value=&quot;5&quot;/&gt;&lt;property id=&quot;20300&quot; value=&quot;Slide 89 - &amp;quot;Coarse Coding Regulation&amp;quot;&quot;/&gt;&lt;property id=&quot;20307&quot; value=&quot;273&quot;/&gt;&lt;property id=&quot;20309&quot; value=&quot;-1&quot;/&gt;&lt;/object&gt;&lt;object type=&quot;3&quot; unique_id=&quot;10103&quot;&gt;&lt;property id=&quot;20148&quot; value=&quot;5&quot;/&gt;&lt;property id=&quot;20300&quot; value=&quot;Slide 90 - &amp;quot;Phenotypic Neutrality&amp;quot;&quot;/&gt;&lt;property id=&quot;20307&quot; value=&quot;303&quot;/&gt;&lt;property id=&quot;20309&quot; value=&quot;-1&quot;/&gt;&lt;/object&gt;&lt;object type=&quot;3&quot; unique_id=&quot;10104&quot;&gt;&lt;property id=&quot;20148&quot; value=&quot;5&quot;/&gt;&lt;property id=&quot;20300&quot; value=&quot;Slide 167 - &amp;quot;ANT Development&amp;quot;&quot;/&gt;&lt;property id=&quot;20307&quot; value=&quot;363&quot;/&gt;&lt;property id=&quot;20309&quot; value=&quot;-1&quot;/&gt;&lt;/object&gt;&lt;object type=&quot;3&quot; unique_id=&quot;10105&quot;&gt;&lt;property id=&quot;20148&quot; value=&quot;5&quot;/&gt;&lt;property id=&quot;20300&quot; value=&quot;Slide 91 - &amp;quot;Neuron Activity&amp;quot;&quot;/&gt;&lt;property id=&quot;20307&quot; value=&quot;312&quot;/&gt;&lt;property id=&quot;20309&quot; value=&quot;-1&quot;/&gt;&lt;/object&gt;&lt;object type=&quot;3&quot; unique_id=&quot;10106&quot;&gt;&lt;property id=&quot;20148&quot; value=&quot;5&quot;/&gt;&lt;property id=&quot;20300&quot; value=&quot;Slide 92 - &amp;quot;OCR Example: What are Features ?&amp;quot;&quot;/&gt;&lt;property id=&quot;20307&quot; value=&quot;373&quot;/&gt;&lt;property id=&quot;20309&quot; value=&quot;-1&quot;/&gt;&lt;/object&gt;&lt;object type=&quot;3&quot; unique_id=&quot;10107&quot;&gt;&lt;property id=&quot;20148&quot; value=&quot;5&quot;/&gt;&lt;property id=&quot;20300&quot; value=&quot;Slide 159 - &amp;quot;Excavation&amp;quot;&quot;/&gt;&lt;property id=&quot;20307&quot; value=&quot;376&quot;/&gt;&lt;property id=&quot;20309&quot; value=&quot;-1&quot;/&gt;&lt;/object&gt;&lt;object type=&quot;3&quot; unique_id=&quot;10108&quot;&gt;&lt;property id=&quot;20148&quot; value=&quot;5&quot;/&gt;&lt;property id=&quot;20300&quot; value=&quot;Slide 160 - &amp;quot;Excavation&amp;quot;&quot;/&gt;&lt;property id=&quot;20307&quot; value=&quot;387&quot;/&gt;&lt;property id=&quot;20309&quot; value=&quot;-1&quot;/&gt;&lt;/object&gt;&lt;object type=&quot;3&quot; unique_id=&quot;10109&quot;&gt;&lt;property id=&quot;20148&quot; value=&quot;5&quot;/&gt;&lt;property id=&quot;20300&quot; value=&quot;Slide 93 - &amp;quot;Coarse-Coding Cell Model&amp;quot;&quot;/&gt;&lt;property id=&quot;20307&quot; value=&quot;392&quot;/&gt;&lt;property id=&quot;20309&quot; value=&quot;-1&quot;/&gt;&lt;/object&gt;&lt;object type=&quot;3&quot; unique_id=&quot;10110&quot;&gt;&lt;property id=&quot;20148&quot; value=&quot;5&quot;/&gt;&lt;property id=&quot;20300&quot; value=&quot;Slide 94 - &amp;quot;Coarse-Coding Cell Model&amp;quot;&quot;/&gt;&lt;property id=&quot;20307&quot; value=&quot;393&quot;/&gt;&lt;property id=&quot;20309&quot; value=&quot;-1&quot;/&gt;&lt;/object&gt;&lt;object type=&quot;3&quot; unique_id=&quot;10112&quot;&gt;&lt;property id=&quot;20148&quot; value=&quot;5&quot;/&gt;&lt;property id=&quot;20300&quot; value=&quot;Slide 96 - &amp;quot;Coarse-coding Cell Model&amp;#x0D;&amp;#x0A;&amp;quot;&quot;/&gt;&lt;property id=&quot;20307&quot; value=&quot;395&quot;/&gt;&lt;property id=&quot;20309&quot; value=&quot;-1&quot;/&gt;&lt;/object&gt;&lt;object type=&quot;3&quot; unique_id=&quot;10113&quot;&gt;&lt;property id=&quot;20148&quot; value=&quot;5&quot;/&gt;&lt;property id=&quot;20300&quot; value=&quot;Slide 97 - &amp;quot;Multistate Neuron Models&amp;quot;&quot;/&gt;&lt;property id=&quot;20307&quot; value=&quot;396&quot;/&gt;&lt;property id=&quot;20309&quot; value=&quot;-1&quot;/&gt;&lt;/object&gt;&lt;object type=&quot;3&quot; unique_id=&quot;10114&quot;&gt;&lt;property id=&quot;20148&quot; value=&quot;5&quot;/&gt;&lt;property id=&quot;20300&quot; value=&quot;Slide 98 - &amp;quot;Sign Following Task&amp;quot;&quot;/&gt;&lt;property id=&quot;20307&quot; value=&quot;397&quot;/&gt;&lt;property id=&quot;20309&quot; value=&quot;-1&quot;/&gt;&lt;/object&gt;&lt;object type=&quot;3&quot; unique_id=&quot;10115&quot;&gt;&lt;property id=&quot;20148&quot; value=&quot;5&quot;/&gt;&lt;property id=&quot;20300&quot; value=&quot;Slide 99&quot;/&gt;&lt;property id=&quot;20307&quot; value=&quot;389&quot;/&gt;&lt;property id=&quot;20309&quot; value=&quot;-1&quot;/&gt;&lt;/object&gt;&lt;object type=&quot;3&quot; unique_id=&quot;10116&quot;&gt;&lt;property id=&quot;20148&quot; value=&quot;5&quot;/&gt;&lt;property id=&quot;20300&quot; value=&quot;Slide 100 - &amp;quot;Grid World Sensor Layout&amp;quot;&quot;/&gt;&lt;property id=&quot;20307&quot; value=&quot;401&quot;/&gt;&lt;property id=&quot;20309&quot; value=&quot;-1&quot;/&gt;&lt;/object&gt;&lt;object type=&quot;3&quot; unique_id=&quot;10117&quot;&gt;&lt;property id=&quot;20148&quot; value=&quot;5&quot;/&gt;&lt;property id=&quot;20300&quot; value=&quot;Slide 101 - &amp;quot;Basis Behaviours&amp;quot;&quot;/&gt;&lt;property id=&quot;20307&quot; value=&quot;402&quot;/&gt;&lt;property id=&quot;20309&quot; value=&quot;-1&quot;/&gt;&lt;/object&gt;&lt;object type=&quot;3&quot; unique_id=&quot;10118&quot;&gt;&lt;property id=&quot;20148&quot; value=&quot;5&quot;/&gt;&lt;property id=&quot;20300&quot; value=&quot;Slide 102 - &amp;quot;Fitness Function&amp;quot;&quot;/&gt;&lt;property id=&quot;20307&quot; value=&quot;403&quot;/&gt;&lt;property id=&quot;20309&quot; value=&quot;-1&quot;/&gt;&lt;/object&gt;&lt;object type=&quot;3&quot; unique_id=&quot;10119&quot;&gt;&lt;property id=&quot;20148&quot; value=&quot;5&quot;/&gt;&lt;property id=&quot;20300&quot; value=&quot;Slide 103 - &amp;quot;Gene Map&amp;quot;&quot;/&gt;&lt;property id=&quot;20307&quot; value=&quot;390&quot;/&gt;&lt;property id=&quot;20309&quot; value=&quot;-1&quot;/&gt;&lt;/object&gt;&lt;object type=&quot;3&quot; unique_id=&quot;10120&quot;&gt;&lt;property id=&quot;20148&quot; value=&quot;5&quot;/&gt;&lt;property id=&quot;20300&quot; value=&quot;Slide 104&quot;/&gt;&lt;property id=&quot;20307&quot; value=&quot;391&quot;/&gt;&lt;property id=&quot;20309&quot; value=&quot;-1&quot;/&gt;&lt;/object&gt;&lt;object type=&quot;3&quot; unique_id=&quot;10121&quot;&gt;&lt;property id=&quot;20148&quot; value=&quot;5&quot;/&gt;&lt;property id=&quot;20300&quot; value=&quot;Slide 105&quot;/&gt;&lt;property id=&quot;20307&quot; value=&quot;398&quot;/&gt;&lt;property id=&quot;20309&quot; value=&quot;-1&quot;/&gt;&lt;/object&gt;&lt;object type=&quot;3&quot; unique_id=&quot;10122&quot;&gt;&lt;property id=&quot;20148&quot; value=&quot;5&quot;/&gt;&lt;property id=&quot;20300&quot; value=&quot;Slide 106&quot;/&gt;&lt;property id=&quot;20307&quot; value=&quot;399&quot;/&gt;&lt;property id=&quot;20309&quot; value=&quot;-1&quot;/&gt;&lt;/object&gt;&lt;object type=&quot;3&quot; unique_id=&quot;10123&quot;&gt;&lt;property id=&quot;20148&quot; value=&quot;5&quot;/&gt;&lt;property id=&quot;20300&quot; value=&quot;Slide 107&quot;/&gt;&lt;property id=&quot;20307&quot; value=&quot;400&quot;/&gt;&lt;property id=&quot;20309&quot; value=&quot;-1&quot;/&gt;&lt;/object&gt;&lt;object type=&quot;3&quot; unique_id=&quot;10124&quot;&gt;&lt;property id=&quot;20148&quot; value=&quot;5&quot;/&gt;&lt;property id=&quot;20300&quot; value=&quot;Slide 108 - &amp;quot;Resource Gathering&amp;quot;&quot;/&gt;&lt;property id=&quot;20307&quot; value=&quot;383&quot;/&gt;&lt;property id=&quot;20309&quot; value=&quot;-1&quot;/&gt;&lt;/object&gt;&lt;object type=&quot;3&quot; unique_id=&quot;10125&quot;&gt;&lt;property id=&quot;20148&quot; value=&quot;5&quot;/&gt;&lt;property id=&quot;20300&quot; value=&quot;Slide 109 - &amp;quot;Resource Gathering&amp;quot;&quot;/&gt;&lt;property id=&quot;20307&quot; value=&quot;384&quot;/&gt;&lt;property id=&quot;20309&quot; value=&quot;-1&quot;/&gt;&lt;/object&gt;&lt;object type=&quot;3&quot; unique_id=&quot;10126&quot;&gt;&lt;property id=&quot;20148&quot; value=&quot;5&quot;/&gt;&lt;property id=&quot;20300&quot; value=&quot;Slide 110 - &amp;quot;Resource Gathering&amp;quot;&quot;/&gt;&lt;property id=&quot;20307&quot; value=&quot;385&quot;/&gt;&lt;property id=&quot;20309&quot; value=&quot;-1&quot;/&gt;&lt;/object&gt;&lt;object type=&quot;3&quot; unique_id=&quot;10127&quot;&gt;&lt;property id=&quot;20148&quot; value=&quot;5&quot;/&gt;&lt;property id=&quot;20300&quot; value=&quot;Slide 111 - &amp;quot;Resource Gathering&amp;quot;&quot;/&gt;&lt;property id=&quot;20307&quot; value=&quot;386&quot;/&gt;&lt;property id=&quot;20309&quot; value=&quot;-1&quot;/&gt;&lt;/object&gt;&lt;object type=&quot;3&quot; unique_id=&quot;10128&quot;&gt;&lt;property id=&quot;20148&quot; value=&quot;5&quot;/&gt;&lt;property id=&quot;20300&quot; value=&quot;Slide 113 - &amp;quot;Resource Gathering Task&amp;quot;&quot;/&gt;&lt;property id=&quot;20307&quot; value=&quot;377&quot;/&gt;&lt;property id=&quot;20309&quot; value=&quot;-1&quot;/&gt;&lt;/object&gt;&lt;object type=&quot;3&quot; unique_id=&quot;10129&quot;&gt;&lt;property id=&quot;20148&quot; value=&quot;5&quot;/&gt;&lt;property id=&quot;20300&quot; value=&quot;Slide 114&quot;/&gt;&lt;property id=&quot;20307&quot; value=&quot;378&quot;/&gt;&lt;property id=&quot;20309&quot; value=&quot;-1&quot;/&gt;&lt;/object&gt;&lt;object type=&quot;3&quot; unique_id=&quot;10130&quot;&gt;&lt;property id=&quot;20148&quot; value=&quot;5&quot;/&gt;&lt;property id=&quot;20300&quot; value=&quot;Slide 115&quot;/&gt;&lt;property id=&quot;20307&quot; value=&quot;381&quot;/&gt;&lt;property id=&quot;20309&quot; value=&quot;-1&quot;/&gt;&lt;/object&gt;&lt;object type=&quot;3&quot; unique_id=&quot;10131&quot;&gt;&lt;property id=&quot;20148&quot; value=&quot;5&quot;/&gt;&lt;property id=&quot;20300&quot; value=&quot;Slide 116&quot;/&gt;&lt;property id=&quot;20307&quot; value=&quot;382&quot;/&gt;&lt;property id=&quot;20309&quot; value=&quot;-1&quot;/&gt;&lt;/object&gt;&lt;object type=&quot;3&quot; unique_id=&quot;10132&quot;&gt;&lt;property id=&quot;20148&quot; value=&quot;5&quot;/&gt;&lt;property id=&quot;20300&quot; value=&quot;Slide 117&quot;/&gt;&lt;property id=&quot;20307&quot; value=&quot;379&quot;/&gt;&lt;property id=&quot;20309&quot; value=&quot;-1&quot;/&gt;&lt;/object&gt;&lt;object type=&quot;3&quot; unique_id=&quot;10133&quot;&gt;&lt;property id=&quot;20148&quot; value=&quot;5&quot;/&gt;&lt;property id=&quot;20300&quot; value=&quot;Slide 118&quot;/&gt;&lt;property id=&quot;20307&quot; value=&quot;380&quot;/&gt;&lt;property id=&quot;20309&quot; value=&quot;-1&quot;/&gt;&lt;/object&gt;&lt;object type=&quot;3&quot; unique_id=&quot;10134&quot;&gt;&lt;property id=&quot;20148&quot; value=&quot;5&quot;/&gt;&lt;property id=&quot;20300&quot; value=&quot;Slide 120 - &amp;quot;Demo: Tiling Formation Task&amp;quot;&quot;/&gt;&lt;property id=&quot;20307&quot; value=&quot;404&quot;/&gt;&lt;property id=&quot;20309&quot; value=&quot;-1&quot;/&gt;&lt;/object&gt;&lt;object type=&quot;3&quot; unique_id=&quot;10135&quot;&gt;&lt;property id=&quot;20148&quot; value=&quot;5&quot;/&gt;&lt;property id=&quot;20300&quot; value=&quot;Slide 121 - &amp;quot;Biological Modeling&amp;quot;&quot;/&gt;&lt;property id=&quot;20307&quot; value=&quot;405&quot;/&gt;&lt;property id=&quot;20309&quot; value=&quot;-1&quot;/&gt;&lt;/object&gt;&lt;object type=&quot;3&quot; unique_id=&quot;10136&quot;&gt;&lt;property id=&quot;20148&quot; value=&quot;5&quot;/&gt;&lt;property id=&quot;20300&quot; value=&quot;Slide 122 - &amp;quot;Solid &amp;amp; Hollow Sphere&amp;quot;&quot;/&gt;&lt;property id=&quot;20307&quot; value=&quot;408&quot;/&gt;&lt;property id=&quot;20309&quot; value=&quot;-1&quot;/&gt;&lt;/object&gt;&lt;object type=&quot;3&quot; unique_id=&quot;10137&quot;&gt;&lt;property id=&quot;20148&quot; value=&quot;5&quot;/&gt;&lt;property id=&quot;20300&quot; value=&quot;Slide 123 - &amp;quot;Steady State Configs.&amp;quot;&quot;/&gt;&lt;property id=&quot;20307&quot; value=&quot;409&quot;/&gt;&lt;property id=&quot;20309&quot; value=&quot;-1&quot;/&gt;&lt;/object&gt;&lt;object type=&quot;3&quot; unique_id=&quot;10138&quot;&gt;&lt;property id=&quot;20148&quot; value=&quot;5&quot;/&gt;&lt;property id=&quot;20300&quot; value=&quot;Slide 124 - &amp;quot;Burst Characteristics&amp;quot;&quot;/&gt;&lt;property id=&quot;20307&quot; value=&quot;410&quot;/&gt;&lt;property id=&quot;20309&quot; value=&quot;-1&quot;/&gt;&lt;/object&gt;&lt;object type=&quot;3&quot; unique_id=&quot;10139&quot;&gt;&lt;property id=&quot;20148&quot; value=&quot;5&quot;/&gt;&lt;property id=&quot;20300&quot; value=&quot;Slide 125 - &amp;quot;GasNet Model [Husbands et al., 1998]&amp;quot;&quot;/&gt;&lt;property id=&quot;20307&quot; value=&quot;406&quot;/&gt;&lt;property id=&quot;20309&quot; value=&quot;-1&quot;/&gt;&lt;/object&gt;&lt;object type=&quot;3&quot; unique_id=&quot;10140&quot;&gt;&lt;property id=&quot;20148&quot; value=&quot;5&quot;/&gt;&lt;property id=&quot;20300&quot; value=&quot;Slide 126 - &amp;quot;Parallel Fibers (Phillipides et al., 2005)&amp;quot;&quot;/&gt;&lt;property id=&quot;20307&quot; value=&quot;407&quot;/&gt;&lt;property id=&quot;20309&quot; value=&quot;-1&quot;/&gt;&lt;/object&gt;&lt;object type=&quot;3&quot; unique_id=&quot;10141&quot;&gt;&lt;property id=&quot;20148&quot; value=&quot;5&quot;/&gt;&lt;property id=&quot;20300&quot; value=&quot;Slide 127 - &amp;quot;Shannon’s Entropy&amp;quot;&quot;/&gt;&lt;property id=&quot;20307&quot; value=&quot;411&quot;/&gt;&lt;property id=&quot;20309&quot; value=&quot;-1&quot;/&gt;&lt;/object&gt;&lt;object type=&quot;3&quot; unique_id=&quot;10142&quot;&gt;&lt;property id=&quot;20148&quot; value=&quot;5&quot;/&gt;&lt;property id=&quot;20300&quot; value=&quot;Slide 128 - &amp;quot;Mutual Information&amp;quot;&quot;/&gt;&lt;property id=&quot;20307&quot; value=&quot;412&quot;/&gt;&lt;property id=&quot;20309&quot; value=&quot;-1&quot;/&gt;&lt;/object&gt;&lt;object type=&quot;3&quot; unique_id=&quot;10143&quot;&gt;&lt;property id=&quot;20148&quot; value=&quot;5&quot;/&gt;&lt;property id=&quot;20300&quot; value=&quot;Slide 129 - &amp;quot;Mutual Information&amp;quot;&quot;/&gt;&lt;property id=&quot;20307&quot; value=&quot;414&quot;/&gt;&lt;property id=&quot;20309&quot; value=&quot;-1&quot;/&gt;&lt;/object&gt;&lt;object type=&quot;3&quot; unique_id=&quot;13887&quot;&gt;&lt;property id=&quot;20148&quot; value=&quot;5&quot;/&gt;&lt;property id=&quot;20300&quot; value=&quot;Slide 133 - &amp;quot;Biophysical Plausibility&amp;quot;&quot;/&gt;&lt;property id=&quot;20307&quot; value=&quot;416&quot;/&gt;&lt;/object&gt;&lt;object type=&quot;3&quot; unique_id=&quot;13888&quot;&gt;&lt;property id=&quot;20148&quot; value=&quot;5&quot;/&gt;&lt;property id=&quot;20300&quot; value=&quot;Slide 134 - &amp;quot;Related Work&amp;quot;&quot;/&gt;&lt;property id=&quot;20307&quot; value=&quot;417&quot;/&gt;&lt;/object&gt;&lt;object type=&quot;3&quot; unique_id=&quot;13889&quot;&gt;&lt;property id=&quot;20148&quot; value=&quot;5&quot;/&gt;&lt;property id=&quot;20300&quot; value=&quot;Slide 135 - &amp;quot;Related Work&amp;quot;&quot;/&gt;&lt;property id=&quot;20307&quot; value=&quot;418&quot;/&gt;&lt;/object&gt;&lt;object type=&quot;3&quot; unique_id=&quot;13890&quot;&gt;&lt;property id=&quot;20148&quot; value=&quot;5&quot;/&gt;&lt;property id=&quot;20300&quot; value=&quot;Slide 136 - &amp;quot;Limitations with Fixed Topologies&amp;quot;&quot;/&gt;&lt;property id=&quot;20307&quot; value=&quot;419&quot;/&gt;&lt;/object&gt;&lt;object type=&quot;3&quot; unique_id=&quot;13891&quot;&gt;&lt;property id=&quot;20148&quot; value=&quot;5&quot;/&gt;&lt;property id=&quot;20300&quot; value=&quot;Slide 137 - &amp;quot;Related Work&amp;quot;&quot;/&gt;&lt;property id=&quot;20307&quot; value=&quot;420&quot;/&gt;&lt;/object&gt;&lt;object type=&quot;3&quot; unique_id=&quot;13892&quot;&gt;&lt;property id=&quot;20148&quot; value=&quot;5&quot;/&gt;&lt;property id=&quot;20300&quot; value=&quot;Slide 138 - &amp;quot;Crossover &amp;amp; the Bloating Problem&amp;quot;&quot;/&gt;&lt;property id=&quot;20307&quot; value=&quot;421&quot;/&gt;&lt;/object&gt;&lt;object type=&quot;3&quot; unique_id=&quot;13893&quot;&gt;&lt;property id=&quot;20148&quot; value=&quot;5&quot;/&gt;&lt;property id=&quot;20300&quot; value=&quot;Slide 139 - &amp;quot;Related Work&amp;quot;&quot;/&gt;&lt;property id=&quot;20307&quot; value=&quot;422&quot;/&gt;&lt;/object&gt;&lt;object type=&quot;3&quot; unique_id=&quot;13894&quot;&gt;&lt;property id=&quot;20148&quot; value=&quot;5&quot;/&gt;&lt;property id=&quot;20300&quot; value=&quot;Slide 140 - &amp;quot;Related Work&amp;quot;&quot;/&gt;&lt;property id=&quot;20307&quot; value=&quot;423&quot;/&gt;&lt;/object&gt;&lt;object type=&quot;3&quot; unique_id=&quot;13895&quot;&gt;&lt;property id=&quot;20148&quot; value=&quot;5&quot;/&gt;&lt;property id=&quot;20300&quot; value=&quot;Slide 141 - &amp;quot;Applications in Space Robotics&amp;quot;&quot;/&gt;&lt;property id=&quot;20307&quot; value=&quot;424&quot;/&gt;&lt;/object&gt;&lt;object type=&quot;3&quot; unique_id=&quot;13896&quot;&gt;&lt;property id=&quot;20148&quot; value=&quot;5&quot;/&gt;&lt;property id=&quot;20300&quot; value=&quot;Slide 142 - &amp;quot;Significance&amp;quot;&quot;/&gt;&lt;property id=&quot;20307&quot; value=&quot;425&quot;/&gt;&lt;/object&gt;&lt;object type=&quot;3&quot; unique_id=&quot;13897&quot;&gt;&lt;property id=&quot;20148&quot; value=&quot;5&quot;/&gt;&lt;property id=&quot;20300&quot; value=&quot;Slide 143&quot;/&gt;&lt;property id=&quot;20307&quot; value=&quot;426&quot;/&gt;&lt;/object&gt;&lt;object type=&quot;3&quot; unique_id=&quot;13898&quot;&gt;&lt;property id=&quot;20148&quot; value=&quot;5&quot;/&gt;&lt;property id=&quot;20300&quot; value=&quot;Slide 144&quot;/&gt;&lt;property id=&quot;20307&quot; value=&quot;427&quot;/&gt;&lt;/object&gt;&lt;object type=&quot;3&quot; unique_id=&quot;13899&quot;&gt;&lt;property id=&quot;20148&quot; value=&quot;5&quot;/&gt;&lt;property id=&quot;20300&quot; value=&quot;Slide 145 - &amp;quot;Significance&amp;quot;&quot;/&gt;&lt;property id=&quot;20307&quot; value=&quot;428&quot;/&gt;&lt;/object&gt;&lt;object type=&quot;3&quot; unique_id=&quot;13900&quot;&gt;&lt;property id=&quot;20148&quot; value=&quot;5&quot;/&gt;&lt;property id=&quot;20300&quot; value=&quot;Slide 146 - &amp;quot;Applications in Space Robotics&amp;quot;&quot;/&gt;&lt;property id=&quot;20307&quot; value=&quot;429&quot;/&gt;&lt;/object&gt;&lt;object type=&quot;3&quot; unique_id=&quot;13901&quot;&gt;&lt;property id=&quot;20148&quot; value=&quot;5&quot;/&gt;&lt;property id=&quot;20300&quot; value=&quot;Slide 147 - &amp;quot;Significance&amp;quot;&quot;/&gt;&lt;property id=&quot;20307&quot; value=&quot;430&quot;/&gt;&lt;/object&gt;&lt;object type=&quot;3&quot; unique_id=&quot;13902&quot;&gt;&lt;property id=&quot;20148&quot; value=&quot;5&quot;/&gt;&lt;property id=&quot;20300&quot; value=&quot;Slide 148&quot;/&gt;&lt;property id=&quot;20307&quot; value=&quot;431&quot;/&gt;&lt;/object&gt;&lt;object type=&quot;3&quot; unique_id=&quot;13903&quot;&gt;&lt;property id=&quot;20148&quot; value=&quot;5&quot;/&gt;&lt;property id=&quot;20300&quot; value=&quot;Slide 149&quot;/&gt;&lt;property id=&quot;20307&quot; value=&quot;432&quot;/&gt;&lt;/object&gt;&lt;object type=&quot;3&quot; unique_id=&quot;13904&quot;&gt;&lt;property id=&quot;20148&quot; value=&quot;5&quot;/&gt;&lt;property id=&quot;20300&quot; value=&quot;Slide 150 - &amp;quot;Significance&amp;quot;&quot;/&gt;&lt;property id=&quot;20307&quot; value=&quot;433&quot;/&gt;&lt;/object&gt;&lt;object type=&quot;3&quot; unique_id=&quot;13905&quot;&gt;&lt;property id=&quot;20148&quot; value=&quot;5&quot;/&gt;&lt;property id=&quot;20300&quot; value=&quot;Slide 166 - &amp;quot;ANT Crossover Operator&amp;quot;&quot;/&gt;&lt;property id=&quot;20307&quot; value=&quot;434&quot;/&gt;&lt;/object&gt;&lt;object type=&quot;3&quot; unique_id=&quot;14354&quot;&gt;&lt;property id=&quot;20148&quot; value=&quot;5&quot;/&gt;&lt;property id=&quot;20300&quot; value=&quot;Slide 151 - &amp;quot;Chapter Overview&amp;quot;&quot;/&gt;&lt;property id=&quot;20307&quot; value=&quot;435&quot;/&gt;&lt;/object&gt;&lt;object type=&quot;3&quot; unique_id=&quot;14355&quot;&gt;&lt;property id=&quot;20148&quot; value=&quot;5&quot;/&gt;&lt;property id=&quot;20300&quot; value=&quot;Slide 152 - &amp;quot;Evolvability&amp;quot;&quot;/&gt;&lt;property id=&quot;20307&quot; value=&quot;436&quot;/&gt;&lt;/object&gt;&lt;object type=&quot;3&quot; unique_id=&quot;14356&quot;&gt;&lt;property id=&quot;20148&quot; value=&quot;5&quot;/&gt;&lt;property id=&quot;20300&quot; value=&quot;Slide 153 - &amp;quot;Changing Task, Changing Model ?&amp;quot;&quot;/&gt;&lt;property id=&quot;20307&quot; value=&quot;437&quot;/&gt;&lt;/object&gt;&lt;object type=&quot;3&quot; unique_id=&quot;16334&quot;&gt;&lt;property id=&quot;20148&quot; value=&quot;5&quot;/&gt;&lt;property id=&quot;20300&quot; value=&quot;Slide 47 - &amp;quot;Feature Detectors&amp;quot;&quot;/&gt;&lt;property id=&quot;20307&quot; value=&quot;442&quot;/&gt;&lt;/object&gt;&lt;object type=&quot;3&quot; unique_id=&quot;16335&quot;&gt;&lt;property id=&quot;20148&quot; value=&quot;5&quot;/&gt;&lt;property id=&quot;20300&quot; value=&quot;Slide 48 - &amp;quot;Task Allocation&amp;quot;&quot;/&gt;&lt;property id=&quot;20307&quot; value=&quot;443&quot;/&gt;&lt;/object&gt;&lt;object type=&quot;3&quot; unique_id=&quot;16336&quot;&gt;&lt;property id=&quot;20148&quot; value=&quot;5&quot;/&gt;&lt;property id=&quot;20300&quot; value=&quot;Slide 155 - &amp;quot;Excavation&amp;quot;&quot;/&gt;&lt;property id=&quot;20307&quot; value=&quot;441&quot;/&gt;&lt;/object&gt;&lt;object type=&quot;3&quot; unique_id=&quot;16338&quot;&gt;&lt;property id=&quot;20148&quot; value=&quot;5&quot;/&gt;&lt;property id=&quot;20300&quot; value=&quot;Slide 49 - &amp;quot;Evolving Neural Networks&amp;quot;&quot;/&gt;&lt;property id=&quot;20307&quot; value=&quot;438&quot;/&gt;&lt;/object&gt;&lt;object type=&quot;3&quot; unique_id=&quot;16339&quot;&gt;&lt;property id=&quot;20148&quot; value=&quot;5&quot;/&gt;&lt;property id=&quot;20300&quot; value=&quot;Slide 50 - &amp;quot;Feature Detectors and Noisy Neurons&amp;quot;&quot;/&gt;&lt;property id=&quot;20307&quot; value=&quot;439&quot;/&gt;&lt;/object&gt;&lt;object type=&quot;3&quot; unique_id=&quot;17106&quot;&gt;&lt;property id=&quot;20148&quot; value=&quot;5&quot;/&gt;&lt;property id=&quot;20300&quot; value=&quot;Slide 19 - &amp;quot;Limitations with Fixed Topologies&amp;quot;&quot;/&gt;&lt;property id=&quot;20307&quot; value=&quot;444&quot;/&gt;&lt;/object&gt;&lt;object type=&quot;3&quot; unique_id=&quot;19250&quot;&gt;&lt;property id=&quot;20148&quot; value=&quot;5&quot;/&gt;&lt;property id=&quot;20300&quot; value=&quot;Slide 7&quot;/&gt;&lt;property id=&quot;20307&quot; value=&quot;449&quot;/&gt;&lt;/object&gt;&lt;object type=&quot;3&quot; unique_id=&quot;19251&quot;&gt;&lt;property id=&quot;20148&quot; value=&quot;5&quot;/&gt;&lt;property id=&quot;20300&quot; value=&quot;Slide 8&quot;/&gt;&lt;property id=&quot;20307&quot; value=&quot;450&quot;/&gt;&lt;/object&gt;&lt;object type=&quot;3&quot; unique_id=&quot;19252&quot;&gt;&lt;property id=&quot;20148&quot; value=&quot;5&quot;/&gt;&lt;property id=&quot;20300&quot; value=&quot;Slide 17 - &amp;quot;Biophysical Plausibility&amp;quot;&quot;/&gt;&lt;property id=&quot;20307&quot; value=&quot;445&quot;/&gt;&lt;/object&gt;&lt;object type=&quot;3&quot; unique_id=&quot;19253&quot;&gt;&lt;property id=&quot;20148&quot; value=&quot;5&quot;/&gt;&lt;property id=&quot;20300&quot; value=&quot;Slide 32 - &amp;quot;Coarse-Coding Cell Model&amp;quot;&quot;/&gt;&lt;property id=&quot;20307&quot; value=&quot;447&quot;/&gt;&lt;/object&gt;&lt;object type=&quot;3&quot; unique_id=&quot;19254&quot;&gt;&lt;property id=&quot;20148&quot; value=&quot;5&quot;/&gt;&lt;property id=&quot;20300&quot; value=&quot;Slide 33 - &amp;quot;Coarse-Coding Cell Model&amp;quot;&quot;/&gt;&lt;property id=&quot;20307&quot; value=&quot;448&quot;/&gt;&lt;/object&gt;&lt;object type=&quot;3&quot; unique_id=&quot;19255&quot;&gt;&lt;property id=&quot;20148&quot; value=&quot;5&quot;/&gt;&lt;property id=&quot;20300&quot; value=&quot;Slide 34&quot;/&gt;&lt;property id=&quot;20307&quot; value=&quot;446&quot;/&gt;&lt;/object&gt;&lt;object type=&quot;3&quot; unique_id=&quot;19257&quot;&gt;&lt;property id=&quot;20148&quot; value=&quot;5&quot;/&gt;&lt;property id=&quot;20300&quot; value=&quot;Slide 6 - &amp;quot;Significance&amp;quot;&quot;/&gt;&lt;property id=&quot;20307&quot; value=&quot;452&quot;/&gt;&lt;/object&gt;&lt;object type=&quot;3&quot; unique_id=&quot;19258&quot;&gt;&lt;property id=&quot;20148&quot; value=&quot;5&quot;/&gt;&lt;property id=&quot;20300&quot; value=&quot;Slide 9 - &amp;quot;Significance&amp;quot;&quot;/&gt;&lt;property id=&quot;20307&quot; value=&quot;453&quot;/&gt;&lt;/object&gt;&lt;object type=&quot;3&quot; unique_id=&quot;20388&quot;&gt;&lt;property id=&quot;20148&quot; value=&quot;5&quot;/&gt;&lt;property id=&quot;20300&quot; value=&quot;Slide 154 - &amp;quot;Tiling Formation Task&amp;quot;&quot;/&gt;&lt;property id=&quot;20307&quot; value=&quot;454&quot;/&gt;&lt;/object&gt;&lt;object type=&quot;3&quot; unique_id=&quot;22830&quot;&gt;&lt;property id=&quot;20148&quot; value=&quot;5&quot;/&gt;&lt;property id=&quot;20300&quot; value=&quot;Slide 157&quot;/&gt;&lt;property id=&quot;20307&quot; value=&quot;462&quot;/&gt;&lt;/object&gt;&lt;object type=&quot;3&quot; unique_id=&quot;22831&quot;&gt;&lt;property id=&quot;20148&quot; value=&quot;5&quot;/&gt;&lt;property id=&quot;20300&quot; value=&quot;Slide 158&quot;/&gt;&lt;property id=&quot;20307&quot; value=&quot;461&quot;/&gt;&lt;/object&gt;&lt;object type=&quot;3&quot; unique_id=&quot;22832&quot;&gt;&lt;property id=&quot;20148&quot; value=&quot;5&quot;/&gt;&lt;property id=&quot;20300&quot; value=&quot;Slide 161 - &amp;quot;Excavation – Optimal Conditions &amp;#x0D;&amp;#x0A;(Thangavelautham et al. submission to ICRA’09)&amp;quot;&quot;/&gt;&lt;property id=&quot;20307&quot; value=&quot;456&quot;/&gt;&lt;/object&gt;&lt;object type=&quot;3&quot; unique_id=&quot;22833&quot;&gt;&lt;property id=&quot;20148&quot; value=&quot;5&quot;/&gt;&lt;property id=&quot;20300&quot; value=&quot;Slide 162 - &amp;quot;Excavation – Optimal Conditions &amp;#x0D;&amp;#x0A;(Thangavelautham et al. submission to ICRA’09)&amp;quot;&quot;/&gt;&lt;property id=&quot;20307&quot; value=&quot;457&quot;/&gt;&lt;/object&gt;&lt;object type=&quot;3&quot; unique_id=&quot;22834&quot;&gt;&lt;property id=&quot;20148&quot; value=&quot;5&quot;/&gt;&lt;property id=&quot;20300&quot; value=&quot;Slide 163 - &amp;quot;Excavation – Optimal Conditions &amp;#x0D;&amp;#x0A;(Thangavelautham et al. submission to ICRA’09)&amp;quot;&quot;/&gt;&lt;property id=&quot;20307&quot; value=&quot;458&quot;/&gt;&lt;/object&gt;&lt;object type=&quot;3&quot; unique_id=&quot;22835&quot;&gt;&lt;property id=&quot;20148&quot; value=&quot;5&quot;/&gt;&lt;property id=&quot;20300&quot; value=&quot;Slide 165 - &amp;quot;Potential Benefits – Lunar Construction&amp;quot;&quot;/&gt;&lt;property id=&quot;20307&quot; value=&quot;459&quot;/&gt;&lt;/object&gt;&lt;object type=&quot;3&quot; unique_id=&quot;23850&quot;&gt;&lt;property id=&quot;20148&quot; value=&quot;5&quot;/&gt;&lt;property id=&quot;20300&quot; value=&quot;Slide 164 - &amp;quot;Excavation – Optimal Conditions &amp;#x0D;&amp;#x0A;(Thangavelautham et al. submission to ICRA’09)&amp;quot;&quot;/&gt;&lt;property id=&quot;20307&quot; value=&quot;463&quot;/&gt;&lt;/object&gt;&lt;object type=&quot;3&quot; unique_id=&quot;24872&quot;&gt;&lt;property id=&quot;20148&quot; value=&quot;5&quot;/&gt;&lt;property id=&quot;20300&quot; value=&quot;Slide 119&quot;/&gt;&lt;property id=&quot;20307&quot; value=&quot;464&quot;/&gt;&lt;/object&gt;&lt;object type=&quot;3&quot; unique_id=&quot;25044&quot;&gt;&lt;property id=&quot;20148&quot; value=&quot;5&quot;/&gt;&lt;property id=&quot;20300&quot; value=&quot;Slide 112&quot;/&gt;&lt;property id=&quot;20307&quot; value=&quot;465&quot;/&gt;&lt;/object&gt;&lt;object type=&quot;3&quot; unique_id=&quot;25216&quot;&gt;&lt;property id=&quot;20148&quot; value=&quot;5&quot;/&gt;&lt;property id=&quot;20300&quot; value=&quot;Slide 95 - &amp;quot;Coarse-Coding Cell Model&amp;quot;&quot;/&gt;&lt;property id=&quot;20307&quot; value=&quot;466&quot;/&gt;&lt;/object&gt;&lt;object type=&quot;3&quot; unique_id=&quot;25728&quot;&gt;&lt;property id=&quot;20148&quot; value=&quot;5&quot;/&gt;&lt;property id=&quot;20300&quot; value=&quot;Slide 55 - &amp;quot;Thank You!&amp;quot;&quot;/&gt;&lt;property id=&quot;20307&quot; value=&quot;467&quot;/&gt;&lt;/object&gt;&lt;object type=&quot;3&quot; unique_id=&quot;25729&quot;&gt;&lt;property id=&quot;20148&quot; value=&quot;5&quot;/&gt;&lt;property id=&quot;20300&quot; value=&quot;Slide 59 - &amp;quot;Feature Detectors&amp;quot;&quot;/&gt;&lt;property id=&quot;20307&quot; value=&quot;469&quot;/&gt;&lt;/object&gt;&lt;object type=&quot;3&quot; unique_id=&quot;25730&quot;&gt;&lt;property id=&quot;20148&quot; value=&quot;5&quot;/&gt;&lt;property id=&quot;20300&quot; value=&quot;Slide 60 - &amp;quot;Feature Detectors and Noisy Neurons&amp;quot;&quot;/&gt;&lt;property id=&quot;20307&quot; value=&quot;468&quot;/&gt;&lt;/object&gt;&lt;/object&gt;&lt;object type=&quot;8&quot; unique_id=&quot;10144&quot;&gt;&lt;/object&gt;&lt;/object&gt;&lt;/database&gt;"/>
  <p:tag name="SECTOMILLISECCONVERTED" val="1"/>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90274</TotalTime>
  <Words>3360</Words>
  <Application>Microsoft Office PowerPoint</Application>
  <PresentationFormat>On-screen Show (4:3)</PresentationFormat>
  <Paragraphs>367</Paragraphs>
  <Slides>30</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Arial</vt:lpstr>
      <vt:lpstr>Calibri</vt:lpstr>
      <vt:lpstr>Cambria Math</vt:lpstr>
      <vt:lpstr>Garamond</vt:lpstr>
      <vt:lpstr>Times New Roman</vt:lpstr>
      <vt:lpstr>Wingdings</vt:lpstr>
      <vt:lpstr>Stream</vt:lpstr>
      <vt:lpstr>1_Stream</vt:lpstr>
      <vt:lpstr>PowerPoint Presentation</vt:lpstr>
      <vt:lpstr>Outline</vt:lpstr>
      <vt:lpstr>Introduction</vt:lpstr>
      <vt:lpstr>ISRU</vt:lpstr>
      <vt:lpstr>Small Satellites</vt:lpstr>
      <vt:lpstr>Small Satellites for Interplanetary Travel</vt:lpstr>
      <vt:lpstr>Need for Multifunctional Materials to Support Long Duration Missions</vt:lpstr>
      <vt:lpstr>Objective</vt:lpstr>
      <vt:lpstr>Approach</vt:lpstr>
      <vt:lpstr>   </vt:lpstr>
      <vt:lpstr>STP: System Overview</vt:lpstr>
      <vt:lpstr>STP: System Overview</vt:lpstr>
      <vt:lpstr>STP: System Overview</vt:lpstr>
      <vt:lpstr>STP: System Overview</vt:lpstr>
      <vt:lpstr>STP: Analysis</vt:lpstr>
      <vt:lpstr>STP: Analysis</vt:lpstr>
      <vt:lpstr>STP: Analysis</vt:lpstr>
      <vt:lpstr>STP: Time Need to Achieve 2500 K</vt:lpstr>
      <vt:lpstr>STP: Performance</vt:lpstr>
      <vt:lpstr>STP: Performance</vt:lpstr>
      <vt:lpstr>STP: Performance</vt:lpstr>
      <vt:lpstr>STP: Performance</vt:lpstr>
      <vt:lpstr>Conclusion</vt:lpstr>
      <vt:lpstr>Contributions</vt:lpstr>
      <vt:lpstr>Backup Slides</vt:lpstr>
      <vt:lpstr>STP: System Overview</vt:lpstr>
      <vt:lpstr>Gold vs Carbon Nanoparticles</vt:lpstr>
      <vt:lpstr>STP: Analysis</vt:lpstr>
      <vt:lpstr>STP: System Overview</vt:lpstr>
      <vt:lpstr>ANSYS Fluent Model</vt:lpstr>
    </vt:vector>
  </TitlesOfParts>
  <Company>JL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Jekan</dc:creator>
  <cp:lastModifiedBy>Jorge Martinez Dominguez</cp:lastModifiedBy>
  <cp:revision>1179</cp:revision>
  <dcterms:created xsi:type="dcterms:W3CDTF">2008-05-21T01:02:12Z</dcterms:created>
  <dcterms:modified xsi:type="dcterms:W3CDTF">2018-05-04T08:05:31Z</dcterms:modified>
</cp:coreProperties>
</file>