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827" r:id="rId2"/>
  </p:sldMasterIdLst>
  <p:notesMasterIdLst>
    <p:notesMasterId r:id="rId42"/>
  </p:notesMasterIdLst>
  <p:sldIdLst>
    <p:sldId id="256" r:id="rId3"/>
    <p:sldId id="295" r:id="rId4"/>
    <p:sldId id="296" r:id="rId5"/>
    <p:sldId id="297" r:id="rId6"/>
    <p:sldId id="298" r:id="rId7"/>
    <p:sldId id="313" r:id="rId8"/>
    <p:sldId id="299" r:id="rId9"/>
    <p:sldId id="300" r:id="rId10"/>
    <p:sldId id="303" r:id="rId11"/>
    <p:sldId id="316" r:id="rId12"/>
    <p:sldId id="315" r:id="rId13"/>
    <p:sldId id="304" r:id="rId14"/>
    <p:sldId id="317" r:id="rId15"/>
    <p:sldId id="305" r:id="rId16"/>
    <p:sldId id="409" r:id="rId17"/>
    <p:sldId id="348" r:id="rId18"/>
    <p:sldId id="306" r:id="rId19"/>
    <p:sldId id="354" r:id="rId20"/>
    <p:sldId id="356" r:id="rId21"/>
    <p:sldId id="411" r:id="rId22"/>
    <p:sldId id="412" r:id="rId23"/>
    <p:sldId id="410" r:id="rId24"/>
    <p:sldId id="413" r:id="rId25"/>
    <p:sldId id="414" r:id="rId26"/>
    <p:sldId id="357" r:id="rId27"/>
    <p:sldId id="415" r:id="rId28"/>
    <p:sldId id="416" r:id="rId29"/>
    <p:sldId id="332" r:id="rId30"/>
    <p:sldId id="333" r:id="rId31"/>
    <p:sldId id="362" r:id="rId32"/>
    <p:sldId id="359" r:id="rId33"/>
    <p:sldId id="418" r:id="rId34"/>
    <p:sldId id="417" r:id="rId35"/>
    <p:sldId id="312" r:id="rId36"/>
    <p:sldId id="360" r:id="rId37"/>
    <p:sldId id="308" r:id="rId38"/>
    <p:sldId id="310" r:id="rId39"/>
    <p:sldId id="311" r:id="rId40"/>
    <p:sldId id="309" r:id="rId41"/>
  </p:sldIdLst>
  <p:sldSz cx="9144000" cy="6858000" type="screen4x3"/>
  <p:notesSz cx="6858000" cy="9144000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93" autoAdjust="0"/>
    <p:restoredTop sz="94660"/>
  </p:normalViewPr>
  <p:slideViewPr>
    <p:cSldViewPr>
      <p:cViewPr varScale="1">
        <p:scale>
          <a:sx n="82" d="100"/>
          <a:sy n="82" d="100"/>
        </p:scale>
        <p:origin x="1670" y="53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354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47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>
            <a:extLst>
              <a:ext uri="{FF2B5EF4-FFF2-40B4-BE49-F238E27FC236}">
                <a16:creationId xmlns:a16="http://schemas.microsoft.com/office/drawing/2014/main" id="{96E80CAF-154A-4F31-B84D-0CA0E501CF27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7613" cy="377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9108AB88-2997-45E6-A281-E230056BAA3A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noProof="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27FADD9D-B38B-4048-A0F5-E83EF32CDE96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984064B1-82F6-4A81-9270-03903DA4C33B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368F2157-4E22-459E-BE5D-693371BE643E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E71CBF01-68A1-4E2F-9FD9-B72A3A3D3FC2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417DD80F-7C10-4891-863A-F58C170420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6">
            <a:extLst>
              <a:ext uri="{FF2B5EF4-FFF2-40B4-BE49-F238E27FC236}">
                <a16:creationId xmlns:a16="http://schemas.microsoft.com/office/drawing/2014/main" id="{85BA30E0-26D7-49F1-9197-77DC23F29F2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4FEE587-34C9-46AA-965C-160B87D6FCA6}" type="slidenum">
              <a:rPr lang="en-US" altLang="en-US" sz="1400" smtClean="0"/>
              <a:pPr>
                <a:spcBef>
                  <a:spcPct val="0"/>
                </a:spcBef>
              </a:pPr>
              <a:t>1</a:t>
            </a:fld>
            <a:endParaRPr lang="en-US" altLang="en-US" sz="1400"/>
          </a:p>
        </p:txBody>
      </p:sp>
      <p:sp>
        <p:nvSpPr>
          <p:cNvPr id="11267" name="Rectangle 1">
            <a:extLst>
              <a:ext uri="{FF2B5EF4-FFF2-40B4-BE49-F238E27FC236}">
                <a16:creationId xmlns:a16="http://schemas.microsoft.com/office/drawing/2014/main" id="{798BD524-B5CA-4794-80AF-74246C5D2D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68" name="Rectangle 2">
            <a:extLst>
              <a:ext uri="{FF2B5EF4-FFF2-40B4-BE49-F238E27FC236}">
                <a16:creationId xmlns:a16="http://schemas.microsoft.com/office/drawing/2014/main" id="{3FFA3704-B9A1-4015-8AF4-50ACC08244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15900" indent="-214313"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endParaRPr lang="en-US" altLang="en-US" sz="200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269" name="Text Box 3">
            <a:extLst>
              <a:ext uri="{FF2B5EF4-FFF2-40B4-BE49-F238E27FC236}">
                <a16:creationId xmlns:a16="http://schemas.microsoft.com/office/drawing/2014/main" id="{29349FFF-3B28-4405-8CF8-29EF6DFD23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02AAAEC-3511-4761-A344-40AB5E8DF22F}" type="slidenum">
              <a:rPr lang="en-US" altLang="en-US" sz="1800">
                <a:solidFill>
                  <a:srgbClr val="FFFFFF"/>
                </a:solidFill>
                <a:latin typeface="Calibri" panose="020F0502020204030204" pitchFamily="34" charset="0"/>
              </a:rPr>
              <a:pPr eaLnBrk="1" hangingPunct="1">
                <a:spcBef>
                  <a:spcPct val="0"/>
                </a:spcBef>
              </a:pPr>
              <a:t>1</a:t>
            </a:fld>
            <a:endParaRPr lang="en-US" altLang="en-US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61407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20047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3116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36750"/>
            <a:ext cx="4113213" cy="4460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2813" y="1936750"/>
            <a:ext cx="4114800" cy="4460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8169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59444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96362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9860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9817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19321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18854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1143000"/>
            <a:ext cx="2093913" cy="52546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134100" cy="52546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711727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AD4D3A7E-92BC-42B8-80D8-3BC23EB7AE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631950"/>
            <a:ext cx="9144000" cy="52260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EB95F7-207A-4E5B-B9D9-AF16B20AFEF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16319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97B66398-5078-44E4-B55F-0EF330640B9F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2797B7AB-2357-4DE5-BD9A-DE02712AFB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  <p:sp>
        <p:nvSpPr>
          <p:cNvPr id="8" name="Rectangle 15">
            <a:extLst>
              <a:ext uri="{FF2B5EF4-FFF2-40B4-BE49-F238E27FC236}">
                <a16:creationId xmlns:a16="http://schemas.microsoft.com/office/drawing/2014/main" id="{D87A75DB-08CD-40C5-ACD3-08031AE197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ED62A8-59EF-4E29-AFAD-59B927321B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6655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4BE4DAA-950D-498C-9CFD-E264F4B08C6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728A4091-3153-41F7-BDCC-EBEFA29D0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9"/>
          <a:stretch>
            <a:fillRect/>
          </a:stretch>
        </p:blipFill>
        <p:spPr bwMode="auto">
          <a:xfrm>
            <a:off x="0" y="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9AE61BEF-207A-4AEF-9A20-C99EA0E6B8A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1" t="5264" r="4601" b="-2"/>
          <a:stretch>
            <a:fillRect/>
          </a:stretch>
        </p:blipFill>
        <p:spPr bwMode="auto">
          <a:xfrm>
            <a:off x="7696200" y="0"/>
            <a:ext cx="595313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>
            <a:extLst>
              <a:ext uri="{FF2B5EF4-FFF2-40B4-BE49-F238E27FC236}">
                <a16:creationId xmlns:a16="http://schemas.microsoft.com/office/drawing/2014/main" id="{156A013E-7009-4AD9-86F5-9CA8749180C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13333" r="18266" b="11598"/>
          <a:stretch>
            <a:fillRect/>
          </a:stretch>
        </p:blipFill>
        <p:spPr bwMode="auto">
          <a:xfrm>
            <a:off x="131763" y="101600"/>
            <a:ext cx="744537" cy="85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2DE82298-EAB3-442E-8DFC-D993F817DDB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57163"/>
            <a:ext cx="384175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4AEFE327-D355-40E6-AFCE-825304B49C0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75" y="-11113"/>
            <a:ext cx="1220788" cy="990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1">
            <a:extLst>
              <a:ext uri="{FF2B5EF4-FFF2-40B4-BE49-F238E27FC236}">
                <a16:creationId xmlns:a16="http://schemas.microsoft.com/office/drawing/2014/main" id="{AA5F8DC3-C610-457D-B157-BE9BC3EB9BF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0" t="20818" r="48808" b="50429"/>
          <a:stretch>
            <a:fillRect/>
          </a:stretch>
        </p:blipFill>
        <p:spPr bwMode="auto">
          <a:xfrm rot="820518">
            <a:off x="2162175" y="338138"/>
            <a:ext cx="252413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E222054C-D2DE-42BC-8C31-152FAF8100B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938" y="44450"/>
            <a:ext cx="76517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7386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Footer Placeholder 13">
            <a:extLst>
              <a:ext uri="{FF2B5EF4-FFF2-40B4-BE49-F238E27FC236}">
                <a16:creationId xmlns:a16="http://schemas.microsoft.com/office/drawing/2014/main" id="{F3F8D59B-96FF-40F6-9F47-0899670E320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xfrm>
            <a:off x="3886200" y="6381750"/>
            <a:ext cx="2438400" cy="47625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2DC8667B-90A2-40F3-B360-9897574318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0309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3F9BD97-056B-40AF-B9AA-EC76157CC3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DC6424A-91CE-4C2F-BC2B-34F3E7FCEAD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F28111-88CA-4DB0-AEBB-91E408551E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709B238F-1E1D-4775-A56F-844F5D797EFA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5473466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295F689-B103-401F-B119-7E106A460C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9D063527-F807-4478-8B45-E06FC05FE9C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1EA5F6-1299-41F3-9BB6-AF9BDC2D5F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3BD89472-611A-4AD5-A729-D33C308813F9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727506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2FA0A8F9-B8D0-4080-BD9E-F090E22A79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DDDA8446-873A-4353-A0EA-651EC248C3A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865DF3-D1B8-451F-84E9-D2A5BB4E8D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4">
            <a:extLst>
              <a:ext uri="{FF2B5EF4-FFF2-40B4-BE49-F238E27FC236}">
                <a16:creationId xmlns:a16="http://schemas.microsoft.com/office/drawing/2014/main" id="{20CF0368-6A9F-498E-8721-DC2834F4226C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2620513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233520-D60B-4683-A114-D541ACA2E7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8DB85CE2-6893-4A39-9583-15E6DD0BB96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BAD60C-C18F-471B-9DFE-83D4C26220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8A81BD4A-8F38-4449-A0F3-EA34CFA9DEF2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6674277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2273C919-F3AA-4F93-91E3-46485879253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F69EAC-AAD2-4FA3-8D0D-042DA69BAB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14">
            <a:extLst>
              <a:ext uri="{FF2B5EF4-FFF2-40B4-BE49-F238E27FC236}">
                <a16:creationId xmlns:a16="http://schemas.microsoft.com/office/drawing/2014/main" id="{408255DB-36A5-4DB2-8EE3-5C958BE881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638213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63E5F5D-925A-428F-A155-D52F962C2B7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230F8-BB20-439E-BA21-350D445326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02693C56-5554-4868-ACAC-8C49787FEE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417258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E31FCEC-649F-4482-87A8-28FDF730337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62492C-7364-4BD9-AE46-77A9458465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B73D6B4B-3176-4AC0-865A-C529393EEC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9325319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FA3A86-A27E-4ED0-A4D9-8E633728EF4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185BCD-7426-479C-A819-6BBFCADCB0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643777BD-FF95-40BF-B4BE-94E9416608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8885903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908A310-79B0-4DE0-B078-B6959E5CC5E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05A30C-BBE7-4E99-B9DE-567572A3D5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EA37E2F8-4055-4719-AA16-5C3B2C86E1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3518022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4F5750B-98E4-4733-ADE6-04DBD190A97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F78F91-97E2-4D26-B2F0-34140279FD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53D8DB9F-B16A-4059-9439-04390DC4E8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8785148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D9A25889-F84B-448A-8EED-331AB2629D9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ADB955-BF5D-4E67-8042-8BA7A654E3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4">
            <a:extLst>
              <a:ext uri="{FF2B5EF4-FFF2-40B4-BE49-F238E27FC236}">
                <a16:creationId xmlns:a16="http://schemas.microsoft.com/office/drawing/2014/main" id="{F46D8708-FDBF-4AEC-A0C7-391AA7662E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7129117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DC97D45-0D6E-45C3-A93A-C7A2FE28D82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A59935-8C04-45AF-935C-7F6158E13E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47BEAC86-9198-4D6D-B737-5D224026F22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8173284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B9C541B-BDF7-491C-A15C-E94A04B5258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6AFC11-2537-463B-A4E7-4391177663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DD00749A-6AB5-4FE9-834C-323C6BD480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9074276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AAB6B824-0A7E-4344-92E6-4D2E7F3B619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75E8EF-5546-4AA9-AE87-E9B194B9B4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4">
            <a:extLst>
              <a:ext uri="{FF2B5EF4-FFF2-40B4-BE49-F238E27FC236}">
                <a16:creationId xmlns:a16="http://schemas.microsoft.com/office/drawing/2014/main" id="{7750075C-063A-48FD-83DF-56CB5CACE6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912420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F7662C5D-990C-448D-949D-48CB6A3E03B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5DC74C-6304-4D82-9BBC-C3FC84C794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C127BE41-69D4-4880-9F09-F244579374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762913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>
            <a:extLst>
              <a:ext uri="{FF2B5EF4-FFF2-40B4-BE49-F238E27FC236}">
                <a16:creationId xmlns:a16="http://schemas.microsoft.com/office/drawing/2014/main" id="{025EE891-068C-4958-9C49-E4EFAC983C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143000"/>
            <a:ext cx="8380413" cy="71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formatClick to edit Master title style</a:t>
            </a:r>
          </a:p>
        </p:txBody>
      </p:sp>
      <p:sp>
        <p:nvSpPr>
          <p:cNvPr id="1027" name="Rectangle 5">
            <a:extLst>
              <a:ext uri="{FF2B5EF4-FFF2-40B4-BE49-F238E27FC236}">
                <a16:creationId xmlns:a16="http://schemas.microsoft.com/office/drawing/2014/main" id="{2B83274A-6292-4F6A-B790-80CB64E2C6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36750"/>
            <a:ext cx="8380413" cy="446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0"/>
            <a:r>
              <a:rPr lang="en-GB" altLang="en-US"/>
              <a:t>Ninth Outline LevelClick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Text Box 6">
            <a:extLst>
              <a:ext uri="{FF2B5EF4-FFF2-40B4-BE49-F238E27FC236}">
                <a16:creationId xmlns:a16="http://schemas.microsoft.com/office/drawing/2014/main" id="{B5403E42-B96E-4BBC-8D4D-C0EDB83F6D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6381750"/>
            <a:ext cx="2438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CBD838-2FBE-477D-AF53-21510B711CA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69D97DEC-16DF-4F3F-B4AD-D48A3584927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9"/>
          <a:stretch>
            <a:fillRect/>
          </a:stretch>
        </p:blipFill>
        <p:spPr bwMode="auto">
          <a:xfrm>
            <a:off x="0" y="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>
            <a:extLst>
              <a:ext uri="{FF2B5EF4-FFF2-40B4-BE49-F238E27FC236}">
                <a16:creationId xmlns:a16="http://schemas.microsoft.com/office/drawing/2014/main" id="{126E7D2A-C8C3-4990-82CA-9950E899921E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1" t="5264" r="4601" b="-2"/>
          <a:stretch>
            <a:fillRect/>
          </a:stretch>
        </p:blipFill>
        <p:spPr bwMode="auto">
          <a:xfrm>
            <a:off x="7696200" y="0"/>
            <a:ext cx="595313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10">
            <a:extLst>
              <a:ext uri="{FF2B5EF4-FFF2-40B4-BE49-F238E27FC236}">
                <a16:creationId xmlns:a16="http://schemas.microsoft.com/office/drawing/2014/main" id="{7A599C4D-0237-4434-BDAE-56726BFA6C8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13333" r="18266" b="11598"/>
          <a:stretch>
            <a:fillRect/>
          </a:stretch>
        </p:blipFill>
        <p:spPr bwMode="auto">
          <a:xfrm>
            <a:off x="131763" y="101600"/>
            <a:ext cx="744537" cy="85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3">
            <a:extLst>
              <a:ext uri="{FF2B5EF4-FFF2-40B4-BE49-F238E27FC236}">
                <a16:creationId xmlns:a16="http://schemas.microsoft.com/office/drawing/2014/main" id="{6DACEB1C-6443-4B1D-8917-C20E8883458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57163"/>
            <a:ext cx="384175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3">
            <a:extLst>
              <a:ext uri="{FF2B5EF4-FFF2-40B4-BE49-F238E27FC236}">
                <a16:creationId xmlns:a16="http://schemas.microsoft.com/office/drawing/2014/main" id="{1A92475D-A600-4139-B6A8-E02C8B4DAD6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75" y="-11113"/>
            <a:ext cx="1220788" cy="990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>
            <a:extLst>
              <a:ext uri="{FF2B5EF4-FFF2-40B4-BE49-F238E27FC236}">
                <a16:creationId xmlns:a16="http://schemas.microsoft.com/office/drawing/2014/main" id="{75D895C2-BB05-4C5D-A83E-5D0FD774AC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0" t="20818" r="48808" b="50429"/>
          <a:stretch>
            <a:fillRect/>
          </a:stretch>
        </p:blipFill>
        <p:spPr bwMode="auto">
          <a:xfrm rot="820518">
            <a:off x="2162175" y="338138"/>
            <a:ext cx="252413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2">
            <a:extLst>
              <a:ext uri="{FF2B5EF4-FFF2-40B4-BE49-F238E27FC236}">
                <a16:creationId xmlns:a16="http://schemas.microsoft.com/office/drawing/2014/main" id="{803EFFF3-3EEA-42D7-86E6-44A8F80C068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938" y="44450"/>
            <a:ext cx="76517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</p:sldLayoutIdLst>
  <p:txStyles>
    <p:titleStyle>
      <a:lvl1pPr algn="l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Garamond" charset="0"/>
          <a:ea typeface="Microsoft YaHei" charset="-122"/>
        </a:defRPr>
      </a:lvl2pPr>
      <a:lvl3pPr algn="l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Garamond" charset="0"/>
          <a:ea typeface="Microsoft YaHei" charset="-122"/>
        </a:defRPr>
      </a:lvl3pPr>
      <a:lvl4pPr algn="l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Garamond" charset="0"/>
          <a:ea typeface="Microsoft YaHei" charset="-122"/>
        </a:defRPr>
      </a:lvl4pPr>
      <a:lvl5pPr algn="l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Garamond" charset="0"/>
          <a:ea typeface="Microsoft YaHei" charset="-122"/>
        </a:defRPr>
      </a:lvl5pPr>
      <a:lvl6pPr marL="2514600" indent="-228600" algn="l" defTabSz="457200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FFFFFF"/>
          </a:solidFill>
          <a:latin typeface="Garamond" charset="0"/>
          <a:ea typeface="Microsoft YaHei" charset="-122"/>
        </a:defRPr>
      </a:lvl6pPr>
      <a:lvl7pPr marL="2971800" indent="-228600" algn="l" defTabSz="457200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FFFFFF"/>
          </a:solidFill>
          <a:latin typeface="Garamond" charset="0"/>
          <a:ea typeface="Microsoft YaHei" charset="-122"/>
        </a:defRPr>
      </a:lvl7pPr>
      <a:lvl8pPr marL="3429000" indent="-228600" algn="l" defTabSz="457200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FFFFFF"/>
          </a:solidFill>
          <a:latin typeface="Garamond" charset="0"/>
          <a:ea typeface="Microsoft YaHei" charset="-122"/>
        </a:defRPr>
      </a:lvl8pPr>
      <a:lvl9pPr marL="3886200" indent="-228600" algn="l" defTabSz="457200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FFFFFF"/>
          </a:solidFill>
          <a:latin typeface="Garamond" charset="0"/>
          <a:ea typeface="Microsoft YaHei" charset="-122"/>
        </a:defRPr>
      </a:lvl9pPr>
    </p:titleStyle>
    <p:bodyStyle>
      <a:lvl1pPr marL="342900" indent="-342900" algn="l" defTabSz="457200" rtl="0" eaLnBrk="0" fontAlgn="base" hangingPunct="0">
        <a:lnSpc>
          <a:spcPct val="95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95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400" b="1">
          <a:solidFill>
            <a:srgbClr val="FFFFFF"/>
          </a:solidFill>
          <a:latin typeface="+mn-lt"/>
          <a:ea typeface="+mn-ea"/>
        </a:defRPr>
      </a:lvl2pPr>
      <a:lvl3pPr marL="1143000" indent="-228600" algn="l" defTabSz="457200" rtl="0" eaLnBrk="0" fontAlgn="base" hangingPunct="0">
        <a:lnSpc>
          <a:spcPct val="95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000" b="1">
          <a:solidFill>
            <a:srgbClr val="FFFFFF"/>
          </a:solidFill>
          <a:latin typeface="+mn-lt"/>
          <a:ea typeface="+mn-ea"/>
        </a:defRPr>
      </a:lvl3pPr>
      <a:lvl4pPr marL="1600200" indent="-228600" algn="l" defTabSz="457200" rtl="0" eaLnBrk="0" fontAlgn="base" hangingPunct="0">
        <a:lnSpc>
          <a:spcPct val="95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b="1">
          <a:solidFill>
            <a:srgbClr val="FFFFFF"/>
          </a:solidFill>
          <a:latin typeface="+mn-lt"/>
          <a:ea typeface="+mn-ea"/>
        </a:defRPr>
      </a:lvl4pPr>
      <a:lvl5pPr marL="2057400" indent="-228600" algn="l" defTabSz="457200" rtl="0" eaLnBrk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b="1">
          <a:solidFill>
            <a:srgbClr val="FFFFFF"/>
          </a:solidFill>
          <a:latin typeface="+mn-lt"/>
          <a:ea typeface="+mn-ea"/>
        </a:defRPr>
      </a:lvl5pPr>
      <a:lvl6pPr marL="25146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 b="1">
          <a:solidFill>
            <a:srgbClr val="FFFFFF"/>
          </a:solidFill>
          <a:latin typeface="+mn-lt"/>
          <a:ea typeface="+mn-ea"/>
        </a:defRPr>
      </a:lvl6pPr>
      <a:lvl7pPr marL="29718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 b="1">
          <a:solidFill>
            <a:srgbClr val="FFFFFF"/>
          </a:solidFill>
          <a:latin typeface="+mn-lt"/>
          <a:ea typeface="+mn-ea"/>
        </a:defRPr>
      </a:lvl7pPr>
      <a:lvl8pPr marL="34290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 b="1">
          <a:solidFill>
            <a:srgbClr val="FFFFFF"/>
          </a:solidFill>
          <a:latin typeface="+mn-lt"/>
          <a:ea typeface="+mn-ea"/>
        </a:defRPr>
      </a:lvl8pPr>
      <a:lvl9pPr marL="38862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 b="1"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>
            <a:extLst>
              <a:ext uri="{FF2B5EF4-FFF2-40B4-BE49-F238E27FC236}">
                <a16:creationId xmlns:a16="http://schemas.microsoft.com/office/drawing/2014/main" id="{54709857-02BF-4BC3-AC22-4FC4A66915F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 u="none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C7C8C856-13BF-42F4-A919-7B9D987B01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4589" name="Rectangle 13">
            <a:extLst>
              <a:ext uri="{FF2B5EF4-FFF2-40B4-BE49-F238E27FC236}">
                <a16:creationId xmlns:a16="http://schemas.microsoft.com/office/drawing/2014/main" id="{D82FB3E1-5E25-4080-BFC3-B25329EBB9F1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>
            <a:extLst>
              <a:ext uri="{FF2B5EF4-FFF2-40B4-BE49-F238E27FC236}">
                <a16:creationId xmlns:a16="http://schemas.microsoft.com/office/drawing/2014/main" id="{9E1E4AE7-B047-4C57-8D3D-6B4401C00B2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 u="none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  <p:sp>
        <p:nvSpPr>
          <p:cNvPr id="24591" name="Rectangle 15">
            <a:extLst>
              <a:ext uri="{FF2B5EF4-FFF2-40B4-BE49-F238E27FC236}">
                <a16:creationId xmlns:a16="http://schemas.microsoft.com/office/drawing/2014/main" id="{CFCCDA4E-7FE6-41C4-A092-7EF00810B0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30" r:id="rId7"/>
    <p:sldLayoutId id="2147483931" r:id="rId8"/>
    <p:sldLayoutId id="2147483932" r:id="rId9"/>
    <p:sldLayoutId id="2147483933" r:id="rId10"/>
    <p:sldLayoutId id="2147483934" r:id="rId11"/>
    <p:sldLayoutId id="2147483935" r:id="rId12"/>
    <p:sldLayoutId id="2147483936" r:id="rId13"/>
    <p:sldLayoutId id="2147483937" r:id="rId14"/>
    <p:sldLayoutId id="2147483938" r:id="rId15"/>
    <p:sldLayoutId id="2147483939" r:id="rId16"/>
    <p:sldLayoutId id="2147483940" r:id="rId17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anose="05000000000000000000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anose="05000000000000000000" pitchFamily="2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>
            <a:extLst>
              <a:ext uri="{FF2B5EF4-FFF2-40B4-BE49-F238E27FC236}">
                <a16:creationId xmlns:a16="http://schemas.microsoft.com/office/drawing/2014/main" id="{33E1A442-AF57-4A45-937C-A695DF6121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50925"/>
            <a:ext cx="9144000" cy="584358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6B7E5426-B063-45A3-804B-BBE68DA390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5967" y="-14068"/>
            <a:ext cx="3718033" cy="2831387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ABC4C28D-2FF1-422D-BE96-95F0970EFD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-14068"/>
            <a:ext cx="6629400" cy="685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pic>
        <p:nvPicPr>
          <p:cNvPr id="10245" name="Picture 6">
            <a:extLst>
              <a:ext uri="{FF2B5EF4-FFF2-40B4-BE49-F238E27FC236}">
                <a16:creationId xmlns:a16="http://schemas.microsoft.com/office/drawing/2014/main" id="{6FC7864B-3743-4516-96DC-5063D19D37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063" y="0"/>
            <a:ext cx="1262062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6" name="Rectangle 7">
            <a:extLst>
              <a:ext uri="{FF2B5EF4-FFF2-40B4-BE49-F238E27FC236}">
                <a16:creationId xmlns:a16="http://schemas.microsoft.com/office/drawing/2014/main" id="{13A67D1C-ADE2-4AB4-9C5E-56E75A8C2C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817" y="5693846"/>
            <a:ext cx="8716962" cy="1075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lnSpc>
                <a:spcPct val="95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32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1pPr>
            <a:lvl2pPr>
              <a:lnSpc>
                <a:spcPct val="95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2pPr>
            <a:lvl3pPr>
              <a:lnSpc>
                <a:spcPct val="95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3pPr>
            <a:lvl4pPr>
              <a:lnSpc>
                <a:spcPct val="95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4pPr>
            <a:lvl5pPr>
              <a:lnSpc>
                <a:spcPct val="95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</a:pPr>
            <a:r>
              <a:rPr lang="en-US" altLang="en-US" sz="1600" dirty="0"/>
              <a:t>Ravi teja Nallapu,</a:t>
            </a:r>
          </a:p>
          <a:p>
            <a:pPr algn="ctr" eaLnBrk="1" hangingPunct="1">
              <a:lnSpc>
                <a:spcPct val="100000"/>
              </a:lnSpc>
              <a:spcAft>
                <a:spcPct val="0"/>
              </a:spcAft>
            </a:pPr>
            <a:r>
              <a:rPr lang="en-US" altLang="en-US" sz="1600" dirty="0"/>
              <a:t>Ph.D. Student,</a:t>
            </a:r>
          </a:p>
          <a:p>
            <a:pPr algn="ctr" eaLnBrk="1" hangingPunct="1">
              <a:lnSpc>
                <a:spcPct val="100000"/>
              </a:lnSpc>
              <a:spcAft>
                <a:spcPct val="0"/>
              </a:spcAft>
            </a:pPr>
            <a:r>
              <a:rPr lang="en-US" altLang="en-US" sz="1600" dirty="0"/>
              <a:t>Aerospace Engineering,</a:t>
            </a:r>
          </a:p>
          <a:p>
            <a:pPr algn="ctr" eaLnBrk="1" hangingPunct="1">
              <a:lnSpc>
                <a:spcPct val="100000"/>
              </a:lnSpc>
              <a:spcAft>
                <a:spcPct val="0"/>
              </a:spcAft>
            </a:pPr>
            <a:r>
              <a:rPr lang="en-US" altLang="en-US" sz="1600" dirty="0"/>
              <a:t>University of Arizona</a:t>
            </a:r>
          </a:p>
        </p:txBody>
      </p:sp>
      <p:sp>
        <p:nvSpPr>
          <p:cNvPr id="10247" name="Rectangle 9">
            <a:extLst>
              <a:ext uri="{FF2B5EF4-FFF2-40B4-BE49-F238E27FC236}">
                <a16:creationId xmlns:a16="http://schemas.microsoft.com/office/drawing/2014/main" id="{661EE943-3259-4288-AC3F-10F9C281FD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4493179"/>
            <a:ext cx="9144000" cy="1075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>
              <a:lnSpc>
                <a:spcPct val="95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1pPr>
            <a:lvl2pPr>
              <a:lnSpc>
                <a:spcPct val="95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2pPr>
            <a:lvl3pPr>
              <a:lnSpc>
                <a:spcPct val="95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3pPr>
            <a:lvl4pPr>
              <a:lnSpc>
                <a:spcPct val="95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4pPr>
            <a:lvl5pPr>
              <a:lnSpc>
                <a:spcPct val="95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9pPr>
          </a:lstStyle>
          <a:p>
            <a:pPr algn="ctr" eaLnBrk="1">
              <a:lnSpc>
                <a:spcPct val="100000"/>
              </a:lnSpc>
              <a:spcAft>
                <a:spcPct val="0"/>
              </a:spcAft>
            </a:pPr>
            <a:r>
              <a:rPr lang="en-US" dirty="0"/>
              <a:t>Trajectory design for asteroid surface mapping missions with flybys of spacecraft swarms</a:t>
            </a:r>
            <a:endParaRPr lang="en-US" alt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48" name="Picture 2">
            <a:extLst>
              <a:ext uri="{FF2B5EF4-FFF2-40B4-BE49-F238E27FC236}">
                <a16:creationId xmlns:a16="http://schemas.microsoft.com/office/drawing/2014/main" id="{F7010A26-265D-47E6-B613-1538A3B838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275"/>
            <a:ext cx="1595438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Image result for Asteroid main belt">
            <a:extLst>
              <a:ext uri="{FF2B5EF4-FFF2-40B4-BE49-F238E27FC236}">
                <a16:creationId xmlns:a16="http://schemas.microsoft.com/office/drawing/2014/main" id="{5F4318AD-FBE0-45B4-A04E-9FC92C81E0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167"/>
          <a:stretch/>
        </p:blipFill>
        <p:spPr bwMode="auto">
          <a:xfrm>
            <a:off x="5354300" y="1378510"/>
            <a:ext cx="3789700" cy="3132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3c1703fe8d.site.internapcdn.net/newman/gfx/news/hires/2016/nasatomapthe.jpg">
            <a:extLst>
              <a:ext uri="{FF2B5EF4-FFF2-40B4-BE49-F238E27FC236}">
                <a16:creationId xmlns:a16="http://schemas.microsoft.com/office/drawing/2014/main" id="{33C2F56C-32E7-49EA-A750-BCEE570EEC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3390" y="1378510"/>
            <a:ext cx="5326376" cy="3132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F70272C0-9D79-4A26-AA21-7D0A1087DF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 dirty="0"/>
              <a:t>Outline</a:t>
            </a:r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61B71B57-07AC-4983-B210-A70F5EF71FD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676400"/>
            <a:ext cx="8382000" cy="4648200"/>
          </a:xfrm>
        </p:spPr>
        <p:txBody>
          <a:bodyPr/>
          <a:lstStyle/>
          <a:p>
            <a:r>
              <a:rPr lang="en-US" altLang="en-US" sz="2400" dirty="0"/>
              <a:t>Motivation</a:t>
            </a:r>
          </a:p>
          <a:p>
            <a:r>
              <a:rPr lang="en-US" altLang="en-US" sz="2400" dirty="0"/>
              <a:t>Objective</a:t>
            </a:r>
          </a:p>
          <a:p>
            <a:r>
              <a:rPr lang="en-US" altLang="en-US" sz="2400" dirty="0"/>
              <a:t>Challenges</a:t>
            </a:r>
          </a:p>
          <a:p>
            <a:r>
              <a:rPr lang="en-US" altLang="en-US" sz="2400" dirty="0"/>
              <a:t>Approach</a:t>
            </a:r>
          </a:p>
          <a:p>
            <a:r>
              <a:rPr lang="en-US" altLang="en-US" sz="2400" dirty="0"/>
              <a:t>Simulation</a:t>
            </a:r>
          </a:p>
          <a:p>
            <a:r>
              <a:rPr lang="en-US" altLang="en-US" sz="2400" dirty="0"/>
              <a:t>Results</a:t>
            </a:r>
          </a:p>
          <a:p>
            <a:r>
              <a:rPr lang="en-US" altLang="en-US" sz="2400" dirty="0"/>
              <a:t>Discussion </a:t>
            </a:r>
          </a:p>
          <a:p>
            <a:r>
              <a:rPr lang="en-US" altLang="en-US" sz="2400" dirty="0"/>
              <a:t>Future work </a:t>
            </a:r>
            <a:endParaRPr lang="en-US" altLang="en-US" sz="2400" dirty="0">
              <a:solidFill>
                <a:srgbClr val="FF0000"/>
              </a:solidFill>
            </a:endParaRP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6FC14-A447-45B5-83C0-EEC7560BA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pic>
        <p:nvPicPr>
          <p:cNvPr id="2050" name="Picture 2" descr="Image result for isru">
            <a:extLst>
              <a:ext uri="{FF2B5EF4-FFF2-40B4-BE49-F238E27FC236}">
                <a16:creationId xmlns:a16="http://schemas.microsoft.com/office/drawing/2014/main" id="{E0ABE9A3-FCB8-4389-A866-740BFAD2F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651" y="1967064"/>
            <a:ext cx="2599749" cy="1983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isru">
            <a:extLst>
              <a:ext uri="{FF2B5EF4-FFF2-40B4-BE49-F238E27FC236}">
                <a16:creationId xmlns:a16="http://schemas.microsoft.com/office/drawing/2014/main" id="{4121DB91-C995-4AC5-9A31-6B03005BB1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651" y="1975887"/>
            <a:ext cx="857250" cy="86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asteroid deflection">
            <a:extLst>
              <a:ext uri="{FF2B5EF4-FFF2-40B4-BE49-F238E27FC236}">
                <a16:creationId xmlns:a16="http://schemas.microsoft.com/office/drawing/2014/main" id="{BB4180DD-B682-4491-8DF0-5DA21B9CE7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827"/>
          <a:stretch/>
        </p:blipFill>
        <p:spPr bwMode="auto">
          <a:xfrm>
            <a:off x="3209350" y="1975887"/>
            <a:ext cx="2599750" cy="1974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www.dailydot.com/g00/3_c-6bbb.ifnqdity.htr_/c-6RTWJUMJZX77x24myyux78x3ax2fx2fbbb.ifnqdity.htrx2fbu-htsyjsyx2fzuqtfix78x2f9k1x2fi9x2f10371525hj662jh06k6133j9j532g66g.oulx3fn65h.rfwp.nrflj.yduj_$/$/$/$/$/$">
            <a:extLst>
              <a:ext uri="{FF2B5EF4-FFF2-40B4-BE49-F238E27FC236}">
                <a16:creationId xmlns:a16="http://schemas.microsoft.com/office/drawing/2014/main" id="{E22860FD-9236-48C4-8145-D06EF68715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015"/>
          <a:stretch/>
        </p:blipFill>
        <p:spPr bwMode="auto">
          <a:xfrm>
            <a:off x="457199" y="1950220"/>
            <a:ext cx="2599749" cy="2000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1126262-79F7-46FB-99F0-AF6CA2D3E768}"/>
              </a:ext>
            </a:extLst>
          </p:cNvPr>
          <p:cNvSpPr txBox="1"/>
          <p:nvPr/>
        </p:nvSpPr>
        <p:spPr>
          <a:xfrm>
            <a:off x="457199" y="3971349"/>
            <a:ext cx="2599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 pitchFamily="18" charset="0"/>
                <a:ea typeface="+mn-ea"/>
                <a:cs typeface="Arial" charset="0"/>
              </a:rPr>
              <a:t>Geo-history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2BEF59-2D0C-4D87-B7D9-0E22A2D074F3}"/>
              </a:ext>
            </a:extLst>
          </p:cNvPr>
          <p:cNvSpPr txBox="1"/>
          <p:nvPr/>
        </p:nvSpPr>
        <p:spPr>
          <a:xfrm>
            <a:off x="3182499" y="3925629"/>
            <a:ext cx="2599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 pitchFamily="18" charset="0"/>
                <a:ea typeface="+mn-ea"/>
                <a:cs typeface="Arial" charset="0"/>
              </a:rPr>
              <a:t>Security/Deflection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AFB997-08B6-4B9A-AC78-E87A480F0ED1}"/>
              </a:ext>
            </a:extLst>
          </p:cNvPr>
          <p:cNvSpPr txBox="1"/>
          <p:nvPr/>
        </p:nvSpPr>
        <p:spPr>
          <a:xfrm>
            <a:off x="5934650" y="3938260"/>
            <a:ext cx="2599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 pitchFamily="18" charset="0"/>
                <a:ea typeface="+mn-ea"/>
                <a:cs typeface="Arial" charset="0"/>
              </a:rPr>
              <a:t>ISRU</a:t>
            </a: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47CA8F12-8AEA-4F96-9B1A-E88EF806D024}"/>
              </a:ext>
            </a:extLst>
          </p:cNvPr>
          <p:cNvSpPr txBox="1">
            <a:spLocks/>
          </p:cNvSpPr>
          <p:nvPr/>
        </p:nvSpPr>
        <p:spPr bwMode="auto">
          <a:xfrm>
            <a:off x="0" y="5502363"/>
            <a:ext cx="9115124" cy="99060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Asteroid exploration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 is tied to planetary science, security, space economy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61788C-933F-47BE-9F6E-8EDF0A73DF83}"/>
              </a:ext>
            </a:extLst>
          </p:cNvPr>
          <p:cNvSpPr txBox="1"/>
          <p:nvPr/>
        </p:nvSpPr>
        <p:spPr>
          <a:xfrm>
            <a:off x="0" y="6629400"/>
            <a:ext cx="9144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u="none" dirty="0">
                <a:solidFill>
                  <a:schemeClr val="bg2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857548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E92E5-FE5B-A841-A6E0-40D03EB45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17ED3-B739-DE4D-80A0-D6CE113AF0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140" y="1858056"/>
            <a:ext cx="5498460" cy="4771343"/>
          </a:xfrm>
        </p:spPr>
        <p:txBody>
          <a:bodyPr/>
          <a:lstStyle/>
          <a:p>
            <a:r>
              <a:rPr lang="en-US" dirty="0"/>
              <a:t>2 million asteroids estimated in the main asteroid belt.</a:t>
            </a:r>
          </a:p>
          <a:p>
            <a:r>
              <a:rPr lang="en-US" dirty="0"/>
              <a:t>17,000 asteroids found near earth.</a:t>
            </a:r>
          </a:p>
          <a:p>
            <a:r>
              <a:rPr lang="en-US" dirty="0"/>
              <a:t>They hold valuable resources such as water, carbon and rare metals that may one day support a spacefaring civilization.</a:t>
            </a: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2CF8B19B-0702-0D40-AD4D-97925FEF72F6}"/>
              </a:ext>
            </a:extLst>
          </p:cNvPr>
          <p:cNvSpPr txBox="1">
            <a:spLocks/>
          </p:cNvSpPr>
          <p:nvPr/>
        </p:nvSpPr>
        <p:spPr bwMode="auto">
          <a:xfrm>
            <a:off x="8138" y="6044490"/>
            <a:ext cx="9144000" cy="561975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>
              <a:defRPr/>
            </a:pPr>
            <a:r>
              <a:rPr lang="en-US" u="none" kern="0" dirty="0"/>
              <a:t> Asteroids can be pitstops for interplanetary travel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96E50A-120B-4612-9FC9-F6D5862882BC}"/>
              </a:ext>
            </a:extLst>
          </p:cNvPr>
          <p:cNvSpPr txBox="1"/>
          <p:nvPr/>
        </p:nvSpPr>
        <p:spPr>
          <a:xfrm>
            <a:off x="0" y="6629400"/>
            <a:ext cx="9144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u="none" dirty="0">
                <a:solidFill>
                  <a:schemeClr val="bg2"/>
                </a:solidFill>
              </a:rPr>
              <a:t>4</a:t>
            </a:r>
          </a:p>
        </p:txBody>
      </p:sp>
      <p:pic>
        <p:nvPicPr>
          <p:cNvPr id="4098" name="Picture 2" descr="https://img.purch.com/h/1400/aHR0cDovL3d3dy5zcGFjZS5jb20vaW1hZ2VzL2kvMDAwLzAxOC8zOTkvb3JpZ2luYWwvYXN0ZXJvaWQtYmVsdC5qcGc=">
            <a:extLst>
              <a:ext uri="{FF2B5EF4-FFF2-40B4-BE49-F238E27FC236}">
                <a16:creationId xmlns:a16="http://schemas.microsoft.com/office/drawing/2014/main" id="{507514E9-0467-4CA7-83D9-44F6CCE136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31"/>
          <a:stretch/>
        </p:blipFill>
        <p:spPr bwMode="auto">
          <a:xfrm>
            <a:off x="6056421" y="2055752"/>
            <a:ext cx="289560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E89D390-D751-4790-B9AD-F08F61B5275D}"/>
              </a:ext>
            </a:extLst>
          </p:cNvPr>
          <p:cNvSpPr txBox="1"/>
          <p:nvPr/>
        </p:nvSpPr>
        <p:spPr>
          <a:xfrm>
            <a:off x="5904021" y="5044322"/>
            <a:ext cx="320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 pitchFamily="18" charset="0"/>
                <a:ea typeface="+mn-ea"/>
                <a:cs typeface="Arial" charset="0"/>
              </a:rPr>
              <a:t>Main belt and near-Earth Asteroids</a:t>
            </a:r>
          </a:p>
        </p:txBody>
      </p:sp>
    </p:spTree>
    <p:extLst>
      <p:ext uri="{BB962C8B-B14F-4D97-AF65-F5344CB8AC3E}">
        <p14:creationId xmlns:p14="http://schemas.microsoft.com/office/powerpoint/2010/main" val="4150104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BABB9-FC78-4A40-9B81-3B2A03904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49D18-D22A-4BB5-9266-8BE31997D1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78590"/>
            <a:ext cx="8382000" cy="4463414"/>
          </a:xfrm>
        </p:spPr>
        <p:txBody>
          <a:bodyPr/>
          <a:lstStyle/>
          <a:p>
            <a:r>
              <a:rPr lang="en-US" dirty="0"/>
              <a:t>Surface maps yield crucial geological information of the asteroid:</a:t>
            </a:r>
          </a:p>
          <a:p>
            <a:pPr marL="857250" lvl="1" indent="-457200"/>
            <a:r>
              <a:rPr lang="en-US" dirty="0"/>
              <a:t>Orbit</a:t>
            </a:r>
          </a:p>
          <a:p>
            <a:pPr marL="857250" lvl="1" indent="-457200"/>
            <a:r>
              <a:rPr lang="en-US" dirty="0"/>
              <a:t>Composition</a:t>
            </a:r>
          </a:p>
          <a:p>
            <a:pPr marL="857250" lvl="1" indent="-457200"/>
            <a:r>
              <a:rPr lang="en-US" dirty="0"/>
              <a:t>Density</a:t>
            </a:r>
          </a:p>
          <a:p>
            <a:pPr marL="857250" lvl="1" indent="-457200"/>
            <a:r>
              <a:rPr lang="en-US" dirty="0"/>
              <a:t>Shape</a:t>
            </a:r>
          </a:p>
          <a:p>
            <a:pPr marL="857250" lvl="1" indent="-457200"/>
            <a:r>
              <a:rPr lang="en-US" dirty="0"/>
              <a:t>Gravity field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3C35DC-2BD9-49C2-AC8A-8177B0712ED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2DC8667B-90A2-40F3-B360-989757431831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7012F3-0C15-4094-9574-3956BDB04B1E}"/>
              </a:ext>
            </a:extLst>
          </p:cNvPr>
          <p:cNvSpPr txBox="1"/>
          <p:nvPr/>
        </p:nvSpPr>
        <p:spPr>
          <a:xfrm>
            <a:off x="6212150" y="4909918"/>
            <a:ext cx="26403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 pitchFamily="18" charset="0"/>
                <a:ea typeface="+mn-ea"/>
                <a:cs typeface="Arial" charset="0"/>
              </a:rPr>
              <a:t>Asteroid </a:t>
            </a:r>
            <a:r>
              <a:rPr lang="en-US" sz="2400" dirty="0" err="1">
                <a:solidFill>
                  <a:srgbClr val="000514"/>
                </a:solidFill>
                <a:latin typeface="Garamond" pitchFamily="18" charset="0"/>
                <a:ea typeface="+mn-ea"/>
                <a:cs typeface="Arial" charset="0"/>
              </a:rPr>
              <a:t>Bennu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pic>
        <p:nvPicPr>
          <p:cNvPr id="1026" name="Picture 2" descr="Image result for asteroid bennu ">
            <a:extLst>
              <a:ext uri="{FF2B5EF4-FFF2-40B4-BE49-F238E27FC236}">
                <a16:creationId xmlns:a16="http://schemas.microsoft.com/office/drawing/2014/main" id="{FBA605BB-772D-414D-8F99-38D68F425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9396" y="2452975"/>
            <a:ext cx="2666999" cy="241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2">
            <a:extLst>
              <a:ext uri="{FF2B5EF4-FFF2-40B4-BE49-F238E27FC236}">
                <a16:creationId xmlns:a16="http://schemas.microsoft.com/office/drawing/2014/main" id="{4FEA942D-3D9E-44CA-84C6-982FA6D94397}"/>
              </a:ext>
            </a:extLst>
          </p:cNvPr>
          <p:cNvSpPr txBox="1">
            <a:spLocks/>
          </p:cNvSpPr>
          <p:nvPr/>
        </p:nvSpPr>
        <p:spPr bwMode="auto">
          <a:xfrm>
            <a:off x="0" y="5554736"/>
            <a:ext cx="9144000" cy="757141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>
              <a:defRPr/>
            </a:pPr>
            <a:r>
              <a:rPr lang="en-US" u="none" kern="0" dirty="0"/>
              <a:t>Surface mapping missions pave the way for surface exploration missions</a:t>
            </a:r>
          </a:p>
        </p:txBody>
      </p:sp>
    </p:spTree>
    <p:extLst>
      <p:ext uri="{BB962C8B-B14F-4D97-AF65-F5344CB8AC3E}">
        <p14:creationId xmlns:p14="http://schemas.microsoft.com/office/powerpoint/2010/main" val="2007344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1"/>
            <a:ext cx="8382000" cy="533400"/>
          </a:xfrm>
        </p:spPr>
        <p:txBody>
          <a:bodyPr/>
          <a:lstStyle/>
          <a:p>
            <a:r>
              <a:rPr lang="en-US" dirty="0"/>
              <a:t>The Swarm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850" y="1689101"/>
            <a:ext cx="8382000" cy="4463414"/>
          </a:xfrm>
        </p:spPr>
        <p:txBody>
          <a:bodyPr/>
          <a:lstStyle/>
          <a:p>
            <a:r>
              <a:rPr lang="en-US" sz="2400" i="1" dirty="0"/>
              <a:t>“Whole greater than the sum of the parts”</a:t>
            </a:r>
          </a:p>
          <a:p>
            <a:r>
              <a:rPr lang="en-US" sz="2600" dirty="0"/>
              <a:t>Solve a complex task using many individuals.</a:t>
            </a:r>
          </a:p>
          <a:p>
            <a:r>
              <a:rPr lang="en-US" sz="2600" dirty="0"/>
              <a:t>Individuals are simple, low-cost, disposable.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848964-2760-445D-ACAA-0030DD8D4032}"/>
              </a:ext>
            </a:extLst>
          </p:cNvPr>
          <p:cNvSpPr txBox="1"/>
          <p:nvPr/>
        </p:nvSpPr>
        <p:spPr>
          <a:xfrm>
            <a:off x="0" y="6629400"/>
            <a:ext cx="9144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u="none" dirty="0">
                <a:solidFill>
                  <a:schemeClr val="bg2"/>
                </a:solidFill>
              </a:rPr>
              <a:t>6</a:t>
            </a:r>
          </a:p>
        </p:txBody>
      </p:sp>
      <p:pic>
        <p:nvPicPr>
          <p:cNvPr id="9" name="Picture 4" descr="Image result for ant city">
            <a:extLst>
              <a:ext uri="{FF2B5EF4-FFF2-40B4-BE49-F238E27FC236}">
                <a16:creationId xmlns:a16="http://schemas.microsoft.com/office/drawing/2014/main" id="{C087E586-CE04-4E38-9420-323A42ED4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977" y="4070154"/>
            <a:ext cx="2722045" cy="1797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Bees GIF">
            <a:extLst>
              <a:ext uri="{FF2B5EF4-FFF2-40B4-BE49-F238E27FC236}">
                <a16:creationId xmlns:a16="http://schemas.microsoft.com/office/drawing/2014/main" id="{943D7A65-387D-4F35-B32A-84C5DB957F1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997" y="4070154"/>
            <a:ext cx="3206980" cy="1797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glowing termite mound GIF by BBC Earth">
            <a:extLst>
              <a:ext uri="{FF2B5EF4-FFF2-40B4-BE49-F238E27FC236}">
                <a16:creationId xmlns:a16="http://schemas.microsoft.com/office/drawing/2014/main" id="{80F56796-4EA5-4DA3-AA11-26FBE8AE867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070155"/>
            <a:ext cx="3222997" cy="1797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6796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92680-35BC-49BC-A7EB-E1A835FBD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Mapping trajectories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9DA51B-DB0D-4E70-9B61-9E80DE877B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859727"/>
            <a:ext cx="8382000" cy="4463414"/>
          </a:xfrm>
        </p:spPr>
        <p:txBody>
          <a:bodyPr/>
          <a:lstStyle/>
          <a:p>
            <a:r>
              <a:rPr lang="en-US" dirty="0"/>
              <a:t>The mapping trajectories of the spacecraft, can be broadly classified into 2 types, when surface interactions are not considered:</a:t>
            </a:r>
          </a:p>
          <a:p>
            <a:pPr marL="857250" lvl="1" indent="-457200"/>
            <a:r>
              <a:rPr lang="en-US" dirty="0"/>
              <a:t>Orbits</a:t>
            </a:r>
          </a:p>
          <a:p>
            <a:pPr marL="857250" lvl="1" indent="-457200"/>
            <a:r>
              <a:rPr lang="en-US" dirty="0"/>
              <a:t>Flybys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E02B6B-EDC5-4504-8B63-04F3DD4F14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2DC8667B-90A2-40F3-B360-989757431831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3074" name="Picture 2" descr="NASA's Dawn spacecraft, powered by ion propulsion, is carrying three different instruments to the main asteroid belt between Mars and Jupiter. Alongside a spectrometer from the Italian space agency (Agencia Spaziale Italia; ASI) and a gamma ray and neutron detector from the Los Alamos National Laboratory, is a German camera system, referred to as a 'framing camera', on board.">
            <a:extLst>
              <a:ext uri="{FF2B5EF4-FFF2-40B4-BE49-F238E27FC236}">
                <a16:creationId xmlns:a16="http://schemas.microsoft.com/office/drawing/2014/main" id="{5DE392F4-A1EE-4F51-B21A-17617EFB3A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7" t="3202" r="12722" b="5163"/>
          <a:stretch/>
        </p:blipFill>
        <p:spPr bwMode="auto">
          <a:xfrm>
            <a:off x="2634449" y="3491145"/>
            <a:ext cx="2438400" cy="2293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42EE8E6-8CFD-459A-ACFE-67D3841B748D}"/>
              </a:ext>
            </a:extLst>
          </p:cNvPr>
          <p:cNvSpPr txBox="1"/>
          <p:nvPr/>
        </p:nvSpPr>
        <p:spPr>
          <a:xfrm>
            <a:off x="1970604" y="5861476"/>
            <a:ext cx="3766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 pitchFamily="18" charset="0"/>
                <a:ea typeface="+mn-ea"/>
                <a:cs typeface="Arial" charset="0"/>
              </a:rPr>
              <a:t>DAWN’s orbit around Vesta</a:t>
            </a:r>
          </a:p>
        </p:txBody>
      </p:sp>
      <p:pic>
        <p:nvPicPr>
          <p:cNvPr id="3076" name="Picture 4" descr="Image result for Rosetta Steins trajectory">
            <a:extLst>
              <a:ext uri="{FF2B5EF4-FFF2-40B4-BE49-F238E27FC236}">
                <a16:creationId xmlns:a16="http://schemas.microsoft.com/office/drawing/2014/main" id="{24D199E9-0FC2-4FDC-BCB3-DD69A3F5A4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726" y="3491145"/>
            <a:ext cx="2362200" cy="2293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1EA1879-3B59-4700-AAB8-F0BF446C7098}"/>
              </a:ext>
            </a:extLst>
          </p:cNvPr>
          <p:cNvSpPr txBox="1"/>
          <p:nvPr/>
        </p:nvSpPr>
        <p:spPr>
          <a:xfrm>
            <a:off x="5687663" y="5861476"/>
            <a:ext cx="33743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 pitchFamily="18" charset="0"/>
                <a:ea typeface="+mn-ea"/>
                <a:cs typeface="Arial" charset="0"/>
              </a:rPr>
              <a:t>Rosetta’s flyby of Steins</a:t>
            </a:r>
          </a:p>
        </p:txBody>
      </p:sp>
    </p:spTree>
    <p:extLst>
      <p:ext uri="{BB962C8B-B14F-4D97-AF65-F5344CB8AC3E}">
        <p14:creationId xmlns:p14="http://schemas.microsoft.com/office/powerpoint/2010/main" val="3589936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4A79F-3769-49E3-ADD7-90659C145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Trajectory comparison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58333E2-BEA8-468A-8821-B235B63722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8884278"/>
              </p:ext>
            </p:extLst>
          </p:nvPr>
        </p:nvGraphicFramePr>
        <p:xfrm>
          <a:off x="775686" y="1858057"/>
          <a:ext cx="7745027" cy="469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9891">
                  <a:extLst>
                    <a:ext uri="{9D8B030D-6E8A-4147-A177-3AD203B41FA5}">
                      <a16:colId xmlns:a16="http://schemas.microsoft.com/office/drawing/2014/main" val="2576787515"/>
                    </a:ext>
                  </a:extLst>
                </a:gridCol>
                <a:gridCol w="3815136">
                  <a:extLst>
                    <a:ext uri="{9D8B030D-6E8A-4147-A177-3AD203B41FA5}">
                      <a16:colId xmlns:a16="http://schemas.microsoft.com/office/drawing/2014/main" val="263655343"/>
                    </a:ext>
                  </a:extLst>
                </a:gridCol>
              </a:tblGrid>
              <a:tr h="30026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Flyby</a:t>
                      </a:r>
                    </a:p>
                  </a:txBody>
                  <a:tcPr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Orbits</a:t>
                      </a:r>
                    </a:p>
                  </a:txBody>
                  <a:tcPr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7335975"/>
                  </a:ext>
                </a:extLst>
              </a:tr>
              <a:tr h="4328880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600" b="1" dirty="0">
                          <a:solidFill>
                            <a:schemeClr val="bg2"/>
                          </a:solidFill>
                        </a:rPr>
                        <a:t>Pros:</a:t>
                      </a:r>
                    </a:p>
                    <a:p>
                      <a:pPr marL="742950" lvl="1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Ideal for short period observations</a:t>
                      </a:r>
                    </a:p>
                    <a:p>
                      <a:pPr marL="742950" lvl="1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Relatively fuel efficient</a:t>
                      </a:r>
                    </a:p>
                    <a:p>
                      <a:pPr marL="742950" lvl="1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Single spacecraft design can be used for multiple targets</a:t>
                      </a:r>
                    </a:p>
                    <a:p>
                      <a:pPr marL="742950" lvl="1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Can be extended to observe multiple targets</a:t>
                      </a:r>
                    </a:p>
                    <a:p>
                      <a:pPr marL="742950" lvl="1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Swarm deployment is easier compared to orbital operations</a:t>
                      </a:r>
                    </a:p>
                    <a:p>
                      <a:pPr marL="0" lv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600" b="1" dirty="0">
                          <a:solidFill>
                            <a:schemeClr val="bg2"/>
                          </a:solidFill>
                        </a:rPr>
                        <a:t>Cons:</a:t>
                      </a:r>
                    </a:p>
                    <a:p>
                      <a:pPr marL="742950" lvl="1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Sun vector is a crucial factor for visual observations</a:t>
                      </a:r>
                    </a:p>
                    <a:p>
                      <a:pPr marL="742950" lvl="1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Shorter inspection times</a:t>
                      </a:r>
                    </a:p>
                    <a:p>
                      <a:pPr marL="742950" lvl="1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Multiple flybys may be required to completely observe the target</a:t>
                      </a:r>
                    </a:p>
                  </a:txBody>
                  <a:tcPr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600" b="1" dirty="0">
                          <a:solidFill>
                            <a:schemeClr val="bg2"/>
                          </a:solidFill>
                        </a:rPr>
                        <a:t>Pros:</a:t>
                      </a:r>
                    </a:p>
                    <a:p>
                      <a:pPr marL="742950" lvl="1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Dedicated to single target body observations</a:t>
                      </a:r>
                    </a:p>
                    <a:p>
                      <a:pPr marL="742950" lvl="1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Suitable for long term observations</a:t>
                      </a:r>
                    </a:p>
                    <a:p>
                      <a:pPr marL="742950" lvl="1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Sun vector is not a crucial factor</a:t>
                      </a:r>
                    </a:p>
                    <a:p>
                      <a:pPr marL="0" lv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600" b="1" dirty="0">
                          <a:solidFill>
                            <a:schemeClr val="bg2"/>
                          </a:solidFill>
                        </a:rPr>
                        <a:t>Cons:</a:t>
                      </a:r>
                    </a:p>
                    <a:p>
                      <a:pPr marL="742950" lvl="1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Orbit insertion burns are fuel expensive</a:t>
                      </a:r>
                    </a:p>
                    <a:p>
                      <a:pPr marL="742950" lvl="1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Susceptible to gravitational instabilities</a:t>
                      </a:r>
                    </a:p>
                    <a:p>
                      <a:pPr marL="742950" lvl="1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Spacecrafts need to be separately designed for different target bodies</a:t>
                      </a:r>
                    </a:p>
                    <a:p>
                      <a:pPr marL="742950" lvl="1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Difficult to deploy an orbiting constellation</a:t>
                      </a:r>
                    </a:p>
                  </a:txBody>
                  <a:tcPr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6007983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3F1683-88D9-4B87-92EC-23A8478B895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2DC8667B-90A2-40F3-B360-989757431831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B2D6CCD0-C523-43EF-A46F-5CAED5C5F6BC}"/>
              </a:ext>
            </a:extLst>
          </p:cNvPr>
          <p:cNvSpPr txBox="1">
            <a:spLocks/>
          </p:cNvSpPr>
          <p:nvPr/>
        </p:nvSpPr>
        <p:spPr bwMode="auto">
          <a:xfrm>
            <a:off x="0" y="6000695"/>
            <a:ext cx="9144000" cy="757141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>
              <a:defRPr/>
            </a:pPr>
            <a:r>
              <a:rPr lang="en-US" u="none" kern="0" dirty="0"/>
              <a:t>Flybys are suitable for low cost, low thrust missions; can be deployed on a spacecraft swarm</a:t>
            </a:r>
          </a:p>
        </p:txBody>
      </p:sp>
    </p:spTree>
    <p:extLst>
      <p:ext uri="{BB962C8B-B14F-4D97-AF65-F5344CB8AC3E}">
        <p14:creationId xmlns:p14="http://schemas.microsoft.com/office/powerpoint/2010/main" val="2673359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A2DE3-DF38-412B-A504-1C2A9483D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Trajectory design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2B0146-0A5D-429D-9809-ED9586A88DF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2DC8667B-90A2-40F3-B360-989757431831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40" name="Content Placeholder 39">
            <a:extLst>
              <a:ext uri="{FF2B5EF4-FFF2-40B4-BE49-F238E27FC236}">
                <a16:creationId xmlns:a16="http://schemas.microsoft.com/office/drawing/2014/main" id="{013EB904-F348-4864-805D-29FF00DF4F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32" t="31356" r="44189" b="34595"/>
          <a:stretch/>
        </p:blipFill>
        <p:spPr>
          <a:xfrm>
            <a:off x="2438401" y="2264718"/>
            <a:ext cx="3256076" cy="2993082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150BE94-18DA-477C-B3E5-D8683CC2E4F5}"/>
              </a:ext>
            </a:extLst>
          </p:cNvPr>
          <p:cNvSpPr txBox="1"/>
          <p:nvPr/>
        </p:nvSpPr>
        <p:spPr>
          <a:xfrm>
            <a:off x="3774243" y="3085216"/>
            <a:ext cx="87395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bg2"/>
                </a:solidFill>
              </a:rPr>
              <a:t>?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D658A8E-4C6A-4F28-9941-371EEDAE9B93}"/>
              </a:ext>
            </a:extLst>
          </p:cNvPr>
          <p:cNvSpPr txBox="1"/>
          <p:nvPr/>
        </p:nvSpPr>
        <p:spPr>
          <a:xfrm>
            <a:off x="6713488" y="2077138"/>
            <a:ext cx="11662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2"/>
                </a:solidFill>
                <a:latin typeface="+mn-lt"/>
              </a:rPr>
              <a:t>Point B</a:t>
            </a:r>
          </a:p>
          <a:p>
            <a:pPr algn="ctr"/>
            <a:r>
              <a:rPr lang="en-US" sz="2400" b="1" dirty="0">
                <a:solidFill>
                  <a:schemeClr val="bg2"/>
                </a:solidFill>
                <a:latin typeface="+mn-lt"/>
              </a:rPr>
              <a:t>t = </a:t>
            </a:r>
            <a:r>
              <a:rPr lang="en-US" sz="2400" b="1" dirty="0" err="1">
                <a:solidFill>
                  <a:schemeClr val="bg2"/>
                </a:solidFill>
                <a:latin typeface="+mn-lt"/>
              </a:rPr>
              <a:t>t</a:t>
            </a:r>
            <a:r>
              <a:rPr lang="en-US" sz="2400" b="1" baseline="-25000" dirty="0" err="1">
                <a:solidFill>
                  <a:schemeClr val="bg2"/>
                </a:solidFill>
                <a:latin typeface="+mn-lt"/>
              </a:rPr>
              <a:t>f</a:t>
            </a:r>
            <a:endParaRPr lang="en-US" sz="2400" b="1" baseline="-250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F891EFF0-B80F-4858-8D56-13342A36DC69}"/>
              </a:ext>
            </a:extLst>
          </p:cNvPr>
          <p:cNvSpPr/>
          <p:nvPr/>
        </p:nvSpPr>
        <p:spPr bwMode="auto">
          <a:xfrm>
            <a:off x="5975786" y="5217566"/>
            <a:ext cx="304800" cy="304800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9C79D57-B332-48E0-8DE0-5DAAE5AD3804}"/>
              </a:ext>
            </a:extLst>
          </p:cNvPr>
          <p:cNvSpPr txBox="1"/>
          <p:nvPr/>
        </p:nvSpPr>
        <p:spPr>
          <a:xfrm>
            <a:off x="4807779" y="5043013"/>
            <a:ext cx="11598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2"/>
                </a:solidFill>
                <a:latin typeface="+mn-lt"/>
              </a:rPr>
              <a:t>Point A</a:t>
            </a:r>
          </a:p>
          <a:p>
            <a:pPr algn="ctr"/>
            <a:r>
              <a:rPr lang="en-US" sz="2400" b="1" dirty="0">
                <a:solidFill>
                  <a:schemeClr val="bg2"/>
                </a:solidFill>
                <a:latin typeface="+mn-lt"/>
              </a:rPr>
              <a:t>t = 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DEB1521-7660-472E-A108-6357B968D81F}"/>
              </a:ext>
            </a:extLst>
          </p:cNvPr>
          <p:cNvSpPr txBox="1"/>
          <p:nvPr/>
        </p:nvSpPr>
        <p:spPr>
          <a:xfrm>
            <a:off x="5975786" y="1984806"/>
            <a:ext cx="69762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chemeClr val="bg2"/>
                </a:solidFill>
              </a:rPr>
              <a:t>X</a:t>
            </a:r>
          </a:p>
        </p:txBody>
      </p:sp>
      <p:sp>
        <p:nvSpPr>
          <p:cNvPr id="62" name="Title 2">
            <a:extLst>
              <a:ext uri="{FF2B5EF4-FFF2-40B4-BE49-F238E27FC236}">
                <a16:creationId xmlns:a16="http://schemas.microsoft.com/office/drawing/2014/main" id="{5B0BFC01-7894-4FD8-A006-D216AA57B808}"/>
              </a:ext>
            </a:extLst>
          </p:cNvPr>
          <p:cNvSpPr txBox="1">
            <a:spLocks/>
          </p:cNvSpPr>
          <p:nvPr/>
        </p:nvSpPr>
        <p:spPr bwMode="auto">
          <a:xfrm>
            <a:off x="0" y="5943600"/>
            <a:ext cx="9144000" cy="84481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>
              <a:defRPr/>
            </a:pPr>
            <a:r>
              <a:rPr lang="en-US" kern="0" dirty="0"/>
              <a:t>Objective is to find a trajectory that connects the current position to its destination in desired time</a:t>
            </a:r>
            <a:endParaRPr lang="en-US" u="none" kern="0" dirty="0"/>
          </a:p>
        </p:txBody>
      </p:sp>
    </p:spTree>
    <p:extLst>
      <p:ext uri="{BB962C8B-B14F-4D97-AF65-F5344CB8AC3E}">
        <p14:creationId xmlns:p14="http://schemas.microsoft.com/office/powerpoint/2010/main" val="3973251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44" grpId="0"/>
      <p:bldP spid="41" grpId="0" animBg="1"/>
      <p:bldP spid="43" grpId="0"/>
      <p:bldP spid="42" grpId="0"/>
      <p:bldP spid="6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A2DE3-DF38-412B-A504-1C2A9483D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Trajectory design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2B0146-0A5D-429D-9809-ED9586A88DF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2DC8667B-90A2-40F3-B360-989757431831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D658A8E-4C6A-4F28-9941-371EEDAE9B93}"/>
              </a:ext>
            </a:extLst>
          </p:cNvPr>
          <p:cNvSpPr txBox="1"/>
          <p:nvPr/>
        </p:nvSpPr>
        <p:spPr>
          <a:xfrm>
            <a:off x="6653878" y="2264718"/>
            <a:ext cx="11662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2"/>
                </a:solidFill>
                <a:latin typeface="+mn-lt"/>
              </a:rPr>
              <a:t>Point B</a:t>
            </a:r>
          </a:p>
          <a:p>
            <a:pPr algn="ctr"/>
            <a:r>
              <a:rPr lang="en-US" sz="2400" b="1" dirty="0">
                <a:solidFill>
                  <a:schemeClr val="bg2"/>
                </a:solidFill>
                <a:latin typeface="+mn-lt"/>
              </a:rPr>
              <a:t>t = </a:t>
            </a:r>
            <a:r>
              <a:rPr lang="en-US" sz="2400" b="1" dirty="0" err="1">
                <a:solidFill>
                  <a:schemeClr val="bg2"/>
                </a:solidFill>
                <a:latin typeface="+mn-lt"/>
              </a:rPr>
              <a:t>t</a:t>
            </a:r>
            <a:r>
              <a:rPr lang="en-US" sz="2400" b="1" baseline="-25000" dirty="0" err="1">
                <a:solidFill>
                  <a:schemeClr val="bg2"/>
                </a:solidFill>
                <a:latin typeface="+mn-lt"/>
              </a:rPr>
              <a:t>f</a:t>
            </a:r>
            <a:endParaRPr lang="en-US" sz="2400" b="1" baseline="-250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F891EFF0-B80F-4858-8D56-13342A36DC69}"/>
              </a:ext>
            </a:extLst>
          </p:cNvPr>
          <p:cNvSpPr/>
          <p:nvPr/>
        </p:nvSpPr>
        <p:spPr bwMode="auto">
          <a:xfrm>
            <a:off x="6031507" y="5233385"/>
            <a:ext cx="304800" cy="304800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9C79D57-B332-48E0-8DE0-5DAAE5AD3804}"/>
              </a:ext>
            </a:extLst>
          </p:cNvPr>
          <p:cNvSpPr txBox="1"/>
          <p:nvPr/>
        </p:nvSpPr>
        <p:spPr>
          <a:xfrm>
            <a:off x="6778811" y="5095074"/>
            <a:ext cx="11598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2"/>
                </a:solidFill>
                <a:latin typeface="+mn-lt"/>
              </a:rPr>
              <a:t>Point A</a:t>
            </a:r>
          </a:p>
          <a:p>
            <a:pPr algn="ctr"/>
            <a:r>
              <a:rPr lang="en-US" sz="2400" b="1" dirty="0">
                <a:solidFill>
                  <a:schemeClr val="bg2"/>
                </a:solidFill>
                <a:latin typeface="+mn-lt"/>
              </a:rPr>
              <a:t>t = 0</a:t>
            </a:r>
          </a:p>
        </p:txBody>
      </p:sp>
      <p:cxnSp>
        <p:nvCxnSpPr>
          <p:cNvPr id="31" name="Connector: Curved 30">
            <a:extLst>
              <a:ext uri="{FF2B5EF4-FFF2-40B4-BE49-F238E27FC236}">
                <a16:creationId xmlns:a16="http://schemas.microsoft.com/office/drawing/2014/main" id="{2ECD142D-E632-4CEE-A11E-A6D8C852FFAD}"/>
              </a:ext>
            </a:extLst>
          </p:cNvPr>
          <p:cNvCxnSpPr>
            <a:cxnSpLocks/>
            <a:stCxn id="41" idx="0"/>
          </p:cNvCxnSpPr>
          <p:nvPr/>
        </p:nvCxnSpPr>
        <p:spPr bwMode="auto">
          <a:xfrm rot="5400000" flipH="1" flipV="1">
            <a:off x="4783376" y="3832854"/>
            <a:ext cx="2801062" cy="1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0" name="Title 2">
            <a:extLst>
              <a:ext uri="{FF2B5EF4-FFF2-40B4-BE49-F238E27FC236}">
                <a16:creationId xmlns:a16="http://schemas.microsoft.com/office/drawing/2014/main" id="{AF048DBC-9BE0-45FD-985A-EDC3E430F5D4}"/>
              </a:ext>
            </a:extLst>
          </p:cNvPr>
          <p:cNvSpPr txBox="1">
            <a:spLocks/>
          </p:cNvSpPr>
          <p:nvPr/>
        </p:nvSpPr>
        <p:spPr bwMode="auto">
          <a:xfrm>
            <a:off x="0" y="5926071"/>
            <a:ext cx="9144000" cy="862339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>
              <a:defRPr/>
            </a:pPr>
            <a:r>
              <a:rPr lang="en-US" u="none" kern="0" dirty="0"/>
              <a:t>Trajectories allowed by the dynamics minimize fuel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20D5B9D-2830-4C66-A8C4-70940C134AFB}"/>
              </a:ext>
            </a:extLst>
          </p:cNvPr>
          <p:cNvSpPr txBox="1"/>
          <p:nvPr/>
        </p:nvSpPr>
        <p:spPr>
          <a:xfrm>
            <a:off x="6400800" y="3740958"/>
            <a:ext cx="2040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2"/>
                </a:solidFill>
                <a:latin typeface="+mn-lt"/>
              </a:rPr>
              <a:t>Natural trajectory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9DC11E2-23CB-419C-9CD5-FEB2D6294A28}"/>
              </a:ext>
            </a:extLst>
          </p:cNvPr>
          <p:cNvSpPr/>
          <p:nvPr/>
        </p:nvSpPr>
        <p:spPr bwMode="auto">
          <a:xfrm>
            <a:off x="1295400" y="2432483"/>
            <a:ext cx="4847949" cy="2901518"/>
          </a:xfrm>
          <a:custGeom>
            <a:avLst/>
            <a:gdLst>
              <a:gd name="connsiteX0" fmla="*/ 523657 w 523657"/>
              <a:gd name="connsiteY0" fmla="*/ 2929631 h 2929631"/>
              <a:gd name="connsiteX1" fmla="*/ 523657 w 523657"/>
              <a:gd name="connsiteY1" fmla="*/ 0 h 2929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3657" h="2929631">
                <a:moveTo>
                  <a:pt x="523657" y="2929631"/>
                </a:moveTo>
                <a:cubicBezTo>
                  <a:pt x="70156" y="1662343"/>
                  <a:pt x="-383345" y="395056"/>
                  <a:pt x="523657" y="0"/>
                </a:cubicBezTo>
              </a:path>
            </a:pathLst>
          </a:custGeom>
          <a:noFill/>
          <a:ln w="38100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pic>
        <p:nvPicPr>
          <p:cNvPr id="40" name="Content Placeholder 39">
            <a:extLst>
              <a:ext uri="{FF2B5EF4-FFF2-40B4-BE49-F238E27FC236}">
                <a16:creationId xmlns:a16="http://schemas.microsoft.com/office/drawing/2014/main" id="{013EB904-F348-4864-805D-29FF00DF4F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32" t="31356" r="44189" b="34595"/>
          <a:stretch/>
        </p:blipFill>
        <p:spPr>
          <a:xfrm>
            <a:off x="2592943" y="2040910"/>
            <a:ext cx="2753490" cy="2531090"/>
          </a:xfrm>
        </p:spPr>
      </p:pic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5E7D2862-A857-4D84-B324-D2A8012247B5}"/>
              </a:ext>
            </a:extLst>
          </p:cNvPr>
          <p:cNvSpPr/>
          <p:nvPr/>
        </p:nvSpPr>
        <p:spPr bwMode="auto">
          <a:xfrm>
            <a:off x="5467590" y="2450127"/>
            <a:ext cx="716315" cy="2783257"/>
          </a:xfrm>
          <a:custGeom>
            <a:avLst/>
            <a:gdLst>
              <a:gd name="connsiteX0" fmla="*/ 523657 w 523657"/>
              <a:gd name="connsiteY0" fmla="*/ 2929631 h 2929631"/>
              <a:gd name="connsiteX1" fmla="*/ 523657 w 523657"/>
              <a:gd name="connsiteY1" fmla="*/ 0 h 2929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3657" h="2929631">
                <a:moveTo>
                  <a:pt x="523657" y="2929631"/>
                </a:moveTo>
                <a:cubicBezTo>
                  <a:pt x="70156" y="1662343"/>
                  <a:pt x="-383345" y="395056"/>
                  <a:pt x="523657" y="0"/>
                </a:cubicBezTo>
              </a:path>
            </a:pathLst>
          </a:custGeom>
          <a:noFill/>
          <a:ln w="38100" cap="flat" cmpd="sng" algn="ctr">
            <a:solidFill>
              <a:schemeClr val="accent2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DEB1521-7660-472E-A108-6357B968D81F}"/>
              </a:ext>
            </a:extLst>
          </p:cNvPr>
          <p:cNvSpPr txBox="1"/>
          <p:nvPr/>
        </p:nvSpPr>
        <p:spPr>
          <a:xfrm>
            <a:off x="5835093" y="1924492"/>
            <a:ext cx="69762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chemeClr val="bg2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604423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17" grpId="0"/>
      <p:bldP spid="14" grpId="0" animBg="1"/>
      <p:bldP spid="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A2DE3-DF38-412B-A504-1C2A9483D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2B0146-0A5D-429D-9809-ED9586A88DF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2DC8667B-90A2-40F3-B360-989757431831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819B95A-E2D4-4E65-A1CD-A180B7CEB8E5}"/>
              </a:ext>
            </a:extLst>
          </p:cNvPr>
          <p:cNvSpPr txBox="1">
            <a:spLocks/>
          </p:cNvSpPr>
          <p:nvPr/>
        </p:nvSpPr>
        <p:spPr bwMode="auto">
          <a:xfrm>
            <a:off x="381000" y="1889869"/>
            <a:ext cx="8458200" cy="4463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anose="05000000000000000000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anose="05000000000000000000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defTabSz="914400"/>
            <a:r>
              <a:rPr lang="en-US" kern="0" dirty="0"/>
              <a:t>To find the trajectories allowed by local gravity field, which takes a spacecraft from its current location to a desired location with in a given time.</a:t>
            </a:r>
          </a:p>
          <a:p>
            <a:pPr defTabSz="914400"/>
            <a:r>
              <a:rPr lang="en-US" kern="0" dirty="0"/>
              <a:t>Extend this to find trajectories for spacecraft swarm, so that all spacecrafts reach their destinations within specified times.</a:t>
            </a:r>
          </a:p>
        </p:txBody>
      </p:sp>
    </p:spTree>
    <p:extLst>
      <p:ext uri="{BB962C8B-B14F-4D97-AF65-F5344CB8AC3E}">
        <p14:creationId xmlns:p14="http://schemas.microsoft.com/office/powerpoint/2010/main" val="33489677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86847-E148-44E0-95B8-B4EFD3F59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0606E-78CF-4F51-BB72-444DDD767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37386"/>
            <a:ext cx="8382000" cy="4463414"/>
          </a:xfrm>
        </p:spPr>
        <p:txBody>
          <a:bodyPr/>
          <a:lstStyle/>
          <a:p>
            <a:r>
              <a:rPr lang="en-US" dirty="0"/>
              <a:t>Complex dynamics around around the asteroid.</a:t>
            </a:r>
          </a:p>
          <a:p>
            <a:r>
              <a:rPr lang="en-US" dirty="0"/>
              <a:t>Each asteroid exhibits different dynamics.</a:t>
            </a:r>
          </a:p>
          <a:p>
            <a:r>
              <a:rPr lang="en-US" dirty="0"/>
              <a:t>Solar radiation is a significant perturbation</a:t>
            </a:r>
          </a:p>
          <a:p>
            <a:r>
              <a:rPr lang="en-US" dirty="0"/>
              <a:t>Keplerian tools cannot be used to design trajectories.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1B3300-C787-4DBB-B90B-81711BEE269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2DC8667B-90A2-40F3-B360-989757431831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6483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A2DE3-DF38-412B-A504-1C2A9483D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reduction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2B0146-0A5D-429D-9809-ED9586A88DF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2DC8667B-90A2-40F3-B360-989757431831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67154880-98FE-4879-828B-FB32942513BB}"/>
              </a:ext>
            </a:extLst>
          </p:cNvPr>
          <p:cNvSpPr txBox="1">
            <a:spLocks/>
          </p:cNvSpPr>
          <p:nvPr/>
        </p:nvSpPr>
        <p:spPr bwMode="auto">
          <a:xfrm>
            <a:off x="304800" y="2057400"/>
            <a:ext cx="86868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anose="05000000000000000000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anose="05000000000000000000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defTabSz="914400"/>
            <a:r>
              <a:rPr lang="en-US" kern="0" dirty="0"/>
              <a:t>For a given initial and final positions, and a flyby time, the trajectory is specified by finding the required initial velocity.</a:t>
            </a:r>
            <a:endParaRPr lang="en-US" i="1" kern="0" baseline="-25000" dirty="0"/>
          </a:p>
        </p:txBody>
      </p:sp>
      <p:pic>
        <p:nvPicPr>
          <p:cNvPr id="39" name="Content Placeholder 38">
            <a:extLst>
              <a:ext uri="{FF2B5EF4-FFF2-40B4-BE49-F238E27FC236}">
                <a16:creationId xmlns:a16="http://schemas.microsoft.com/office/drawing/2014/main" id="{212BB6A3-12E3-46BA-818A-542C9F1B9C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8977" y="3505200"/>
            <a:ext cx="3645023" cy="2943400"/>
          </a:xfrm>
        </p:spPr>
      </p:pic>
    </p:spTree>
    <p:extLst>
      <p:ext uri="{BB962C8B-B14F-4D97-AF65-F5344CB8AC3E}">
        <p14:creationId xmlns:p14="http://schemas.microsoft.com/office/powerpoint/2010/main" val="25214624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643B3-3A7F-4F8A-B79D-4DAAC4452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E7B648-42E9-457D-B796-E4977520D40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2DC8667B-90A2-40F3-B360-989757431831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58390FA-5223-49CB-844D-6F7FF545A8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Iterative schemes to search for the desired initial condition are developed.</a:t>
            </a:r>
          </a:p>
          <a:p>
            <a:r>
              <a:rPr lang="en-US" dirty="0"/>
              <a:t>The schemes are performed over the entire swarm population to obtain required initial conditions</a:t>
            </a:r>
          </a:p>
          <a:p>
            <a:r>
              <a:rPr lang="en-US" dirty="0"/>
              <a:t>The initial conditions are then propagated forward in time to obtain the trajectories</a:t>
            </a:r>
          </a:p>
          <a:p>
            <a:r>
              <a:rPr lang="en-US" dirty="0"/>
              <a:t>Gravity, solar tide, and SRP are used to model the dynamics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6437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643B3-3A7F-4F8A-B79D-4DAAC4452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66800"/>
            <a:ext cx="9143999" cy="624126"/>
          </a:xfrm>
        </p:spPr>
        <p:txBody>
          <a:bodyPr/>
          <a:lstStyle/>
          <a:p>
            <a:r>
              <a:rPr lang="en-US" dirty="0"/>
              <a:t>Trajectory design algorithm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E7B648-42E9-457D-B796-E4977520D40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2DC8667B-90A2-40F3-B360-989757431831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04FDF645-4962-4DD2-BFBD-DD477227EE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75390"/>
            <a:ext cx="8884563" cy="5167074"/>
          </a:xfrm>
        </p:spPr>
      </p:pic>
    </p:spTree>
    <p:extLst>
      <p:ext uri="{BB962C8B-B14F-4D97-AF65-F5344CB8AC3E}">
        <p14:creationId xmlns:p14="http://schemas.microsoft.com/office/powerpoint/2010/main" val="306898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2B443-4926-4971-BFD1-8D904B8C9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Spacecraft swarm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6B6F7D1-9E6A-49F9-8FBA-A136F5552BB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 ring shaped spacecraft swarm of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514"/>
                        </a:solidFill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 uniformly separated spacecraft as follows</a:t>
                </a:r>
              </a:p>
              <a:p>
                <a:r>
                  <a:rPr lang="en-US" dirty="0"/>
                  <a:t>The location of the </a:t>
                </a:r>
                <a:r>
                  <a:rPr lang="en-US" dirty="0" err="1"/>
                  <a:t>j</a:t>
                </a:r>
                <a:r>
                  <a:rPr lang="en-US" baseline="30000" dirty="0" err="1"/>
                  <a:t>th</a:t>
                </a:r>
                <a:r>
                  <a:rPr lang="en-US" dirty="0"/>
                  <a:t> spacecraft is given by: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6B6F7D1-9E6A-49F9-8FBA-A136F5552B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91" t="-15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6A5B77-8E68-436E-AB65-B5C2CEF9598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2DC8667B-90A2-40F3-B360-989757431831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B96F133-3521-46DF-94DF-C1A0471552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821" y="3790950"/>
            <a:ext cx="3689959" cy="21336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32975C4-E9E1-4287-B843-1475BC57CFFE}"/>
              </a:ext>
            </a:extLst>
          </p:cNvPr>
          <p:cNvSpPr txBox="1"/>
          <p:nvPr/>
        </p:nvSpPr>
        <p:spPr>
          <a:xfrm>
            <a:off x="6226000" y="6071588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 pitchFamily="18" charset="0"/>
                <a:ea typeface="+mn-ea"/>
                <a:cs typeface="Arial" charset="0"/>
              </a:rPr>
              <a:t>Swarm layout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8B6046A-872E-45B4-9374-3677E3D543BD}"/>
                  </a:ext>
                </a:extLst>
              </p:cNvPr>
              <p:cNvSpPr/>
              <p:nvPr/>
            </p:nvSpPr>
            <p:spPr>
              <a:xfrm>
                <a:off x="304800" y="3382114"/>
                <a:ext cx="4191000" cy="34141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914400">
                  <a:spcBef>
                    <a:spcPct val="20000"/>
                  </a:spcBef>
                  <a:buClr>
                    <a:srgbClr val="A886E0"/>
                  </a:buClr>
                  <a:buSzPct val="60000"/>
                </a:pPr>
                <a:endParaRPr lang="en-US" sz="2000" i="1" kern="0" dirty="0">
                  <a:solidFill>
                    <a:srgbClr val="000514"/>
                  </a:solidFill>
                  <a:latin typeface="Cambria Math" panose="02040503050406030204" pitchFamily="18" charset="0"/>
                  <a:ea typeface="+mn-ea"/>
                </a:endParaRPr>
              </a:p>
              <a:p>
                <a:pPr lvl="0" defTabSz="914400">
                  <a:spcBef>
                    <a:spcPct val="20000"/>
                  </a:spcBef>
                  <a:buClr>
                    <a:srgbClr val="A886E0"/>
                  </a:buClr>
                  <a:buSzPct val="600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kern="0" smtClean="0">
                              <a:solidFill>
                                <a:srgbClr val="000514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sSubPr>
                        <m:e>
                          <m:r>
                            <a:rPr lang="en-US" sz="2400" b="0" i="1" kern="0" smtClean="0">
                              <a:solidFill>
                                <a:srgbClr val="000514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kern="0" smtClean="0">
                              <a:solidFill>
                                <a:srgbClr val="000514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𝑗</m:t>
                          </m:r>
                        </m:sub>
                      </m:sSub>
                      <m:r>
                        <a:rPr lang="en-US" sz="2400" b="0" i="1" kern="0" smtClean="0">
                          <a:solidFill>
                            <a:srgbClr val="000514"/>
                          </a:solidFill>
                          <a:latin typeface="Cambria Math" panose="02040503050406030204" pitchFamily="18" charset="0"/>
                          <a:ea typeface="+mn-ea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kern="0" smtClean="0">
                              <a:solidFill>
                                <a:srgbClr val="000514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b="0" i="1" kern="0" smtClean="0">
                                  <a:solidFill>
                                    <a:srgbClr val="000514"/>
                                  </a:solidFill>
                                  <a:latin typeface="Cambria Math" panose="02040503050406030204" pitchFamily="18" charset="0"/>
                                  <a:ea typeface="+mn-ea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 kern="0">
                                        <a:solidFill>
                                          <a:srgbClr val="000514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 kern="0">
                                        <a:solidFill>
                                          <a:srgbClr val="00051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en-US" sz="2400" i="1" kern="0">
                                        <a:solidFill>
                                          <a:srgbClr val="00051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𝑠𝑒𝑝</m:t>
                                    </m:r>
                                  </m:sub>
                                </m:sSub>
                                <m:func>
                                  <m:funcPr>
                                    <m:ctrlPr>
                                      <a:rPr lang="en-US" sz="2400" i="1" kern="0" smtClean="0">
                                        <a:solidFill>
                                          <a:srgbClr val="000514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400" i="0" kern="0" smtClean="0">
                                        <a:solidFill>
                                          <a:srgbClr val="00051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r>
                                      <a:rPr lang="en-US" sz="2400" b="0" i="1" kern="0" smtClean="0">
                                        <a:solidFill>
                                          <a:srgbClr val="00051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sz="2400" b="0" i="1" kern="0" smtClean="0">
                                        <a:solidFill>
                                          <a:srgbClr val="00051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en-US" sz="2400" b="0" i="1" kern="0" smtClean="0">
                                        <a:solidFill>
                                          <a:srgbClr val="00051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  <m:sSub>
                                      <m:sSubPr>
                                        <m:ctrlPr>
                                          <a:rPr lang="en-US" sz="2400" b="0" i="1" kern="0" smtClean="0">
                                            <a:solidFill>
                                              <a:srgbClr val="000514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b="0" i="1" kern="0" smtClean="0">
                                            <a:solidFill>
                                              <a:srgbClr val="000514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lang="en-US" sz="2400" b="0" i="1" kern="0" smtClean="0">
                                            <a:solidFill>
                                              <a:srgbClr val="000514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𝑠𝑒𝑝</m:t>
                                        </m:r>
                                      </m:sub>
                                    </m:sSub>
                                  </m:e>
                                </m:func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 kern="0">
                                        <a:solidFill>
                                          <a:srgbClr val="000514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 kern="0">
                                        <a:solidFill>
                                          <a:srgbClr val="00051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en-US" sz="2400" i="1" kern="0">
                                        <a:solidFill>
                                          <a:srgbClr val="00051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𝑠𝑒𝑝</m:t>
                                    </m:r>
                                  </m:sub>
                                </m:sSub>
                                <m:func>
                                  <m:funcPr>
                                    <m:ctrlPr>
                                      <a:rPr lang="en-US" sz="2400" i="1" kern="0">
                                        <a:solidFill>
                                          <a:srgbClr val="000514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400" b="0" i="0" kern="0" smtClean="0">
                                        <a:solidFill>
                                          <a:srgbClr val="00051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en-US" sz="2400" i="1" kern="0">
                                        <a:solidFill>
                                          <a:srgbClr val="00051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sz="2400" i="1" kern="0">
                                        <a:solidFill>
                                          <a:srgbClr val="00051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en-US" sz="2400" i="1" kern="0">
                                        <a:solidFill>
                                          <a:srgbClr val="00051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  <m:sSub>
                                      <m:sSubPr>
                                        <m:ctrlPr>
                                          <a:rPr lang="en-US" sz="2400" i="1" kern="0">
                                            <a:solidFill>
                                              <a:srgbClr val="000514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 kern="0">
                                            <a:solidFill>
                                              <a:srgbClr val="000514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lang="en-US" sz="2400" i="1" kern="0">
                                            <a:solidFill>
                                              <a:srgbClr val="000514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𝑠𝑒𝑝</m:t>
                                        </m:r>
                                      </m:sub>
                                    </m:sSub>
                                  </m:e>
                                </m:func>
                              </m:e>
                            </m:mr>
                            <m:mr>
                              <m:e>
                                <m:r>
                                  <a:rPr lang="en-US" sz="2400" b="0" i="1" kern="0" smtClean="0">
                                    <a:solidFill>
                                      <a:srgbClr val="000514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</a:rPr>
                                  <m:t>𝑧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kern="0" dirty="0">
                  <a:solidFill>
                    <a:srgbClr val="000514"/>
                  </a:solidFill>
                  <a:latin typeface="Garamond"/>
                  <a:ea typeface="+mn-ea"/>
                </a:endParaRPr>
              </a:p>
              <a:p>
                <a:pPr marL="342900" lvl="0" indent="-342900" defTabSz="914400">
                  <a:spcBef>
                    <a:spcPct val="20000"/>
                  </a:spcBef>
                  <a:buClr>
                    <a:srgbClr val="A886E0"/>
                  </a:buClr>
                  <a:buSzPct val="60000"/>
                  <a:buFont typeface="Wingdings" panose="05000000000000000000" pitchFamily="2" charset="2"/>
                  <a:buChar char="l"/>
                </a:pPr>
                <a:r>
                  <a:rPr lang="en-US" sz="2800" b="1" kern="0" dirty="0">
                    <a:solidFill>
                      <a:srgbClr val="000514"/>
                    </a:solidFill>
                    <a:latin typeface="Garamond"/>
                    <a:ea typeface="+mn-ea"/>
                  </a:rPr>
                  <a:t>Where:</a:t>
                </a:r>
              </a:p>
              <a:p>
                <a:pPr lvl="1" indent="0" defTabSz="914400">
                  <a:spcBef>
                    <a:spcPct val="20000"/>
                  </a:spcBef>
                  <a:buClr>
                    <a:srgbClr val="A886E0"/>
                  </a:buClr>
                  <a:buSzPct val="600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kern="0">
                              <a:solidFill>
                                <a:srgbClr val="00051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kern="0">
                              <a:solidFill>
                                <a:srgbClr val="00051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800" i="1" kern="0">
                              <a:solidFill>
                                <a:srgbClr val="000514"/>
                              </a:solidFill>
                              <a:latin typeface="Cambria Math" panose="02040503050406030204" pitchFamily="18" charset="0"/>
                            </a:rPr>
                            <m:t>𝑠𝑒𝑝</m:t>
                          </m:r>
                        </m:sub>
                      </m:sSub>
                      <m:r>
                        <a:rPr lang="en-US" sz="2800" b="0" i="1" kern="0" smtClean="0">
                          <a:solidFill>
                            <a:srgbClr val="000514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kern="0" smtClean="0">
                              <a:solidFill>
                                <a:srgbClr val="000514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kern="0" smtClean="0">
                              <a:solidFill>
                                <a:srgbClr val="000514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800" b="0" i="1" kern="0" smtClean="0">
                              <a:solidFill>
                                <a:srgbClr val="00051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2800" b="0" i="1" kern="0" smtClean="0">
                              <a:solidFill>
                                <a:srgbClr val="000514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2800" b="1" kern="0" dirty="0">
                  <a:solidFill>
                    <a:srgbClr val="000514"/>
                  </a:solidFill>
                  <a:latin typeface="Garamond"/>
                  <a:ea typeface="+mn-ea"/>
                </a:endParaRPr>
              </a:p>
              <a:p>
                <a:pPr lvl="0" defTabSz="914400">
                  <a:spcBef>
                    <a:spcPct val="20000"/>
                  </a:spcBef>
                  <a:buClr>
                    <a:srgbClr val="A886E0"/>
                  </a:buClr>
                  <a:buSzPct val="60000"/>
                </a:pPr>
                <a:endParaRPr lang="en-US" sz="2400" kern="0" dirty="0">
                  <a:solidFill>
                    <a:srgbClr val="000514"/>
                  </a:solidFill>
                  <a:latin typeface="Garamond"/>
                  <a:ea typeface="+mn-ea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8B6046A-872E-45B4-9374-3677E3D543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382114"/>
                <a:ext cx="4191000" cy="3414140"/>
              </a:xfrm>
              <a:prstGeom prst="rect">
                <a:avLst/>
              </a:prstGeom>
              <a:blipFill>
                <a:blip r:embed="rId4"/>
                <a:stretch>
                  <a:fillRect l="-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79582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F874E-31A6-44DC-96F1-A0B552F42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373FA-361B-4DB6-AC82-D8344FA92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58057"/>
            <a:ext cx="8382000" cy="4463414"/>
          </a:xfrm>
        </p:spPr>
        <p:txBody>
          <a:bodyPr/>
          <a:lstStyle/>
          <a:p>
            <a:r>
              <a:rPr lang="en-US" sz="2400" dirty="0"/>
              <a:t>The trajectory design algorithm is demonstrated for the ring shaped swarm.</a:t>
            </a:r>
          </a:p>
          <a:p>
            <a:r>
              <a:rPr lang="en-US" sz="2400" dirty="0"/>
              <a:t>The Swarm is desired to fly by the asteroid 433 Eros</a:t>
            </a:r>
          </a:p>
          <a:p>
            <a:r>
              <a:rPr lang="en-US" sz="2400" dirty="0"/>
              <a:t>The spacecrafts need to maintain a radial separation of 50 Km from the center of the asteroid</a:t>
            </a:r>
          </a:p>
          <a:p>
            <a:r>
              <a:rPr lang="en-US" sz="2400" dirty="0"/>
              <a:t>The spacecrafts are desired to travel a distance of 60 km  along the spin axis of the asteroid in 10 minutes</a:t>
            </a:r>
          </a:p>
          <a:p>
            <a:r>
              <a:rPr lang="en-US" sz="2400" dirty="0"/>
              <a:t>Nominal 12U CubeSat parameters are used for the spacecraft model</a:t>
            </a:r>
          </a:p>
          <a:p>
            <a:pPr marL="971550" lvl="1" indent="-571500">
              <a:buFont typeface="+mj-lt"/>
              <a:buAutoNum type="romanLcPeriod"/>
            </a:pPr>
            <a:endParaRPr lang="en-US" sz="2400" dirty="0"/>
          </a:p>
          <a:p>
            <a:pPr marL="971550" lvl="1" indent="-571500">
              <a:buFont typeface="+mj-lt"/>
              <a:buAutoNum type="romanLcPeriod"/>
            </a:pPr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25BDB2-5024-4988-83A7-F5A19FAF259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2DC8667B-90A2-40F3-B360-989757431831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2378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2B443-4926-4971-BFD1-8D904B8C9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Swarm simulations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B6F7D1-9E6A-49F9-8FBA-A136F5552B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following parameters were used for simulating the flyby with the spacecraft swarm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6A5B77-8E68-436E-AB65-B5C2CEF9598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2DC8667B-90A2-40F3-B360-989757431831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D92BF7-5706-4108-9FD2-A6A4FA04E9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838" y="2894434"/>
            <a:ext cx="3698717" cy="30192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5013313-5C11-4232-AB1E-E11CDB316F6E}"/>
              </a:ext>
            </a:extLst>
          </p:cNvPr>
          <p:cNvSpPr txBox="1"/>
          <p:nvPr/>
        </p:nvSpPr>
        <p:spPr>
          <a:xfrm>
            <a:off x="5446838" y="5913664"/>
            <a:ext cx="36987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 pitchFamily="18" charset="0"/>
                <a:ea typeface="+mn-ea"/>
                <a:cs typeface="Arial" charset="0"/>
              </a:rPr>
              <a:t>Targeting geometry with the spacecraft swarm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55A8887-932C-466C-9AA4-FB40DDB71F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7822411"/>
              </p:ext>
            </p:extLst>
          </p:nvPr>
        </p:nvGraphicFramePr>
        <p:xfrm>
          <a:off x="302370" y="3479374"/>
          <a:ext cx="4803030" cy="2591121"/>
        </p:xfrm>
        <a:graphic>
          <a:graphicData uri="http://schemas.openxmlformats.org/drawingml/2006/table">
            <a:tbl>
              <a:tblPr firstRow="1" bandRow="1"/>
              <a:tblGrid>
                <a:gridCol w="2295461">
                  <a:extLst>
                    <a:ext uri="{9D8B030D-6E8A-4147-A177-3AD203B41FA5}">
                      <a16:colId xmlns:a16="http://schemas.microsoft.com/office/drawing/2014/main" val="2116233729"/>
                    </a:ext>
                  </a:extLst>
                </a:gridCol>
                <a:gridCol w="2507569">
                  <a:extLst>
                    <a:ext uri="{9D8B030D-6E8A-4147-A177-3AD203B41FA5}">
                      <a16:colId xmlns:a16="http://schemas.microsoft.com/office/drawing/2014/main" val="1104210944"/>
                    </a:ext>
                  </a:extLst>
                </a:gridCol>
              </a:tblGrid>
              <a:tr h="3658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Parameter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Value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885609"/>
                  </a:ext>
                </a:extLst>
              </a:tr>
              <a:tr h="37088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Asteroid 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433 Eros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3308330"/>
                  </a:ext>
                </a:extLst>
              </a:tr>
              <a:tr h="370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Number of spacecraft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3, 4, 5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9551173"/>
                  </a:ext>
                </a:extLst>
              </a:tr>
              <a:tr h="370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Radial separation (Km)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kern="1200" baseline="0" dirty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969962"/>
                  </a:ext>
                </a:extLst>
              </a:tr>
              <a:tr h="37088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Starting distance (Km)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kern="1200" baseline="0" dirty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-30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2234483"/>
                  </a:ext>
                </a:extLst>
              </a:tr>
              <a:tr h="37088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Stopping distance (Km)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kern="1200" baseline="0" dirty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5735314"/>
                  </a:ext>
                </a:extLst>
              </a:tr>
              <a:tr h="37088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Flyby duration (mins)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kern="1200" baseline="0" dirty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7515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56668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4D0B1-2C4F-4CBB-A3E4-F19ED8E5F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43001"/>
            <a:ext cx="8382000" cy="609600"/>
          </a:xfrm>
        </p:spPr>
        <p:txBody>
          <a:bodyPr/>
          <a:lstStyle/>
          <a:p>
            <a:r>
              <a:rPr lang="en-US" dirty="0"/>
              <a:t>3 spacecraft trajectories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D60E4-5971-4928-AA78-5663D669FFA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2DC8667B-90A2-40F3-B360-989757431831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E0A54C1D-3396-4C8A-99DC-CD1A28DA719B}"/>
              </a:ext>
            </a:extLst>
          </p:cNvPr>
          <p:cNvSpPr txBox="1">
            <a:spLocks/>
          </p:cNvSpPr>
          <p:nvPr/>
        </p:nvSpPr>
        <p:spPr bwMode="auto">
          <a:xfrm>
            <a:off x="76200" y="5410200"/>
            <a:ext cx="9067800" cy="862339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>
              <a:defRPr/>
            </a:pPr>
            <a:r>
              <a:rPr lang="en-US" u="none" kern="0" dirty="0"/>
              <a:t>The trajectories generated for 3 spacecrafts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6A2EFA9-F3A5-446F-9E25-753C4C5777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55" t="3924" r="9091" b="4701"/>
          <a:stretch/>
        </p:blipFill>
        <p:spPr>
          <a:xfrm>
            <a:off x="2362200" y="1676400"/>
            <a:ext cx="5486400" cy="3733800"/>
          </a:xfrm>
        </p:spPr>
      </p:pic>
    </p:spTree>
    <p:extLst>
      <p:ext uri="{BB962C8B-B14F-4D97-AF65-F5344CB8AC3E}">
        <p14:creationId xmlns:p14="http://schemas.microsoft.com/office/powerpoint/2010/main" val="2166830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5E301-2312-4C46-97E0-585003475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Spacecraft positions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02391E4-87CA-487D-B56D-0BDD3CF8C4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1" t="5215" r="8181"/>
          <a:stretch/>
        </p:blipFill>
        <p:spPr>
          <a:xfrm>
            <a:off x="609600" y="1752600"/>
            <a:ext cx="7641236" cy="4343400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D6A44B-FC65-4618-8796-7977415C13D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2DC8667B-90A2-40F3-B360-989757431831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72E37059-7330-411E-8703-4EE5A5EA637F}"/>
              </a:ext>
            </a:extLst>
          </p:cNvPr>
          <p:cNvSpPr txBox="1">
            <a:spLocks/>
          </p:cNvSpPr>
          <p:nvPr/>
        </p:nvSpPr>
        <p:spPr bwMode="auto">
          <a:xfrm>
            <a:off x="0" y="5807706"/>
            <a:ext cx="9159536" cy="862339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>
              <a:defRPr/>
            </a:pPr>
            <a:r>
              <a:rPr lang="en-US" u="none" kern="0" dirty="0"/>
              <a:t>The algorithm yields desired flyby trajectories, with in the desired 10 minutes time</a:t>
            </a:r>
          </a:p>
        </p:txBody>
      </p:sp>
    </p:spTree>
    <p:extLst>
      <p:ext uri="{BB962C8B-B14F-4D97-AF65-F5344CB8AC3E}">
        <p14:creationId xmlns:p14="http://schemas.microsoft.com/office/powerpoint/2010/main" val="2884992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5E301-2312-4C46-97E0-585003475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 spacecraft flyby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D6A44B-FC65-4618-8796-7977415C13D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2DC8667B-90A2-40F3-B360-989757431831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72E37059-7330-411E-8703-4EE5A5EA637F}"/>
              </a:ext>
            </a:extLst>
          </p:cNvPr>
          <p:cNvSpPr txBox="1">
            <a:spLocks/>
          </p:cNvSpPr>
          <p:nvPr/>
        </p:nvSpPr>
        <p:spPr bwMode="auto">
          <a:xfrm>
            <a:off x="0" y="5807706"/>
            <a:ext cx="9159536" cy="862339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>
              <a:defRPr/>
            </a:pPr>
            <a:r>
              <a:rPr lang="en-US" kern="0" dirty="0"/>
              <a:t>All the spacecrafts fly with a 100 m/s velocity during the flyby</a:t>
            </a:r>
            <a:endParaRPr lang="en-US" u="none" kern="0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0169F32E-8F11-401F-AAE0-DFE3CA4F3E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1" t="5216" r="8181" b="1832"/>
          <a:stretch/>
        </p:blipFill>
        <p:spPr>
          <a:xfrm>
            <a:off x="1074568" y="1698638"/>
            <a:ext cx="7010400" cy="3907796"/>
          </a:xfrm>
        </p:spPr>
      </p:pic>
    </p:spTree>
    <p:extLst>
      <p:ext uri="{BB962C8B-B14F-4D97-AF65-F5344CB8AC3E}">
        <p14:creationId xmlns:p14="http://schemas.microsoft.com/office/powerpoint/2010/main" val="1480912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4D0B1-2C4F-4CBB-A3E4-F19ED8E5F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43001"/>
            <a:ext cx="8382000" cy="609600"/>
          </a:xfrm>
        </p:spPr>
        <p:txBody>
          <a:bodyPr/>
          <a:lstStyle/>
          <a:p>
            <a:r>
              <a:rPr lang="en-US" dirty="0"/>
              <a:t>4 Spacecraft trajectories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D60E4-5971-4928-AA78-5663D669FFA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2DC8667B-90A2-40F3-B360-989757431831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E0A54C1D-3396-4C8A-99DC-CD1A28DA719B}"/>
              </a:ext>
            </a:extLst>
          </p:cNvPr>
          <p:cNvSpPr txBox="1">
            <a:spLocks/>
          </p:cNvSpPr>
          <p:nvPr/>
        </p:nvSpPr>
        <p:spPr bwMode="auto">
          <a:xfrm>
            <a:off x="76200" y="5410200"/>
            <a:ext cx="9067800" cy="862339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>
              <a:defRPr/>
            </a:pPr>
            <a:r>
              <a:rPr lang="en-US" u="none" kern="0" dirty="0"/>
              <a:t>The trajectories generated for 4 spacecrafts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65ED976F-6776-4832-BA0F-CC06BF8332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36" t="7029" r="10001" b="5971"/>
          <a:stretch/>
        </p:blipFill>
        <p:spPr>
          <a:xfrm>
            <a:off x="1790700" y="1718032"/>
            <a:ext cx="5715000" cy="3757809"/>
          </a:xfrm>
        </p:spPr>
      </p:pic>
    </p:spTree>
    <p:extLst>
      <p:ext uri="{BB962C8B-B14F-4D97-AF65-F5344CB8AC3E}">
        <p14:creationId xmlns:p14="http://schemas.microsoft.com/office/powerpoint/2010/main" val="2523332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5E301-2312-4C46-97E0-585003475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Spacecraft positions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D6A44B-FC65-4618-8796-7977415C13D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2DC8667B-90A2-40F3-B360-989757431831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72E37059-7330-411E-8703-4EE5A5EA637F}"/>
              </a:ext>
            </a:extLst>
          </p:cNvPr>
          <p:cNvSpPr txBox="1">
            <a:spLocks/>
          </p:cNvSpPr>
          <p:nvPr/>
        </p:nvSpPr>
        <p:spPr bwMode="auto">
          <a:xfrm>
            <a:off x="0" y="5807706"/>
            <a:ext cx="9144000" cy="862339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>
              <a:defRPr/>
            </a:pPr>
            <a:r>
              <a:rPr lang="en-US" u="none" kern="0" dirty="0"/>
              <a:t>The algorithm yields desired flyby trajectories, with in the desired 10 minutes time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DF67444-35C4-468B-A0A2-9D1AF1CBE2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5216" r="8181" b="1832"/>
          <a:stretch/>
        </p:blipFill>
        <p:spPr>
          <a:xfrm>
            <a:off x="1181100" y="1878983"/>
            <a:ext cx="6934200" cy="3907796"/>
          </a:xfrm>
        </p:spPr>
      </p:pic>
    </p:spTree>
    <p:extLst>
      <p:ext uri="{BB962C8B-B14F-4D97-AF65-F5344CB8AC3E}">
        <p14:creationId xmlns:p14="http://schemas.microsoft.com/office/powerpoint/2010/main" val="301661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5E301-2312-4C46-97E0-585003475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Flyby velocities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D6A44B-FC65-4618-8796-7977415C13D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2DC8667B-90A2-40F3-B360-989757431831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72E37059-7330-411E-8703-4EE5A5EA637F}"/>
              </a:ext>
            </a:extLst>
          </p:cNvPr>
          <p:cNvSpPr txBox="1">
            <a:spLocks/>
          </p:cNvSpPr>
          <p:nvPr/>
        </p:nvSpPr>
        <p:spPr bwMode="auto">
          <a:xfrm>
            <a:off x="0" y="5807706"/>
            <a:ext cx="9159536" cy="862339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>
              <a:defRPr/>
            </a:pPr>
            <a:r>
              <a:rPr lang="en-US" kern="0" dirty="0"/>
              <a:t>All the spacecrafts fly with a 100 m/s velocity during the flyby</a:t>
            </a:r>
            <a:endParaRPr lang="en-US" u="none" kern="0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ABED219-91D0-45A4-B63C-E321F54ABB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1" t="5216" r="8181" b="1832"/>
          <a:stretch/>
        </p:blipFill>
        <p:spPr>
          <a:xfrm>
            <a:off x="1143000" y="1858057"/>
            <a:ext cx="7010400" cy="3907796"/>
          </a:xfrm>
        </p:spPr>
      </p:pic>
    </p:spTree>
    <p:extLst>
      <p:ext uri="{BB962C8B-B14F-4D97-AF65-F5344CB8AC3E}">
        <p14:creationId xmlns:p14="http://schemas.microsoft.com/office/powerpoint/2010/main" val="1641487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4D0B1-2C4F-4CBB-A3E4-F19ED8E5F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D60E4-5971-4928-AA78-5663D669FFA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2DC8667B-90A2-40F3-B360-989757431831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E0A54C1D-3396-4C8A-99DC-CD1A28DA719B}"/>
              </a:ext>
            </a:extLst>
          </p:cNvPr>
          <p:cNvSpPr txBox="1">
            <a:spLocks/>
          </p:cNvSpPr>
          <p:nvPr/>
        </p:nvSpPr>
        <p:spPr bwMode="auto">
          <a:xfrm>
            <a:off x="76200" y="5410200"/>
            <a:ext cx="9067800" cy="862339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>
              <a:defRPr/>
            </a:pPr>
            <a:r>
              <a:rPr lang="en-US" u="none" kern="0" dirty="0"/>
              <a:t>The trajectories generated for 5 spacecrafts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09F5E42-BC91-46A6-B807-C69E099DD4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312" y="1752600"/>
            <a:ext cx="6973776" cy="3657600"/>
          </a:xfrm>
        </p:spPr>
      </p:pic>
    </p:spTree>
    <p:extLst>
      <p:ext uri="{BB962C8B-B14F-4D97-AF65-F5344CB8AC3E}">
        <p14:creationId xmlns:p14="http://schemas.microsoft.com/office/powerpoint/2010/main" val="28141596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5E301-2312-4C46-97E0-585003475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Spacecraft positions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D6A44B-FC65-4618-8796-7977415C13D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2DC8667B-90A2-40F3-B360-989757431831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72E37059-7330-411E-8703-4EE5A5EA637F}"/>
              </a:ext>
            </a:extLst>
          </p:cNvPr>
          <p:cNvSpPr txBox="1">
            <a:spLocks/>
          </p:cNvSpPr>
          <p:nvPr/>
        </p:nvSpPr>
        <p:spPr bwMode="auto">
          <a:xfrm>
            <a:off x="0" y="5807706"/>
            <a:ext cx="9144000" cy="862339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>
              <a:defRPr/>
            </a:pPr>
            <a:r>
              <a:rPr lang="en-US" u="none" kern="0" dirty="0"/>
              <a:t>The algorithm yields desired flyby trajectories, with in the desired 10 minutes time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7039B83-F424-48CD-B983-536FF7B2F3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t="5216" r="8181" b="1832"/>
          <a:stretch/>
        </p:blipFill>
        <p:spPr>
          <a:xfrm>
            <a:off x="1371600" y="1856490"/>
            <a:ext cx="6934200" cy="3951216"/>
          </a:xfrm>
        </p:spPr>
      </p:pic>
    </p:spTree>
    <p:extLst>
      <p:ext uri="{BB962C8B-B14F-4D97-AF65-F5344CB8AC3E}">
        <p14:creationId xmlns:p14="http://schemas.microsoft.com/office/powerpoint/2010/main" val="3341754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5E301-2312-4C46-97E0-585003475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Flyby velocities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D6A44B-FC65-4618-8796-7977415C13D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2DC8667B-90A2-40F3-B360-989757431831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72E37059-7330-411E-8703-4EE5A5EA637F}"/>
              </a:ext>
            </a:extLst>
          </p:cNvPr>
          <p:cNvSpPr txBox="1">
            <a:spLocks/>
          </p:cNvSpPr>
          <p:nvPr/>
        </p:nvSpPr>
        <p:spPr bwMode="auto">
          <a:xfrm>
            <a:off x="0" y="5807706"/>
            <a:ext cx="9159536" cy="862339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>
              <a:defRPr/>
            </a:pPr>
            <a:r>
              <a:rPr lang="en-US" kern="0" dirty="0"/>
              <a:t>All the spacecrafts fly with a 100 m/s velocity during the flyby</a:t>
            </a:r>
            <a:endParaRPr lang="en-US" u="none" kern="0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64D58FE-E720-4831-8EB0-0ACF283F67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t="5216" r="8181" b="1832"/>
          <a:stretch/>
        </p:blipFill>
        <p:spPr>
          <a:xfrm>
            <a:off x="1143000" y="1791616"/>
            <a:ext cx="7010400" cy="3994636"/>
          </a:xfrm>
        </p:spPr>
      </p:pic>
    </p:spTree>
    <p:extLst>
      <p:ext uri="{BB962C8B-B14F-4D97-AF65-F5344CB8AC3E}">
        <p14:creationId xmlns:p14="http://schemas.microsoft.com/office/powerpoint/2010/main" val="1577608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F874E-31A6-44DC-96F1-A0B552F42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Mapping demonstration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373FA-361B-4DB6-AC82-D8344FA92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7725"/>
            <a:ext cx="8382000" cy="4463414"/>
          </a:xfrm>
        </p:spPr>
        <p:txBody>
          <a:bodyPr/>
          <a:lstStyle/>
          <a:p>
            <a:r>
              <a:rPr lang="en-US" dirty="0"/>
              <a:t>A mapping simulator which couples the trajectory and attitude control with the following architecture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25BDB2-5024-4988-83A7-F5A19FAF259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2DC8667B-90A2-40F3-B360-989757431831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4BF06A-CD92-431F-874C-AE0339854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70" y="2912175"/>
            <a:ext cx="6095859" cy="3424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9598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9DA92-B101-49CA-953C-0AA74D789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FB106A-4303-4614-9CFE-53F50F7679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58057"/>
            <a:ext cx="8382000" cy="4542743"/>
          </a:xfrm>
        </p:spPr>
        <p:txBody>
          <a:bodyPr/>
          <a:lstStyle/>
          <a:p>
            <a:r>
              <a:rPr lang="en-US" dirty="0"/>
              <a:t>The simulator is demonstrated with 2 sets of attitude control strategies:</a:t>
            </a:r>
          </a:p>
          <a:p>
            <a:pPr marL="971550" lvl="1" indent="-571500">
              <a:buFont typeface="+mj-lt"/>
              <a:buAutoNum type="romanLcPeriod"/>
            </a:pPr>
            <a:r>
              <a:rPr lang="en-US" sz="2400" dirty="0"/>
              <a:t>Nadir pointing</a:t>
            </a:r>
          </a:p>
          <a:p>
            <a:pPr marL="971550" lvl="1" indent="-571500">
              <a:buFont typeface="+mj-lt"/>
              <a:buAutoNum type="romanLcPeriod"/>
            </a:pPr>
            <a:r>
              <a:rPr lang="en-US" sz="2400" dirty="0"/>
              <a:t>Field of view Sweeping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F73B17-28E5-4480-8D0A-0577A98F2C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2DC8667B-90A2-40F3-B360-989757431831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CC496D4B-EA3C-44EA-98B8-EE86BC52C17B}"/>
              </a:ext>
            </a:extLst>
          </p:cNvPr>
          <p:cNvSpPr txBox="1">
            <a:spLocks/>
          </p:cNvSpPr>
          <p:nvPr/>
        </p:nvSpPr>
        <p:spPr bwMode="auto">
          <a:xfrm>
            <a:off x="0" y="5062211"/>
            <a:ext cx="9144000" cy="862339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>
              <a:defRPr/>
            </a:pPr>
            <a:r>
              <a:rPr lang="en-US" u="none" kern="0" dirty="0"/>
              <a:t>In both the cases, the area mapped  by the instrument is noted </a:t>
            </a:r>
          </a:p>
        </p:txBody>
      </p:sp>
    </p:spTree>
    <p:extLst>
      <p:ext uri="{BB962C8B-B14F-4D97-AF65-F5344CB8AC3E}">
        <p14:creationId xmlns:p14="http://schemas.microsoft.com/office/powerpoint/2010/main" val="559336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89DE2-E0F5-4489-986A-F40A75A40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Instrument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3C9B82-70BE-425C-95D1-9C26E2CEF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52600"/>
            <a:ext cx="8382000" cy="4648200"/>
          </a:xfrm>
        </p:spPr>
        <p:txBody>
          <a:bodyPr/>
          <a:lstStyle/>
          <a:p>
            <a:r>
              <a:rPr lang="en-US" dirty="0"/>
              <a:t>The following are the parameters of the onboard instrument on the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sz="2400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652BE8-2A73-40FC-8B01-09B735FCEEC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2DC8667B-90A2-40F3-B360-989757431831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BD12FA6-9C0B-41B4-9478-90A52C25F3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4807215"/>
              </p:ext>
            </p:extLst>
          </p:nvPr>
        </p:nvGraphicFramePr>
        <p:xfrm>
          <a:off x="1524000" y="3019311"/>
          <a:ext cx="6705600" cy="1849349"/>
        </p:xfrm>
        <a:graphic>
          <a:graphicData uri="http://schemas.openxmlformats.org/drawingml/2006/table">
            <a:tbl>
              <a:tblPr firstRow="1" bandRow="1"/>
              <a:tblGrid>
                <a:gridCol w="2700456">
                  <a:extLst>
                    <a:ext uri="{9D8B030D-6E8A-4147-A177-3AD203B41FA5}">
                      <a16:colId xmlns:a16="http://schemas.microsoft.com/office/drawing/2014/main" val="2116233729"/>
                    </a:ext>
                  </a:extLst>
                </a:gridCol>
                <a:gridCol w="4005144">
                  <a:extLst>
                    <a:ext uri="{9D8B030D-6E8A-4147-A177-3AD203B41FA5}">
                      <a16:colId xmlns:a16="http://schemas.microsoft.com/office/drawing/2014/main" val="1104210944"/>
                    </a:ext>
                  </a:extLst>
                </a:gridCol>
              </a:tblGrid>
              <a:tr h="3658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Parameter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Value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885609"/>
                  </a:ext>
                </a:extLst>
              </a:tr>
              <a:tr h="370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FOV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15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9551173"/>
                  </a:ext>
                </a:extLst>
              </a:tr>
              <a:tr h="370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Near distance (m)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kern="1200" baseline="0" dirty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0.1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969962"/>
                  </a:ext>
                </a:extLst>
              </a:tr>
              <a:tr h="370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Far distance (Km)</a:t>
                      </a:r>
                      <a:endParaRPr lang="en-US" sz="1800" baseline="30000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b="0" i="0" u="none" strike="noStrike" kern="1200" baseline="0" dirty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500,000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8675432"/>
                  </a:ext>
                </a:extLst>
              </a:tr>
              <a:tr h="37088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Frame rate (fps)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8071277"/>
                  </a:ext>
                </a:extLst>
              </a:tr>
            </a:tbl>
          </a:graphicData>
        </a:graphic>
      </p:graphicFrame>
      <p:sp>
        <p:nvSpPr>
          <p:cNvPr id="9" name="Title 2">
            <a:extLst>
              <a:ext uri="{FF2B5EF4-FFF2-40B4-BE49-F238E27FC236}">
                <a16:creationId xmlns:a16="http://schemas.microsoft.com/office/drawing/2014/main" id="{36197B74-3A32-474C-AEE6-3C0E211C8925}"/>
              </a:ext>
            </a:extLst>
          </p:cNvPr>
          <p:cNvSpPr txBox="1">
            <a:spLocks/>
          </p:cNvSpPr>
          <p:nvPr/>
        </p:nvSpPr>
        <p:spPr bwMode="auto">
          <a:xfrm>
            <a:off x="0" y="5617790"/>
            <a:ext cx="9144000" cy="862339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>
              <a:defRPr/>
            </a:pPr>
            <a:r>
              <a:rPr lang="en-US" u="none" kern="0" dirty="0"/>
              <a:t>A pinhole camera model is used to simulate the instrument</a:t>
            </a:r>
          </a:p>
        </p:txBody>
      </p:sp>
    </p:spTree>
    <p:extLst>
      <p:ext uri="{BB962C8B-B14F-4D97-AF65-F5344CB8AC3E}">
        <p14:creationId xmlns:p14="http://schemas.microsoft.com/office/powerpoint/2010/main" val="4240904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E845F-57C3-4D23-BFA4-4226EBF22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 Spacecraft mapping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1B2360-62C7-4550-B560-ED8843B647C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2DC8667B-90A2-40F3-B360-989757431831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231A777-61A0-437B-8D0F-07EA2127FA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1371134"/>
              </p:ext>
            </p:extLst>
          </p:nvPr>
        </p:nvGraphicFramePr>
        <p:xfrm>
          <a:off x="4504324" y="4407218"/>
          <a:ext cx="4638121" cy="1195412"/>
        </p:xfrm>
        <a:graphic>
          <a:graphicData uri="http://schemas.openxmlformats.org/drawingml/2006/table">
            <a:tbl>
              <a:tblPr firstRow="1" bandRow="1"/>
              <a:tblGrid>
                <a:gridCol w="2130552">
                  <a:extLst>
                    <a:ext uri="{9D8B030D-6E8A-4147-A177-3AD203B41FA5}">
                      <a16:colId xmlns:a16="http://schemas.microsoft.com/office/drawing/2014/main" val="2907399429"/>
                    </a:ext>
                  </a:extLst>
                </a:gridCol>
                <a:gridCol w="2507569">
                  <a:extLst>
                    <a:ext uri="{9D8B030D-6E8A-4147-A177-3AD203B41FA5}">
                      <a16:colId xmlns:a16="http://schemas.microsoft.com/office/drawing/2014/main" val="2172210065"/>
                    </a:ext>
                  </a:extLst>
                </a:gridCol>
              </a:tblGrid>
              <a:tr h="455011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Garamond" pitchFamily="18" charset="0"/>
                          <a:ea typeface="Microsoft YaHei" panose="020B0503020204020204" pitchFamily="34" charset="-122"/>
                          <a:cs typeface="Arial" charset="0"/>
                        </a:rPr>
                        <a:t>FOV Sweeping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956480"/>
                  </a:ext>
                </a:extLst>
              </a:tr>
              <a:tr h="3691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Observed Area 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Garamond"/>
                          <a:ea typeface="+mn-ea"/>
                          <a:cs typeface="+mn-cs"/>
                        </a:rPr>
                        <a:t>(Km</a:t>
                      </a:r>
                      <a:r>
                        <a:rPr kumimoji="0" lang="en-US" sz="16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Garamond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Garamond"/>
                          <a:ea typeface="+mn-ea"/>
                          <a:cs typeface="+mn-cs"/>
                        </a:rPr>
                        <a:t>)</a:t>
                      </a:r>
                      <a:endParaRPr lang="en-US" sz="1800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1103.34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6476001"/>
                  </a:ext>
                </a:extLst>
              </a:tr>
              <a:tr h="3691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% Observed Area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kern="1200" baseline="0" dirty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9342617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B8F6881-D53E-45E4-8FDB-C4C7D0DF1B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4131211"/>
              </p:ext>
            </p:extLst>
          </p:nvPr>
        </p:nvGraphicFramePr>
        <p:xfrm>
          <a:off x="-1" y="4407217"/>
          <a:ext cx="4502769" cy="1193212"/>
        </p:xfrm>
        <a:graphic>
          <a:graphicData uri="http://schemas.openxmlformats.org/drawingml/2006/table">
            <a:tbl>
              <a:tblPr firstRow="1" bandRow="1"/>
              <a:tblGrid>
                <a:gridCol w="2101533">
                  <a:extLst>
                    <a:ext uri="{9D8B030D-6E8A-4147-A177-3AD203B41FA5}">
                      <a16:colId xmlns:a16="http://schemas.microsoft.com/office/drawing/2014/main" val="2907399429"/>
                    </a:ext>
                  </a:extLst>
                </a:gridCol>
                <a:gridCol w="2401236">
                  <a:extLst>
                    <a:ext uri="{9D8B030D-6E8A-4147-A177-3AD203B41FA5}">
                      <a16:colId xmlns:a16="http://schemas.microsoft.com/office/drawing/2014/main" val="2172210065"/>
                    </a:ext>
                  </a:extLst>
                </a:gridCol>
              </a:tblGrid>
              <a:tr h="453654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Garamond" pitchFamily="18" charset="0"/>
                          <a:ea typeface="Microsoft YaHei" panose="020B0503020204020204" pitchFamily="34" charset="-122"/>
                          <a:cs typeface="Arial" charset="0"/>
                        </a:rPr>
                        <a:t>Nadir pointing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956480"/>
                  </a:ext>
                </a:extLst>
              </a:tr>
              <a:tr h="368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Observed Area 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Garamond"/>
                          <a:ea typeface="+mn-ea"/>
                          <a:cs typeface="+mn-cs"/>
                        </a:rPr>
                        <a:t>(Km</a:t>
                      </a:r>
                      <a:r>
                        <a:rPr kumimoji="0" lang="en-US" sz="16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Garamond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Garamond"/>
                          <a:ea typeface="+mn-ea"/>
                          <a:cs typeface="+mn-cs"/>
                        </a:rPr>
                        <a:t>)</a:t>
                      </a:r>
                      <a:endParaRPr lang="en-US" sz="1800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698.01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6476001"/>
                  </a:ext>
                </a:extLst>
              </a:tr>
              <a:tr h="368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% Observed Area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kern="1200" baseline="0" dirty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63.26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9342617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CD7EBA92-143A-4808-AC95-8F0D25BEA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33824"/>
            <a:ext cx="4502768" cy="22145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1F29CDF-1435-4E67-8B08-C91173417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767" y="2133824"/>
            <a:ext cx="4643451" cy="227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6344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E845F-57C3-4D23-BFA4-4226EBF22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 Spacecraft mapping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1B2360-62C7-4550-B560-ED8843B647C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2DC8667B-90A2-40F3-B360-989757431831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231A777-61A0-437B-8D0F-07EA2127FA5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504324" y="4407218"/>
          <a:ext cx="4638121" cy="1195412"/>
        </p:xfrm>
        <a:graphic>
          <a:graphicData uri="http://schemas.openxmlformats.org/drawingml/2006/table">
            <a:tbl>
              <a:tblPr firstRow="1" bandRow="1"/>
              <a:tblGrid>
                <a:gridCol w="2130552">
                  <a:extLst>
                    <a:ext uri="{9D8B030D-6E8A-4147-A177-3AD203B41FA5}">
                      <a16:colId xmlns:a16="http://schemas.microsoft.com/office/drawing/2014/main" val="2907399429"/>
                    </a:ext>
                  </a:extLst>
                </a:gridCol>
                <a:gridCol w="2507569">
                  <a:extLst>
                    <a:ext uri="{9D8B030D-6E8A-4147-A177-3AD203B41FA5}">
                      <a16:colId xmlns:a16="http://schemas.microsoft.com/office/drawing/2014/main" val="2172210065"/>
                    </a:ext>
                  </a:extLst>
                </a:gridCol>
              </a:tblGrid>
              <a:tr h="455011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Garamond" pitchFamily="18" charset="0"/>
                          <a:ea typeface="Microsoft YaHei" panose="020B0503020204020204" pitchFamily="34" charset="-122"/>
                          <a:cs typeface="Arial" charset="0"/>
                        </a:rPr>
                        <a:t>FOV Sweeping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956480"/>
                  </a:ext>
                </a:extLst>
              </a:tr>
              <a:tr h="3691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Observed Area 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Garamond"/>
                          <a:ea typeface="+mn-ea"/>
                          <a:cs typeface="+mn-cs"/>
                        </a:rPr>
                        <a:t>(Km</a:t>
                      </a:r>
                      <a:r>
                        <a:rPr kumimoji="0" lang="en-US" sz="16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Garamond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Garamond"/>
                          <a:ea typeface="+mn-ea"/>
                          <a:cs typeface="+mn-cs"/>
                        </a:rPr>
                        <a:t>)</a:t>
                      </a:r>
                      <a:endParaRPr lang="en-US" sz="1800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1103.34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6476001"/>
                  </a:ext>
                </a:extLst>
              </a:tr>
              <a:tr h="3691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% Observed Area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kern="1200" baseline="0" dirty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9342617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B8F6881-D53E-45E4-8FDB-C4C7D0DF1B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1848176"/>
              </p:ext>
            </p:extLst>
          </p:nvPr>
        </p:nvGraphicFramePr>
        <p:xfrm>
          <a:off x="-1" y="4407217"/>
          <a:ext cx="4502769" cy="1193212"/>
        </p:xfrm>
        <a:graphic>
          <a:graphicData uri="http://schemas.openxmlformats.org/drawingml/2006/table">
            <a:tbl>
              <a:tblPr firstRow="1" bandRow="1"/>
              <a:tblGrid>
                <a:gridCol w="2101533">
                  <a:extLst>
                    <a:ext uri="{9D8B030D-6E8A-4147-A177-3AD203B41FA5}">
                      <a16:colId xmlns:a16="http://schemas.microsoft.com/office/drawing/2014/main" val="2907399429"/>
                    </a:ext>
                  </a:extLst>
                </a:gridCol>
                <a:gridCol w="2401236">
                  <a:extLst>
                    <a:ext uri="{9D8B030D-6E8A-4147-A177-3AD203B41FA5}">
                      <a16:colId xmlns:a16="http://schemas.microsoft.com/office/drawing/2014/main" val="2172210065"/>
                    </a:ext>
                  </a:extLst>
                </a:gridCol>
              </a:tblGrid>
              <a:tr h="453654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Garamond" pitchFamily="18" charset="0"/>
                          <a:ea typeface="Microsoft YaHei" panose="020B0503020204020204" pitchFamily="34" charset="-122"/>
                          <a:cs typeface="Arial" charset="0"/>
                        </a:rPr>
                        <a:t>Nadir pointing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956480"/>
                  </a:ext>
                </a:extLst>
              </a:tr>
              <a:tr h="368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Observed Area 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Garamond"/>
                          <a:ea typeface="+mn-ea"/>
                          <a:cs typeface="+mn-cs"/>
                        </a:rPr>
                        <a:t>(Km</a:t>
                      </a:r>
                      <a:r>
                        <a:rPr kumimoji="0" lang="en-US" sz="16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Garamond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Garamond"/>
                          <a:ea typeface="+mn-ea"/>
                          <a:cs typeface="+mn-cs"/>
                        </a:rPr>
                        <a:t>)</a:t>
                      </a:r>
                      <a:endParaRPr lang="en-US" sz="1800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965.89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6476001"/>
                  </a:ext>
                </a:extLst>
              </a:tr>
              <a:tr h="368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% Observed Area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kern="1200" baseline="0" dirty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87.54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9342617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49792951-8EDD-4E01-834A-34ACC8374A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45374"/>
            <a:ext cx="4501214" cy="22560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CB52EA-75A9-4965-9112-C76DFF9238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214" y="2145374"/>
            <a:ext cx="4642786" cy="2256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4952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E845F-57C3-4D23-BFA4-4226EBF22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 Spacecraft mapping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1B2360-62C7-4550-B560-ED8843B647C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2DC8667B-90A2-40F3-B360-989757431831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231A777-61A0-437B-8D0F-07EA2127FA5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504324" y="4407218"/>
          <a:ext cx="4638121" cy="1195412"/>
        </p:xfrm>
        <a:graphic>
          <a:graphicData uri="http://schemas.openxmlformats.org/drawingml/2006/table">
            <a:tbl>
              <a:tblPr firstRow="1" bandRow="1"/>
              <a:tblGrid>
                <a:gridCol w="2130552">
                  <a:extLst>
                    <a:ext uri="{9D8B030D-6E8A-4147-A177-3AD203B41FA5}">
                      <a16:colId xmlns:a16="http://schemas.microsoft.com/office/drawing/2014/main" val="2907399429"/>
                    </a:ext>
                  </a:extLst>
                </a:gridCol>
                <a:gridCol w="2507569">
                  <a:extLst>
                    <a:ext uri="{9D8B030D-6E8A-4147-A177-3AD203B41FA5}">
                      <a16:colId xmlns:a16="http://schemas.microsoft.com/office/drawing/2014/main" val="2172210065"/>
                    </a:ext>
                  </a:extLst>
                </a:gridCol>
              </a:tblGrid>
              <a:tr h="455011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Garamond" pitchFamily="18" charset="0"/>
                          <a:ea typeface="Microsoft YaHei" panose="020B0503020204020204" pitchFamily="34" charset="-122"/>
                          <a:cs typeface="Arial" charset="0"/>
                        </a:rPr>
                        <a:t>FOV Sweeping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956480"/>
                  </a:ext>
                </a:extLst>
              </a:tr>
              <a:tr h="3691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Observed Area 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Garamond"/>
                          <a:ea typeface="+mn-ea"/>
                          <a:cs typeface="+mn-cs"/>
                        </a:rPr>
                        <a:t>(Km</a:t>
                      </a:r>
                      <a:r>
                        <a:rPr kumimoji="0" lang="en-US" sz="16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Garamond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Garamond"/>
                          <a:ea typeface="+mn-ea"/>
                          <a:cs typeface="+mn-cs"/>
                        </a:rPr>
                        <a:t>)</a:t>
                      </a:r>
                      <a:endParaRPr lang="en-US" sz="1800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1103.34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6476001"/>
                  </a:ext>
                </a:extLst>
              </a:tr>
              <a:tr h="3691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% Observed Area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kern="1200" baseline="0" dirty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9342617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B8F6881-D53E-45E4-8FDB-C4C7D0DF1B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8220568"/>
              </p:ext>
            </p:extLst>
          </p:nvPr>
        </p:nvGraphicFramePr>
        <p:xfrm>
          <a:off x="-1" y="4407217"/>
          <a:ext cx="4502769" cy="1193212"/>
        </p:xfrm>
        <a:graphic>
          <a:graphicData uri="http://schemas.openxmlformats.org/drawingml/2006/table">
            <a:tbl>
              <a:tblPr firstRow="1" bandRow="1"/>
              <a:tblGrid>
                <a:gridCol w="2101533">
                  <a:extLst>
                    <a:ext uri="{9D8B030D-6E8A-4147-A177-3AD203B41FA5}">
                      <a16:colId xmlns:a16="http://schemas.microsoft.com/office/drawing/2014/main" val="2907399429"/>
                    </a:ext>
                  </a:extLst>
                </a:gridCol>
                <a:gridCol w="2401236">
                  <a:extLst>
                    <a:ext uri="{9D8B030D-6E8A-4147-A177-3AD203B41FA5}">
                      <a16:colId xmlns:a16="http://schemas.microsoft.com/office/drawing/2014/main" val="2172210065"/>
                    </a:ext>
                  </a:extLst>
                </a:gridCol>
              </a:tblGrid>
              <a:tr h="453654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Garamond" pitchFamily="18" charset="0"/>
                          <a:ea typeface="Microsoft YaHei" panose="020B0503020204020204" pitchFamily="34" charset="-122"/>
                          <a:cs typeface="Arial" charset="0"/>
                        </a:rPr>
                        <a:t>Nadir pointing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956480"/>
                  </a:ext>
                </a:extLst>
              </a:tr>
              <a:tr h="368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Observed Area 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Garamond"/>
                          <a:ea typeface="+mn-ea"/>
                          <a:cs typeface="+mn-cs"/>
                        </a:rPr>
                        <a:t>(Km</a:t>
                      </a:r>
                      <a:r>
                        <a:rPr kumimoji="0" lang="en-US" sz="16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Garamond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Garamond"/>
                          <a:ea typeface="+mn-ea"/>
                          <a:cs typeface="+mn-cs"/>
                        </a:rPr>
                        <a:t>)</a:t>
                      </a:r>
                      <a:endParaRPr lang="en-US" sz="1800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852.30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6476001"/>
                  </a:ext>
                </a:extLst>
              </a:tr>
              <a:tr h="368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% Observed Area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kern="1200" baseline="0" dirty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76.24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9342617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297B4806-D664-4F52-90E4-B1D1B68712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45374"/>
            <a:ext cx="4501212" cy="22560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1D8E4D-C750-41E5-8F49-0ED4472075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211" y="2145374"/>
            <a:ext cx="4641233" cy="2258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8704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FE98B-6BD3-4AE7-B984-AC8387CAB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83002-717F-4EEF-91E3-0B0D1E9060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Surface mapping missions of asteroids yield rich geological information.</a:t>
            </a:r>
          </a:p>
          <a:p>
            <a:r>
              <a:rPr lang="en-US" dirty="0"/>
              <a:t>Flyby trajectories performed by spacecraft swarm are better suited for surface mapping than orbits</a:t>
            </a:r>
          </a:p>
          <a:p>
            <a:r>
              <a:rPr lang="en-US" dirty="0"/>
              <a:t>This work presented a trajectory design algorithm for a swarm of spacecrafts around asteroids</a:t>
            </a:r>
          </a:p>
          <a:p>
            <a:r>
              <a:rPr lang="en-US" dirty="0"/>
              <a:t>The algorithm uses an iterative numerical scheme using the state transition matrix, to find the desired natural trajectories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062EF1-A903-48EC-B00D-D8D973610BF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2DC8667B-90A2-40F3-B360-989757431831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7053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FE98B-6BD3-4AE7-B984-AC8387CAB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83002-717F-4EEF-91E3-0B0D1E9060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algorithm is demonstrated for a circularly symmetric swarm consisting of 3, 4,&amp; 5 spacecrafts.</a:t>
            </a:r>
          </a:p>
          <a:p>
            <a:r>
              <a:rPr lang="en-US" dirty="0"/>
              <a:t>The demonstrations showed a flyby around the asteroid 433 Eros, where the spacecrafts are required to travel at a speed of 100 m/s.</a:t>
            </a:r>
          </a:p>
          <a:p>
            <a:r>
              <a:rPr lang="en-US" dirty="0"/>
              <a:t>These trajectories are then coupled with attitude control strategies to 100% surface mapping coverage.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062EF1-A903-48EC-B00D-D8D973610BF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2DC8667B-90A2-40F3-B360-989757431831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1780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AF582-56E0-48AF-93E3-7A2774C88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work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561608-3127-492D-8642-3702A6ECD07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2DC8667B-90A2-40F3-B360-989757431831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4EFFB9E-E688-4076-B13F-60C4ADCA1E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Integrate with strategies to search for optimal mapping locations.</a:t>
            </a:r>
          </a:p>
          <a:p>
            <a:r>
              <a:rPr lang="en-US" dirty="0"/>
              <a:t>Integrate with optimal attitude tracking strategies to improve coverage with minimal energy.</a:t>
            </a:r>
          </a:p>
          <a:p>
            <a:r>
              <a:rPr lang="en-US" dirty="0"/>
              <a:t>Design flyby sequences to map multiple asteroids.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2353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0" y="0"/>
            <a:ext cx="9144000" cy="1101725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Arial" charset="0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933700" y="2817812"/>
            <a:ext cx="3276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32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 pitchFamily="18" charset="0"/>
                <a:ea typeface="+mn-ea"/>
                <a:cs typeface="Arial" charset="0"/>
              </a:rPr>
              <a:t>Thank You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970722-BB30-4E5F-B313-E3B988BF14A5}"/>
              </a:ext>
            </a:extLst>
          </p:cNvPr>
          <p:cNvSpPr txBox="1"/>
          <p:nvPr/>
        </p:nvSpPr>
        <p:spPr>
          <a:xfrm>
            <a:off x="0" y="6629400"/>
            <a:ext cx="9144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u="none" dirty="0">
                <a:solidFill>
                  <a:schemeClr val="bg2"/>
                </a:solidFill>
              </a:rPr>
              <a:t>45</a:t>
            </a:r>
          </a:p>
        </p:txBody>
      </p:sp>
    </p:spTree>
    <p:extLst>
      <p:ext uri="{BB962C8B-B14F-4D97-AF65-F5344CB8AC3E}">
        <p14:creationId xmlns:p14="http://schemas.microsoft.com/office/powerpoint/2010/main" val="1268513269"/>
      </p:ext>
    </p:extLst>
  </p:cSld>
  <p:clrMapOvr>
    <a:masterClrMapping/>
  </p:clrMapOvr>
  <p:transition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0" y="0"/>
            <a:ext cx="9144000" cy="1101725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Arial" charset="0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785269" y="2895600"/>
            <a:ext cx="357346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32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 pitchFamily="18" charset="0"/>
                <a:ea typeface="+mn-ea"/>
                <a:cs typeface="Arial" charset="0"/>
              </a:rPr>
              <a:t>Questions 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2F355A-A9E4-40BF-BB90-9A9F26EECF68}"/>
              </a:ext>
            </a:extLst>
          </p:cNvPr>
          <p:cNvSpPr txBox="1"/>
          <p:nvPr/>
        </p:nvSpPr>
        <p:spPr>
          <a:xfrm>
            <a:off x="0" y="6615577"/>
            <a:ext cx="9144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u="none" dirty="0">
                <a:solidFill>
                  <a:schemeClr val="bg2"/>
                </a:solidFill>
              </a:rPr>
              <a:t>46</a:t>
            </a:r>
          </a:p>
        </p:txBody>
      </p:sp>
    </p:spTree>
    <p:extLst>
      <p:ext uri="{BB962C8B-B14F-4D97-AF65-F5344CB8AC3E}">
        <p14:creationId xmlns:p14="http://schemas.microsoft.com/office/powerpoint/2010/main" val="2409780765"/>
      </p:ext>
    </p:extLst>
  </p:cSld>
  <p:clrMapOvr>
    <a:masterClrMapping/>
  </p:clrMapOvr>
  <p:transition spd="slow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B646E-5408-4137-A288-DB3618DF6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93BFB-D088-488B-AD29-E277786034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751" y="1822290"/>
            <a:ext cx="8382000" cy="4730910"/>
          </a:xfrm>
        </p:spPr>
        <p:txBody>
          <a:bodyPr/>
          <a:lstStyle/>
          <a:p>
            <a:pPr marL="228600" indent="-228600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200" b="0" dirty="0" err="1"/>
              <a:t>Scheeres</a:t>
            </a:r>
            <a:r>
              <a:rPr lang="en-US" sz="1200" b="0" dirty="0"/>
              <a:t>, Daniel J. Orbital Motion in Strongly Perturbed Environments : Applications to Asteroid, Comet and Planetary Satellite Orbiters. Springer, Berlin, Heidelberg, 2011;2012;, doi:10.1007/978-3-642-03256-1.</a:t>
            </a:r>
          </a:p>
          <a:p>
            <a:pPr marL="228600" indent="-228600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200" b="0" dirty="0"/>
              <a:t>Hamilton, Douglas P., and Joseph A. Burns. "Orbital Stability Zones about Asteroids." Icarus, vol. 92, no. 1, 1991, pp. 118-131.</a:t>
            </a:r>
          </a:p>
          <a:p>
            <a:pPr marL="228600" indent="-228600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200" b="0" dirty="0" err="1"/>
              <a:t>Scheeres</a:t>
            </a:r>
            <a:r>
              <a:rPr lang="en-US" sz="1200" b="0" dirty="0"/>
              <a:t>, D. J. "Dynamics about Uniformly Rotating Triaxial Ellipsoids: Applications to Asteroids." Icarus, vol. 110, no. 2, 1994, pp. 225-238.</a:t>
            </a:r>
          </a:p>
          <a:p>
            <a:pPr marL="228600" indent="-228600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200" b="0" dirty="0" err="1"/>
              <a:t>Scheeres</a:t>
            </a:r>
            <a:r>
              <a:rPr lang="en-US" sz="1200" b="0" dirty="0"/>
              <a:t>, D. J. "Satellite Dynamics about Small Bodies: Averaged Solar Radiation Pressure Effects." Journal of the Astronautical Sciences, vol. 47, no. 1-2, 1999, pp. 25-46.</a:t>
            </a:r>
          </a:p>
          <a:p>
            <a:pPr marL="228600" indent="-228600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200" b="0" dirty="0"/>
              <a:t>D.J, </a:t>
            </a:r>
            <a:r>
              <a:rPr lang="en-US" sz="1200" b="0" dirty="0" err="1"/>
              <a:t>Scheeres</a:t>
            </a:r>
            <a:r>
              <a:rPr lang="en-US" sz="1200" b="0" dirty="0"/>
              <a:t>. "Orbit Mechanics about Asteroids and Comets." Journal of Guidance, Control, and Dynamics, vol. 35, no. 3, 2012, pp. 987-997.</a:t>
            </a:r>
          </a:p>
          <a:p>
            <a:pPr marL="228600" indent="-228600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200" b="0" dirty="0" err="1"/>
              <a:t>Melman</a:t>
            </a:r>
            <a:r>
              <a:rPr lang="en-US" sz="1200" b="0" dirty="0"/>
              <a:t>, J. C. P., E. </a:t>
            </a:r>
            <a:r>
              <a:rPr lang="en-US" sz="1200" b="0" dirty="0" err="1"/>
              <a:t>Mooij</a:t>
            </a:r>
            <a:r>
              <a:rPr lang="en-US" sz="1200" b="0" dirty="0"/>
              <a:t>, and R. </a:t>
            </a:r>
            <a:r>
              <a:rPr lang="en-US" sz="1200" b="0" dirty="0" err="1"/>
              <a:t>Noomen</a:t>
            </a:r>
            <a:r>
              <a:rPr lang="en-US" sz="1200" b="0" dirty="0"/>
              <a:t>. "State Propagation in an Uncertain Asteroid Gravity Field." Acta </a:t>
            </a:r>
            <a:r>
              <a:rPr lang="en-US" sz="1200" b="0" dirty="0" err="1"/>
              <a:t>Astronautica</a:t>
            </a:r>
            <a:r>
              <a:rPr lang="en-US" sz="1200" b="0" dirty="0"/>
              <a:t>, vol. 91, 2013, pp. 8-19.</a:t>
            </a:r>
          </a:p>
          <a:p>
            <a:pPr marL="228600" indent="-228600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200" b="0" dirty="0"/>
              <a:t>Chanut, T. G. G., O. C. Winter, and M. </a:t>
            </a:r>
            <a:r>
              <a:rPr lang="en-US" sz="1200" b="0" dirty="0" err="1"/>
              <a:t>Tsuchida</a:t>
            </a:r>
            <a:r>
              <a:rPr lang="en-US" sz="1200" b="0" dirty="0"/>
              <a:t>. "3D Stability Orbits Close to 433 Eros using an Effective Polyhedral Model Method." Monthly Notices of the Royal Astronomical Society, vol. 438, no. 3, 2014, pp. 2672-2682.</a:t>
            </a:r>
          </a:p>
          <a:p>
            <a:pPr marL="228600" indent="-228600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200" b="0" dirty="0"/>
              <a:t>Xian-Yu Wang Sheng-Ping Gong Jun-Feng Li. "A Method for Classifying Orbits Near Asteroids." </a:t>
            </a:r>
            <a:r>
              <a:rPr lang="ja-JP" altLang="en-US" sz="1200" b="0" dirty="0"/>
              <a:t>力学学报：英文版</a:t>
            </a:r>
            <a:r>
              <a:rPr lang="en-US" altLang="ja-JP" sz="1200" b="0" dirty="0"/>
              <a:t>, </a:t>
            </a:r>
            <a:r>
              <a:rPr lang="en-US" sz="1200" b="0" dirty="0"/>
              <a:t>vol. 30, no. 3, 2014;2017;, pp. 316-325.</a:t>
            </a:r>
          </a:p>
          <a:p>
            <a:pPr marL="228600" indent="-228600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200" b="0" dirty="0" err="1"/>
              <a:t>Niedling</a:t>
            </a:r>
            <a:r>
              <a:rPr lang="en-US" sz="1200" b="0" dirty="0"/>
              <a:t>, Julian, et al. Development of a Tool for Analyzing Orbits Around Asteroids, vol. 158, 2016.</a:t>
            </a:r>
          </a:p>
          <a:p>
            <a:pPr marL="228600" indent="-228600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200" b="0" dirty="0"/>
              <a:t>Werner, Robert A., and Daniel J. </a:t>
            </a:r>
            <a:r>
              <a:rPr lang="en-US" sz="1200" b="0" dirty="0" err="1"/>
              <a:t>Scheeres</a:t>
            </a:r>
            <a:r>
              <a:rPr lang="en-US" sz="1200" b="0" dirty="0"/>
              <a:t>. "Exterior Gravitation of a Polyhedron Derived and Compared with Harmonic and Mascon Gravitation Representations of Asteroid 4769 Castalia." Celestial Mechanics and Dynamical Astronomy, vol. 65, no. 3, 1996, pp. 313-344.</a:t>
            </a:r>
          </a:p>
          <a:p>
            <a:pPr marL="228600" indent="-228600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200" b="0" dirty="0"/>
              <a:t>García Pardo, Diego. </a:t>
            </a:r>
            <a:r>
              <a:rPr lang="en-US" sz="1200" b="0" i="1" dirty="0"/>
              <a:t>Analysis and implementation of gravity field models for planets and asteroids</a:t>
            </a:r>
            <a:r>
              <a:rPr lang="en-US" sz="1200" b="0" dirty="0"/>
              <a:t>. BS thesis. 2014.</a:t>
            </a:r>
          </a:p>
          <a:p>
            <a:pPr marL="228600" indent="-228600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200" b="0" dirty="0" err="1"/>
              <a:t>Cangahuala</a:t>
            </a:r>
            <a:r>
              <a:rPr lang="en-US" sz="1200" b="0" dirty="0"/>
              <a:t>, L. A. Augmentations to the Polyhedral Gravity Model to Facilitate Small Body Navigation, vol. 120, 2005</a:t>
            </a:r>
          </a:p>
          <a:p>
            <a:pPr marL="228600" indent="-228600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200" b="0" dirty="0"/>
              <a:t>Hu, W., and D. J. </a:t>
            </a:r>
            <a:r>
              <a:rPr lang="en-US" sz="1200" b="0" dirty="0" err="1"/>
              <a:t>Scheeres</a:t>
            </a:r>
            <a:r>
              <a:rPr lang="en-US" sz="1200" b="0" dirty="0"/>
              <a:t>. "Numerical Determination of Stability Regions for Orbital Motion in Uniformly Rotating Second Degree and Order Gravity Fields." Planetary and Space Science, vol. 52, no. 8, 2004, pp. 685-692.</a:t>
            </a:r>
            <a:endParaRPr lang="en-US" sz="1200" b="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632FBA-B0F4-43D3-A188-F768F066D6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2DC8667B-90A2-40F3-B360-989757431831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132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Garamond"/>
        <a:ea typeface="Microsoft YaHei"/>
        <a:cs typeface=""/>
      </a:majorFont>
      <a:minorFont>
        <a:latin typeface="Garamond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Stream">
  <a:themeElements>
    <a:clrScheme name="Custo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00238E"/>
      </a:hlink>
      <a:folHlink>
        <a:srgbClr val="00238E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2511</TotalTime>
  <Words>1591</Words>
  <Application>Microsoft Office PowerPoint</Application>
  <PresentationFormat>On-screen Show (4:3)</PresentationFormat>
  <Paragraphs>272</Paragraphs>
  <Slides>39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39</vt:i4>
      </vt:variant>
    </vt:vector>
  </HeadingPairs>
  <TitlesOfParts>
    <vt:vector size="48" baseType="lpstr">
      <vt:lpstr>Microsoft YaHei</vt:lpstr>
      <vt:lpstr>Arial</vt:lpstr>
      <vt:lpstr>Calibri</vt:lpstr>
      <vt:lpstr>Cambria Math</vt:lpstr>
      <vt:lpstr>Garamond</vt:lpstr>
      <vt:lpstr>Times New Roman</vt:lpstr>
      <vt:lpstr>Wingdings</vt:lpstr>
      <vt:lpstr>Office Theme</vt:lpstr>
      <vt:lpstr>3_Stream</vt:lpstr>
      <vt:lpstr>PowerPoint Presentation</vt:lpstr>
      <vt:lpstr>Outline</vt:lpstr>
      <vt:lpstr>Motivation</vt:lpstr>
      <vt:lpstr>Motivation</vt:lpstr>
      <vt:lpstr>Motivation</vt:lpstr>
      <vt:lpstr>The Swarm approach</vt:lpstr>
      <vt:lpstr>Mapping trajectories</vt:lpstr>
      <vt:lpstr>Trajectory comparison</vt:lpstr>
      <vt:lpstr>Trajectory design</vt:lpstr>
      <vt:lpstr>Trajectory design</vt:lpstr>
      <vt:lpstr>Objective</vt:lpstr>
      <vt:lpstr>Challenges</vt:lpstr>
      <vt:lpstr>Problem reduction</vt:lpstr>
      <vt:lpstr>Approach</vt:lpstr>
      <vt:lpstr>Trajectory design algorithm</vt:lpstr>
      <vt:lpstr>Spacecraft swarm</vt:lpstr>
      <vt:lpstr>Simulations</vt:lpstr>
      <vt:lpstr>Swarm simulations</vt:lpstr>
      <vt:lpstr>3 spacecraft trajectories</vt:lpstr>
      <vt:lpstr>Spacecraft positions</vt:lpstr>
      <vt:lpstr>3 spacecraft flyby</vt:lpstr>
      <vt:lpstr>4 Spacecraft trajectories</vt:lpstr>
      <vt:lpstr>Spacecraft positions</vt:lpstr>
      <vt:lpstr>Flyby velocities</vt:lpstr>
      <vt:lpstr>Results</vt:lpstr>
      <vt:lpstr>Spacecraft positions</vt:lpstr>
      <vt:lpstr>Flyby velocities</vt:lpstr>
      <vt:lpstr>Mapping demonstration</vt:lpstr>
      <vt:lpstr>Results</vt:lpstr>
      <vt:lpstr>Instrument parameters</vt:lpstr>
      <vt:lpstr>3 Spacecraft mapping</vt:lpstr>
      <vt:lpstr>4 Spacecraft mapping</vt:lpstr>
      <vt:lpstr>5 Spacecraft mapping</vt:lpstr>
      <vt:lpstr>Discussion</vt:lpstr>
      <vt:lpstr>Discussion</vt:lpstr>
      <vt:lpstr>Future work</vt:lpstr>
      <vt:lpstr>PowerPoint Presentation</vt:lpstr>
      <vt:lpstr>PowerPoint Presentation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Jekan Thanga</dc:creator>
  <cp:lastModifiedBy>Nallapu, Ravi teja - (rnallapu)</cp:lastModifiedBy>
  <cp:revision>133</cp:revision>
  <cp:lastPrinted>2017-04-03T06:57:25Z</cp:lastPrinted>
  <dcterms:created xsi:type="dcterms:W3CDTF">1601-01-01T00:00:00Z</dcterms:created>
  <dcterms:modified xsi:type="dcterms:W3CDTF">2018-05-06T19:21:45Z</dcterms:modified>
</cp:coreProperties>
</file>