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4375" r:id="rId2"/>
    <p:sldMasterId id="2147484595" r:id="rId3"/>
  </p:sldMasterIdLst>
  <p:notesMasterIdLst>
    <p:notesMasterId r:id="rId38"/>
  </p:notesMasterIdLst>
  <p:handoutMasterIdLst>
    <p:handoutMasterId r:id="rId39"/>
  </p:handoutMasterIdLst>
  <p:sldIdLst>
    <p:sldId id="901" r:id="rId4"/>
    <p:sldId id="1103" r:id="rId5"/>
    <p:sldId id="1105" r:id="rId6"/>
    <p:sldId id="1106" r:id="rId7"/>
    <p:sldId id="1149" r:id="rId8"/>
    <p:sldId id="1107" r:id="rId9"/>
    <p:sldId id="1151" r:id="rId10"/>
    <p:sldId id="1109" r:id="rId11"/>
    <p:sldId id="1108" r:id="rId12"/>
    <p:sldId id="1165" r:id="rId13"/>
    <p:sldId id="1104" r:id="rId14"/>
    <p:sldId id="1111" r:id="rId15"/>
    <p:sldId id="1154" r:id="rId16"/>
    <p:sldId id="1113" r:id="rId17"/>
    <p:sldId id="1155" r:id="rId18"/>
    <p:sldId id="1121" r:id="rId19"/>
    <p:sldId id="1126" r:id="rId20"/>
    <p:sldId id="1127" r:id="rId21"/>
    <p:sldId id="1161" r:id="rId22"/>
    <p:sldId id="1162" r:id="rId23"/>
    <p:sldId id="1156" r:id="rId24"/>
    <p:sldId id="1129" r:id="rId25"/>
    <p:sldId id="1163" r:id="rId26"/>
    <p:sldId id="1158" r:id="rId27"/>
    <p:sldId id="1144" r:id="rId28"/>
    <p:sldId id="1130" r:id="rId29"/>
    <p:sldId id="1164" r:id="rId30"/>
    <p:sldId id="1166" r:id="rId31"/>
    <p:sldId id="1159" r:id="rId32"/>
    <p:sldId id="1145" r:id="rId33"/>
    <p:sldId id="960" r:id="rId34"/>
    <p:sldId id="961" r:id="rId35"/>
    <p:sldId id="1110" r:id="rId36"/>
    <p:sldId id="1112" r:id="rId37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43" autoAdjust="0"/>
    <p:restoredTop sz="50000" autoAdjust="0"/>
  </p:normalViewPr>
  <p:slideViewPr>
    <p:cSldViewPr>
      <p:cViewPr varScale="1">
        <p:scale>
          <a:sx n="96" d="100"/>
          <a:sy n="96" d="100"/>
        </p:scale>
        <p:origin x="132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5/3/18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9FE2-8CAF-437C-A214-F90023E92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86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239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0" y="15240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2695"/>
          <a:stretch>
            <a:fillRect/>
          </a:stretch>
        </p:blipFill>
        <p:spPr bwMode="auto">
          <a:xfrm>
            <a:off x="8305800" y="33338"/>
            <a:ext cx="685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1219200" y="0"/>
            <a:ext cx="7620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7" y="101600"/>
            <a:ext cx="8239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7" y="0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3371850" y="268287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5B7903D-A7E9-444F-864B-9B8D1AD376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91"/>
            <a:ext cx="1143000" cy="89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8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72A2-C927-4AD2-B6BD-334B6F468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50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6D988-2114-498F-A334-6EE9E58D69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11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72D5-A4C3-415F-BE1A-C51057BA93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6398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5EFFF-C6D4-4399-B4E5-A98AB47C8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1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D0342-24E6-4ED1-B95A-2F32E83E4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07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2E379-E2C2-4C37-861A-5D3E4F8C5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5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C05C9-B726-4B9F-AA8F-51691AA09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4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0BC78-BC3C-4B9A-98E1-3F61DBDC44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19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67390-7B86-4529-938C-15D6DCA33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513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87724-42C2-4735-89EA-CECD0836B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6081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E2EAC-7913-46E9-A062-F2C7B8738C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358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26DA5-DBC2-41FC-AD2E-4643BFDEB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711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374C7-05E4-48E6-82BD-AECC435C76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60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7B826-2D08-4465-B487-416ADF7E2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536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7881E-F12F-4B96-8F14-B82288565F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72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09807-8F05-44B0-B643-89D6BE623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19426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239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0" y="15240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5264" r="4601" b="2695"/>
          <a:stretch>
            <a:fillRect/>
          </a:stretch>
        </p:blipFill>
        <p:spPr bwMode="auto">
          <a:xfrm>
            <a:off x="8305800" y="33338"/>
            <a:ext cx="685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9063"/>
            <a:ext cx="10556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3333" r="18266" b="11598"/>
          <a:stretch>
            <a:fillRect/>
          </a:stretch>
        </p:blipFill>
        <p:spPr bwMode="auto">
          <a:xfrm>
            <a:off x="76200" y="119063"/>
            <a:ext cx="7620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4938"/>
            <a:ext cx="8239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338"/>
            <a:ext cx="1220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8" r="48808" b="50429"/>
          <a:stretch>
            <a:fillRect/>
          </a:stretch>
        </p:blipFill>
        <p:spPr bwMode="auto">
          <a:xfrm rot="820518">
            <a:off x="2138363" y="301625"/>
            <a:ext cx="2524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17866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23250-4B18-4E55-BAAA-C440CA8C8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70386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8DF0A-EB43-440C-9610-C93F8807A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27117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DBC33-2484-4AB8-8C2D-7089201C1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30623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u="sng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3FA73-DFC5-4425-B9C4-CABE4ED2B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2677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3DB67-8A46-4B0F-90C7-FA528C767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39449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1CB25-89C1-4256-88D2-71245A1FB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56076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7D7B3-F64E-4913-9460-A2D46691A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18116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3239E-C0CD-4701-B209-C91A7F01C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51958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80CFC-9D02-43EA-8383-23612EBC3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59711"/>
      </p:ext>
    </p:extLst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E52D8-FAFE-421E-97FC-68E8E8F20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30641"/>
      </p:ext>
    </p:extLst>
  </p:cSld>
  <p:clrMapOvr>
    <a:masterClrMapping/>
  </p:clrMapOvr>
  <p:transition spd="slow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EA551-5D84-4E89-84DA-FCAD7860A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22870"/>
      </p:ext>
    </p:extLst>
  </p:cSld>
  <p:clrMapOvr>
    <a:masterClrMapping/>
  </p:clrMapOvr>
  <p:transition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1013B-2359-4B6A-B7FD-FE7D240C2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18705"/>
      </p:ext>
    </p:extLst>
  </p:cSld>
  <p:clrMapOvr>
    <a:masterClrMapping/>
  </p:clrMapOvr>
  <p:transition spd="slow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E0B0E-43A6-4DD8-B7DF-C5440F428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46364"/>
      </p:ext>
    </p:extLst>
  </p:cSld>
  <p:clrMapOvr>
    <a:masterClrMapping/>
  </p:clrMapOvr>
  <p:transition spd="slow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D5016-CA09-4603-8C2F-93C9FF339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36696"/>
      </p:ext>
    </p:extLst>
  </p:cSld>
  <p:clrMapOvr>
    <a:masterClrMapping/>
  </p:clrMapOvr>
  <p:transition spd="slow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F6F17-7F9D-4743-A3EC-9CB33CAFF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3269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291D9AF5-5D86-4324-9382-8C0F83340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77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44" r:id="rId7"/>
    <p:sldLayoutId id="2147484545" r:id="rId8"/>
    <p:sldLayoutId id="2147484546" r:id="rId9"/>
    <p:sldLayoutId id="2147484547" r:id="rId10"/>
    <p:sldLayoutId id="2147484548" r:id="rId11"/>
    <p:sldLayoutId id="2147484549" r:id="rId12"/>
    <p:sldLayoutId id="2147484550" r:id="rId13"/>
    <p:sldLayoutId id="2147484551" r:id="rId14"/>
    <p:sldLayoutId id="2147484552" r:id="rId15"/>
    <p:sldLayoutId id="2147484553" r:id="rId16"/>
    <p:sldLayoutId id="2147484554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3998F0-C02B-40DA-8847-C7365FDE535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74867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  <p:sldLayoutId id="2147484607" r:id="rId12"/>
    <p:sldLayoutId id="2147484608" r:id="rId13"/>
    <p:sldLayoutId id="2147484609" r:id="rId14"/>
    <p:sldLayoutId id="2147484610" r:id="rId15"/>
    <p:sldLayoutId id="2147484611" r:id="rId16"/>
    <p:sldLayoutId id="2147484612" r:id="rId17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FFFF"/>
              </a:solidFill>
              <a:cs typeface="+mn-cs"/>
            </a:endParaRPr>
          </a:p>
        </p:txBody>
      </p:sp>
      <p:pic>
        <p:nvPicPr>
          <p:cNvPr id="2253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631" y="66998"/>
            <a:ext cx="10668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Himangshu Kalita, 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Jekan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 Thangavelautham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473" y="4803931"/>
            <a:ext cx="85344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none" kern="0" dirty="0">
                <a:latin typeface="Garamond"/>
                <a:ea typeface="+mj-ea"/>
                <a:cs typeface="+mj-cs"/>
              </a:rPr>
              <a:t>Exploring Off-World Lava Tubes and Caves Using Small Robots</a:t>
            </a:r>
            <a:endParaRPr lang="en-US" sz="2000" b="1" u="none" kern="0" dirty="0">
              <a:latin typeface="Garamond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2" y="93595"/>
            <a:ext cx="1360358" cy="106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54E384ED-C093-3A42-B17F-76BAE89AD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32"/>
          <a:stretch>
            <a:fillRect/>
          </a:stretch>
        </p:blipFill>
        <p:spPr bwMode="auto">
          <a:xfrm>
            <a:off x="304800" y="1467006"/>
            <a:ext cx="17831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space.asu.edu/img/research/SphereX-760x394.jpg">
            <a:extLst>
              <a:ext uri="{FF2B5EF4-FFF2-40B4-BE49-F238E27FC236}">
                <a16:creationId xmlns:a16="http://schemas.microsoft.com/office/drawing/2014/main" id="{F82FABE0-84FD-48A3-94B1-49BBF9061E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r="22408"/>
          <a:stretch/>
        </p:blipFill>
        <p:spPr bwMode="auto">
          <a:xfrm>
            <a:off x="2087950" y="1480845"/>
            <a:ext cx="296966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DA6A44-6DB5-6D44-A7B5-63CB36A6CE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19" y="1490197"/>
            <a:ext cx="3779169" cy="2286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464050"/>
          </a:xfrm>
        </p:spPr>
        <p:txBody>
          <a:bodyPr/>
          <a:lstStyle/>
          <a:p>
            <a:r>
              <a:rPr lang="en-US" altLang="en-US" sz="2700" dirty="0"/>
              <a:t>Introduction</a:t>
            </a:r>
          </a:p>
          <a:p>
            <a:r>
              <a:rPr lang="en-US" altLang="en-US" sz="2700" dirty="0"/>
              <a:t>Motivation</a:t>
            </a:r>
          </a:p>
          <a:p>
            <a:r>
              <a:rPr lang="en-US" altLang="en-US" sz="2700" dirty="0"/>
              <a:t>System Overview of SphereX</a:t>
            </a:r>
          </a:p>
          <a:p>
            <a:r>
              <a:rPr lang="en-US" altLang="en-US" sz="2700" dirty="0"/>
              <a:t>Ballistic Hopping Dynamics and Control</a:t>
            </a:r>
          </a:p>
          <a:p>
            <a:r>
              <a:rPr lang="en-US" altLang="en-US" sz="2700" dirty="0"/>
              <a:t>Multi-robot algorithm for Navigation and Path-planning inside lava tubes</a:t>
            </a:r>
          </a:p>
          <a:p>
            <a:r>
              <a:rPr lang="en-US" altLang="en-US" sz="2700" dirty="0"/>
              <a:t>Simulations</a:t>
            </a:r>
          </a:p>
          <a:p>
            <a:r>
              <a:rPr lang="en-US" altLang="en-US" sz="2700" dirty="0"/>
              <a:t>Discussions</a:t>
            </a:r>
          </a:p>
          <a:p>
            <a:r>
              <a:rPr lang="en-US" altLang="en-US" sz="2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2180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533400"/>
          </a:xfrm>
        </p:spPr>
        <p:txBody>
          <a:bodyPr/>
          <a:lstStyle/>
          <a:p>
            <a:r>
              <a:rPr lang="en-US" altLang="en-US"/>
              <a:t>Introduction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812925"/>
            <a:ext cx="3246437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87463" y="3794125"/>
            <a:ext cx="3233737" cy="3286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Cliffs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1812925"/>
            <a:ext cx="3244850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29138" y="3756025"/>
            <a:ext cx="3243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Canyons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4167188"/>
            <a:ext cx="3241675" cy="246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4194175"/>
            <a:ext cx="3252787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60475" y="6191250"/>
            <a:ext cx="3233738" cy="4000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200" y="6227763"/>
            <a:ext cx="3232150" cy="4000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Skylights</a:t>
            </a:r>
          </a:p>
        </p:txBody>
      </p:sp>
      <p:sp>
        <p:nvSpPr>
          <p:cNvPr id="16" name="Title 2"/>
          <p:cNvSpPr txBox="1">
            <a:spLocks/>
          </p:cNvSpPr>
          <p:nvPr/>
        </p:nvSpPr>
        <p:spPr bwMode="auto">
          <a:xfrm>
            <a:off x="0" y="5867400"/>
            <a:ext cx="9144000" cy="5619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 Robotic exploration of extreme environments</a:t>
            </a:r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78025"/>
            <a:ext cx="3962400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 dirty="0"/>
              <a:t>Science Focused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267200" y="1965325"/>
            <a:ext cx="4876800" cy="4464050"/>
          </a:xfrm>
        </p:spPr>
        <p:txBody>
          <a:bodyPr/>
          <a:lstStyle/>
          <a:p>
            <a:r>
              <a:rPr lang="en-US" altLang="en-US" sz="2200" dirty="0"/>
              <a:t>Hundreds of pits such as Mare </a:t>
            </a:r>
            <a:r>
              <a:rPr lang="en-US" altLang="en-US" sz="2200" dirty="0" err="1"/>
              <a:t>Ingenni</a:t>
            </a:r>
            <a:r>
              <a:rPr lang="en-US" altLang="en-US" sz="2200" dirty="0"/>
              <a:t> have been found on the Moon by LRO and also on Mars by MRO.</a:t>
            </a:r>
          </a:p>
          <a:p>
            <a:r>
              <a:rPr lang="en-US" altLang="en-US" sz="2200" dirty="0"/>
              <a:t>Determine early geo-history, composition</a:t>
            </a:r>
          </a:p>
          <a:p>
            <a:r>
              <a:rPr lang="en-US" altLang="en-US" sz="2200" dirty="0"/>
              <a:t>Answer questions about habitability and astrobiology</a:t>
            </a:r>
          </a:p>
          <a:p>
            <a:r>
              <a:rPr lang="en-US" altLang="en-US" sz="2200" dirty="0"/>
              <a:t>Look for fossilized remains!?</a:t>
            </a:r>
          </a:p>
          <a:p>
            <a:r>
              <a:rPr lang="en-US" altLang="en-US" sz="2200" dirty="0"/>
              <a:t>These caves are likely to be much like the lava-tubes of Arizona and New Mexico.</a:t>
            </a:r>
          </a:p>
          <a:p>
            <a:endParaRPr lang="en-US" altLang="en-US" sz="2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4EC3F-5A0F-FB4F-BB1E-44A66FCAB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25" y="1860688"/>
            <a:ext cx="3566160" cy="3566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0FFDBE-0B0F-7F49-AC65-7C5C865489F4}"/>
              </a:ext>
            </a:extLst>
          </p:cNvPr>
          <p:cNvSpPr txBox="1"/>
          <p:nvPr/>
        </p:nvSpPr>
        <p:spPr>
          <a:xfrm>
            <a:off x="229925" y="5426848"/>
            <a:ext cx="3566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none" dirty="0">
                <a:solidFill>
                  <a:schemeClr val="bg2"/>
                </a:solidFill>
              </a:rPr>
              <a:t>Source: </a:t>
            </a:r>
            <a:r>
              <a:rPr lang="en-US" sz="2000" u="none" dirty="0" err="1">
                <a:solidFill>
                  <a:schemeClr val="bg2"/>
                </a:solidFill>
              </a:rPr>
              <a:t>www.nasa.gov</a:t>
            </a:r>
            <a:endParaRPr lang="en-US" sz="2000" u="none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1207F6-6D45-CC46-ADA3-7D8D9EB43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1251117"/>
            <a:ext cx="69850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533400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4170"/>
            <a:ext cx="8382000" cy="4463414"/>
          </a:xfrm>
        </p:spPr>
        <p:txBody>
          <a:bodyPr/>
          <a:lstStyle/>
          <a:p>
            <a:r>
              <a:rPr lang="en-US" dirty="0"/>
              <a:t>Mars, Moon</a:t>
            </a:r>
          </a:p>
          <a:p>
            <a:pPr lvl="1"/>
            <a:r>
              <a:rPr lang="en-US" sz="2400" dirty="0"/>
              <a:t>Low-gravity, low traction</a:t>
            </a:r>
          </a:p>
          <a:p>
            <a:r>
              <a:rPr lang="en-US" dirty="0"/>
              <a:t>Surface Contact Risks</a:t>
            </a:r>
          </a:p>
          <a:p>
            <a:pPr lvl="1"/>
            <a:r>
              <a:rPr lang="en-US" sz="2400" dirty="0"/>
              <a:t>Fine dust, static charge, porosity</a:t>
            </a:r>
          </a:p>
          <a:p>
            <a:r>
              <a:rPr lang="en-US" dirty="0"/>
              <a:t>Planning, Navigation, </a:t>
            </a:r>
            <a:r>
              <a:rPr lang="en-US" dirty="0" err="1"/>
              <a:t>Comms</a:t>
            </a:r>
            <a:r>
              <a:rPr lang="en-US" dirty="0"/>
              <a:t>., Tracking</a:t>
            </a:r>
          </a:p>
          <a:p>
            <a:pPr lvl="1"/>
            <a:r>
              <a:rPr lang="en-US" sz="2400" dirty="0"/>
              <a:t>Unknown terrain, limited field of view</a:t>
            </a:r>
          </a:p>
          <a:p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94A8C40-A6F1-457A-9610-CB4A3931281D}"/>
              </a:ext>
            </a:extLst>
          </p:cNvPr>
          <p:cNvSpPr txBox="1">
            <a:spLocks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 Tackling all of these challenges using a systems engineering approach</a:t>
            </a:r>
          </a:p>
        </p:txBody>
      </p:sp>
    </p:spTree>
    <p:extLst>
      <p:ext uri="{BB962C8B-B14F-4D97-AF65-F5344CB8AC3E}">
        <p14:creationId xmlns:p14="http://schemas.microsoft.com/office/powerpoint/2010/main" val="220296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33400"/>
          </a:xfrm>
        </p:spPr>
        <p:txBody>
          <a:bodyPr/>
          <a:lstStyle/>
          <a:p>
            <a:r>
              <a:rPr lang="en-US" altLang="en-US"/>
              <a:t>Low-Gravity Environments</a:t>
            </a:r>
          </a:p>
        </p:txBody>
      </p:sp>
      <p:pic>
        <p:nvPicPr>
          <p:cNvPr id="26627" name="Picture 2" descr="Image result for moon astronaut hopp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828800"/>
            <a:ext cx="6934200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2"/>
          <p:cNvSpPr txBox="1">
            <a:spLocks/>
          </p:cNvSpPr>
          <p:nvPr/>
        </p:nvSpPr>
        <p:spPr bwMode="auto">
          <a:xfrm>
            <a:off x="0" y="5867400"/>
            <a:ext cx="9144000" cy="5619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/>
              <a:t>  Ease of mobility by hopping…</a:t>
            </a:r>
          </a:p>
        </p:txBody>
      </p:sp>
    </p:spTree>
    <p:extLst>
      <p:ext uri="{BB962C8B-B14F-4D97-AF65-F5344CB8AC3E}">
        <p14:creationId xmlns:p14="http://schemas.microsoft.com/office/powerpoint/2010/main" val="324219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5334000" cy="4463414"/>
          </a:xfrm>
        </p:spPr>
        <p:txBody>
          <a:bodyPr/>
          <a:lstStyle/>
          <a:p>
            <a:r>
              <a:rPr lang="en-US" dirty="0"/>
              <a:t>The high risk involved all but eliminates use of a large lander to do it all.</a:t>
            </a:r>
          </a:p>
          <a:p>
            <a:r>
              <a:rPr lang="en-US" dirty="0"/>
              <a:t>Use swarms of disposable robots that perform distributed science.</a:t>
            </a:r>
          </a:p>
        </p:txBody>
      </p:sp>
      <p:pic>
        <p:nvPicPr>
          <p:cNvPr id="2050" name="Picture 2" descr="Image resul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52600"/>
            <a:ext cx="32766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112C38-A5D5-4E1B-85C6-D6E4FE4BB727}"/>
              </a:ext>
            </a:extLst>
          </p:cNvPr>
          <p:cNvSpPr txBox="1"/>
          <p:nvPr/>
        </p:nvSpPr>
        <p:spPr>
          <a:xfrm>
            <a:off x="457200" y="4419600"/>
            <a:ext cx="502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4000" u="none" dirty="0">
                <a:solidFill>
                  <a:schemeClr val="bg2"/>
                </a:solidFill>
              </a:rPr>
            </a:br>
            <a:r>
              <a:rPr lang="en-US" sz="4000" i="1" u="none" dirty="0">
                <a:solidFill>
                  <a:schemeClr val="bg2"/>
                </a:solidFill>
              </a:rPr>
              <a:t>“Failure is an Option!”</a:t>
            </a:r>
          </a:p>
        </p:txBody>
      </p:sp>
    </p:spTree>
    <p:extLst>
      <p:ext uri="{BB962C8B-B14F-4D97-AF65-F5344CB8AC3E}">
        <p14:creationId xmlns:p14="http://schemas.microsoft.com/office/powerpoint/2010/main" val="230463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SphereX Robots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0" y="5867399"/>
            <a:ext cx="9144000" cy="94930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>
                <a:solidFill>
                  <a:srgbClr val="000514"/>
                </a:solidFill>
              </a:rPr>
              <a:t> 3 kg mass, 30 cm diameter robot that can fly, hop and roll</a:t>
            </a:r>
          </a:p>
        </p:txBody>
      </p:sp>
      <p:grpSp>
        <p:nvGrpSpPr>
          <p:cNvPr id="29700" name="Group 2"/>
          <p:cNvGrpSpPr>
            <a:grpSpLocks/>
          </p:cNvGrpSpPr>
          <p:nvPr/>
        </p:nvGrpSpPr>
        <p:grpSpPr bwMode="auto">
          <a:xfrm>
            <a:off x="457200" y="1779588"/>
            <a:ext cx="7086600" cy="3887787"/>
            <a:chOff x="-152401" y="1566672"/>
            <a:chExt cx="8949797" cy="4910328"/>
          </a:xfrm>
        </p:grpSpPr>
        <p:sp>
          <p:nvSpPr>
            <p:cNvPr id="6" name="Rectangle 2" descr=" 8"/>
            <p:cNvSpPr txBox="1">
              <a:spLocks noRot="1" noChangeArrowheads="1"/>
            </p:cNvSpPr>
            <p:nvPr/>
          </p:nvSpPr>
          <p:spPr bwMode="auto">
            <a:xfrm>
              <a:off x="491167" y="3124583"/>
              <a:ext cx="8306229" cy="609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9pPr>
            </a:lstStyle>
            <a:p>
              <a:pPr eaLnBrk="1" hangingPunct="1">
                <a:defRPr/>
              </a:pPr>
              <a:endParaRPr lang="en-US" sz="3600" i="1" u="none" dirty="0"/>
            </a:p>
          </p:txBody>
        </p:sp>
        <p:pic>
          <p:nvPicPr>
            <p:cNvPr id="2970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323" y="1566672"/>
              <a:ext cx="7383788" cy="4910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itle 2"/>
            <p:cNvSpPr txBox="1">
              <a:spLocks/>
            </p:cNvSpPr>
            <p:nvPr/>
          </p:nvSpPr>
          <p:spPr bwMode="auto">
            <a:xfrm>
              <a:off x="3809247" y="1662914"/>
              <a:ext cx="2145225" cy="318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  <a:effectLst/>
            <a:extLst/>
          </p:spPr>
          <p:txBody>
            <a:bodyPr anchor="ctr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2"/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</a:defRPr>
              </a:lvl9pPr>
            </a:lstStyle>
            <a:p>
              <a:pPr>
                <a:defRPr/>
              </a:pPr>
              <a:r>
                <a:rPr lang="en-US" sz="1800" u="none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Moon</a:t>
              </a:r>
            </a:p>
          </p:txBody>
        </p:sp>
        <p:pic>
          <p:nvPicPr>
            <p:cNvPr id="29704" name="Picture 2" descr="http://d1jqu7g1y74ds1.cloudfront.net/wp-content/uploads/2013/04/Moon-09.04.04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1" y="1672964"/>
              <a:ext cx="3061107" cy="2295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620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SphereX Robots</a:t>
            </a:r>
          </a:p>
        </p:txBody>
      </p:sp>
      <p:pic>
        <p:nvPicPr>
          <p:cNvPr id="28675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981200"/>
            <a:ext cx="8382000" cy="2927350"/>
          </a:xfrm>
        </p:spPr>
      </p:pic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595312" y="51816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en-US" sz="2400" u="none" kern="0" dirty="0"/>
              <a:t>Attitude Control: Reaction-wheels, IMU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-14288" y="5715000"/>
            <a:ext cx="9144001" cy="9906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>
                <a:solidFill>
                  <a:srgbClr val="000514"/>
                </a:solidFill>
              </a:rPr>
              <a:t>Smartphone powered drone for off-world environments</a:t>
            </a:r>
          </a:p>
        </p:txBody>
      </p:sp>
    </p:spTree>
    <p:extLst>
      <p:ext uri="{BB962C8B-B14F-4D97-AF65-F5344CB8AC3E}">
        <p14:creationId xmlns:p14="http://schemas.microsoft.com/office/powerpoint/2010/main" val="29351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64DA6-283F-EB4B-AB27-6DB4DF574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Ballistic Hopping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2577573-2092-944B-8C3F-613842B6B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0"/>
            <a:ext cx="8383408" cy="4012171"/>
          </a:xfrm>
        </p:spPr>
      </p:pic>
    </p:spTree>
    <p:extLst>
      <p:ext uri="{BB962C8B-B14F-4D97-AF65-F5344CB8AC3E}">
        <p14:creationId xmlns:p14="http://schemas.microsoft.com/office/powerpoint/2010/main" val="8150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590B-C6A1-7041-9EDF-A8D43896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Ballistic Hopping 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68D523-BD9E-5F45-9386-FEA59F4881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Simplified model and calculation of initial velocity</a:t>
                </a:r>
              </a:p>
              <a:p>
                <a:pPr lvl="1"/>
                <a:r>
                  <a:rPr lang="en-US" sz="2400" dirty="0"/>
                  <a:t>Robot needs to hop from rest position </a:t>
                </a:r>
                <a:r>
                  <a:rPr lang="en-US" sz="2400" i="1" dirty="0"/>
                  <a:t>r</a:t>
                </a:r>
                <a:r>
                  <a:rPr lang="en-US" sz="2400" i="1" baseline="-25000" dirty="0"/>
                  <a:t>t0</a:t>
                </a:r>
                <a:r>
                  <a:rPr lang="en-US" sz="2400" dirty="0"/>
                  <a:t> with velocity </a:t>
                </a:r>
                <a:r>
                  <a:rPr lang="en-US" sz="2400" i="1" dirty="0"/>
                  <a:t>v</a:t>
                </a:r>
                <a:r>
                  <a:rPr lang="en-US" sz="2400" i="1" baseline="-25000" dirty="0"/>
                  <a:t>t0</a:t>
                </a:r>
                <a:r>
                  <a:rPr lang="en-US" sz="2400" dirty="0"/>
                  <a:t> and impact position </a:t>
                </a:r>
                <a:r>
                  <a:rPr lang="en-US" sz="2400" i="1" dirty="0"/>
                  <a:t>r</a:t>
                </a:r>
                <a:r>
                  <a:rPr lang="en-US" sz="2400" i="1" baseline="-25000" dirty="0"/>
                  <a:t>tf</a:t>
                </a:r>
                <a:r>
                  <a:rPr lang="en-US" sz="2400" dirty="0"/>
                  <a:t> with velocity </a:t>
                </a:r>
                <a:r>
                  <a:rPr lang="en-US" sz="2400" i="1" dirty="0" err="1"/>
                  <a:t>v</a:t>
                </a:r>
                <a:r>
                  <a:rPr lang="en-US" sz="2400" i="1" baseline="-25000" dirty="0" err="1"/>
                  <a:t>tf</a:t>
                </a:r>
                <a:r>
                  <a:rPr lang="en-US" sz="24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/>
                  <a:t> is the vector connecting the initial position to the final position</a:t>
                </a:r>
              </a:p>
              <a:p>
                <a:pPr lvl="1"/>
                <a:r>
                  <a:rPr lang="en-US" sz="2400" dirty="0"/>
                  <a:t>g is the acceleration due to gravity vector and </a:t>
                </a:r>
                <a:r>
                  <a:rPr lang="en-US" sz="2400" i="1" dirty="0">
                    <a:sym typeface="Symbol" pitchFamily="2" charset="2"/>
                  </a:rPr>
                  <a:t></a:t>
                </a:r>
                <a:r>
                  <a:rPr lang="en-US" sz="2400" dirty="0"/>
                  <a:t>  is the transfer time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2400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68D523-BD9E-5F45-9386-FEA59F4881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 r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97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E7A2B-6ADE-0444-89CD-7F0D5435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80F53C-F846-FF4F-A6AE-CDBE32E0C9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Pinpoint soft landing can be achieved with two impulsive thrust to achieve initial and final delta v of </a:t>
                </a:r>
              </a:p>
              <a:p>
                <a:pPr marL="0" indent="0" algn="ctr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𝑡𝑓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Optimization objective is to minimize the fuel consumption and the optimal index can be expressed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80F53C-F846-FF4F-A6AE-CDBE32E0C9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 b="-5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94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E6942-B4D6-2446-9051-74CB6D69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Desired Orientation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63FD48-08CE-4249-BD94-267E902D94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The normalized cross product of the z-axis of the inertial frame and the delta v vector provides the orientation axis of rotation.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0 0 1</m:t>
                        </m:r>
                      </m:e>
                    </m:d>
                    <m:r>
                      <m:rPr>
                        <m:sty m:val="p"/>
                      </m:rPr>
                      <a:rPr lang="en-US" sz="2400" b="0" i="0" baseline="3000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×∆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The angle of rotation, </a:t>
                </a:r>
                <a:r>
                  <a:rPr lang="en-US" sz="2400" i="1" dirty="0">
                    <a:sym typeface="Symbol" pitchFamily="2" charset="2"/>
                  </a:rPr>
                  <a:t> </a:t>
                </a:r>
                <a:r>
                  <a:rPr lang="en-US" sz="2400" dirty="0">
                    <a:sym typeface="Symbol" pitchFamily="2" charset="2"/>
                  </a:rPr>
                  <a:t>is calculated 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[0 0 1]∙∆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And finally the desired quaternion is calculated 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num>
                          <m:den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num>
                          <m:den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dirty="0"/>
                  <a:t> 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63FD48-08CE-4249-BD94-267E902D94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2" t="-1136" b="-2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8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95C25-EA7E-FD42-B47D-22F3C142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Ballistic Hopping 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8811B8-CC30-1845-BC68-BA8AF7A0F8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Attitude control system maintains the desired Euler angles and Angular velocities to perform ballistic hopping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𝑡𝑜𝑡</m:t>
                                  </m:r>
                                </m:sub>
                              </m:sSub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𝑟𝑤</m:t>
                                  </m:r>
                                </m:sub>
                              </m:sSub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𝑑𝑖𝑠𝑡</m:t>
                                  </m:r>
                                </m:sub>
                              </m:sSub>
                            </m:e>
                          </m:acc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Developed PD control algorithm that generate control torque inputs as a function of attitude errors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𝑟𝑤</m:t>
                              </m:r>
                            </m:sub>
                          </m:sSub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𝑑𝑒𝑠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𝑎𝑐𝑡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𝑑𝑒𝑠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𝑎𝑐𝑡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/>
              </a:p>
              <a:p>
                <a:r>
                  <a:rPr lang="en-US" dirty="0"/>
                  <a:t>Main thruster provides thrust along +z axis of body frame</a:t>
                </a:r>
              </a:p>
              <a:p>
                <a:pPr marL="0" indent="0">
                  <a:buNone/>
                </a:pPr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8811B8-CC30-1845-BC68-BA8AF7A0F8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5" t="-1420" r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24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7133-A5D4-ED43-B54C-4CA2A44A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Ballistic Hopping Dynamics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75FAD1A-D789-9040-B66A-9FC886A9D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" y="2105668"/>
            <a:ext cx="4632959" cy="347472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CFD30-036C-B144-9A83-6BDF62C85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910" y="2105668"/>
            <a:ext cx="4632960" cy="34747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BAAC96-2EBD-6E48-BA71-1F128ACE2ACD}"/>
              </a:ext>
            </a:extLst>
          </p:cNvPr>
          <p:cNvSpPr txBox="1"/>
          <p:nvPr/>
        </p:nvSpPr>
        <p:spPr>
          <a:xfrm>
            <a:off x="457200" y="5583701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Monte Carlo histories: (left) three-dimensional ballistic hopping trajectories, (right) landing ellipse (1</a:t>
            </a:r>
            <a:r>
              <a:rPr lang="en-US" u="none" dirty="0">
                <a:solidFill>
                  <a:schemeClr val="bg2"/>
                </a:solidFill>
                <a:sym typeface="Symbol" pitchFamily="2" charset="2"/>
              </a:rPr>
              <a:t></a:t>
            </a:r>
            <a:r>
              <a:rPr lang="en-US" u="none" dirty="0">
                <a:solidFill>
                  <a:schemeClr val="bg2"/>
                </a:solidFill>
              </a:rPr>
              <a:t> and 2</a:t>
            </a:r>
            <a:r>
              <a:rPr lang="en-US" u="none" dirty="0">
                <a:solidFill>
                  <a:schemeClr val="bg2"/>
                </a:solidFill>
                <a:sym typeface="Symbol" pitchFamily="2" charset="2"/>
              </a:rPr>
              <a:t></a:t>
            </a:r>
            <a:r>
              <a:rPr lang="en-US" u="none" dirty="0">
                <a:solidFill>
                  <a:schemeClr val="bg2"/>
                </a:solidFill>
              </a:rPr>
              <a:t> values)</a:t>
            </a:r>
          </a:p>
        </p:txBody>
      </p:sp>
    </p:spTree>
    <p:extLst>
      <p:ext uri="{BB962C8B-B14F-4D97-AF65-F5344CB8AC3E}">
        <p14:creationId xmlns:p14="http://schemas.microsoft.com/office/powerpoint/2010/main" val="1497527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8D129-011C-8545-B9C8-584E54A8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Inside Caves/Lava Tubes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02A3D-AD7B-3049-A183-06B6A8090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7386"/>
            <a:ext cx="4800600" cy="4463414"/>
          </a:xfrm>
        </p:spPr>
        <p:txBody>
          <a:bodyPr/>
          <a:lstStyle/>
          <a:p>
            <a:r>
              <a:rPr lang="en-US" sz="2400" dirty="0"/>
              <a:t>No line of sight </a:t>
            </a:r>
          </a:p>
          <a:p>
            <a:r>
              <a:rPr lang="en-US" sz="2400" dirty="0"/>
              <a:t>Communication signals are blocked due to rocks in the way</a:t>
            </a:r>
          </a:p>
          <a:p>
            <a:r>
              <a:rPr lang="en-US" sz="2400" dirty="0"/>
              <a:t>Requires setting up communication relays</a:t>
            </a:r>
          </a:p>
          <a:p>
            <a:r>
              <a:rPr lang="en-US" sz="2400" dirty="0"/>
              <a:t>We envision that the robots need to cooperate in the form of a bucket brigade to establish a multi-hop communication link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B6C14C-0586-674E-9C93-658F26AC0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980" y="2590800"/>
            <a:ext cx="3742971" cy="2651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350D8B-2BB0-A540-ABE3-0AE44CBA6583}"/>
              </a:ext>
            </a:extLst>
          </p:cNvPr>
          <p:cNvSpPr txBox="1"/>
          <p:nvPr/>
        </p:nvSpPr>
        <p:spPr>
          <a:xfrm>
            <a:off x="5226476" y="5406181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Multi-hop communication link strategy</a:t>
            </a:r>
          </a:p>
        </p:txBody>
      </p:sp>
    </p:spTree>
    <p:extLst>
      <p:ext uri="{BB962C8B-B14F-4D97-AF65-F5344CB8AC3E}">
        <p14:creationId xmlns:p14="http://schemas.microsoft.com/office/powerpoint/2010/main" val="270383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26551D-C406-A247-9614-8A481FD5B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67969"/>
            <a:ext cx="3581400" cy="3904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F43DAD-F44A-C54A-BE34-06A0D32B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Position Measurement and Localization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763AE-1E2F-9849-9179-B6470ED463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84986"/>
                <a:ext cx="5105400" cy="4920614"/>
              </a:xfrm>
            </p:spPr>
            <p:txBody>
              <a:bodyPr/>
              <a:lstStyle/>
              <a:p>
                <a:r>
                  <a:rPr lang="en-US" sz="2000" dirty="0"/>
                  <a:t>Inside lava tubes localization system such as GPS are not available</a:t>
                </a:r>
              </a:p>
              <a:p>
                <a:r>
                  <a:rPr lang="en-US" sz="2000" dirty="0"/>
                  <a:t>Each robot is equipped with 2D laser scanner mounted on a servo </a:t>
                </a:r>
              </a:p>
              <a:p>
                <a:r>
                  <a:rPr lang="en-US" sz="2000" dirty="0"/>
                  <a:t>Global frame (X,Y) is constructed </a:t>
                </a:r>
                <a:r>
                  <a:rPr lang="en-US" sz="2000" dirty="0" err="1"/>
                  <a:t>w.r.t</a:t>
                </a:r>
                <a:r>
                  <a:rPr lang="en-US" sz="2000" dirty="0"/>
                  <a:t> the fixed robot (Base 1)</a:t>
                </a:r>
              </a:p>
              <a:p>
                <a:r>
                  <a:rPr lang="en-US" sz="2000" dirty="0"/>
                  <a:t>At any instant the relative position and orientation of a robot is measured </a:t>
                </a:r>
                <a:r>
                  <a:rPr lang="en-US" sz="2000" dirty="0" err="1"/>
                  <a:t>w.r.t</a:t>
                </a:r>
                <a:r>
                  <a:rPr lang="en-US" sz="2000" dirty="0"/>
                  <a:t> a neighboring stationary robot and then can be converted to global position and orientation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eqArr>
                                <m:eqArr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eqArr>
                            </m:den>
                          </m:f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num>
                            <m:den>
                              <m:eqArr>
                                <m:eqArr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eqArr>
                            </m:den>
                          </m:f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func>
                                <m:func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func>
                            </m:num>
                            <m:den>
                              <m:eqArr>
                                <m:eqArr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func>
                                    <m:func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func>
                                </m:e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eqAr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763AE-1E2F-9849-9179-B6470ED463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84986"/>
                <a:ext cx="5105400" cy="4920614"/>
              </a:xfrm>
              <a:blipFill>
                <a:blip r:embed="rId3"/>
                <a:stretch>
                  <a:fillRect t="-773" r="-1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2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51575-C914-654B-A992-DB4ECCD2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F27D5-B24F-E847-B896-CD5A12303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network of robots uses data from the already explored area for path planning and moves forward one at a time</a:t>
            </a:r>
          </a:p>
          <a:p>
            <a:r>
              <a:rPr lang="en-US" sz="2400" dirty="0"/>
              <a:t>The network has to maintain communication link with the base station</a:t>
            </a:r>
          </a:p>
          <a:p>
            <a:r>
              <a:rPr lang="en-US" sz="2400" dirty="0"/>
              <a:t>The cave environment is modeled as a grid with circular obstacles of different size</a:t>
            </a:r>
          </a:p>
          <a:p>
            <a:r>
              <a:rPr lang="en-US" sz="2400" dirty="0"/>
              <a:t>Each cell of the grid is termed explored once it falls within the sensing radius of any robot</a:t>
            </a:r>
          </a:p>
          <a:p>
            <a:r>
              <a:rPr lang="en-US" sz="2400" dirty="0"/>
              <a:t>The exploration is directed through the selection of free boundaries from a given configuration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20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683B-C1A8-ED40-BFC1-B93D783E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B23A2-ED17-634F-8B2E-8D7C9967E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87826"/>
            <a:ext cx="4572000" cy="4463414"/>
          </a:xfrm>
        </p:spPr>
        <p:txBody>
          <a:bodyPr/>
          <a:lstStyle/>
          <a:p>
            <a:r>
              <a:rPr lang="en-US" dirty="0"/>
              <a:t>Cave Environment built and modeled as a grid</a:t>
            </a:r>
          </a:p>
          <a:p>
            <a:r>
              <a:rPr lang="en-US" dirty="0"/>
              <a:t>Robot sensors detects surrounding</a:t>
            </a:r>
          </a:p>
          <a:p>
            <a:r>
              <a:rPr lang="en-US" dirty="0"/>
              <a:t>Unexplored free boundary identified</a:t>
            </a:r>
          </a:p>
          <a:p>
            <a:r>
              <a:rPr lang="en-US" dirty="0"/>
              <a:t>Random point selected on free boundary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FF14A-524D-3D43-845F-233E9DEE1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989558"/>
            <a:ext cx="3797300" cy="4508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667912-FC6F-E944-8846-884E9B66E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1994181"/>
            <a:ext cx="3771900" cy="4521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EF3985-491F-9345-AB92-0985097EA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975505"/>
            <a:ext cx="3810000" cy="4508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3E0FAF-C4F3-794F-8F6D-082AF5236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82" y="1988205"/>
            <a:ext cx="3797300" cy="4495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BCEC58-0F3E-7042-B1A7-BC868C4DF3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518" y="1975505"/>
            <a:ext cx="37973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94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3" grpId="2" uiExpand="1" build="p"/>
      <p:bldP spid="3" grpId="3" uiExpand="1" build="p"/>
      <p:bldP spid="3" grpId="4" uiExpand="1" build="p"/>
      <p:bldP spid="3" grpId="5" uiExpand="1" build="p"/>
      <p:bldP spid="3" grpId="6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848BE40-2874-4E4A-A167-2DAE35C199D1}"/>
              </a:ext>
            </a:extLst>
          </p:cNvPr>
          <p:cNvSpPr txBox="1">
            <a:spLocks/>
          </p:cNvSpPr>
          <p:nvPr/>
        </p:nvSpPr>
        <p:spPr bwMode="auto">
          <a:xfrm>
            <a:off x="647700" y="2667000"/>
            <a:ext cx="8001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u="none" dirty="0"/>
              <a:t>Next the hopping distance is calculated such that</a:t>
            </a:r>
          </a:p>
          <a:p>
            <a:pPr lvl="1"/>
            <a:r>
              <a:rPr lang="en-US" sz="2400" u="none" dirty="0"/>
              <a:t>The communication graph is connected </a:t>
            </a:r>
          </a:p>
          <a:p>
            <a:pPr lvl="1"/>
            <a:r>
              <a:rPr lang="en-US" sz="2400" u="none" dirty="0"/>
              <a:t>The final position must lie within the explored area</a:t>
            </a:r>
          </a:p>
          <a:p>
            <a:pPr lvl="1"/>
            <a:r>
              <a:rPr lang="en-US" sz="2400" u="none" dirty="0"/>
              <a:t>The hopping distance should be within the hopping range of SphereX</a:t>
            </a:r>
          </a:p>
          <a:p>
            <a:r>
              <a:rPr lang="en-US" sz="2400" u="none" dirty="0"/>
              <a:t>The algorithm computes the optimized initial and final velocity v</a:t>
            </a:r>
            <a:r>
              <a:rPr lang="en-US" sz="2400" u="none" baseline="-25000" dirty="0"/>
              <a:t>t0</a:t>
            </a:r>
            <a:r>
              <a:rPr lang="en-US" sz="2400" u="none" dirty="0"/>
              <a:t> and </a:t>
            </a:r>
            <a:r>
              <a:rPr lang="en-US" sz="2400" u="none" dirty="0" err="1"/>
              <a:t>v</a:t>
            </a:r>
            <a:r>
              <a:rPr lang="en-US" sz="2400" u="none" baseline="-25000" dirty="0" err="1"/>
              <a:t>tf</a:t>
            </a:r>
            <a:r>
              <a:rPr lang="en-US" sz="2400" u="non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61D12-EA6B-F94C-A7D7-6F4A7647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F7213-3E01-D44C-BAED-80E5D8E77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937386"/>
            <a:ext cx="5181600" cy="4463414"/>
          </a:xfrm>
        </p:spPr>
        <p:txBody>
          <a:bodyPr/>
          <a:lstStyle/>
          <a:p>
            <a:r>
              <a:rPr lang="en-US" sz="2400" dirty="0"/>
              <a:t>Unit vector between selected point and robot defines hopping direction</a:t>
            </a:r>
          </a:p>
          <a:p>
            <a:r>
              <a:rPr lang="en-US" sz="2400" dirty="0"/>
              <a:t>Robot hops to its new position</a:t>
            </a:r>
          </a:p>
          <a:p>
            <a:r>
              <a:rPr lang="en-US" sz="2400" dirty="0"/>
              <a:t>The unexplored free boundary is updated</a:t>
            </a:r>
          </a:p>
          <a:p>
            <a:r>
              <a:rPr lang="en-US" sz="2400" dirty="0"/>
              <a:t>Moreover, at every instant, the algorithm validates its hopping direction and distance.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0F2E63-AA57-7441-80DB-6F4C49694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955315"/>
            <a:ext cx="3784600" cy="449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65C5C5-54D3-CD46-9EE7-F8DBCE134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937386"/>
            <a:ext cx="3797300" cy="449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C681DA-3125-834E-A77C-83DA215AE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150" y="1946351"/>
            <a:ext cx="3784600" cy="449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A76B60-1E36-D444-9F2A-A3B0EA6B7A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625" y="1937385"/>
            <a:ext cx="37973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598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3" grpId="2" uiExpand="1" build="p"/>
      <p:bldP spid="3" grpId="3" uiExpand="1" build="p"/>
      <p:bldP spid="3" grpId="4" uiExpand="1" build="p"/>
      <p:bldP spid="3" grpId="5" uiExpand="1" build="p"/>
      <p:bldP spid="3" grpId="6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759E4-B886-1C49-BCCB-EF8CA7F74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Algorithm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4346AA-3890-384E-82D3-ABD78E803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848" y="1891187"/>
            <a:ext cx="5282704" cy="456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56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B5176-E7C2-E64E-8E97-B01B5FE58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2B8842-52E0-2440-9230-EC38BECBE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" y="2598003"/>
            <a:ext cx="4572000" cy="3429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FB4460-1B93-FD4A-BA19-8D88742D80EF}"/>
              </a:ext>
            </a:extLst>
          </p:cNvPr>
          <p:cNvSpPr txBox="1"/>
          <p:nvPr/>
        </p:nvSpPr>
        <p:spPr>
          <a:xfrm>
            <a:off x="367901" y="5867400"/>
            <a:ext cx="405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none" dirty="0">
                <a:solidFill>
                  <a:schemeClr val="bg2"/>
                </a:solidFill>
              </a:rPr>
              <a:t>Simulation of a system of 15 robots and a base robot at timestep 0, 2, 5, 10, 15 and 20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B8E0C87-1F5D-4F42-889C-C5131E367899}"/>
              </a:ext>
            </a:extLst>
          </p:cNvPr>
          <p:cNvSpPr txBox="1">
            <a:spLocks/>
          </p:cNvSpPr>
          <p:nvPr/>
        </p:nvSpPr>
        <p:spPr bwMode="auto">
          <a:xfrm>
            <a:off x="4572000" y="2226381"/>
            <a:ext cx="4515885" cy="455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-105" charset="2"/>
              <a:buChar char="l"/>
              <a:defRPr sz="2800" b="1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50000"/>
              <a:buFont typeface="Wingdings" pitchFamily="-105" charset="2"/>
              <a:buChar char="n"/>
              <a:defRPr sz="2800" b="1">
                <a:solidFill>
                  <a:schemeClr val="bg2"/>
                </a:solidFill>
                <a:effectLst/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45000"/>
              <a:buFont typeface="Wingdings" pitchFamily="-105" charset="2"/>
              <a:buChar char="n"/>
              <a:defRPr sz="2400" b="1">
                <a:solidFill>
                  <a:schemeClr val="bg2"/>
                </a:solidFill>
                <a:effectLst/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-105" charset="2"/>
              <a:buChar char="n"/>
              <a:defRPr sz="2000" b="1">
                <a:solidFill>
                  <a:schemeClr val="bg2"/>
                </a:solidFill>
                <a:effectLst/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300" u="none" kern="0" dirty="0"/>
              <a:t>The environment is built as a grid structure of length 50 units and width 8 units represented by 800x5000 grids.</a:t>
            </a:r>
          </a:p>
          <a:p>
            <a:r>
              <a:rPr lang="en-US" sz="2300" u="none" kern="0" dirty="0"/>
              <a:t>It consists of 6 circular obstacles of different radius.</a:t>
            </a:r>
          </a:p>
          <a:p>
            <a:r>
              <a:rPr lang="en-US" sz="2300" u="none" kern="0" dirty="0"/>
              <a:t>Each robot is considered to have a vision radius of 2 units, communication range of 5 units and a hopping range of 7 units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64E075-9D2C-6449-A637-FA93061D8005}"/>
              </a:ext>
            </a:extLst>
          </p:cNvPr>
          <p:cNvSpPr txBox="1"/>
          <p:nvPr/>
        </p:nvSpPr>
        <p:spPr>
          <a:xfrm>
            <a:off x="63102" y="1876798"/>
            <a:ext cx="466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none" dirty="0">
                <a:solidFill>
                  <a:schemeClr val="bg2"/>
                </a:solidFill>
              </a:rPr>
              <a:t>Scenario I: </a:t>
            </a:r>
            <a:r>
              <a:rPr lang="en-US" u="none" dirty="0">
                <a:solidFill>
                  <a:schemeClr val="bg2"/>
                </a:solidFill>
              </a:rPr>
              <a:t>The robots should always be in connection with the base robot</a:t>
            </a:r>
          </a:p>
        </p:txBody>
      </p:sp>
    </p:spTree>
    <p:extLst>
      <p:ext uri="{BB962C8B-B14F-4D97-AF65-F5344CB8AC3E}">
        <p14:creationId xmlns:p14="http://schemas.microsoft.com/office/powerpoint/2010/main" val="39218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0809E-76FE-7544-B82E-0D54E7EA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pic>
        <p:nvPicPr>
          <p:cNvPr id="4" name="Cave_explo_15.mov">
            <a:hlinkClick r:id="" action="ppaction://media"/>
            <a:extLst>
              <a:ext uri="{FF2B5EF4-FFF2-40B4-BE49-F238E27FC236}">
                <a16:creationId xmlns:a16="http://schemas.microsoft.com/office/drawing/2014/main" id="{E423E4D6-F6FA-8F43-B86A-511836FF82F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3725" y="1936750"/>
            <a:ext cx="5567363" cy="4464050"/>
          </a:xfrm>
        </p:spPr>
      </p:pic>
    </p:spTree>
    <p:extLst>
      <p:ext uri="{BB962C8B-B14F-4D97-AF65-F5344CB8AC3E}">
        <p14:creationId xmlns:p14="http://schemas.microsoft.com/office/powerpoint/2010/main" val="224146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8D562-489F-8846-8412-F003A3B2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81448B-79E4-6F49-86F4-24021CF7B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167" y="1676400"/>
            <a:ext cx="5952066" cy="44640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421E3-4A95-4442-9397-E37910BFF0F2}"/>
              </a:ext>
            </a:extLst>
          </p:cNvPr>
          <p:cNvSpPr txBox="1"/>
          <p:nvPr/>
        </p:nvSpPr>
        <p:spPr>
          <a:xfrm>
            <a:off x="2114550" y="6030316"/>
            <a:ext cx="506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Average percentage of area covered  and standard deviation over 10 runs</a:t>
            </a:r>
          </a:p>
        </p:txBody>
      </p:sp>
    </p:spTree>
    <p:extLst>
      <p:ext uri="{BB962C8B-B14F-4D97-AF65-F5344CB8AC3E}">
        <p14:creationId xmlns:p14="http://schemas.microsoft.com/office/powerpoint/2010/main" val="149246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AC7A64-7782-5C4D-9DED-9CECAEE9F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05000"/>
            <a:ext cx="5029200" cy="3771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76E5C3-B53C-A74E-A59D-9406586C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Algorithm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9C1652-1AB1-1C40-B43D-33B7DDF845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404541"/>
              </p:ext>
            </p:extLst>
          </p:nvPr>
        </p:nvGraphicFramePr>
        <p:xfrm>
          <a:off x="228600" y="2117409"/>
          <a:ext cx="4038600" cy="3347082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02414304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787473717"/>
                    </a:ext>
                  </a:extLst>
                </a:gridCol>
              </a:tblGrid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1" spc="-5" dirty="0">
                          <a:effectLst/>
                        </a:rPr>
                        <a:t>Parameter</a:t>
                      </a:r>
                      <a:endParaRPr lang="en-US" sz="1800" b="1" spc="-5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1" spc="-5" dirty="0">
                          <a:effectLst/>
                        </a:rPr>
                        <a:t>Value</a:t>
                      </a:r>
                      <a:endParaRPr lang="en-US" sz="1800" b="1" spc="-5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975712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No. of Communication hops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 dirty="0">
                          <a:effectLst/>
                        </a:rPr>
                        <a:t>2-20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4978509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Data size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1 MB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4003928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System Noise Temperature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 dirty="0">
                          <a:effectLst/>
                        </a:rPr>
                        <a:t>200 K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0417060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Minimum Eb/No for reception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10 dB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5457036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Antenna range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500 m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6490392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Channel bandwidth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20 kHz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3605749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Pointing loss of antenna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>
                          <a:effectLst/>
                        </a:rPr>
                        <a:t>18 dB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4088385"/>
                  </a:ext>
                </a:extLst>
              </a:tr>
              <a:tr h="3718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 dirty="0">
                          <a:effectLst/>
                        </a:rPr>
                        <a:t>Data packet size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 dirty="0">
                          <a:effectLst/>
                        </a:rPr>
                        <a:t>1024 bits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025455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AF29B41-7633-E842-9187-C30AC8AD03C6}"/>
              </a:ext>
            </a:extLst>
          </p:cNvPr>
          <p:cNvSpPr txBox="1"/>
          <p:nvPr/>
        </p:nvSpPr>
        <p:spPr>
          <a:xfrm>
            <a:off x="609600" y="5733368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none" dirty="0">
                <a:solidFill>
                  <a:schemeClr val="bg2"/>
                </a:solidFill>
              </a:rPr>
              <a:t>Transmission time for 1MB data through multiple hops</a:t>
            </a:r>
          </a:p>
        </p:txBody>
      </p:sp>
    </p:spTree>
    <p:extLst>
      <p:ext uri="{BB962C8B-B14F-4D97-AF65-F5344CB8AC3E}">
        <p14:creationId xmlns:p14="http://schemas.microsoft.com/office/powerpoint/2010/main" val="539524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23A8-D9E9-0947-906E-D375DC4F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Multi-robot Algorithm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CFA85F-7D9F-9548-B26F-805A4B7D3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582" y="2391457"/>
            <a:ext cx="5719233" cy="42894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1F99ED-B860-B240-B49C-F2CE1DD137C3}"/>
              </a:ext>
            </a:extLst>
          </p:cNvPr>
          <p:cNvSpPr txBox="1"/>
          <p:nvPr/>
        </p:nvSpPr>
        <p:spPr>
          <a:xfrm>
            <a:off x="1142998" y="6280772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none" dirty="0">
                <a:solidFill>
                  <a:schemeClr val="bg2"/>
                </a:solidFill>
              </a:rPr>
              <a:t>Simulation of a system of 6 robots at timestep 0, 2, 6, 11, 15 and 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95EF6-4434-9B4E-87EC-74515C87F3B0}"/>
              </a:ext>
            </a:extLst>
          </p:cNvPr>
          <p:cNvSpPr txBox="1"/>
          <p:nvPr/>
        </p:nvSpPr>
        <p:spPr>
          <a:xfrm>
            <a:off x="1142998" y="1858057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none" dirty="0">
                <a:solidFill>
                  <a:schemeClr val="bg2"/>
                </a:solidFill>
              </a:rPr>
              <a:t>Case II: </a:t>
            </a:r>
            <a:r>
              <a:rPr lang="en-US" u="none" dirty="0">
                <a:solidFill>
                  <a:schemeClr val="bg2"/>
                </a:solidFill>
              </a:rPr>
              <a:t>The robots can explore as a swarm without maintaining connection with the Base robot</a:t>
            </a:r>
          </a:p>
        </p:txBody>
      </p:sp>
    </p:spTree>
    <p:extLst>
      <p:ext uri="{BB962C8B-B14F-4D97-AF65-F5344CB8AC3E}">
        <p14:creationId xmlns:p14="http://schemas.microsoft.com/office/powerpoint/2010/main" val="4197785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41589-38D0-2644-BDCD-0C57A9E2C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pic>
        <p:nvPicPr>
          <p:cNvPr id="4" name="cave_explo_6.mov">
            <a:hlinkClick r:id="" action="ppaction://media"/>
            <a:extLst>
              <a:ext uri="{FF2B5EF4-FFF2-40B4-BE49-F238E27FC236}">
                <a16:creationId xmlns:a16="http://schemas.microsoft.com/office/drawing/2014/main" id="{B432F01A-284F-094B-9317-0559B11A7BD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7688" y="1936750"/>
            <a:ext cx="5659437" cy="4464050"/>
          </a:xfrm>
        </p:spPr>
      </p:pic>
    </p:spTree>
    <p:extLst>
      <p:ext uri="{BB962C8B-B14F-4D97-AF65-F5344CB8AC3E}">
        <p14:creationId xmlns:p14="http://schemas.microsoft.com/office/powerpoint/2010/main" val="19771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5865-5646-E74F-B9F1-277E98D74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</a:t>
            </a:r>
          </a:p>
        </p:txBody>
      </p:sp>
      <p:pic>
        <p:nvPicPr>
          <p:cNvPr id="4" name="cave_anim_video1.mov">
            <a:hlinkClick r:id="" action="ppaction://media"/>
            <a:extLst>
              <a:ext uri="{FF2B5EF4-FFF2-40B4-BE49-F238E27FC236}">
                <a16:creationId xmlns:a16="http://schemas.microsoft.com/office/drawing/2014/main" id="{C1640920-B968-984B-A6AC-087F4405C0E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9325" y="1936750"/>
            <a:ext cx="7397750" cy="4464050"/>
          </a:xfrm>
        </p:spPr>
      </p:pic>
    </p:spTree>
    <p:extLst>
      <p:ext uri="{BB962C8B-B14F-4D97-AF65-F5344CB8AC3E}">
        <p14:creationId xmlns:p14="http://schemas.microsoft.com/office/powerpoint/2010/main" val="292447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9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1A91-B027-C349-9164-F4C3712C7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</a:t>
            </a:r>
          </a:p>
        </p:txBody>
      </p:sp>
      <p:pic>
        <p:nvPicPr>
          <p:cNvPr id="7" name="cave_anim_video2.mov">
            <a:hlinkClick r:id="" action="ppaction://media"/>
            <a:extLst>
              <a:ext uri="{FF2B5EF4-FFF2-40B4-BE49-F238E27FC236}">
                <a16:creationId xmlns:a16="http://schemas.microsoft.com/office/drawing/2014/main" id="{EE31FC74-C2F2-EE47-B788-D1C73FEFB2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/>
          <a:stretch/>
        </p:blipFill>
        <p:spPr>
          <a:xfrm>
            <a:off x="723900" y="1858056"/>
            <a:ext cx="7848600" cy="475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9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A205-1B86-904F-BBE8-F0558610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AE744-4702-034B-B5D4-0F45D3D39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700" dirty="0"/>
              <a:t>Presented a spherical robotic platform (SphereX)</a:t>
            </a:r>
          </a:p>
          <a:p>
            <a:r>
              <a:rPr lang="en-US" sz="2700" dirty="0"/>
              <a:t>Detailed dynamics and control for mobility</a:t>
            </a:r>
          </a:p>
          <a:p>
            <a:r>
              <a:rPr lang="en-US" sz="2700" dirty="0"/>
              <a:t>Proposed an algorithm for multi-robot navigation and path-planning in unknown environments like caves and lava tubes</a:t>
            </a:r>
          </a:p>
          <a:p>
            <a:r>
              <a:rPr lang="en-US" sz="2700" dirty="0"/>
              <a:t>The proposed concept will allow mapping of these extreme environments compiled into a 3D point cloud</a:t>
            </a:r>
          </a:p>
          <a:p>
            <a:r>
              <a:rPr lang="en-US" altLang="en-US" sz="2700" dirty="0"/>
              <a:t>Future work will include testing the algorithm on real cave environments along with hardware demonstrations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8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4506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315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5" name="Rectangular Callout 8"/>
          <p:cNvSpPr>
            <a:spLocks noChangeArrowheads="1"/>
          </p:cNvSpPr>
          <p:nvPr/>
        </p:nvSpPr>
        <p:spPr bwMode="auto">
          <a:xfrm>
            <a:off x="3168650" y="242888"/>
            <a:ext cx="3810000" cy="1546225"/>
          </a:xfrm>
          <a:prstGeom prst="wedgeRectCallout">
            <a:avLst>
              <a:gd name="adj1" fmla="val -20398"/>
              <a:gd name="adj2" fmla="val 94755"/>
            </a:avLst>
          </a:prstGeom>
          <a:solidFill>
            <a:srgbClr val="DDDDDD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405188" y="639763"/>
            <a:ext cx="3276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Thank You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7772400" y="6381750"/>
            <a:ext cx="1371600" cy="36671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256935-2B1C-4355-9205-21B40D2F8A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513269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382000" cy="446405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4608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7315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Arial" charset="0"/>
            </a:endParaRPr>
          </a:p>
        </p:txBody>
      </p:sp>
      <p:sp>
        <p:nvSpPr>
          <p:cNvPr id="5" name="Rectangular Callout 8"/>
          <p:cNvSpPr>
            <a:spLocks noChangeArrowheads="1"/>
          </p:cNvSpPr>
          <p:nvPr/>
        </p:nvSpPr>
        <p:spPr bwMode="auto">
          <a:xfrm>
            <a:off x="3168650" y="242888"/>
            <a:ext cx="3810000" cy="1546225"/>
          </a:xfrm>
          <a:prstGeom prst="wedgeRectCallout">
            <a:avLst>
              <a:gd name="adj1" fmla="val -20398"/>
              <a:gd name="adj2" fmla="val 94755"/>
            </a:avLst>
          </a:prstGeom>
          <a:solidFill>
            <a:srgbClr val="DDDDDD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405188" y="639763"/>
            <a:ext cx="35734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32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28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45000"/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rPr>
              <a:t>Questions ?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7772400" y="6381750"/>
            <a:ext cx="1371600" cy="36671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48768-757A-4F53-A06D-3C2EA0531AD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780765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4375"/>
          </a:xfrm>
        </p:spPr>
        <p:txBody>
          <a:bodyPr/>
          <a:lstStyle/>
          <a:p>
            <a:r>
              <a:rPr lang="en-US" altLang="en-US"/>
              <a:t>Mass Budget for Each SphereX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276600" y="2133600"/>
          <a:ext cx="4953000" cy="338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5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8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Major Subsystem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Mass (kg)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dirty="0"/>
                        <a:t>Computer, </a:t>
                      </a:r>
                      <a:r>
                        <a:rPr lang="en-US" sz="1800" dirty="0" err="1"/>
                        <a:t>Comms</a:t>
                      </a:r>
                      <a:r>
                        <a:rPr lang="en-US" sz="1800" dirty="0"/>
                        <a:t>, Electronics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dirty="0"/>
                        <a:t>Power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dirty="0"/>
                        <a:t>Stereo Camera, Laser Rangefinder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dirty="0"/>
                        <a:t>Propulsion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1.2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dirty="0"/>
                        <a:t>ADCS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0.4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dirty="0"/>
                        <a:t>Payload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0.6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4">
                <a:tc>
                  <a:txBody>
                    <a:bodyPr/>
                    <a:lstStyle/>
                    <a:p>
                      <a:r>
                        <a:rPr lang="en-US" sz="1800" b="1" dirty="0"/>
                        <a:t>Total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3.0</a:t>
                      </a: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484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245745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 bwMode="auto">
          <a:xfrm>
            <a:off x="0" y="5715000"/>
            <a:ext cx="9144000" cy="10191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u="none" kern="0" dirty="0">
                <a:solidFill>
                  <a:srgbClr val="000514"/>
                </a:solidFill>
              </a:rPr>
              <a:t> Smartphone-class electronics, sensors</a:t>
            </a:r>
          </a:p>
        </p:txBody>
      </p:sp>
    </p:spTree>
    <p:extLst>
      <p:ext uri="{BB962C8B-B14F-4D97-AF65-F5344CB8AC3E}">
        <p14:creationId xmlns:p14="http://schemas.microsoft.com/office/powerpoint/2010/main" val="368932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E7A25-42B2-C94B-BBB3-3CFFB926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Optimization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0B4311-543D-BF4D-8B9A-28B6E0848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978967"/>
            <a:ext cx="5646010" cy="423450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0B1E2D-40BF-8349-A6CD-6B68729D50BB}"/>
              </a:ext>
            </a:extLst>
          </p:cNvPr>
          <p:cNvSpPr txBox="1"/>
          <p:nvPr/>
        </p:nvSpPr>
        <p:spPr>
          <a:xfrm>
            <a:off x="457200" y="1978967"/>
            <a:ext cx="3043767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b="1" u="none" dirty="0">
                <a:solidFill>
                  <a:schemeClr val="bg2"/>
                </a:solidFill>
                <a:latin typeface="+mn-lt"/>
                <a:cs typeface="+mn-cs"/>
              </a:rPr>
              <a:t>Distance travelled per hop has a huge impact on the number of hops possible and the total distance covered.</a:t>
            </a:r>
          </a:p>
          <a:p>
            <a:pPr marL="342900" indent="-342900" algn="just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-105" charset="2"/>
              <a:buChar char="l"/>
            </a:pPr>
            <a:r>
              <a:rPr lang="en-US" b="1" u="none" dirty="0">
                <a:solidFill>
                  <a:schemeClr val="bg2"/>
                </a:solidFill>
                <a:latin typeface="+mn-lt"/>
                <a:cs typeface="+mn-cs"/>
              </a:rPr>
              <a:t>Fig. for 1 Kg of propellant with </a:t>
            </a:r>
            <a:r>
              <a:rPr lang="en-US" b="1" u="none" dirty="0" err="1">
                <a:solidFill>
                  <a:schemeClr val="bg2"/>
                </a:solidFill>
                <a:latin typeface="+mn-lt"/>
                <a:cs typeface="+mn-cs"/>
              </a:rPr>
              <a:t>Isp</a:t>
            </a:r>
            <a:r>
              <a:rPr lang="en-US" b="1" u="none" dirty="0">
                <a:solidFill>
                  <a:schemeClr val="bg2"/>
                </a:solidFill>
                <a:latin typeface="+mn-lt"/>
                <a:cs typeface="+mn-cs"/>
              </a:rPr>
              <a:t> 350s on Moon and Mars.</a:t>
            </a:r>
          </a:p>
        </p:txBody>
      </p:sp>
    </p:spTree>
    <p:extLst>
      <p:ext uri="{BB962C8B-B14F-4D97-AF65-F5344CB8AC3E}">
        <p14:creationId xmlns:p14="http://schemas.microsoft.com/office/powerpoint/2010/main" val="155060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88428</TotalTime>
  <Words>1212</Words>
  <Application>Microsoft Macintosh PowerPoint</Application>
  <PresentationFormat>On-screen Show (4:3)</PresentationFormat>
  <Paragraphs>176</Paragraphs>
  <Slides>34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MS Mincho</vt:lpstr>
      <vt:lpstr>Arial</vt:lpstr>
      <vt:lpstr>Cambria Math</vt:lpstr>
      <vt:lpstr>Garamond</vt:lpstr>
      <vt:lpstr>Symbol</vt:lpstr>
      <vt:lpstr>Times New Roman</vt:lpstr>
      <vt:lpstr>Wingdings</vt:lpstr>
      <vt:lpstr>Stream</vt:lpstr>
      <vt:lpstr>1_Stream</vt:lpstr>
      <vt:lpstr>14_Stream</vt:lpstr>
      <vt:lpstr>PowerPoint Presentation</vt:lpstr>
      <vt:lpstr>Outline</vt:lpstr>
      <vt:lpstr>Introduction</vt:lpstr>
      <vt:lpstr>Science Focused</vt:lpstr>
      <vt:lpstr>Challenges</vt:lpstr>
      <vt:lpstr>Low-Gravity Environments</vt:lpstr>
      <vt:lpstr>Approach</vt:lpstr>
      <vt:lpstr>SphereX Robots</vt:lpstr>
      <vt:lpstr>SphereX Robots</vt:lpstr>
      <vt:lpstr>Ballistic Hopping</vt:lpstr>
      <vt:lpstr>Ballistic Hopping Dynamics</vt:lpstr>
      <vt:lpstr>Trajectory Optimization</vt:lpstr>
      <vt:lpstr>Desired Orientation</vt:lpstr>
      <vt:lpstr>Ballistic Hopping Dynamics</vt:lpstr>
      <vt:lpstr>Ballistic Hopping Dynamics</vt:lpstr>
      <vt:lpstr>Navigation Inside Caves/Lava Tubes</vt:lpstr>
      <vt:lpstr>Robot Position Measurement and Localization</vt:lpstr>
      <vt:lpstr>Multi-robot Algorithm</vt:lpstr>
      <vt:lpstr>Multi-robot Algorithm</vt:lpstr>
      <vt:lpstr>Multi-robot Algorithm</vt:lpstr>
      <vt:lpstr>Multi-robot Algorithm</vt:lpstr>
      <vt:lpstr>Simulations</vt:lpstr>
      <vt:lpstr>Simulations</vt:lpstr>
      <vt:lpstr>Simulations</vt:lpstr>
      <vt:lpstr>Multi-robot Algorithm</vt:lpstr>
      <vt:lpstr>Multi-robot Algorithm</vt:lpstr>
      <vt:lpstr>Simulations</vt:lpstr>
      <vt:lpstr>Animation</vt:lpstr>
      <vt:lpstr>Animation</vt:lpstr>
      <vt:lpstr>Conclusions</vt:lpstr>
      <vt:lpstr>PowerPoint Presentation</vt:lpstr>
      <vt:lpstr>PowerPoint Presentation</vt:lpstr>
      <vt:lpstr>Mass Budget for Each SphereX</vt:lpstr>
      <vt:lpstr>Trajectory Optimization</vt:lpstr>
    </vt:vector>
  </TitlesOfParts>
  <Company>JL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Kalita, Himangshu - (hkalita)</cp:lastModifiedBy>
  <cp:revision>939</cp:revision>
  <dcterms:created xsi:type="dcterms:W3CDTF">2008-05-21T01:02:12Z</dcterms:created>
  <dcterms:modified xsi:type="dcterms:W3CDTF">2018-05-03T07:16:29Z</dcterms:modified>
</cp:coreProperties>
</file>