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  <p:sldMasterId id="2147483766" r:id="rId2"/>
    <p:sldMasterId id="2147483829" r:id="rId3"/>
  </p:sldMasterIdLst>
  <p:notesMasterIdLst>
    <p:notesMasterId r:id="rId16"/>
  </p:notesMasterIdLst>
  <p:handoutMasterIdLst>
    <p:handoutMasterId r:id="rId17"/>
  </p:handoutMasterIdLst>
  <p:sldIdLst>
    <p:sldId id="395" r:id="rId4"/>
    <p:sldId id="476" r:id="rId5"/>
    <p:sldId id="472" r:id="rId6"/>
    <p:sldId id="484" r:id="rId7"/>
    <p:sldId id="473" r:id="rId8"/>
    <p:sldId id="474" r:id="rId9"/>
    <p:sldId id="478" r:id="rId10"/>
    <p:sldId id="481" r:id="rId11"/>
    <p:sldId id="482" r:id="rId12"/>
    <p:sldId id="479" r:id="rId13"/>
    <p:sldId id="477" r:id="rId14"/>
    <p:sldId id="362" r:id="rId1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B2D7"/>
    <a:srgbClr val="096AB5"/>
    <a:srgbClr val="485189"/>
    <a:srgbClr val="FFD100"/>
    <a:srgbClr val="76A8F6"/>
    <a:srgbClr val="F0F0F0"/>
    <a:srgbClr val="0F1E83"/>
    <a:srgbClr val="6699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2295"/>
  </p:normalViewPr>
  <p:slideViewPr>
    <p:cSldViewPr snapToGrid="0" snapToObjects="1">
      <p:cViewPr>
        <p:scale>
          <a:sx n="100" d="100"/>
          <a:sy n="100" d="100"/>
        </p:scale>
        <p:origin x="-1944" y="-8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9216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4" d="100"/>
        <a:sy n="104" d="100"/>
      </p:scale>
      <p:origin x="0" y="0"/>
    </p:cViewPr>
  </p:sorterViewPr>
  <p:notesViewPr>
    <p:cSldViewPr snapToGrid="0" snapToObjects="1" showGuides="1">
      <p:cViewPr varScale="1">
        <p:scale>
          <a:sx n="170" d="100"/>
          <a:sy n="170" d="100"/>
        </p:scale>
        <p:origin x="53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97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B6E62-D569-A342-85FB-F370DAF705E6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005C9-52BC-BA4B-A15E-86EEE9201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216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87001-60AB-314B-BFE4-CFACE0F4A1D0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1E0C1-3B92-984F-966D-426BD0D1BA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31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Otsikkosivu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aloitussivu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1E0C1-3B92-984F-966D-426BD0D1BA3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44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 altLang="fi-FI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F8CB0D-9B7C-44D3-BFF7-B49FF765C8F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1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/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5224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General Title Slide 1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8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9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56393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General Title Slide 2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8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9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78810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General Title Slide 3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grpSp>
        <p:nvGrpSpPr>
          <p:cNvPr id="10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11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2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564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NE General Title Slide 4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/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Title Slide 5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/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PS General Title Slide 6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grpSp>
        <p:nvGrpSpPr>
          <p:cNvPr id="10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11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2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813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PS General Title Slide 7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</p:grpSpPr>
        <p:sp>
          <p:nvSpPr>
            <p:cNvPr id="16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solidFill>
              <a:srgbClr val="76A8F6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7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solidFill>
              <a:srgbClr val="0F1E8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grpSp>
        <p:nvGrpSpPr>
          <p:cNvPr id="9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</p:grpSpPr>
        <p:sp>
          <p:nvSpPr>
            <p:cNvPr id="13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solidFill>
              <a:srgbClr val="76A8F6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4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solidFill>
              <a:srgbClr val="0F1E8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grpSp>
        <p:nvGrpSpPr>
          <p:cNvPr id="20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21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22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024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 General Title Slide 8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</p:grpSpPr>
        <p:sp>
          <p:nvSpPr>
            <p:cNvPr id="16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solidFill>
              <a:srgbClr val="76A8F6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7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solidFill>
              <a:srgbClr val="0F1E8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grpSp>
        <p:nvGrpSpPr>
          <p:cNvPr id="9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</p:grpSpPr>
        <p:sp>
          <p:nvSpPr>
            <p:cNvPr id="13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solidFill>
              <a:srgbClr val="76A8F6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4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solidFill>
              <a:srgbClr val="0F1E8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grpSp>
        <p:nvGrpSpPr>
          <p:cNvPr id="20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21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22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415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 General Title Slide 9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</p:grpSpPr>
        <p:sp>
          <p:nvSpPr>
            <p:cNvPr id="16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solidFill>
              <a:srgbClr val="76A8F6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7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solidFill>
              <a:srgbClr val="0F1E8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grpSp>
        <p:nvGrpSpPr>
          <p:cNvPr id="9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</p:grpSpPr>
        <p:sp>
          <p:nvSpPr>
            <p:cNvPr id="13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solidFill>
              <a:srgbClr val="76A8F6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4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solidFill>
              <a:srgbClr val="0F1E8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49" y="600076"/>
            <a:ext cx="4103689" cy="779032"/>
          </a:xfrm>
        </p:spPr>
        <p:txBody>
          <a:bodyPr wrap="square" bIns="216000">
            <a:spAutoFit/>
          </a:bodyPr>
          <a:lstStyle>
            <a:lvl1pPr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79108"/>
            <a:ext cx="4103688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  <p:grpSp>
        <p:nvGrpSpPr>
          <p:cNvPr id="20" name="Group 4"/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21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22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406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140619"/>
            <a:ext cx="7938294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02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2 rows)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410892"/>
            <a:ext cx="7938294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50" y="600076"/>
            <a:ext cx="7938294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140619"/>
            <a:ext cx="3834210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06541" y="1140619"/>
            <a:ext cx="3835003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2 rows) +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410892"/>
            <a:ext cx="3834210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604100" y="600075"/>
            <a:ext cx="7937444" cy="540544"/>
          </a:xfrm>
        </p:spPr>
        <p:txBody>
          <a:bodyPr>
            <a:noAutofit/>
          </a:bodyPr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06541" y="1410892"/>
            <a:ext cx="3835003" cy="291584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548">
          <p15:clr>
            <a:srgbClr val="A4A3A4"/>
          </p15:clr>
        </p15:guide>
        <p15:guide id="2" orient="horz" pos="719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, 1/2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140619"/>
            <a:ext cx="3902076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50" y="600076"/>
            <a:ext cx="3902076" cy="270272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2 rows) + Content, 1/2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410892"/>
            <a:ext cx="3902076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50" y="600076"/>
            <a:ext cx="3902076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12569" y="0"/>
            <a:ext cx="3228975" cy="4326731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140619"/>
            <a:ext cx="3902076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50" y="600077"/>
            <a:ext cx="3902076" cy="270272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2 rows) +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12569" y="0"/>
            <a:ext cx="3228975" cy="4326731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410892"/>
            <a:ext cx="3902076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50" y="600076"/>
            <a:ext cx="3902076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1" y="1140619"/>
            <a:ext cx="3902076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51" y="600076"/>
            <a:ext cx="3902076" cy="270272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12569" y="0"/>
            <a:ext cx="3228975" cy="243721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2569" y="2518173"/>
            <a:ext cx="3228975" cy="1808559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2 rows) + Conten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410892"/>
            <a:ext cx="3902076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250" y="600076"/>
            <a:ext cx="3902076" cy="540543"/>
          </a:xfrm>
        </p:spPr>
        <p:txBody>
          <a:bodyPr/>
          <a:lstStyle/>
          <a:p>
            <a:r>
              <a:rPr lang="en-US" dirty="0" smtClean="0"/>
              <a:t>Click to add title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12569" y="0"/>
            <a:ext cx="3228975" cy="243721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2569" y="2518173"/>
            <a:ext cx="3228975" cy="1808559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d-in +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140619"/>
            <a:ext cx="7938294" cy="94535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add lead-in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3250" y="2356247"/>
            <a:ext cx="3834210" cy="1970484"/>
          </a:xfrm>
        </p:spPr>
        <p:txBody>
          <a:bodyPr/>
          <a:lstStyle>
            <a:lvl1pPr>
              <a:spcAft>
                <a:spcPts val="525"/>
              </a:spcAft>
              <a:defRPr sz="1050" b="1"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706541" y="2356247"/>
            <a:ext cx="3835003" cy="1970484"/>
          </a:xfrm>
        </p:spPr>
        <p:txBody>
          <a:bodyPr/>
          <a:lstStyle>
            <a:lvl1pPr>
              <a:spcAft>
                <a:spcPts val="525"/>
              </a:spcAft>
              <a:defRPr sz="1050" b="1"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3" orient="horz" pos="1314">
          <p15:clr>
            <a:srgbClr val="A4A3A4"/>
          </p15:clr>
        </p15:guide>
        <p15:guide id="4" orient="horz" pos="1484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d-in + Content (2 columns)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067456"/>
            <a:ext cx="3902075" cy="74704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add lead-in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3250" y="2085975"/>
            <a:ext cx="1882005" cy="2241549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1pPr>
            <a:lvl2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622551" y="2085975"/>
            <a:ext cx="1882800" cy="2241549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1pPr>
            <a:lvl2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603250" y="600076"/>
            <a:ext cx="3902075" cy="270272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706939" y="600076"/>
            <a:ext cx="3834606" cy="2556668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3" orient="horz" pos="1314">
          <p15:clr>
            <a:srgbClr val="A4A3A4"/>
          </p15:clr>
        </p15:guide>
        <p15:guide id="4" orient="horz" pos="1484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2 rows) + Lead-in + Content (2 columns)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338929"/>
            <a:ext cx="3902075" cy="74704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add lead-in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3632" y="2355849"/>
            <a:ext cx="1881623" cy="1971675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1pPr>
            <a:lvl2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622551" y="2355866"/>
            <a:ext cx="1882800" cy="1971659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1pPr>
            <a:lvl2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603250" y="600075"/>
            <a:ext cx="3902075" cy="541337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706939" y="600076"/>
            <a:ext cx="3834606" cy="2556668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3" orient="horz" pos="1314">
          <p15:clr>
            <a:srgbClr val="A4A3A4"/>
          </p15:clr>
        </p15:guide>
        <p15:guide id="4" orient="horz" pos="1484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, Title + Lead-in + Conten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140619"/>
            <a:ext cx="7938294" cy="839461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0"/>
            <a:endParaRPr lang="en-GB" dirty="0" smtClean="0"/>
          </a:p>
          <a:p>
            <a:pPr lvl="0"/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250" y="2297113"/>
            <a:ext cx="2557463" cy="2030412"/>
          </a:xfrm>
        </p:spPr>
        <p:txBody>
          <a:bodyPr/>
          <a:lstStyle>
            <a:lvl1pPr>
              <a:spcAft>
                <a:spcPts val="0"/>
              </a:spcAft>
              <a:defRPr sz="1100">
                <a:solidFill>
                  <a:schemeClr val="accent3"/>
                </a:solidFill>
              </a:defRPr>
            </a:lvl1pPr>
            <a:lvl2pPr marL="0" indent="0">
              <a:spcAft>
                <a:spcPts val="0"/>
              </a:spcAft>
              <a:buNone/>
              <a:defRPr sz="90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defRPr sz="90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defRPr sz="90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defRPr sz="9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294063" y="2297113"/>
            <a:ext cx="2557463" cy="2030412"/>
          </a:xfrm>
        </p:spPr>
        <p:txBody>
          <a:bodyPr/>
          <a:lstStyle>
            <a:lvl1pPr>
              <a:spcAft>
                <a:spcPts val="0"/>
              </a:spcAft>
              <a:defRPr sz="1100">
                <a:solidFill>
                  <a:schemeClr val="accent3"/>
                </a:solidFill>
              </a:defRPr>
            </a:lvl1pPr>
            <a:lvl2pPr marL="0" indent="0">
              <a:spcAft>
                <a:spcPts val="0"/>
              </a:spcAft>
              <a:buNone/>
              <a:defRPr sz="90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defRPr sz="90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defRPr sz="90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defRPr sz="9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984875" y="2297113"/>
            <a:ext cx="2556669" cy="2030412"/>
          </a:xfrm>
        </p:spPr>
        <p:txBody>
          <a:bodyPr/>
          <a:lstStyle>
            <a:lvl1pPr>
              <a:spcAft>
                <a:spcPts val="0"/>
              </a:spcAft>
              <a:defRPr sz="1100">
                <a:solidFill>
                  <a:schemeClr val="accent3"/>
                </a:solidFill>
              </a:defRPr>
            </a:lvl1pPr>
            <a:lvl2pPr marL="0" indent="0">
              <a:spcAft>
                <a:spcPts val="0"/>
              </a:spcAft>
              <a:buNone/>
              <a:defRPr sz="90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defRPr sz="90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defRPr sz="90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defRPr sz="9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078851" y="-6137"/>
            <a:ext cx="1462693" cy="418454"/>
          </a:xfrm>
          <a:solidFill>
            <a:schemeClr val="accent1"/>
          </a:solidFill>
        </p:spPr>
        <p:txBody>
          <a:bodyPr lIns="180000" rIns="180000" anchor="ctr" anchorCtr="0">
            <a:normAutofit/>
          </a:bodyPr>
          <a:lstStyle>
            <a:lvl1pPr algn="ctr">
              <a:spcAft>
                <a:spcPts val="0"/>
              </a:spcAft>
              <a:defRPr sz="1200" b="1" spc="38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, Title + Conten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04913" y="1140619"/>
            <a:ext cx="7936632" cy="270272"/>
          </a:xfrm>
        </p:spPr>
        <p:txBody>
          <a:bodyPr anchor="ctr" anchorCtr="0">
            <a:noAutofit/>
          </a:bodyPr>
          <a:lstStyle>
            <a:lvl1pPr>
              <a:defRPr sz="105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1947862" y="4651445"/>
            <a:ext cx="3902869" cy="266612"/>
          </a:xfrm>
        </p:spPr>
        <p:txBody>
          <a:bodyPr anchor="b" anchorCtr="0">
            <a:noAutofit/>
          </a:bodyPr>
          <a:lstStyle>
            <a:lvl1pPr>
              <a:spcAft>
                <a:spcPts val="0"/>
              </a:spcAft>
              <a:defRPr sz="788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078851" y="-6137"/>
            <a:ext cx="1462693" cy="418454"/>
          </a:xfrm>
          <a:solidFill>
            <a:schemeClr val="accent1"/>
          </a:solidFill>
        </p:spPr>
        <p:txBody>
          <a:bodyPr lIns="180000" rIns="180000" anchor="ctr" anchorCtr="0">
            <a:normAutofit/>
          </a:bodyPr>
          <a:lstStyle>
            <a:lvl1pPr algn="ctr">
              <a:spcAft>
                <a:spcPts val="0"/>
              </a:spcAft>
              <a:defRPr sz="1200" b="1" spc="38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22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1059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, Title (2 rows) + Conten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6" y="600076"/>
            <a:ext cx="7939088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02457" y="1411287"/>
            <a:ext cx="7939088" cy="269876"/>
          </a:xfrm>
        </p:spPr>
        <p:txBody>
          <a:bodyPr anchor="ctr" anchorCtr="0">
            <a:noAutofit/>
          </a:bodyPr>
          <a:lstStyle>
            <a:lvl1pPr>
              <a:defRPr sz="105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1947862" y="4651445"/>
            <a:ext cx="3902869" cy="266612"/>
          </a:xfrm>
        </p:spPr>
        <p:txBody>
          <a:bodyPr anchor="b" anchorCtr="0">
            <a:noAutofit/>
          </a:bodyPr>
          <a:lstStyle>
            <a:lvl1pPr>
              <a:spcAft>
                <a:spcPts val="0"/>
              </a:spcAft>
              <a:defRPr sz="788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078851" y="-6137"/>
            <a:ext cx="1462693" cy="418454"/>
          </a:xfrm>
          <a:solidFill>
            <a:schemeClr val="accent1"/>
          </a:solidFill>
        </p:spPr>
        <p:txBody>
          <a:bodyPr lIns="180000" rIns="180000" anchor="ctr" anchorCtr="0">
            <a:normAutofit/>
          </a:bodyPr>
          <a:lstStyle>
            <a:lvl1pPr algn="ctr">
              <a:spcAft>
                <a:spcPts val="0"/>
              </a:spcAft>
              <a:defRPr sz="1200" b="1" spc="38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1059">
          <p15:clr>
            <a:srgbClr val="A4A3A4"/>
          </p15:clr>
        </p15:guide>
        <p15:guide id="2" orient="horz" pos="1229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ditional referenc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6" name="Slide Number Placeholder 1"/>
          <p:cNvSpPr txBox="1">
            <a:spLocks/>
          </p:cNvSpPr>
          <p:nvPr userDrawn="1"/>
        </p:nvSpPr>
        <p:spPr>
          <a:xfrm>
            <a:off x="8270998" y="4788694"/>
            <a:ext cx="270546" cy="356400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685800" rtl="0" eaLnBrk="1" latinLnBrk="0" hangingPunct="1">
              <a:defRPr sz="7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025301-55EE-1443-AD97-51CD8510D59F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3250" y="600076"/>
            <a:ext cx="7938294" cy="2702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schemeClr val="bg2"/>
                </a:solidFill>
                <a:cs typeface="Arial" panose="020B0604020202020204" pitchFamily="34" charset="0"/>
              </a:rPr>
              <a:t>Click to edit Master title style</a:t>
            </a:r>
            <a:endParaRPr lang="en-GB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5870821" y="3966749"/>
            <a:ext cx="829355" cy="363920"/>
          </a:xfrm>
          <a:prstGeom prst="rect">
            <a:avLst/>
          </a:prstGeom>
          <a:noFill/>
        </p:spPr>
        <p:txBody>
          <a:bodyPr wrap="square" lIns="0" tIns="0" rIns="0" bIns="81000" rtlCol="0" anchor="b" anchorCtr="0">
            <a:spAutoFit/>
          </a:bodyPr>
          <a:lstStyle/>
          <a:p>
            <a:pPr algn="ctr" defTabSz="685783">
              <a:lnSpc>
                <a:spcPts val="1100"/>
              </a:lnSpc>
            </a:pPr>
            <a:r>
              <a:rPr lang="en-GB" sz="900" b="1" dirty="0">
                <a:solidFill>
                  <a:schemeClr val="bg2"/>
                </a:solidFill>
              </a:rPr>
              <a:t>NoSQL/SQL database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856285" y="3657450"/>
            <a:ext cx="891218" cy="918416"/>
            <a:chOff x="10594386" y="3140491"/>
            <a:chExt cx="1440000" cy="1440000"/>
          </a:xfrm>
        </p:grpSpPr>
        <p:sp>
          <p:nvSpPr>
            <p:cNvPr id="13" name="Oval 12"/>
            <p:cNvSpPr/>
            <p:nvPr/>
          </p:nvSpPr>
          <p:spPr>
            <a:xfrm>
              <a:off x="10594386" y="3140491"/>
              <a:ext cx="1440000" cy="1440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GB" sz="1013" dirty="0">
                <a:solidFill>
                  <a:schemeClr val="bg2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688117" y="3230491"/>
              <a:ext cx="1260000" cy="1260000"/>
            </a:xfrm>
            <a:prstGeom prst="rect">
              <a:avLst/>
            </a:prstGeom>
            <a:noFill/>
          </p:spPr>
          <p:txBody>
            <a:bodyPr wrap="square" lIns="0" tIns="0" rIns="0" bIns="27000" rtlCol="0" anchor="ctr" anchorCtr="0">
              <a:normAutofit/>
            </a:bodyPr>
            <a:lstStyle/>
            <a:p>
              <a:pPr algn="ctr" defTabSz="685783">
                <a:lnSpc>
                  <a:spcPts val="1100"/>
                </a:lnSpc>
              </a:pPr>
              <a:r>
                <a:rPr lang="en-GB" sz="900" b="1" dirty="0">
                  <a:solidFill>
                    <a:schemeClr val="bg2"/>
                  </a:solidFill>
                </a:rPr>
                <a:t>M</a:t>
              </a:r>
              <a:r>
                <a:rPr lang="en-GB" sz="900" b="1" dirty="0" smtClean="0">
                  <a:solidFill>
                    <a:schemeClr val="bg2"/>
                  </a:solidFill>
                </a:rPr>
                <a:t>achine </a:t>
              </a:r>
            </a:p>
            <a:p>
              <a:pPr algn="ctr" defTabSz="685783">
                <a:lnSpc>
                  <a:spcPts val="1100"/>
                </a:lnSpc>
              </a:pPr>
              <a:r>
                <a:rPr lang="en-GB" sz="900" b="1" dirty="0" smtClean="0">
                  <a:solidFill>
                    <a:schemeClr val="bg2"/>
                  </a:solidFill>
                </a:rPr>
                <a:t>learning</a:t>
              </a:r>
              <a:endParaRPr lang="en-GB" sz="900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15" name="Oval 14"/>
          <p:cNvSpPr/>
          <p:nvPr userDrawn="1"/>
        </p:nvSpPr>
        <p:spPr>
          <a:xfrm>
            <a:off x="5825279" y="3657450"/>
            <a:ext cx="920441" cy="918416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GB" sz="1013" dirty="0">
              <a:solidFill>
                <a:schemeClr val="bg2"/>
              </a:solidFill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xmlns="" id="{44AB2816-698B-9C43-99FB-66C29CBC06A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63224" y="4602093"/>
            <a:ext cx="807193" cy="284402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17" name="TextBox 5">
              <a:extLst>
                <a:ext uri="{FF2B5EF4-FFF2-40B4-BE49-F238E27FC236}">
                  <a16:creationId xmlns:a16="http://schemas.microsoft.com/office/drawing/2014/main" xmlns="" id="{C6B4DB19-075B-964C-A8C1-05CEC5C9917A}"/>
                </a:ext>
              </a:extLst>
            </p:cNvPr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8" name="TextBox 6">
              <a:extLst>
                <a:ext uri="{FF2B5EF4-FFF2-40B4-BE49-F238E27FC236}">
                  <a16:creationId xmlns:a16="http://schemas.microsoft.com/office/drawing/2014/main" xmlns="" id="{63A5701C-E781-6143-805C-A1F08C8B6226}"/>
                </a:ext>
              </a:extLst>
            </p:cNvPr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19" name="Oval 18"/>
          <p:cNvSpPr/>
          <p:nvPr userDrawn="1"/>
        </p:nvSpPr>
        <p:spPr>
          <a:xfrm>
            <a:off x="7858068" y="3651439"/>
            <a:ext cx="898800" cy="899077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GB" sz="1013" dirty="0">
              <a:solidFill>
                <a:schemeClr val="bg2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7908400" y="3693646"/>
            <a:ext cx="786450" cy="814661"/>
          </a:xfrm>
          <a:prstGeom prst="rect">
            <a:avLst/>
          </a:prstGeom>
          <a:noFill/>
        </p:spPr>
        <p:txBody>
          <a:bodyPr wrap="square" lIns="0" tIns="0" rIns="0" bIns="27000" rtlCol="0" anchor="ctr" anchorCtr="0">
            <a:normAutofit/>
          </a:bodyPr>
          <a:lstStyle/>
          <a:p>
            <a:pPr algn="ctr" defTabSz="685783">
              <a:lnSpc>
                <a:spcPts val="1100"/>
              </a:lnSpc>
            </a:pPr>
            <a:r>
              <a:rPr lang="en-GB" sz="900" b="1" dirty="0">
                <a:solidFill>
                  <a:schemeClr val="bg2"/>
                </a:solidFill>
              </a:rPr>
              <a:t>Advanced </a:t>
            </a:r>
            <a:br>
              <a:rPr lang="en-GB" sz="900" b="1" dirty="0">
                <a:solidFill>
                  <a:schemeClr val="bg2"/>
                </a:solidFill>
              </a:rPr>
            </a:br>
            <a:r>
              <a:rPr lang="en-GB" sz="900" b="1" dirty="0" smtClean="0">
                <a:solidFill>
                  <a:schemeClr val="bg2"/>
                </a:solidFill>
              </a:rPr>
              <a:t>analytics</a:t>
            </a:r>
            <a:endParaRPr lang="en-GB" sz="900" b="1" dirty="0">
              <a:solidFill>
                <a:schemeClr val="bg2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7078851" y="-5979"/>
            <a:ext cx="1462693" cy="4351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 smtClean="0"/>
              <a:t>REFERENCE</a:t>
            </a:r>
            <a:endParaRPr lang="fi-FI" b="1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21" hasCustomPrompt="1"/>
          </p:nvPr>
        </p:nvSpPr>
        <p:spPr>
          <a:xfrm>
            <a:off x="603249" y="2302225"/>
            <a:ext cx="2378490" cy="2034936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22" hasCustomPrompt="1"/>
          </p:nvPr>
        </p:nvSpPr>
        <p:spPr>
          <a:xfrm>
            <a:off x="3227827" y="2302225"/>
            <a:ext cx="2378490" cy="2034936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4" name="Text Placeholder 31"/>
          <p:cNvSpPr>
            <a:spLocks noGrp="1"/>
          </p:cNvSpPr>
          <p:nvPr>
            <p:ph type="body" sz="quarter" idx="23" hasCustomPrompt="1"/>
          </p:nvPr>
        </p:nvSpPr>
        <p:spPr>
          <a:xfrm>
            <a:off x="5852406" y="2302225"/>
            <a:ext cx="2689138" cy="1248927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5" name="Text Placeholder 31"/>
          <p:cNvSpPr>
            <a:spLocks noGrp="1"/>
          </p:cNvSpPr>
          <p:nvPr>
            <p:ph type="body" sz="quarter" idx="24" hasCustomPrompt="1"/>
          </p:nvPr>
        </p:nvSpPr>
        <p:spPr>
          <a:xfrm>
            <a:off x="603250" y="1193120"/>
            <a:ext cx="7938294" cy="913976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16219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(col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773029"/>
            <a:ext cx="7939088" cy="2202583"/>
          </a:xfrm>
          <a:solidFill>
            <a:schemeClr val="accent3"/>
          </a:solidFill>
        </p:spPr>
        <p:txBody>
          <a:bodyPr lIns="144000" tIns="108000" rIns="720000" bIns="10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6" y="600076"/>
            <a:ext cx="7939088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(colour)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6" y="600076"/>
            <a:ext cx="7939088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773030"/>
            <a:ext cx="5074443" cy="2202583"/>
          </a:xfrm>
          <a:solidFill>
            <a:schemeClr val="accent3"/>
          </a:solidFill>
        </p:spPr>
        <p:txBody>
          <a:bodyPr lIns="144000" tIns="108000" rIns="108000" bIns="10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676899" y="1773030"/>
            <a:ext cx="2864645" cy="2202583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88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+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9"/>
          <p:cNvGrpSpPr>
            <a:grpSpLocks noChangeAspect="1"/>
          </p:cNvGrpSpPr>
          <p:nvPr userDrawn="1"/>
        </p:nvGrpSpPr>
        <p:grpSpPr>
          <a:xfrm>
            <a:off x="1039009" y="1708211"/>
            <a:ext cx="2325761" cy="819447"/>
            <a:chOff x="2950192" y="3949121"/>
            <a:chExt cx="1320421" cy="465231"/>
          </a:xfrm>
        </p:grpSpPr>
        <p:sp>
          <p:nvSpPr>
            <p:cNvPr id="13" name="TextBox 10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solidFill>
              <a:srgbClr val="76A8F6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 dirty="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solidFill>
              <a:srgbClr val="0F1E8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 dirty="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6" name="TextBox 12"/>
          <p:cNvSpPr txBox="1"/>
          <p:nvPr userDrawn="1"/>
        </p:nvSpPr>
        <p:spPr>
          <a:xfrm>
            <a:off x="2742115" y="4281033"/>
            <a:ext cx="1958364" cy="3223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>
              <a:lnSpc>
                <a:spcPts val="900"/>
              </a:lnSpc>
              <a:spcAft>
                <a:spcPts val="675"/>
              </a:spcAft>
            </a:pPr>
            <a:r>
              <a:rPr lang="en-GB" sz="1050" dirty="0" err="1">
                <a:solidFill>
                  <a:srgbClr val="002060"/>
                </a:solidFill>
              </a:rPr>
              <a:t>www.vttresearch.com</a:t>
            </a:r>
            <a:endParaRPr lang="en-GB" sz="1050" dirty="0">
              <a:solidFill>
                <a:srgbClr val="002060"/>
              </a:solidFill>
            </a:endParaRPr>
          </a:p>
          <a:p>
            <a:pPr>
              <a:lnSpc>
                <a:spcPts val="900"/>
              </a:lnSpc>
            </a:pPr>
            <a:r>
              <a:rPr lang="en-GB" sz="1050" dirty="0">
                <a:solidFill>
                  <a:srgbClr val="002060"/>
                </a:solidFill>
              </a:rPr>
              <a:t>#</a:t>
            </a:r>
            <a:r>
              <a:rPr lang="en-GB" sz="1050" dirty="0" err="1">
                <a:solidFill>
                  <a:srgbClr val="002060"/>
                </a:solidFill>
              </a:rPr>
              <a:t>vttpeople</a:t>
            </a:r>
            <a:r>
              <a:rPr lang="en-GB" sz="1050" dirty="0">
                <a:solidFill>
                  <a:srgbClr val="002060"/>
                </a:solidFill>
              </a:rPr>
              <a:t> / @</a:t>
            </a:r>
            <a:r>
              <a:rPr lang="en-GB" sz="1050" dirty="0" err="1">
                <a:solidFill>
                  <a:srgbClr val="002060"/>
                </a:solidFill>
              </a:rPr>
              <a:t>VTTFinland</a:t>
            </a:r>
            <a:endParaRPr lang="en-GB" sz="1050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D6A054E-382A-014B-92E8-EC3A44FD5A07}"/>
              </a:ext>
            </a:extLst>
          </p:cNvPr>
          <p:cNvSpPr txBox="1"/>
          <p:nvPr userDrawn="1"/>
        </p:nvSpPr>
        <p:spPr>
          <a:xfrm>
            <a:off x="1226635" y="2794560"/>
            <a:ext cx="350891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i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fi-FI" sz="1400" b="1" i="0" kern="1200" dirty="0" err="1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brighter</a:t>
            </a:r>
            <a:r>
              <a:rPr lang="fi-FI" sz="1400" b="1" i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400" b="1" i="0" kern="1200" dirty="0" err="1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future</a:t>
            </a:r>
            <a:r>
              <a:rPr lang="fi-FI" sz="1400" b="1" i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fi-FI" sz="1400" b="1" i="0" kern="1200" dirty="0" err="1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created</a:t>
            </a:r>
            <a:r>
              <a:rPr lang="fi-FI" sz="1400" b="1" i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i="0" kern="1200" dirty="0" err="1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fi-FI" sz="1400" b="1" i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 science-</a:t>
            </a:r>
            <a:r>
              <a:rPr lang="fi-FI" sz="1400" b="1" i="0" kern="1200" dirty="0" err="1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fi-FI" sz="1400" b="1" i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400" b="1" i="0" kern="1200" dirty="0" err="1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innovations</a:t>
            </a:r>
            <a:r>
              <a:rPr lang="fi-FI" sz="1400" b="1" i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algn="l"/>
            <a:endParaRPr lang="fi-FI" sz="1400" b="1" dirty="0">
              <a:solidFill>
                <a:srgbClr val="00206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E475405E-BEE4-B042-91F3-2740215AF3F2}"/>
              </a:ext>
            </a:extLst>
          </p:cNvPr>
          <p:cNvGrpSpPr/>
          <p:nvPr userDrawn="1"/>
        </p:nvGrpSpPr>
        <p:grpSpPr>
          <a:xfrm>
            <a:off x="1276035" y="4218798"/>
            <a:ext cx="1340719" cy="467130"/>
            <a:chOff x="7015697" y="4103287"/>
            <a:chExt cx="1340719" cy="46713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xmlns="" id="{C9C782BA-B0AC-4944-9710-DB5F498B6E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015697" y="4148774"/>
              <a:ext cx="339145" cy="33914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6FEA9DDF-A0E4-4249-A2E5-BD4DA74E26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500225" y="4148774"/>
              <a:ext cx="340820" cy="34082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4BD05A31-A976-C140-B7B4-178E404723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966406" y="4103287"/>
              <a:ext cx="390010" cy="467130"/>
            </a:xfrm>
            <a:prstGeom prst="rect">
              <a:avLst/>
            </a:prstGeom>
          </p:spPr>
        </p:pic>
      </p:grp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Final slide +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 userDrawn="1"/>
        </p:nvSpPr>
        <p:spPr>
          <a:xfrm>
            <a:off x="2686757" y="4281033"/>
            <a:ext cx="1958364" cy="3223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>
              <a:lnSpc>
                <a:spcPts val="900"/>
              </a:lnSpc>
              <a:spcAft>
                <a:spcPts val="675"/>
              </a:spcAft>
            </a:pPr>
            <a:r>
              <a:rPr lang="en-GB" sz="1050" dirty="0" err="1">
                <a:solidFill>
                  <a:schemeClr val="bg1"/>
                </a:solidFill>
              </a:rPr>
              <a:t>www.vttresearch.com</a:t>
            </a:r>
            <a:endParaRPr lang="en-GB" sz="1050" dirty="0">
              <a:solidFill>
                <a:schemeClr val="bg1"/>
              </a:solidFill>
            </a:endParaRPr>
          </a:p>
          <a:p>
            <a:pPr>
              <a:lnSpc>
                <a:spcPts val="900"/>
              </a:lnSpc>
            </a:pPr>
            <a:r>
              <a:rPr lang="en-GB" sz="1050" dirty="0">
                <a:solidFill>
                  <a:schemeClr val="bg1"/>
                </a:solidFill>
              </a:rPr>
              <a:t>#</a:t>
            </a:r>
            <a:r>
              <a:rPr lang="en-GB" sz="1050" dirty="0" err="1">
                <a:solidFill>
                  <a:schemeClr val="bg1"/>
                </a:solidFill>
              </a:rPr>
              <a:t>vttpeople</a:t>
            </a:r>
            <a:r>
              <a:rPr lang="en-GB" sz="1050" dirty="0">
                <a:solidFill>
                  <a:schemeClr val="bg1"/>
                </a:solidFill>
              </a:rPr>
              <a:t> / @</a:t>
            </a:r>
            <a:r>
              <a:rPr lang="en-GB" sz="1050" dirty="0" err="1">
                <a:solidFill>
                  <a:schemeClr val="bg1"/>
                </a:solidFill>
              </a:rPr>
              <a:t>VTTFinland</a:t>
            </a:r>
            <a:endParaRPr lang="en-GB" sz="1050" dirty="0">
              <a:solidFill>
                <a:schemeClr val="bg1"/>
              </a:solidFill>
            </a:endParaRP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xmlns="" id="{7201C0D0-DD00-4742-8D15-B78465880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9010" y="1708211"/>
            <a:ext cx="2325764" cy="819447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xmlns="" id="{DB79CB03-3A4C-2D41-8996-9C9A6F557BDC}"/>
                </a:ext>
              </a:extLst>
            </p:cNvPr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xmlns="" id="{A1153B87-225F-3849-81C8-E79A8938A510}"/>
                </a:ext>
              </a:extLst>
            </p:cNvPr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D6A054E-382A-014B-92E8-EC3A44FD5A07}"/>
              </a:ext>
            </a:extLst>
          </p:cNvPr>
          <p:cNvSpPr txBox="1"/>
          <p:nvPr userDrawn="1"/>
        </p:nvSpPr>
        <p:spPr>
          <a:xfrm>
            <a:off x="1226635" y="2794560"/>
            <a:ext cx="350891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brighter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future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created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science-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innovations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algn="l"/>
            <a:endParaRPr lang="fi-FI" sz="1400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E475405E-BEE4-B042-91F3-2740215AF3F2}"/>
              </a:ext>
            </a:extLst>
          </p:cNvPr>
          <p:cNvGrpSpPr/>
          <p:nvPr userDrawn="1"/>
        </p:nvGrpSpPr>
        <p:grpSpPr>
          <a:xfrm>
            <a:off x="1220677" y="4218798"/>
            <a:ext cx="1340719" cy="467130"/>
            <a:chOff x="7015697" y="4103287"/>
            <a:chExt cx="1340719" cy="46713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C9C782BA-B0AC-4944-9710-DB5F498B6E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015697" y="4148774"/>
              <a:ext cx="339145" cy="33914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6FEA9DDF-A0E4-4249-A2E5-BD4DA74E26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500225" y="4148774"/>
              <a:ext cx="340820" cy="34082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4BD05A31-A976-C140-B7B4-178E404723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966406" y="4103287"/>
              <a:ext cx="390010" cy="467130"/>
            </a:xfrm>
            <a:prstGeom prst="rect">
              <a:avLst/>
            </a:prstGeom>
          </p:spPr>
        </p:pic>
      </p:grp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_Final slide 2 +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2"/>
          <p:cNvSpPr txBox="1"/>
          <p:nvPr userDrawn="1"/>
        </p:nvSpPr>
        <p:spPr>
          <a:xfrm>
            <a:off x="6845566" y="4281033"/>
            <a:ext cx="1958364" cy="3223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>
              <a:lnSpc>
                <a:spcPts val="900"/>
              </a:lnSpc>
              <a:spcAft>
                <a:spcPts val="675"/>
              </a:spcAft>
            </a:pPr>
            <a:r>
              <a:rPr lang="en-GB" sz="1050" dirty="0" err="1">
                <a:solidFill>
                  <a:schemeClr val="bg1"/>
                </a:solidFill>
              </a:rPr>
              <a:t>www.vttresearch.com</a:t>
            </a:r>
            <a:endParaRPr lang="en-GB" sz="1050" dirty="0">
              <a:solidFill>
                <a:schemeClr val="bg1"/>
              </a:solidFill>
            </a:endParaRPr>
          </a:p>
          <a:p>
            <a:pPr>
              <a:lnSpc>
                <a:spcPts val="900"/>
              </a:lnSpc>
            </a:pPr>
            <a:r>
              <a:rPr lang="en-GB" sz="1050" dirty="0">
                <a:solidFill>
                  <a:schemeClr val="bg1"/>
                </a:solidFill>
              </a:rPr>
              <a:t>#</a:t>
            </a:r>
            <a:r>
              <a:rPr lang="en-GB" sz="1050" dirty="0" err="1">
                <a:solidFill>
                  <a:schemeClr val="bg1"/>
                </a:solidFill>
              </a:rPr>
              <a:t>vttpeople</a:t>
            </a:r>
            <a:r>
              <a:rPr lang="en-GB" sz="1050" dirty="0">
                <a:solidFill>
                  <a:schemeClr val="bg1"/>
                </a:solidFill>
              </a:rPr>
              <a:t> / @</a:t>
            </a:r>
            <a:r>
              <a:rPr lang="en-GB" sz="1050" dirty="0" err="1">
                <a:solidFill>
                  <a:schemeClr val="bg1"/>
                </a:solidFill>
              </a:rPr>
              <a:t>VTTFinland</a:t>
            </a:r>
            <a:endParaRPr lang="en-GB" sz="1050" dirty="0">
              <a:solidFill>
                <a:schemeClr val="bg1"/>
              </a:solidFill>
            </a:endParaRP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xmlns="" id="{7201C0D0-DD00-4742-8D15-B78465880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9010" y="1708211"/>
            <a:ext cx="2325764" cy="819447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7" name="TextBox 5">
              <a:extLst>
                <a:ext uri="{FF2B5EF4-FFF2-40B4-BE49-F238E27FC236}">
                  <a16:creationId xmlns:a16="http://schemas.microsoft.com/office/drawing/2014/main" xmlns="" id="{DB79CB03-3A4C-2D41-8996-9C9A6F557BDC}"/>
                </a:ext>
              </a:extLst>
            </p:cNvPr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xmlns="" id="{A1153B87-225F-3849-81C8-E79A8938A510}"/>
                </a:ext>
              </a:extLst>
            </p:cNvPr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D6A054E-382A-014B-92E8-EC3A44FD5A07}"/>
              </a:ext>
            </a:extLst>
          </p:cNvPr>
          <p:cNvSpPr txBox="1"/>
          <p:nvPr userDrawn="1"/>
        </p:nvSpPr>
        <p:spPr>
          <a:xfrm>
            <a:off x="1226635" y="2794560"/>
            <a:ext cx="350891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brighter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future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created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science-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4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innovations</a:t>
            </a:r>
            <a:r>
              <a:rPr lang="fi-FI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algn="l"/>
            <a:endParaRPr lang="fi-FI" sz="1400" b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E475405E-BEE4-B042-91F3-2740215AF3F2}"/>
              </a:ext>
            </a:extLst>
          </p:cNvPr>
          <p:cNvGrpSpPr/>
          <p:nvPr userDrawn="1"/>
        </p:nvGrpSpPr>
        <p:grpSpPr>
          <a:xfrm>
            <a:off x="5379486" y="4218798"/>
            <a:ext cx="1340719" cy="467130"/>
            <a:chOff x="7015697" y="4103287"/>
            <a:chExt cx="1340719" cy="46713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C9C782BA-B0AC-4944-9710-DB5F498B6E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015697" y="4148774"/>
              <a:ext cx="339145" cy="33914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6FEA9DDF-A0E4-4249-A2E5-BD4DA74E26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500225" y="4148774"/>
              <a:ext cx="340820" cy="34082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4BD05A31-A976-C140-B7B4-178E404723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966406" y="4103287"/>
              <a:ext cx="390010" cy="4671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563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276350" y="2298355"/>
            <a:ext cx="6591300" cy="396189"/>
          </a:xfrm>
        </p:spPr>
        <p:txBody>
          <a:bodyPr anchor="b"/>
          <a:lstStyle>
            <a:lvl1pPr algn="ctr"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223" y="571500"/>
            <a:ext cx="7776797" cy="704106"/>
          </a:xfrm>
          <a:prstGeom prst="rect">
            <a:avLst/>
          </a:prstGeom>
        </p:spPr>
        <p:txBody>
          <a:bodyPr anchor="t" anchorCtr="0"/>
          <a:lstStyle>
            <a:lvl1pPr>
              <a:defRPr sz="2100">
                <a:solidFill>
                  <a:srgbClr val="000099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3224" y="1329612"/>
            <a:ext cx="3918439" cy="3086100"/>
          </a:xfrm>
          <a:prstGeom prst="rect">
            <a:avLst/>
          </a:prstGeom>
        </p:spPr>
        <p:txBody>
          <a:bodyPr/>
          <a:lstStyle>
            <a:lvl1pPr>
              <a:buClr>
                <a:srgbClr val="000099"/>
              </a:buClr>
              <a:defRPr sz="1700"/>
            </a:lvl1pPr>
            <a:lvl2pPr>
              <a:buClr>
                <a:srgbClr val="000099"/>
              </a:buClr>
              <a:defRPr sz="1500"/>
            </a:lvl2pPr>
            <a:lvl3pPr>
              <a:buClr>
                <a:srgbClr val="000099"/>
              </a:buClr>
              <a:defRPr sz="1400"/>
            </a:lvl3pPr>
            <a:lvl4pPr>
              <a:buClr>
                <a:srgbClr val="000099"/>
              </a:buClr>
              <a:defRPr sz="1200"/>
            </a:lvl4pPr>
            <a:lvl5pPr>
              <a:buClr>
                <a:srgbClr val="000099"/>
              </a:buCl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329612"/>
            <a:ext cx="3717681" cy="3086100"/>
          </a:xfrm>
          <a:prstGeom prst="rect">
            <a:avLst/>
          </a:prstGeom>
        </p:spPr>
        <p:txBody>
          <a:bodyPr/>
          <a:lstStyle>
            <a:lvl1pPr>
              <a:buClr>
                <a:srgbClr val="000099"/>
              </a:buClr>
              <a:defRPr sz="1700"/>
            </a:lvl1pPr>
            <a:lvl2pPr>
              <a:buClr>
                <a:srgbClr val="000099"/>
              </a:buClr>
              <a:defRPr sz="1500"/>
            </a:lvl2pPr>
            <a:lvl3pPr>
              <a:buClr>
                <a:srgbClr val="000099"/>
              </a:buClr>
              <a:defRPr sz="1400"/>
            </a:lvl3pPr>
            <a:lvl4pPr>
              <a:buClr>
                <a:srgbClr val="000099"/>
              </a:buClr>
              <a:defRPr sz="1200"/>
            </a:lvl4pPr>
            <a:lvl5pPr>
              <a:buClr>
                <a:srgbClr val="000099"/>
              </a:buCl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507" y="141319"/>
            <a:ext cx="1127973" cy="324197"/>
          </a:xfrm>
          <a:prstGeom prst="rect">
            <a:avLst/>
          </a:prstGeom>
        </p:spPr>
      </p:pic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6989472" y="4782185"/>
            <a:ext cx="1969477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67D9A48-53D3-4DEC-8584-B687B021645A}" type="slidenum">
              <a:rPr lang="en-GB" sz="700" noProof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7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8595" y="4836191"/>
            <a:ext cx="3615722" cy="273844"/>
          </a:xfrm>
          <a:prstGeom prst="rect">
            <a:avLst/>
          </a:prstGeom>
        </p:spPr>
        <p:txBody>
          <a:bodyPr/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541988" y="4782185"/>
            <a:ext cx="1969477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68F2BA-7CF2-4A97-B4B1-A88BFC993677}" type="datetimeFigureOut">
              <a:rPr lang="en-GB" sz="700" noProof="0" smtClean="0">
                <a:solidFill>
                  <a:schemeClr val="tx1"/>
                </a:solidFill>
              </a:rPr>
              <a:pPr/>
              <a:t>29/04/2018</a:t>
            </a:fld>
            <a:endParaRPr lang="en-GB" sz="7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597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225" y="571503"/>
            <a:ext cx="7745270" cy="703660"/>
          </a:xfrm>
        </p:spPr>
        <p:txBody>
          <a:bodyPr anchor="t" anchorCtr="0"/>
          <a:lstStyle>
            <a:lvl1pPr algn="l">
              <a:defRPr sz="2100">
                <a:solidFill>
                  <a:srgbClr val="000099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507" y="141319"/>
            <a:ext cx="1127973" cy="324197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89472" y="4782185"/>
            <a:ext cx="1969477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67D9A48-53D3-4DEC-8584-B687B021645A}" type="slidenum">
              <a:rPr lang="en-GB" sz="700" noProof="0" smtClean="0">
                <a:solidFill>
                  <a:srgbClr val="000000"/>
                </a:solidFill>
                <a:cs typeface="Arial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700" noProof="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8595" y="4836191"/>
            <a:ext cx="3615722" cy="273844"/>
          </a:xfrm>
          <a:prstGeom prst="rect">
            <a:avLst/>
          </a:prstGeom>
        </p:spPr>
        <p:txBody>
          <a:bodyPr/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endParaRPr lang="en-GB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4658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Slid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7" y="600076"/>
            <a:ext cx="4104481" cy="779032"/>
          </a:xfrm>
        </p:spPr>
        <p:txBody>
          <a:bodyPr wrap="square" bIns="216000">
            <a:spAutoFit/>
          </a:bodyPr>
          <a:lstStyle>
            <a:lvl1pPr>
              <a:defRPr sz="4050"/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7" y="1379108"/>
            <a:ext cx="4104481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white Title Slide 1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7" y="600076"/>
            <a:ext cx="4104481" cy="779032"/>
          </a:xfrm>
        </p:spPr>
        <p:txBody>
          <a:bodyPr wrap="square" bIns="216000">
            <a:spAutoFit/>
          </a:bodyPr>
          <a:lstStyle>
            <a:lvl1pPr>
              <a:defRPr sz="4050"/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7" y="1379108"/>
            <a:ext cx="4104481" cy="236852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140619"/>
            <a:ext cx="7939088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(2 rows)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410892"/>
            <a:ext cx="7939088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6" y="600076"/>
            <a:ext cx="7939088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140619"/>
            <a:ext cx="3835004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06541" y="1140619"/>
            <a:ext cx="3835003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(2 rows) +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410892"/>
            <a:ext cx="3835004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602456" y="600075"/>
            <a:ext cx="7939088" cy="540544"/>
          </a:xfrm>
        </p:spPr>
        <p:txBody>
          <a:bodyPr>
            <a:noAutofit/>
          </a:bodyPr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06541" y="1410892"/>
            <a:ext cx="3835003" cy="291584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548">
          <p15:clr>
            <a:srgbClr val="A4A3A4"/>
          </p15:clr>
        </p15:guide>
        <p15:guide id="2" orient="horz" pos="719">
          <p15:clr>
            <a:srgbClr val="A4A3A4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Content, 1/2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7" y="1140619"/>
            <a:ext cx="3902869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7" y="600076"/>
            <a:ext cx="3902869" cy="270272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(2 rows) + Content, 1/2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7" y="1410892"/>
            <a:ext cx="3902869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7" y="600076"/>
            <a:ext cx="3902869" cy="540543"/>
          </a:xfrm>
        </p:spPr>
        <p:txBody>
          <a:bodyPr/>
          <a:lstStyle/>
          <a:p>
            <a:r>
              <a:rPr lang="en-US" dirty="0" smtClean="0"/>
              <a:t>Click to add title (2 rows)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12569" y="0"/>
            <a:ext cx="3228975" cy="4326731"/>
          </a:xfrm>
          <a:solidFill>
            <a:schemeClr val="bg1">
              <a:lumMod val="6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7" y="1140619"/>
            <a:ext cx="3902869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7" y="600077"/>
            <a:ext cx="3902869" cy="270272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(2 rows) +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12569" y="0"/>
            <a:ext cx="3228975" cy="4326731"/>
          </a:xfrm>
          <a:solidFill>
            <a:schemeClr val="bg1">
              <a:lumMod val="6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7" y="1410892"/>
            <a:ext cx="3902869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7" y="600076"/>
            <a:ext cx="3902869" cy="540543"/>
          </a:xfrm>
        </p:spPr>
        <p:txBody>
          <a:bodyPr/>
          <a:lstStyle/>
          <a:p>
            <a:r>
              <a:rPr lang="en-US" dirty="0" smtClean="0"/>
              <a:t>Click to add title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Conten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7" y="1140619"/>
            <a:ext cx="3902869" cy="3186113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7" y="600076"/>
            <a:ext cx="3902869" cy="270272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12569" y="0"/>
            <a:ext cx="3228975" cy="2437210"/>
          </a:xfrm>
          <a:solidFill>
            <a:schemeClr val="bg1">
              <a:lumMod val="6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2569" y="2518173"/>
            <a:ext cx="3228975" cy="1808559"/>
          </a:xfrm>
          <a:solidFill>
            <a:schemeClr val="bg1">
              <a:lumMod val="6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(2 rows) + Conten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7" y="1410892"/>
            <a:ext cx="3902869" cy="291584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7" y="600076"/>
            <a:ext cx="3902869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12569" y="0"/>
            <a:ext cx="3228975" cy="2437210"/>
          </a:xfrm>
          <a:solidFill>
            <a:schemeClr val="bg1">
              <a:lumMod val="6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2569" y="2518173"/>
            <a:ext cx="3228975" cy="1808559"/>
          </a:xfrm>
          <a:solidFill>
            <a:schemeClr val="bg1">
              <a:lumMod val="6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Lead-in +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0" y="1140619"/>
            <a:ext cx="7938294" cy="94535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add lead-in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3250" y="2356247"/>
            <a:ext cx="3834210" cy="1970484"/>
          </a:xfrm>
        </p:spPr>
        <p:txBody>
          <a:bodyPr/>
          <a:lstStyle>
            <a:lvl1pPr>
              <a:spcAft>
                <a:spcPts val="525"/>
              </a:spcAft>
              <a:defRPr sz="1050" b="1"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706541" y="2356247"/>
            <a:ext cx="3835003" cy="1970484"/>
          </a:xfrm>
        </p:spPr>
        <p:txBody>
          <a:bodyPr/>
          <a:lstStyle>
            <a:lvl1pPr>
              <a:spcAft>
                <a:spcPts val="525"/>
              </a:spcAft>
              <a:defRPr sz="1050" b="1"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3" orient="horz" pos="1314">
          <p15:clr>
            <a:srgbClr val="A4A3A4"/>
          </p15:clr>
        </p15:guide>
        <p15:guide id="4" orient="horz" pos="1484">
          <p15:clr>
            <a:srgbClr val="A4A3A4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Lead-in + Content (2 columns)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067456"/>
            <a:ext cx="3902869" cy="74704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add lead-in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2456" y="2058193"/>
            <a:ext cx="1882800" cy="2269331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buClrTx/>
              <a:defRPr sz="900" b="0">
                <a:solidFill>
                  <a:schemeClr val="bg1"/>
                </a:solidFill>
              </a:defRPr>
            </a:lvl1pPr>
            <a:lvl2pPr>
              <a:spcAft>
                <a:spcPts val="0"/>
              </a:spcAft>
              <a:buClrTx/>
              <a:defRPr sz="900" b="0">
                <a:solidFill>
                  <a:schemeClr val="bg1"/>
                </a:solidFill>
              </a:defRPr>
            </a:lvl2pPr>
            <a:lvl3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622551" y="2058193"/>
            <a:ext cx="1882800" cy="2270811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buClrTx/>
              <a:defRPr sz="900" b="0">
                <a:solidFill>
                  <a:schemeClr val="bg1"/>
                </a:solidFill>
              </a:defRPr>
            </a:lvl1pPr>
            <a:lvl2pPr>
              <a:spcAft>
                <a:spcPts val="0"/>
              </a:spcAft>
              <a:buClrTx/>
              <a:defRPr sz="900" b="0">
                <a:solidFill>
                  <a:schemeClr val="bg1"/>
                </a:solidFill>
              </a:defRPr>
            </a:lvl2pPr>
            <a:lvl3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602456" y="600076"/>
            <a:ext cx="3902869" cy="270272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706939" y="600076"/>
            <a:ext cx="3834606" cy="2556668"/>
          </a:xfrm>
          <a:solidFill>
            <a:schemeClr val="bg1">
              <a:lumMod val="6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3" orient="horz" pos="1314">
          <p15:clr>
            <a:srgbClr val="A4A3A4"/>
          </p15:clr>
        </p15:guide>
        <p15:guide id="4" orient="horz" pos="1484">
          <p15:clr>
            <a:srgbClr val="A4A3A4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(2 rows) + Lead-in + Content (2 columns)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338929"/>
            <a:ext cx="3902869" cy="74704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add lead-in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2456" y="2329667"/>
            <a:ext cx="1882800" cy="1997858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buClrTx/>
              <a:defRPr sz="900" b="0">
                <a:solidFill>
                  <a:schemeClr val="bg1"/>
                </a:solidFill>
              </a:defRPr>
            </a:lvl1pPr>
            <a:lvl2pPr>
              <a:spcAft>
                <a:spcPts val="0"/>
              </a:spcAft>
              <a:buClrTx/>
              <a:defRPr sz="900" b="0">
                <a:solidFill>
                  <a:schemeClr val="bg1"/>
                </a:solidFill>
              </a:defRPr>
            </a:lvl2pPr>
            <a:lvl3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622551" y="2329666"/>
            <a:ext cx="1882800" cy="1999161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buClrTx/>
              <a:defRPr sz="900" b="0">
                <a:solidFill>
                  <a:schemeClr val="bg1"/>
                </a:solidFill>
              </a:defRPr>
            </a:lvl1pPr>
            <a:lvl2pPr>
              <a:spcAft>
                <a:spcPts val="0"/>
              </a:spcAft>
              <a:buClrTx/>
              <a:defRPr sz="900" b="0">
                <a:solidFill>
                  <a:schemeClr val="bg1"/>
                </a:solidFill>
              </a:defRPr>
            </a:lvl2pPr>
            <a:lvl3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buClrTx/>
              <a:defRPr sz="900" b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602456" y="600075"/>
            <a:ext cx="3902869" cy="541337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706939" y="600076"/>
            <a:ext cx="3834606" cy="2556668"/>
          </a:xfrm>
          <a:solidFill>
            <a:schemeClr val="bg1">
              <a:lumMod val="6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3" orient="horz" pos="1314">
          <p15:clr>
            <a:srgbClr val="A4A3A4"/>
          </p15:clr>
        </p15:guide>
        <p15:guide id="4" orient="horz" pos="1484">
          <p15:clr>
            <a:srgbClr val="A4A3A4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, white Title + Lead-in + Conten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140619"/>
            <a:ext cx="7939088" cy="839461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0"/>
            <a:endParaRPr lang="en-GB" dirty="0" smtClean="0"/>
          </a:p>
          <a:p>
            <a:pPr lvl="0"/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250" y="2297113"/>
            <a:ext cx="2557463" cy="2030412"/>
          </a:xfrm>
        </p:spPr>
        <p:txBody>
          <a:bodyPr/>
          <a:lstStyle>
            <a:lvl1pPr>
              <a:spcAft>
                <a:spcPts val="0"/>
              </a:spcAft>
              <a:defRPr sz="11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2pPr>
            <a:lvl3pPr>
              <a:spcAft>
                <a:spcPts val="0"/>
              </a:spcAft>
              <a:defRPr sz="90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defRPr sz="90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defRPr sz="9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294063" y="2297113"/>
            <a:ext cx="2557463" cy="2030412"/>
          </a:xfrm>
        </p:spPr>
        <p:txBody>
          <a:bodyPr/>
          <a:lstStyle>
            <a:lvl1pPr>
              <a:spcAft>
                <a:spcPts val="0"/>
              </a:spcAft>
              <a:defRPr sz="11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2pPr>
            <a:lvl3pPr>
              <a:spcAft>
                <a:spcPts val="0"/>
              </a:spcAft>
              <a:defRPr sz="90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defRPr sz="90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defRPr sz="9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984875" y="2297113"/>
            <a:ext cx="2556669" cy="2030412"/>
          </a:xfrm>
        </p:spPr>
        <p:txBody>
          <a:bodyPr/>
          <a:lstStyle>
            <a:lvl1pPr>
              <a:spcAft>
                <a:spcPts val="0"/>
              </a:spcAft>
              <a:defRPr sz="11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2pPr>
            <a:lvl3pPr>
              <a:spcAft>
                <a:spcPts val="0"/>
              </a:spcAft>
              <a:defRPr sz="90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defRPr sz="90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defRPr sz="9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078851" y="-6137"/>
            <a:ext cx="1462693" cy="418454"/>
          </a:xfrm>
          <a:solidFill>
            <a:schemeClr val="accent1"/>
          </a:solidFill>
        </p:spPr>
        <p:txBody>
          <a:bodyPr lIns="180000" rIns="180000" anchor="ctr" anchorCtr="0">
            <a:normAutofit/>
          </a:bodyPr>
          <a:lstStyle>
            <a:lvl1pPr algn="ctr">
              <a:spcAft>
                <a:spcPts val="0"/>
              </a:spcAft>
              <a:defRPr sz="1200" b="1" spc="38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, white Title + Conten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02457" y="1140619"/>
            <a:ext cx="7939088" cy="270272"/>
          </a:xfrm>
        </p:spPr>
        <p:txBody>
          <a:bodyPr anchor="ctr" anchorCtr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pPr lvl="0"/>
            <a:endParaRPr lang="en-US" dirty="0" smtClean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1947862" y="4651445"/>
            <a:ext cx="3902869" cy="266612"/>
          </a:xfrm>
        </p:spPr>
        <p:txBody>
          <a:bodyPr anchor="b" anchorCtr="0">
            <a:noAutofit/>
          </a:bodyPr>
          <a:lstStyle>
            <a:lvl1pPr>
              <a:spcAft>
                <a:spcPts val="0"/>
              </a:spcAft>
              <a:defRPr sz="788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078851" y="-6137"/>
            <a:ext cx="1462693" cy="418454"/>
          </a:xfrm>
          <a:solidFill>
            <a:schemeClr val="accent1"/>
          </a:solidFill>
        </p:spPr>
        <p:txBody>
          <a:bodyPr lIns="180000" rIns="180000" anchor="ctr" anchorCtr="0">
            <a:normAutofit/>
          </a:bodyPr>
          <a:lstStyle>
            <a:lvl1pPr algn="ctr">
              <a:spcAft>
                <a:spcPts val="0"/>
              </a:spcAft>
              <a:defRPr sz="1200" b="1" spc="38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1059">
          <p15:clr>
            <a:srgbClr val="A4A3A4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, white Title (2 rows) + Conten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6" y="600076"/>
            <a:ext cx="7939088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02457" y="1411287"/>
            <a:ext cx="7939088" cy="269876"/>
          </a:xfrm>
        </p:spPr>
        <p:txBody>
          <a:bodyPr anchor="ctr" anchorCtr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pPr lvl="0"/>
            <a:endParaRPr lang="en-US" dirty="0" smtClean="0"/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1947863" y="4651445"/>
            <a:ext cx="3902868" cy="266612"/>
          </a:xfrm>
        </p:spPr>
        <p:txBody>
          <a:bodyPr anchor="b" anchorCtr="0">
            <a:noAutofit/>
          </a:bodyPr>
          <a:lstStyle>
            <a:lvl1pPr>
              <a:spcAft>
                <a:spcPts val="0"/>
              </a:spcAft>
              <a:defRPr sz="788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078851" y="-6137"/>
            <a:ext cx="1462693" cy="418454"/>
          </a:xfrm>
          <a:solidFill>
            <a:schemeClr val="accent1"/>
          </a:solidFill>
        </p:spPr>
        <p:txBody>
          <a:bodyPr lIns="180000" rIns="180000" anchor="ctr" anchorCtr="0">
            <a:normAutofit/>
          </a:bodyPr>
          <a:lstStyle>
            <a:lvl1pPr algn="ctr">
              <a:spcAft>
                <a:spcPts val="0"/>
              </a:spcAft>
              <a:defRPr sz="1200" b="1" spc="38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1059">
          <p15:clr>
            <a:srgbClr val="A4A3A4"/>
          </p15:clr>
        </p15:guide>
        <p15:guide id="2" orient="horz" pos="1229">
          <p15:clr>
            <a:srgbClr val="A4A3A4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Content (col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645375"/>
            <a:ext cx="6888005" cy="2117170"/>
          </a:xfrm>
          <a:solidFill>
            <a:schemeClr val="accent3"/>
          </a:solidFill>
        </p:spPr>
        <p:txBody>
          <a:bodyPr lIns="144000" tIns="108000" rIns="108000" bIns="10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6" y="600076"/>
            <a:ext cx="7939088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Content (colour)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2456" y="600076"/>
            <a:ext cx="7939088" cy="540543"/>
          </a:xfrm>
        </p:spPr>
        <p:txBody>
          <a:bodyPr/>
          <a:lstStyle/>
          <a:p>
            <a:r>
              <a:rPr lang="en-US" dirty="0" smtClean="0"/>
              <a:t>Click to add title </a:t>
            </a:r>
            <a:br>
              <a:rPr lang="en-US" dirty="0" smtClean="0"/>
            </a:br>
            <a:r>
              <a:rPr lang="en-US" dirty="0" smtClean="0"/>
              <a:t>(2 rows)</a:t>
            </a:r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2456" y="1774624"/>
            <a:ext cx="5074443" cy="2200989"/>
          </a:xfrm>
          <a:solidFill>
            <a:schemeClr val="accent3"/>
          </a:solidFill>
        </p:spPr>
        <p:txBody>
          <a:bodyPr lIns="144000" tIns="108000" rIns="108000" bIns="10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676899" y="1773030"/>
            <a:ext cx="2864645" cy="2202583"/>
          </a:xfrm>
          <a:solidFill>
            <a:schemeClr val="bg1">
              <a:lumMod val="6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add title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instructio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-1476672" y="23320"/>
            <a:ext cx="1395848" cy="2777683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dirty="0" smtClean="0">
                <a:solidFill>
                  <a:srgbClr val="000099"/>
                </a:solidFill>
              </a:rPr>
              <a:t>You can find </a:t>
            </a:r>
            <a:br>
              <a:rPr lang="en-GB" sz="800" dirty="0" smtClean="0">
                <a:solidFill>
                  <a:srgbClr val="000099"/>
                </a:solidFill>
              </a:rPr>
            </a:br>
            <a:r>
              <a:rPr lang="en-GB" sz="800" dirty="0" smtClean="0">
                <a:solidFill>
                  <a:srgbClr val="000099"/>
                </a:solidFill>
              </a:rPr>
              <a:t>VTT slide template in </a:t>
            </a:r>
            <a:r>
              <a:rPr lang="en-GB" sz="800" b="1" dirty="0" smtClean="0">
                <a:solidFill>
                  <a:srgbClr val="000099"/>
                </a:solidFill>
              </a:rPr>
              <a:t>ENGLISH</a:t>
            </a:r>
            <a:r>
              <a:rPr lang="en-GB" sz="800" dirty="0" smtClean="0">
                <a:solidFill>
                  <a:srgbClr val="000099"/>
                </a:solidFill>
              </a:rPr>
              <a:t> </a:t>
            </a:r>
            <a:br>
              <a:rPr lang="en-GB" sz="800" dirty="0" smtClean="0">
                <a:solidFill>
                  <a:srgbClr val="000099"/>
                </a:solidFill>
              </a:rPr>
            </a:br>
            <a:r>
              <a:rPr lang="en-GB" sz="800" dirty="0" smtClean="0">
                <a:solidFill>
                  <a:srgbClr val="000099"/>
                </a:solidFill>
              </a:rPr>
              <a:t>by choosing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800" dirty="0" smtClean="0">
              <a:solidFill>
                <a:srgbClr val="000099"/>
              </a:solidFill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b="1" dirty="0" smtClean="0">
                <a:solidFill>
                  <a:srgbClr val="000099"/>
                </a:solidFill>
              </a:rPr>
              <a:t>Home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b="1" dirty="0" smtClean="0">
                <a:solidFill>
                  <a:srgbClr val="000099"/>
                </a:solidFill>
              </a:rPr>
              <a:t>New Slide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dirty="0" smtClean="0">
                <a:solidFill>
                  <a:srgbClr val="000099"/>
                </a:solidFill>
              </a:rPr>
              <a:t>(click the text New Slide)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800" dirty="0" smtClean="0">
              <a:solidFill>
                <a:srgbClr val="000099"/>
              </a:solidFill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dirty="0" smtClean="0">
                <a:solidFill>
                  <a:srgbClr val="000099"/>
                </a:solidFill>
              </a:rPr>
              <a:t>Pick from there a suitable Master for each of the pages in your presentation.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800" dirty="0" smtClean="0">
              <a:solidFill>
                <a:srgbClr val="000099"/>
              </a:solidFill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dirty="0" smtClean="0">
                <a:solidFill>
                  <a:srgbClr val="000099"/>
                </a:solidFill>
              </a:rPr>
              <a:t>VTT slide template in </a:t>
            </a:r>
            <a:r>
              <a:rPr lang="en-GB" sz="800" b="1" dirty="0" smtClean="0">
                <a:solidFill>
                  <a:srgbClr val="000099"/>
                </a:solidFill>
              </a:rPr>
              <a:t>FINNISH</a:t>
            </a:r>
            <a:r>
              <a:rPr lang="en-GB" sz="800" dirty="0" smtClean="0">
                <a:solidFill>
                  <a:srgbClr val="000099"/>
                </a:solidFill>
              </a:rPr>
              <a:t> </a:t>
            </a:r>
            <a:br>
              <a:rPr lang="en-GB" sz="800" dirty="0" smtClean="0">
                <a:solidFill>
                  <a:srgbClr val="000099"/>
                </a:solidFill>
              </a:rPr>
            </a:br>
            <a:r>
              <a:rPr lang="en-GB" sz="800" dirty="0" smtClean="0">
                <a:solidFill>
                  <a:srgbClr val="000099"/>
                </a:solidFill>
              </a:rPr>
              <a:t>can be found </a:t>
            </a:r>
            <a:br>
              <a:rPr lang="en-GB" sz="800" dirty="0" smtClean="0">
                <a:solidFill>
                  <a:srgbClr val="000099"/>
                </a:solidFill>
              </a:rPr>
            </a:br>
            <a:r>
              <a:rPr lang="en-GB" sz="800" dirty="0" smtClean="0">
                <a:solidFill>
                  <a:srgbClr val="000099"/>
                </a:solidFill>
              </a:rPr>
              <a:t>by choosing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800" dirty="0" smtClean="0">
              <a:solidFill>
                <a:srgbClr val="000099"/>
              </a:solidFill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b="1" dirty="0" smtClean="0">
                <a:solidFill>
                  <a:srgbClr val="000099"/>
                </a:solidFill>
              </a:rPr>
              <a:t>File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b="1" dirty="0" smtClean="0">
                <a:solidFill>
                  <a:srgbClr val="000099"/>
                </a:solidFill>
              </a:rPr>
              <a:t>New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b="1" dirty="0" smtClean="0">
                <a:solidFill>
                  <a:srgbClr val="000099"/>
                </a:solidFill>
              </a:rPr>
              <a:t>My templates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b="1" dirty="0" smtClean="0">
                <a:solidFill>
                  <a:srgbClr val="000099"/>
                </a:solidFill>
              </a:rPr>
              <a:t>VTT </a:t>
            </a:r>
            <a:r>
              <a:rPr lang="en-GB" sz="800" b="1" dirty="0" err="1" smtClean="0">
                <a:solidFill>
                  <a:srgbClr val="000099"/>
                </a:solidFill>
              </a:rPr>
              <a:t>yleispohjat</a:t>
            </a:r>
            <a:endParaRPr lang="en-US" sz="800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1939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2" name="Rectangle 3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109548" y="2409826"/>
            <a:ext cx="5517173" cy="1134033"/>
          </a:xfrm>
          <a:prstGeom prst="rect">
            <a:avLst/>
          </a:prstGeom>
        </p:spPr>
        <p:txBody>
          <a:bodyPr anchor="t" anchorCtr="0"/>
          <a:lstStyle>
            <a:lvl1pPr algn="l">
              <a:defRPr sz="2400">
                <a:solidFill>
                  <a:srgbClr val="000099"/>
                </a:solidFill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  <p:sp>
        <p:nvSpPr>
          <p:cNvPr id="4133" name="Rectangle 37"/>
          <p:cNvSpPr>
            <a:spLocks noGrp="1" noChangeArrowheads="1"/>
          </p:cNvSpPr>
          <p:nvPr>
            <p:ph type="subTitle" idx="1"/>
          </p:nvPr>
        </p:nvSpPr>
        <p:spPr>
          <a:xfrm>
            <a:off x="3109548" y="3759997"/>
            <a:ext cx="5517173" cy="1350038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b="1">
                <a:solidFill>
                  <a:srgbClr val="0066FF"/>
                </a:solidFill>
              </a:defRPr>
            </a:lvl1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0" y="0"/>
            <a:ext cx="9144000" cy="2139702"/>
          </a:xfrm>
          <a:prstGeom prst="rect">
            <a:avLst/>
          </a:prstGeom>
          <a:solidFill>
            <a:srgbClr val="009EE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800" dirty="0" smtClean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27" b="1521"/>
          <a:stretch/>
        </p:blipFill>
        <p:spPr>
          <a:xfrm>
            <a:off x="2" y="-74544"/>
            <a:ext cx="9158517" cy="221424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 userDrawn="1"/>
        </p:nvSpPr>
        <p:spPr>
          <a:xfrm>
            <a:off x="716802" y="141480"/>
            <a:ext cx="4187543" cy="19620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b="1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VTT TECHNICAL RESEARCH CENTRE OF FINLAND LTD</a:t>
            </a:r>
            <a:endParaRPr lang="en-GB" sz="8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7629571" y="280650"/>
            <a:ext cx="1167729" cy="480110"/>
          </a:xfrm>
          <a:prstGeom prst="rect">
            <a:avLst/>
          </a:prstGeom>
          <a:solidFill>
            <a:srgbClr val="009EE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685817"/>
            <a:endParaRPr lang="en-GB" sz="1800" dirty="0" smtClean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90" y="418131"/>
            <a:ext cx="1308881" cy="371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9748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225" y="571503"/>
            <a:ext cx="7745270" cy="703660"/>
          </a:xfrm>
        </p:spPr>
        <p:txBody>
          <a:bodyPr anchor="t" anchorCtr="0"/>
          <a:lstStyle>
            <a:lvl1pPr algn="l">
              <a:defRPr sz="2100">
                <a:solidFill>
                  <a:srgbClr val="000099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225" y="1329931"/>
            <a:ext cx="7745270" cy="3077765"/>
          </a:xfrm>
        </p:spPr>
        <p:txBody>
          <a:bodyPr/>
          <a:lstStyle>
            <a:lvl1pPr>
              <a:buClr>
                <a:srgbClr val="000099"/>
              </a:buClr>
              <a:defRPr sz="1700"/>
            </a:lvl1pPr>
            <a:lvl2pPr>
              <a:buClr>
                <a:srgbClr val="000099"/>
              </a:buClr>
              <a:defRPr/>
            </a:lvl2pPr>
            <a:lvl3pPr>
              <a:buClr>
                <a:srgbClr val="000099"/>
              </a:buClr>
              <a:defRPr sz="1400"/>
            </a:lvl3pPr>
            <a:lvl4pPr>
              <a:buClr>
                <a:srgbClr val="000099"/>
              </a:buClr>
              <a:defRPr sz="1200"/>
            </a:lvl4pPr>
            <a:lvl5pPr>
              <a:buClr>
                <a:srgbClr val="000099"/>
              </a:buClr>
              <a:defRPr sz="1100"/>
            </a:lvl5pPr>
          </a:lstStyle>
          <a:p>
            <a:pPr lvl="0"/>
            <a:r>
              <a:rPr lang="en-US" noProof="0" dirty="0" smtClean="0"/>
              <a:t>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GB" noProof="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507" y="141319"/>
            <a:ext cx="1127973" cy="324197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89472" y="4782185"/>
            <a:ext cx="1969477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7D9A48-53D3-4DEC-8584-B687B021645A}" type="slidenum">
              <a:rPr lang="en-GB" sz="700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‹#›</a:t>
            </a:fld>
            <a:endParaRPr lang="en-GB" sz="7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8595" y="4836191"/>
            <a:ext cx="3615722" cy="273844"/>
          </a:xfrm>
          <a:prstGeom prst="rect">
            <a:avLst/>
          </a:prstGeom>
        </p:spPr>
        <p:txBody>
          <a:bodyPr/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3665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223" y="571500"/>
            <a:ext cx="7776797" cy="704106"/>
          </a:xfrm>
          <a:prstGeom prst="rect">
            <a:avLst/>
          </a:prstGeom>
        </p:spPr>
        <p:txBody>
          <a:bodyPr anchor="t" anchorCtr="0"/>
          <a:lstStyle>
            <a:lvl1pPr>
              <a:defRPr sz="2100">
                <a:solidFill>
                  <a:srgbClr val="000099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3224" y="1329612"/>
            <a:ext cx="3918439" cy="3086100"/>
          </a:xfrm>
          <a:prstGeom prst="rect">
            <a:avLst/>
          </a:prstGeom>
        </p:spPr>
        <p:txBody>
          <a:bodyPr/>
          <a:lstStyle>
            <a:lvl1pPr>
              <a:buClr>
                <a:srgbClr val="000099"/>
              </a:buClr>
              <a:defRPr sz="1700"/>
            </a:lvl1pPr>
            <a:lvl2pPr>
              <a:buClr>
                <a:srgbClr val="000099"/>
              </a:buClr>
              <a:defRPr sz="1500"/>
            </a:lvl2pPr>
            <a:lvl3pPr>
              <a:buClr>
                <a:srgbClr val="000099"/>
              </a:buClr>
              <a:defRPr sz="1400"/>
            </a:lvl3pPr>
            <a:lvl4pPr>
              <a:buClr>
                <a:srgbClr val="000099"/>
              </a:buClr>
              <a:defRPr sz="1200"/>
            </a:lvl4pPr>
            <a:lvl5pPr>
              <a:buClr>
                <a:srgbClr val="000099"/>
              </a:buCl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329612"/>
            <a:ext cx="3717681" cy="3086100"/>
          </a:xfrm>
          <a:prstGeom prst="rect">
            <a:avLst/>
          </a:prstGeom>
        </p:spPr>
        <p:txBody>
          <a:bodyPr/>
          <a:lstStyle>
            <a:lvl1pPr>
              <a:buClr>
                <a:srgbClr val="000099"/>
              </a:buClr>
              <a:defRPr sz="1700"/>
            </a:lvl1pPr>
            <a:lvl2pPr>
              <a:buClr>
                <a:srgbClr val="000099"/>
              </a:buClr>
              <a:defRPr sz="1500"/>
            </a:lvl2pPr>
            <a:lvl3pPr>
              <a:buClr>
                <a:srgbClr val="000099"/>
              </a:buClr>
              <a:defRPr sz="1400"/>
            </a:lvl3pPr>
            <a:lvl4pPr>
              <a:buClr>
                <a:srgbClr val="000099"/>
              </a:buClr>
              <a:defRPr sz="1200"/>
            </a:lvl4pPr>
            <a:lvl5pPr>
              <a:buClr>
                <a:srgbClr val="000099"/>
              </a:buCl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507" y="141319"/>
            <a:ext cx="1127973" cy="324197"/>
          </a:xfrm>
          <a:prstGeom prst="rect">
            <a:avLst/>
          </a:prstGeom>
        </p:spPr>
      </p:pic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6989472" y="4782185"/>
            <a:ext cx="1969477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7D9A48-53D3-4DEC-8584-B687B021645A}" type="slidenum">
              <a:rPr lang="en-GB" sz="700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‹#›</a:t>
            </a:fld>
            <a:endParaRPr lang="en-GB" sz="7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8595" y="4836191"/>
            <a:ext cx="3615722" cy="273844"/>
          </a:xfrm>
          <a:prstGeom prst="rect">
            <a:avLst/>
          </a:prstGeom>
        </p:spPr>
        <p:txBody>
          <a:bodyPr/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541988" y="4782185"/>
            <a:ext cx="1969477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68F2BA-7CF2-4A97-B4B1-A88BFC993677}" type="datetimeFigureOut">
              <a:rPr lang="en-GB" sz="7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29/04/2018</a:t>
            </a:fld>
            <a:endParaRPr lang="en-GB" sz="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7468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225" y="571503"/>
            <a:ext cx="7745270" cy="703660"/>
          </a:xfrm>
        </p:spPr>
        <p:txBody>
          <a:bodyPr anchor="t" anchorCtr="0"/>
          <a:lstStyle>
            <a:lvl1pPr algn="l">
              <a:defRPr sz="2100">
                <a:solidFill>
                  <a:srgbClr val="000099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507" y="141319"/>
            <a:ext cx="1127973" cy="324197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89472" y="4782185"/>
            <a:ext cx="1969477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7D9A48-53D3-4DEC-8584-B687B021645A}" type="slidenum">
              <a:rPr lang="en-GB" sz="700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‹#›</a:t>
            </a:fld>
            <a:endParaRPr lang="en-GB" sz="7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8595" y="4836191"/>
            <a:ext cx="3615722" cy="273844"/>
          </a:xfrm>
          <a:prstGeom prst="rect">
            <a:avLst/>
          </a:prstGeom>
        </p:spPr>
        <p:txBody>
          <a:bodyPr/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157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leaf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-14356" y="-20538"/>
            <a:ext cx="9158356" cy="5164038"/>
            <a:chOff x="-15552" y="-27384"/>
            <a:chExt cx="9921552" cy="6885384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0" y="0"/>
              <a:ext cx="9906000" cy="6858000"/>
            </a:xfrm>
            <a:prstGeom prst="rect">
              <a:avLst/>
            </a:prstGeom>
            <a:solidFill>
              <a:srgbClr val="0D258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685817">
                <a:defRPr/>
              </a:pPr>
              <a:endParaRPr lang="en-GB" sz="1400" kern="0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552" y="-27384"/>
              <a:ext cx="9906000" cy="684076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549" y="186888"/>
              <a:ext cx="1221971" cy="433800"/>
            </a:xfrm>
            <a:prstGeom prst="rect">
              <a:avLst/>
            </a:prstGeom>
          </p:spPr>
        </p:pic>
      </p:grp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722814" y="3759884"/>
            <a:ext cx="5169667" cy="703660"/>
          </a:xfrm>
        </p:spPr>
        <p:txBody>
          <a:bodyPr anchor="t" anchorCtr="0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99747821"/>
      </p:ext>
    </p:extLst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leaf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2" y="-13364"/>
            <a:ext cx="9150488" cy="5156864"/>
            <a:chOff x="0" y="-17818"/>
            <a:chExt cx="9913029" cy="6875818"/>
          </a:xfrm>
        </p:grpSpPr>
        <p:sp>
          <p:nvSpPr>
            <p:cNvPr id="9" name="Rectangle 8"/>
            <p:cNvSpPr/>
            <p:nvPr/>
          </p:nvSpPr>
          <p:spPr bwMode="auto">
            <a:xfrm>
              <a:off x="0" y="0"/>
              <a:ext cx="9906000" cy="6858000"/>
            </a:xfrm>
            <a:prstGeom prst="rect">
              <a:avLst/>
            </a:prstGeom>
            <a:solidFill>
              <a:srgbClr val="59BB6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685817">
                <a:defRPr/>
              </a:pPr>
              <a:endParaRPr lang="en-GB" sz="1400" kern="0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9" y="-17818"/>
              <a:ext cx="9906000" cy="666589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549" y="186888"/>
              <a:ext cx="1221971" cy="433800"/>
            </a:xfrm>
            <a:prstGeom prst="rect">
              <a:avLst/>
            </a:prstGeom>
          </p:spPr>
        </p:pic>
      </p:grp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722814" y="3759884"/>
            <a:ext cx="5169667" cy="703660"/>
          </a:xfrm>
        </p:spPr>
        <p:txBody>
          <a:bodyPr anchor="t" anchorCtr="0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08796564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_ use in external present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09EE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800" dirty="0" smtClean="0">
              <a:solidFill>
                <a:srgbClr val="000000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99" y="3"/>
            <a:ext cx="9145465" cy="519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0183" y="735546"/>
            <a:ext cx="2853104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1"/>
          <p:cNvSpPr txBox="1">
            <a:spLocks/>
          </p:cNvSpPr>
          <p:nvPr userDrawn="1"/>
        </p:nvSpPr>
        <p:spPr bwMode="auto">
          <a:xfrm>
            <a:off x="2" y="2625328"/>
            <a:ext cx="8959361" cy="75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defTabSz="914400"/>
            <a:r>
              <a:rPr lang="en-GB" sz="3000" kern="0" dirty="0" smtClean="0">
                <a:solidFill>
                  <a:srgbClr val="FFFFFF"/>
                </a:solidFill>
                <a:cs typeface="Arial" panose="020B0604020202020204" pitchFamily="34" charset="0"/>
              </a:rPr>
              <a:t>TECHNOLOGY FOR BUSINESS</a:t>
            </a:r>
            <a:endParaRPr lang="en-GB" sz="3000" kern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3038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224" y="571500"/>
            <a:ext cx="7745270" cy="703660"/>
          </a:xfrm>
        </p:spPr>
        <p:txBody>
          <a:bodyPr anchor="t" anchorCtr="0"/>
          <a:lstStyle>
            <a:lvl1pPr algn="l">
              <a:defRPr sz="2400">
                <a:solidFill>
                  <a:srgbClr val="00007A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541987" y="4782183"/>
            <a:ext cx="1969477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68F2BA-7CF2-4A97-B4B1-A88BFC993677}" type="datetimeFigureOut">
              <a:rPr lang="en-GB" sz="8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29/04/2018</a:t>
            </a:fld>
            <a:endParaRPr lang="en-GB" sz="8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89474" y="4782183"/>
            <a:ext cx="1969477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7D9A48-53D3-4DEC-8584-B687B021645A}" type="slidenum">
              <a:rPr lang="en-GB" sz="800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‹#›</a:t>
            </a:fld>
            <a:endParaRPr lang="en-GB" sz="8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671" y="123478"/>
            <a:ext cx="938270" cy="33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783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0998" y="4788694"/>
            <a:ext cx="270546" cy="356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788">
                <a:solidFill>
                  <a:schemeClr val="tx1"/>
                </a:solidFill>
              </a:defRPr>
            </a:lvl1pPr>
          </a:lstStyle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6" name="Group 4"/>
          <p:cNvGrpSpPr>
            <a:grpSpLocks noChangeAspect="1"/>
          </p:cNvGrpSpPr>
          <p:nvPr/>
        </p:nvGrpSpPr>
        <p:grpSpPr>
          <a:xfrm>
            <a:off x="563224" y="4602093"/>
            <a:ext cx="807193" cy="284402"/>
            <a:chOff x="2950192" y="3949121"/>
            <a:chExt cx="1320421" cy="465231"/>
          </a:xfrm>
        </p:grpSpPr>
        <p:sp>
          <p:nvSpPr>
            <p:cNvPr id="27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solidFill>
              <a:srgbClr val="76A8F6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28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solidFill>
              <a:srgbClr val="0F1E8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3250" y="600076"/>
            <a:ext cx="7938294" cy="2702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03250" y="1140619"/>
            <a:ext cx="7938294" cy="31861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657975" y="4787900"/>
            <a:ext cx="1523034" cy="3564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88">
                <a:solidFill>
                  <a:schemeClr val="tx1"/>
                </a:solidFill>
              </a:defRPr>
            </a:lvl1pPr>
          </a:lstStyle>
          <a:p>
            <a:r>
              <a:rPr lang="fi-FI" dirty="0" smtClean="0"/>
              <a:t>VTT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30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816" r:id="rId2"/>
    <p:sldLayoutId id="2147483826" r:id="rId3"/>
    <p:sldLayoutId id="2147483817" r:id="rId4"/>
    <p:sldLayoutId id="2147483811" r:id="rId5"/>
    <p:sldLayoutId id="2147483814" r:id="rId6"/>
    <p:sldLayoutId id="2147483822" r:id="rId7"/>
    <p:sldLayoutId id="2147483823" r:id="rId8"/>
    <p:sldLayoutId id="2147483824" r:id="rId9"/>
    <p:sldLayoutId id="2147483825" r:id="rId10"/>
    <p:sldLayoutId id="2147483735" r:id="rId11"/>
    <p:sldLayoutId id="2147483740" r:id="rId12"/>
    <p:sldLayoutId id="2147483737" r:id="rId13"/>
    <p:sldLayoutId id="2147483743" r:id="rId14"/>
    <p:sldLayoutId id="2147483762" r:id="rId15"/>
    <p:sldLayoutId id="2147483742" r:id="rId16"/>
    <p:sldLayoutId id="2147483764" r:id="rId17"/>
    <p:sldLayoutId id="2147483799" r:id="rId18"/>
    <p:sldLayoutId id="2147483741" r:id="rId19"/>
    <p:sldLayoutId id="2147483763" r:id="rId20"/>
    <p:sldLayoutId id="2147483738" r:id="rId21"/>
    <p:sldLayoutId id="2147483790" r:id="rId22"/>
    <p:sldLayoutId id="2147483791" r:id="rId23"/>
    <p:sldLayoutId id="2147483798" r:id="rId24"/>
    <p:sldLayoutId id="2147483747" r:id="rId25"/>
    <p:sldLayoutId id="2147483748" r:id="rId26"/>
    <p:sldLayoutId id="2147483821" r:id="rId27"/>
    <p:sldLayoutId id="2147483796" r:id="rId28"/>
    <p:sldLayoutId id="2147483797" r:id="rId29"/>
    <p:sldLayoutId id="2147483792" r:id="rId30"/>
    <p:sldLayoutId id="2147483739" r:id="rId31"/>
    <p:sldLayoutId id="2147483786" r:id="rId32"/>
    <p:sldLayoutId id="2147483808" r:id="rId33"/>
    <p:sldLayoutId id="2147483809" r:id="rId34"/>
    <p:sldLayoutId id="2147483819" r:id="rId35"/>
    <p:sldLayoutId id="2147483815" r:id="rId36"/>
    <p:sldLayoutId id="2147483827" r:id="rId37"/>
    <p:sldLayoutId id="2147483828" r:id="rId3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/>
        <a:buNone/>
        <a:defRPr sz="13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135000" indent="-135000" algn="l" defTabSz="685800" rtl="0" eaLnBrk="1" latinLnBrk="0" hangingPunct="1">
        <a:lnSpc>
          <a:spcPct val="110000"/>
        </a:lnSpc>
        <a:spcBef>
          <a:spcPts val="0"/>
        </a:spcBef>
        <a:spcAft>
          <a:spcPts val="525"/>
        </a:spcAft>
        <a:buFont typeface="Arial"/>
        <a:buChar char="•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135000" algn="l" defTabSz="685800" rtl="0" eaLnBrk="1" latinLnBrk="0" hangingPunct="1">
        <a:lnSpc>
          <a:spcPct val="110000"/>
        </a:lnSpc>
        <a:spcBef>
          <a:spcPts val="0"/>
        </a:spcBef>
        <a:spcAft>
          <a:spcPts val="525"/>
        </a:spcAft>
        <a:buFont typeface="Arial"/>
        <a:buChar char="•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405000" indent="-135000" algn="l" defTabSz="685800" rtl="0" eaLnBrk="1" latinLnBrk="0" hangingPunct="1">
        <a:lnSpc>
          <a:spcPct val="110000"/>
        </a:lnSpc>
        <a:spcBef>
          <a:spcPts val="0"/>
        </a:spcBef>
        <a:spcAft>
          <a:spcPts val="525"/>
        </a:spcAft>
        <a:buFont typeface="Arial"/>
        <a:buChar char="•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35000" algn="l" defTabSz="685800" rtl="0" eaLnBrk="1" latinLnBrk="0" hangingPunct="1">
        <a:lnSpc>
          <a:spcPct val="110000"/>
        </a:lnSpc>
        <a:spcBef>
          <a:spcPts val="0"/>
        </a:spcBef>
        <a:spcAft>
          <a:spcPts val="525"/>
        </a:spcAft>
        <a:buFont typeface="Arial"/>
        <a:buChar char="•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378">
          <p15:clr>
            <a:srgbClr val="F26B43"/>
          </p15:clr>
        </p15:guide>
        <p15:guide id="2" pos="380">
          <p15:clr>
            <a:srgbClr val="F26B43"/>
          </p15:clr>
        </p15:guide>
        <p15:guide id="3" orient="horz" pos="2726">
          <p15:clr>
            <a:srgbClr val="F26B43"/>
          </p15:clr>
        </p15:guide>
        <p15:guide id="4" pos="5381">
          <p15:clr>
            <a:srgbClr val="F26B43"/>
          </p15:clr>
        </p15:guide>
        <p15:guide id="5" pos="719">
          <p15:clr>
            <a:srgbClr val="5ACBF0"/>
          </p15:clr>
        </p15:guide>
        <p15:guide id="6" pos="804">
          <p15:clr>
            <a:srgbClr val="5ACBF0"/>
          </p15:clr>
        </p15:guide>
        <p15:guide id="7" pos="1142">
          <p15:clr>
            <a:srgbClr val="5ACBF0"/>
          </p15:clr>
        </p15:guide>
        <p15:guide id="8" pos="1227">
          <p15:clr>
            <a:srgbClr val="5ACBF0"/>
          </p15:clr>
        </p15:guide>
        <p15:guide id="9" pos="1652">
          <p15:clr>
            <a:srgbClr val="5ACBF0"/>
          </p15:clr>
        </p15:guide>
        <p15:guide id="10" pos="1566">
          <p15:clr>
            <a:srgbClr val="5ACBF0"/>
          </p15:clr>
        </p15:guide>
        <p15:guide id="11" pos="1991">
          <p15:clr>
            <a:srgbClr val="5ACBF0"/>
          </p15:clr>
        </p15:guide>
        <p15:guide id="12" pos="2075">
          <p15:clr>
            <a:srgbClr val="5ACBF0"/>
          </p15:clr>
        </p15:guide>
        <p15:guide id="13" pos="2414">
          <p15:clr>
            <a:srgbClr val="5ACBF0"/>
          </p15:clr>
        </p15:guide>
        <p15:guide id="14" pos="2499">
          <p15:clr>
            <a:srgbClr val="5ACBF0"/>
          </p15:clr>
        </p15:guide>
        <p15:guide id="15" pos="2838">
          <p15:clr>
            <a:srgbClr val="FBAE40"/>
          </p15:clr>
        </p15:guide>
        <p15:guide id="16" pos="2922">
          <p15:clr>
            <a:srgbClr val="FBAE40"/>
          </p15:clr>
        </p15:guide>
        <p15:guide id="17" pos="3272">
          <p15:clr>
            <a:srgbClr val="5ACBF0"/>
          </p15:clr>
        </p15:guide>
        <p15:guide id="18" pos="3347">
          <p15:clr>
            <a:srgbClr val="5ACBF0"/>
          </p15:clr>
        </p15:guide>
        <p15:guide id="19" pos="3686">
          <p15:clr>
            <a:srgbClr val="5ACBF0"/>
          </p15:clr>
        </p15:guide>
        <p15:guide id="20" pos="3770">
          <p15:clr>
            <a:srgbClr val="5ACBF0"/>
          </p15:clr>
        </p15:guide>
        <p15:guide id="21" pos="4109">
          <p15:clr>
            <a:srgbClr val="5ACBF0"/>
          </p15:clr>
        </p15:guide>
        <p15:guide id="22" pos="4194">
          <p15:clr>
            <a:srgbClr val="5ACBF0"/>
          </p15:clr>
        </p15:guide>
        <p15:guide id="23" pos="4533">
          <p15:clr>
            <a:srgbClr val="5ACBF0"/>
          </p15:clr>
        </p15:guide>
        <p15:guide id="24" pos="4619">
          <p15:clr>
            <a:srgbClr val="5ACBF0"/>
          </p15:clr>
        </p15:guide>
        <p15:guide id="25" pos="4956">
          <p15:clr>
            <a:srgbClr val="5ACBF0"/>
          </p15:clr>
        </p15:guide>
        <p15:guide id="26" pos="5042">
          <p15:clr>
            <a:srgbClr val="5ACBF0"/>
          </p15:clr>
        </p15:guide>
        <p15:guide id="29" orient="horz" pos="3078">
          <p15:clr>
            <a:srgbClr val="A4A3A4"/>
          </p15:clr>
        </p15:guide>
        <p15:guide id="31" pos="2880">
          <p15:clr>
            <a:srgbClr val="547EBF"/>
          </p15:clr>
        </p15:guide>
        <p15:guide id="32" orient="horz" pos="548">
          <p15:clr>
            <a:srgbClr val="A4A3A4"/>
          </p15:clr>
        </p15:guide>
        <p15:guide id="33" orient="horz" pos="719">
          <p15:clr>
            <a:srgbClr val="A4A3A4"/>
          </p15:clr>
        </p15:guide>
        <p15:guide id="34" orient="horz" pos="889">
          <p15:clr>
            <a:srgbClr val="A4A3A4"/>
          </p15:clr>
        </p15:guide>
        <p15:guide id="35" pos="2965">
          <p15:clr>
            <a:srgbClr val="A4A3A4"/>
          </p15:clr>
        </p15:guide>
        <p15:guide id="36" pos="2795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0998" y="4788694"/>
            <a:ext cx="270546" cy="356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788">
                <a:solidFill>
                  <a:schemeClr val="bg1"/>
                </a:solidFill>
              </a:defRPr>
            </a:lvl1pPr>
          </a:lstStyle>
          <a:p>
            <a:fld id="{01025301-55EE-1443-AD97-51CD8510D59F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6" name="Group 4"/>
          <p:cNvGrpSpPr>
            <a:grpSpLocks noChangeAspect="1"/>
          </p:cNvGrpSpPr>
          <p:nvPr/>
        </p:nvGrpSpPr>
        <p:grpSpPr>
          <a:xfrm>
            <a:off x="563224" y="4602093"/>
            <a:ext cx="807193" cy="284402"/>
            <a:chOff x="2950192" y="3949121"/>
            <a:chExt cx="1320421" cy="465231"/>
          </a:xfrm>
          <a:solidFill>
            <a:schemeClr val="bg1"/>
          </a:solidFill>
        </p:grpSpPr>
        <p:sp>
          <p:nvSpPr>
            <p:cNvPr id="27" name="TextBox 5"/>
            <p:cNvSpPr txBox="1"/>
            <p:nvPr/>
          </p:nvSpPr>
          <p:spPr>
            <a:xfrm>
              <a:off x="2950192" y="3949121"/>
              <a:ext cx="490204" cy="315330"/>
            </a:xfrm>
            <a:custGeom>
              <a:avLst/>
              <a:gdLst/>
              <a:ahLst/>
              <a:cxnLst/>
              <a:rect l="l" t="t" r="r" b="b"/>
              <a:pathLst>
                <a:path w="1334841" h="858654">
                  <a:moveTo>
                    <a:pt x="799164" y="0"/>
                  </a:moveTo>
                  <a:lnTo>
                    <a:pt x="918194" y="0"/>
                  </a:lnTo>
                  <a:cubicBezTo>
                    <a:pt x="943696" y="0"/>
                    <a:pt x="960735" y="8462"/>
                    <a:pt x="969235" y="33963"/>
                  </a:cubicBezTo>
                  <a:lnTo>
                    <a:pt x="994711" y="357092"/>
                  </a:lnTo>
                  <a:cubicBezTo>
                    <a:pt x="994711" y="365555"/>
                    <a:pt x="1003211" y="365555"/>
                    <a:pt x="1011711" y="365555"/>
                  </a:cubicBezTo>
                  <a:lnTo>
                    <a:pt x="1317802" y="365555"/>
                  </a:lnTo>
                  <a:cubicBezTo>
                    <a:pt x="1326302" y="365555"/>
                    <a:pt x="1334841" y="374093"/>
                    <a:pt x="1334841" y="391056"/>
                  </a:cubicBezTo>
                  <a:lnTo>
                    <a:pt x="1334841" y="416570"/>
                  </a:lnTo>
                  <a:cubicBezTo>
                    <a:pt x="1334841" y="425108"/>
                    <a:pt x="1326302" y="433571"/>
                    <a:pt x="1317802" y="433571"/>
                  </a:cubicBezTo>
                  <a:lnTo>
                    <a:pt x="926695" y="433571"/>
                  </a:lnTo>
                  <a:cubicBezTo>
                    <a:pt x="909732" y="433571"/>
                    <a:pt x="892693" y="425108"/>
                    <a:pt x="892693" y="408069"/>
                  </a:cubicBezTo>
                  <a:lnTo>
                    <a:pt x="875693" y="212548"/>
                  </a:lnTo>
                  <a:cubicBezTo>
                    <a:pt x="875693" y="204009"/>
                    <a:pt x="858717" y="204009"/>
                    <a:pt x="858717" y="212548"/>
                  </a:cubicBezTo>
                  <a:lnTo>
                    <a:pt x="535626" y="833191"/>
                  </a:lnTo>
                  <a:cubicBezTo>
                    <a:pt x="527126" y="850191"/>
                    <a:pt x="510125" y="858654"/>
                    <a:pt x="476111" y="858654"/>
                  </a:cubicBezTo>
                  <a:lnTo>
                    <a:pt x="340092" y="858654"/>
                  </a:lnTo>
                  <a:cubicBezTo>
                    <a:pt x="323091" y="858654"/>
                    <a:pt x="306090" y="850191"/>
                    <a:pt x="306090" y="833191"/>
                  </a:cubicBezTo>
                  <a:lnTo>
                    <a:pt x="280614" y="569653"/>
                  </a:lnTo>
                  <a:cubicBezTo>
                    <a:pt x="280614" y="552614"/>
                    <a:pt x="272114" y="552614"/>
                    <a:pt x="263575" y="552614"/>
                  </a:cubicBezTo>
                  <a:lnTo>
                    <a:pt x="17000" y="552614"/>
                  </a:lnTo>
                  <a:cubicBezTo>
                    <a:pt x="0" y="552614"/>
                    <a:pt x="0" y="544152"/>
                    <a:pt x="0" y="527113"/>
                  </a:cubicBezTo>
                  <a:lnTo>
                    <a:pt x="17000" y="501637"/>
                  </a:lnTo>
                  <a:cubicBezTo>
                    <a:pt x="25501" y="484598"/>
                    <a:pt x="34001" y="484598"/>
                    <a:pt x="51002" y="484598"/>
                  </a:cubicBezTo>
                  <a:lnTo>
                    <a:pt x="374093" y="484598"/>
                  </a:lnTo>
                  <a:cubicBezTo>
                    <a:pt x="391094" y="484598"/>
                    <a:pt x="408095" y="501637"/>
                    <a:pt x="408095" y="510100"/>
                  </a:cubicBezTo>
                  <a:lnTo>
                    <a:pt x="416595" y="637669"/>
                  </a:lnTo>
                  <a:cubicBezTo>
                    <a:pt x="416595" y="646131"/>
                    <a:pt x="433634" y="646131"/>
                    <a:pt x="433634" y="637669"/>
                  </a:cubicBezTo>
                  <a:lnTo>
                    <a:pt x="748187" y="33963"/>
                  </a:lnTo>
                  <a:cubicBezTo>
                    <a:pt x="756687" y="16962"/>
                    <a:pt x="773662" y="0"/>
                    <a:pt x="79916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  <p:sp>
          <p:nvSpPr>
            <p:cNvPr id="28" name="TextBox 6"/>
            <p:cNvSpPr txBox="1"/>
            <p:nvPr/>
          </p:nvSpPr>
          <p:spPr>
            <a:xfrm>
              <a:off x="3284280" y="4145823"/>
              <a:ext cx="986333" cy="268529"/>
            </a:xfrm>
            <a:custGeom>
              <a:avLst/>
              <a:gdLst/>
              <a:ahLst/>
              <a:cxnLst/>
              <a:rect l="l" t="t" r="r" b="b"/>
              <a:pathLst>
                <a:path w="2685812" h="731212">
                  <a:moveTo>
                    <a:pt x="51015" y="0"/>
                  </a:moveTo>
                  <a:lnTo>
                    <a:pt x="391107" y="0"/>
                  </a:lnTo>
                  <a:cubicBezTo>
                    <a:pt x="425121" y="0"/>
                    <a:pt x="433660" y="8501"/>
                    <a:pt x="433660" y="34014"/>
                  </a:cubicBezTo>
                  <a:lnTo>
                    <a:pt x="450661" y="331566"/>
                  </a:lnTo>
                  <a:cubicBezTo>
                    <a:pt x="450661" y="348605"/>
                    <a:pt x="459161" y="357067"/>
                    <a:pt x="467661" y="357067"/>
                  </a:cubicBezTo>
                  <a:cubicBezTo>
                    <a:pt x="484662" y="357067"/>
                    <a:pt x="493124" y="348605"/>
                    <a:pt x="518626" y="331566"/>
                  </a:cubicBezTo>
                  <a:lnTo>
                    <a:pt x="901270" y="34014"/>
                  </a:lnTo>
                  <a:cubicBezTo>
                    <a:pt x="926746" y="8501"/>
                    <a:pt x="952247" y="0"/>
                    <a:pt x="994762" y="0"/>
                  </a:cubicBezTo>
                  <a:lnTo>
                    <a:pt x="2661232" y="0"/>
                  </a:lnTo>
                  <a:cubicBezTo>
                    <a:pt x="2695209" y="0"/>
                    <a:pt x="2686708" y="17001"/>
                    <a:pt x="2678207" y="34002"/>
                  </a:cubicBezTo>
                  <a:lnTo>
                    <a:pt x="2661245" y="85017"/>
                  </a:lnTo>
                  <a:cubicBezTo>
                    <a:pt x="2652744" y="118993"/>
                    <a:pt x="2635743" y="118993"/>
                    <a:pt x="2593267" y="118993"/>
                  </a:cubicBezTo>
                  <a:lnTo>
                    <a:pt x="2346692" y="118993"/>
                  </a:lnTo>
                  <a:cubicBezTo>
                    <a:pt x="2321153" y="118993"/>
                    <a:pt x="2304152" y="127531"/>
                    <a:pt x="2295652" y="136032"/>
                  </a:cubicBezTo>
                  <a:lnTo>
                    <a:pt x="2083091" y="697197"/>
                  </a:lnTo>
                  <a:cubicBezTo>
                    <a:pt x="2074591" y="714173"/>
                    <a:pt x="2049090" y="731212"/>
                    <a:pt x="1989574" y="731212"/>
                  </a:cubicBezTo>
                  <a:lnTo>
                    <a:pt x="1794014" y="731212"/>
                  </a:lnTo>
                  <a:cubicBezTo>
                    <a:pt x="1734537" y="731212"/>
                    <a:pt x="1726037" y="714173"/>
                    <a:pt x="1734537" y="697197"/>
                  </a:cubicBezTo>
                  <a:lnTo>
                    <a:pt x="1955598" y="136032"/>
                  </a:lnTo>
                  <a:cubicBezTo>
                    <a:pt x="1964098" y="127531"/>
                    <a:pt x="1955598" y="118993"/>
                    <a:pt x="1921583" y="118993"/>
                  </a:cubicBezTo>
                  <a:lnTo>
                    <a:pt x="1700484" y="118993"/>
                  </a:lnTo>
                  <a:cubicBezTo>
                    <a:pt x="1674983" y="118993"/>
                    <a:pt x="1657983" y="127531"/>
                    <a:pt x="1657983" y="136032"/>
                  </a:cubicBezTo>
                  <a:lnTo>
                    <a:pt x="1436922" y="697197"/>
                  </a:lnTo>
                  <a:cubicBezTo>
                    <a:pt x="1428421" y="714173"/>
                    <a:pt x="1402920" y="731212"/>
                    <a:pt x="1351905" y="731212"/>
                  </a:cubicBezTo>
                  <a:lnTo>
                    <a:pt x="1147845" y="731212"/>
                  </a:lnTo>
                  <a:cubicBezTo>
                    <a:pt x="1088367" y="731212"/>
                    <a:pt x="1079867" y="714173"/>
                    <a:pt x="1088367" y="697197"/>
                  </a:cubicBezTo>
                  <a:lnTo>
                    <a:pt x="1309428" y="136032"/>
                  </a:lnTo>
                  <a:cubicBezTo>
                    <a:pt x="1317929" y="127531"/>
                    <a:pt x="1309428" y="118993"/>
                    <a:pt x="1275376" y="118993"/>
                  </a:cubicBezTo>
                  <a:lnTo>
                    <a:pt x="1139344" y="118993"/>
                  </a:lnTo>
                  <a:cubicBezTo>
                    <a:pt x="1122369" y="118993"/>
                    <a:pt x="1105368" y="127531"/>
                    <a:pt x="1079854" y="144494"/>
                  </a:cubicBezTo>
                  <a:lnTo>
                    <a:pt x="425134" y="688646"/>
                  </a:lnTo>
                  <a:cubicBezTo>
                    <a:pt x="399633" y="714147"/>
                    <a:pt x="374131" y="731186"/>
                    <a:pt x="340117" y="731186"/>
                  </a:cubicBezTo>
                  <a:lnTo>
                    <a:pt x="119056" y="731186"/>
                  </a:lnTo>
                  <a:lnTo>
                    <a:pt x="119031" y="731186"/>
                  </a:lnTo>
                  <a:cubicBezTo>
                    <a:pt x="76516" y="731186"/>
                    <a:pt x="51015" y="714147"/>
                    <a:pt x="51015" y="688646"/>
                  </a:cubicBezTo>
                  <a:lnTo>
                    <a:pt x="0" y="34002"/>
                  </a:lnTo>
                  <a:cubicBezTo>
                    <a:pt x="0" y="17001"/>
                    <a:pt x="17001" y="0"/>
                    <a:pt x="510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7500">
                <a:latin typeface="GRAFIIKAT VTT" charset="0"/>
                <a:ea typeface="GRAFIIKAT VTT" charset="0"/>
                <a:cs typeface="GRAFIIKAT VTT" charset="0"/>
              </a:endParaRPr>
            </a:p>
          </p:txBody>
        </p: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2456" y="600076"/>
            <a:ext cx="7939088" cy="2702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02456" y="1140619"/>
            <a:ext cx="7939088" cy="31861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657975" y="4787900"/>
            <a:ext cx="1532660" cy="3564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88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VTT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90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13" r:id="rId2"/>
    <p:sldLayoutId id="2147483769" r:id="rId3"/>
    <p:sldLayoutId id="2147483770" r:id="rId4"/>
    <p:sldLayoutId id="2147483777" r:id="rId5"/>
    <p:sldLayoutId id="2147483778" r:id="rId6"/>
    <p:sldLayoutId id="2147483771" r:id="rId7"/>
    <p:sldLayoutId id="2147483772" r:id="rId8"/>
    <p:sldLayoutId id="2147483800" r:id="rId9"/>
    <p:sldLayoutId id="2147483775" r:id="rId10"/>
    <p:sldLayoutId id="2147483773" r:id="rId11"/>
    <p:sldLayoutId id="2147483774" r:id="rId12"/>
    <p:sldLayoutId id="2147483776" r:id="rId13"/>
    <p:sldLayoutId id="2147483801" r:id="rId14"/>
    <p:sldLayoutId id="2147483802" r:id="rId15"/>
    <p:sldLayoutId id="2147483803" r:id="rId16"/>
    <p:sldLayoutId id="2147483804" r:id="rId17"/>
    <p:sldLayoutId id="2147483805" r:id="rId18"/>
    <p:sldLayoutId id="2147483806" r:id="rId19"/>
    <p:sldLayoutId id="2147483807" r:id="rId20"/>
    <p:sldLayoutId id="2147483793" r:id="rId21"/>
    <p:sldLayoutId id="2147483781" r:id="rId22"/>
    <p:sldLayoutId id="2147483787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/>
        <a:buNone/>
        <a:defRPr sz="1350" b="0" kern="1200">
          <a:solidFill>
            <a:schemeClr val="bg1"/>
          </a:solidFill>
          <a:latin typeface="+mn-lt"/>
          <a:ea typeface="+mn-ea"/>
          <a:cs typeface="+mn-cs"/>
        </a:defRPr>
      </a:lvl1pPr>
      <a:lvl2pPr marL="135000" indent="-135000" algn="l" defTabSz="685800" rtl="0" eaLnBrk="1" latinLnBrk="0" hangingPunct="1">
        <a:lnSpc>
          <a:spcPct val="110000"/>
        </a:lnSpc>
        <a:spcBef>
          <a:spcPts val="0"/>
        </a:spcBef>
        <a:spcAft>
          <a:spcPts val="525"/>
        </a:spcAft>
        <a:buFont typeface="Arial"/>
        <a:buChar char="•"/>
        <a:defRPr sz="105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270000" indent="-135000" algn="l" defTabSz="685800" rtl="0" eaLnBrk="1" latinLnBrk="0" hangingPunct="1">
        <a:lnSpc>
          <a:spcPct val="110000"/>
        </a:lnSpc>
        <a:spcBef>
          <a:spcPts val="0"/>
        </a:spcBef>
        <a:spcAft>
          <a:spcPts val="525"/>
        </a:spcAft>
        <a:buFont typeface="Arial"/>
        <a:buChar char="•"/>
        <a:defRPr sz="1050" b="0" kern="1200">
          <a:solidFill>
            <a:schemeClr val="bg1"/>
          </a:solidFill>
          <a:latin typeface="+mn-lt"/>
          <a:ea typeface="+mn-ea"/>
          <a:cs typeface="+mn-cs"/>
        </a:defRPr>
      </a:lvl3pPr>
      <a:lvl4pPr marL="405000" indent="-135000" algn="l" defTabSz="685800" rtl="0" eaLnBrk="1" latinLnBrk="0" hangingPunct="1">
        <a:lnSpc>
          <a:spcPct val="110000"/>
        </a:lnSpc>
        <a:spcBef>
          <a:spcPts val="0"/>
        </a:spcBef>
        <a:spcAft>
          <a:spcPts val="525"/>
        </a:spcAft>
        <a:buFont typeface="Arial"/>
        <a:buChar char="•"/>
        <a:defRPr sz="1050" b="0" kern="1200">
          <a:solidFill>
            <a:schemeClr val="bg1"/>
          </a:solidFill>
          <a:latin typeface="+mn-lt"/>
          <a:ea typeface="+mn-ea"/>
          <a:cs typeface="+mn-cs"/>
        </a:defRPr>
      </a:lvl4pPr>
      <a:lvl5pPr marL="540000" indent="-135000" algn="l" defTabSz="685800" rtl="0" eaLnBrk="1" latinLnBrk="0" hangingPunct="1">
        <a:lnSpc>
          <a:spcPct val="110000"/>
        </a:lnSpc>
        <a:spcBef>
          <a:spcPts val="0"/>
        </a:spcBef>
        <a:spcAft>
          <a:spcPts val="525"/>
        </a:spcAft>
        <a:buFont typeface="Arial"/>
        <a:buChar char="•"/>
        <a:defRPr sz="1050" b="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378">
          <p15:clr>
            <a:srgbClr val="F26B43"/>
          </p15:clr>
        </p15:guide>
        <p15:guide id="2" pos="380">
          <p15:clr>
            <a:srgbClr val="F26B43"/>
          </p15:clr>
        </p15:guide>
        <p15:guide id="3" orient="horz" pos="2726">
          <p15:clr>
            <a:srgbClr val="F26B43"/>
          </p15:clr>
        </p15:guide>
        <p15:guide id="4" pos="5381">
          <p15:clr>
            <a:srgbClr val="F26B43"/>
          </p15:clr>
        </p15:guide>
        <p15:guide id="5" pos="719">
          <p15:clr>
            <a:srgbClr val="5ACBF0"/>
          </p15:clr>
        </p15:guide>
        <p15:guide id="6" pos="804">
          <p15:clr>
            <a:srgbClr val="5ACBF0"/>
          </p15:clr>
        </p15:guide>
        <p15:guide id="7" pos="1142">
          <p15:clr>
            <a:srgbClr val="5ACBF0"/>
          </p15:clr>
        </p15:guide>
        <p15:guide id="8" pos="1227">
          <p15:clr>
            <a:srgbClr val="5ACBF0"/>
          </p15:clr>
        </p15:guide>
        <p15:guide id="9" pos="1652">
          <p15:clr>
            <a:srgbClr val="5ACBF0"/>
          </p15:clr>
        </p15:guide>
        <p15:guide id="10" pos="1566">
          <p15:clr>
            <a:srgbClr val="5ACBF0"/>
          </p15:clr>
        </p15:guide>
        <p15:guide id="11" pos="1991">
          <p15:clr>
            <a:srgbClr val="5ACBF0"/>
          </p15:clr>
        </p15:guide>
        <p15:guide id="12" pos="2075">
          <p15:clr>
            <a:srgbClr val="5ACBF0"/>
          </p15:clr>
        </p15:guide>
        <p15:guide id="13" pos="2414">
          <p15:clr>
            <a:srgbClr val="5ACBF0"/>
          </p15:clr>
        </p15:guide>
        <p15:guide id="14" pos="2499">
          <p15:clr>
            <a:srgbClr val="5ACBF0"/>
          </p15:clr>
        </p15:guide>
        <p15:guide id="15" pos="2838">
          <p15:clr>
            <a:srgbClr val="FBAE40"/>
          </p15:clr>
        </p15:guide>
        <p15:guide id="16" pos="2922">
          <p15:clr>
            <a:srgbClr val="FBAE40"/>
          </p15:clr>
        </p15:guide>
        <p15:guide id="17" pos="3272">
          <p15:clr>
            <a:srgbClr val="5ACBF0"/>
          </p15:clr>
        </p15:guide>
        <p15:guide id="18" pos="3347">
          <p15:clr>
            <a:srgbClr val="5ACBF0"/>
          </p15:clr>
        </p15:guide>
        <p15:guide id="19" pos="3686">
          <p15:clr>
            <a:srgbClr val="5ACBF0"/>
          </p15:clr>
        </p15:guide>
        <p15:guide id="20" pos="3770">
          <p15:clr>
            <a:srgbClr val="5ACBF0"/>
          </p15:clr>
        </p15:guide>
        <p15:guide id="21" pos="4109">
          <p15:clr>
            <a:srgbClr val="5ACBF0"/>
          </p15:clr>
        </p15:guide>
        <p15:guide id="22" pos="4194">
          <p15:clr>
            <a:srgbClr val="5ACBF0"/>
          </p15:clr>
        </p15:guide>
        <p15:guide id="23" pos="4533">
          <p15:clr>
            <a:srgbClr val="5ACBF0"/>
          </p15:clr>
        </p15:guide>
        <p15:guide id="24" pos="4619">
          <p15:clr>
            <a:srgbClr val="5ACBF0"/>
          </p15:clr>
        </p15:guide>
        <p15:guide id="25" pos="4956">
          <p15:clr>
            <a:srgbClr val="5ACBF0"/>
          </p15:clr>
        </p15:guide>
        <p15:guide id="26" pos="5042">
          <p15:clr>
            <a:srgbClr val="5ACBF0"/>
          </p15:clr>
        </p15:guide>
        <p15:guide id="29" orient="horz" pos="3078">
          <p15:clr>
            <a:srgbClr val="A4A3A4"/>
          </p15:clr>
        </p15:guide>
        <p15:guide id="31" pos="2880">
          <p15:clr>
            <a:srgbClr val="547EBF"/>
          </p15:clr>
        </p15:guide>
        <p15:guide id="32" orient="horz" pos="548">
          <p15:clr>
            <a:srgbClr val="A4A3A4"/>
          </p15:clr>
        </p15:guide>
        <p15:guide id="33" orient="horz" pos="719">
          <p15:clr>
            <a:srgbClr val="A4A3A4"/>
          </p15:clr>
        </p15:guide>
        <p15:guide id="34" orient="horz" pos="889">
          <p15:clr>
            <a:srgbClr val="A4A3A4"/>
          </p15:clr>
        </p15:guide>
        <p15:guide id="35" pos="2965">
          <p15:clr>
            <a:srgbClr val="A4A3A4"/>
          </p15:clr>
        </p15:guide>
        <p15:guide id="36" pos="2795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83225" y="571503"/>
            <a:ext cx="7646377" cy="70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dirty="0" smtClean="0"/>
              <a:t>Click to edit Master title style</a:t>
            </a:r>
            <a:endParaRPr lang="en-GB" altLang="en-US" noProof="0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3225" y="1329928"/>
            <a:ext cx="7646377" cy="318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dirty="0" smtClean="0"/>
              <a:t>Edit Master text styles</a:t>
            </a:r>
          </a:p>
          <a:p>
            <a:pPr lvl="1"/>
            <a:r>
              <a:rPr lang="en-US" altLang="en-US" noProof="0" dirty="0" smtClean="0"/>
              <a:t>Second level</a:t>
            </a:r>
          </a:p>
          <a:p>
            <a:pPr lvl="2"/>
            <a:r>
              <a:rPr lang="en-US" altLang="en-US" noProof="0" dirty="0" smtClean="0"/>
              <a:t>Third level</a:t>
            </a:r>
          </a:p>
          <a:p>
            <a:pPr lvl="3"/>
            <a:r>
              <a:rPr lang="en-US" altLang="en-US" noProof="0" dirty="0" smtClean="0"/>
              <a:t>Fourth level</a:t>
            </a:r>
          </a:p>
          <a:p>
            <a:pPr lvl="4"/>
            <a:r>
              <a:rPr lang="en-US" altLang="en-US" noProof="0" dirty="0" smtClean="0"/>
              <a:t>Fifth level</a:t>
            </a:r>
            <a:endParaRPr lang="en-GB" altLang="en-US" noProof="0" dirty="0" smtClean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18595" y="4836191"/>
            <a:ext cx="3615722" cy="273844"/>
          </a:xfrm>
          <a:prstGeom prst="rect">
            <a:avLst/>
          </a:prstGeom>
        </p:spPr>
        <p:txBody>
          <a:bodyPr lIns="68580" tIns="34290" rIns="68580" bIns="34290"/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06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9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0099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0099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0099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0099"/>
          </a:solidFill>
          <a:latin typeface="Arial" charset="0"/>
        </a:defRPr>
      </a:lvl5pPr>
      <a:lvl6pPr marL="342909" algn="ct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6pPr>
      <a:lvl7pPr marL="685817" algn="ct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7pPr>
      <a:lvl8pPr marL="1028726" algn="ct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8pPr>
      <a:lvl9pPr marL="1371635" algn="ct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9pPr>
    </p:titleStyle>
    <p:bodyStyle>
      <a:lvl1pPr marL="142878" indent="-142878" algn="l" rtl="0" eaLnBrk="1" fontAlgn="base" hangingPunct="1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17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00075" indent="-142878" algn="l" rtl="0" eaLnBrk="1" fontAlgn="base" hangingPunct="1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15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885848" indent="-171455" algn="l" rtl="0" eaLnBrk="1" fontAlgn="base" hangingPunct="1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1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1200180" indent="-171455" algn="l" rtl="0" eaLnBrk="1" fontAlgn="base" hangingPunct="1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1543089" indent="-171455" algn="l" rtl="0" eaLnBrk="1" fontAlgn="base" hangingPunct="1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11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1885997" indent="-17145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2228906" indent="-17145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571815" indent="-17145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914723" indent="-17145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1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2" algn="l" defTabSz="68581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8" algn="l" defTabSz="68581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35.tiff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jpg"/><Relationship Id="rId4" Type="http://schemas.openxmlformats.org/officeDocument/2006/relationships/image" Target="../media/image3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jpeg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ASPECT</a:t>
            </a:r>
            <a:endParaRPr lang="en-GB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03249" y="1379108"/>
            <a:ext cx="6054726" cy="2368525"/>
          </a:xfrm>
        </p:spPr>
        <p:txBody>
          <a:bodyPr>
            <a:normAutofit/>
          </a:bodyPr>
          <a:lstStyle/>
          <a:p>
            <a:r>
              <a:rPr lang="fi-FI" dirty="0" err="1" smtClean="0"/>
              <a:t>Cubesat</a:t>
            </a:r>
            <a:r>
              <a:rPr lang="fi-FI" dirty="0" smtClean="0"/>
              <a:t> </a:t>
            </a:r>
            <a:r>
              <a:rPr lang="fi-FI" dirty="0" err="1" smtClean="0"/>
              <a:t>Instrumentation</a:t>
            </a:r>
            <a:r>
              <a:rPr lang="fi-FI" dirty="0" smtClean="0"/>
              <a:t> </a:t>
            </a:r>
            <a:r>
              <a:rPr lang="fi-FI" dirty="0" err="1" smtClean="0"/>
              <a:t>Concept</a:t>
            </a:r>
            <a:r>
              <a:rPr lang="fi-FI" dirty="0" smtClean="0"/>
              <a:t> for </a:t>
            </a:r>
            <a:r>
              <a:rPr lang="fi-FI" dirty="0" err="1" smtClean="0"/>
              <a:t>Asteroid</a:t>
            </a:r>
            <a:r>
              <a:rPr lang="fi-FI" dirty="0" smtClean="0"/>
              <a:t> Exploration:  The ASPECT </a:t>
            </a:r>
            <a:r>
              <a:rPr lang="fi-FI" dirty="0" err="1" smtClean="0"/>
              <a:t>Platform</a:t>
            </a:r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r>
              <a:rPr lang="fi-FI" dirty="0" smtClean="0"/>
              <a:t>Antti Näsilä</a:t>
            </a:r>
          </a:p>
          <a:p>
            <a:r>
              <a:rPr lang="fi-FI" dirty="0" smtClean="0"/>
              <a:t>VTT Technical </a:t>
            </a:r>
            <a:r>
              <a:rPr lang="fi-FI" dirty="0" err="1" smtClean="0"/>
              <a:t>Research</a:t>
            </a:r>
            <a:r>
              <a:rPr lang="fi-FI" dirty="0" smtClean="0"/>
              <a:t> Centre of Finland Ltd</a:t>
            </a:r>
            <a:endParaRPr lang="fi-FI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46" y="1735932"/>
            <a:ext cx="2220248" cy="193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err="1" smtClean="0"/>
              <a:t>Two</a:t>
            </a:r>
            <a:r>
              <a:rPr lang="fi-FI" dirty="0" smtClean="0"/>
              <a:t> </a:t>
            </a:r>
            <a:r>
              <a:rPr lang="fi-FI" dirty="0" err="1" smtClean="0"/>
              <a:t>parallel</a:t>
            </a:r>
            <a:r>
              <a:rPr lang="fi-FI" dirty="0" smtClean="0"/>
              <a:t> </a:t>
            </a:r>
            <a:r>
              <a:rPr lang="fi-FI" dirty="0" err="1" smtClean="0"/>
              <a:t>mirrors</a:t>
            </a:r>
            <a:r>
              <a:rPr lang="fi-FI" dirty="0" smtClean="0"/>
              <a:t> </a:t>
            </a:r>
            <a:r>
              <a:rPr lang="fi-FI" dirty="0" err="1" smtClean="0"/>
              <a:t>separated</a:t>
            </a:r>
            <a:r>
              <a:rPr lang="fi-FI" dirty="0" smtClean="0"/>
              <a:t> </a:t>
            </a:r>
            <a:r>
              <a:rPr lang="fi-FI" dirty="0" err="1" smtClean="0"/>
              <a:t>by</a:t>
            </a:r>
            <a:r>
              <a:rPr lang="fi-FI" dirty="0" smtClean="0"/>
              <a:t> a </a:t>
            </a:r>
            <a:r>
              <a:rPr lang="fi-FI" dirty="0" err="1" smtClean="0"/>
              <a:t>cavity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err="1" smtClean="0"/>
              <a:t>Acts</a:t>
            </a:r>
            <a:r>
              <a:rPr lang="fi-FI" dirty="0" smtClean="0"/>
              <a:t> as an </a:t>
            </a:r>
            <a:r>
              <a:rPr lang="fi-FI" dirty="0" err="1" smtClean="0"/>
              <a:t>optical</a:t>
            </a:r>
            <a:r>
              <a:rPr lang="fi-FI" dirty="0" smtClean="0"/>
              <a:t> </a:t>
            </a:r>
            <a:r>
              <a:rPr lang="fi-FI" dirty="0" err="1" smtClean="0"/>
              <a:t>resonator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err="1" smtClean="0"/>
              <a:t>Can</a:t>
            </a:r>
            <a:r>
              <a:rPr lang="fi-FI" dirty="0" smtClean="0"/>
              <a:t>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used</a:t>
            </a:r>
            <a:r>
              <a:rPr lang="fi-FI" dirty="0" smtClean="0"/>
              <a:t> as a </a:t>
            </a:r>
            <a:r>
              <a:rPr lang="fi-FI" dirty="0" err="1" smtClean="0"/>
              <a:t>tunable</a:t>
            </a:r>
            <a:r>
              <a:rPr lang="fi-FI" dirty="0" smtClean="0"/>
              <a:t> </a:t>
            </a:r>
            <a:r>
              <a:rPr lang="fi-FI" dirty="0" err="1" smtClean="0"/>
              <a:t>passband</a:t>
            </a:r>
            <a:r>
              <a:rPr lang="fi-FI" dirty="0" smtClean="0"/>
              <a:t> </a:t>
            </a:r>
            <a:r>
              <a:rPr lang="fi-FI" dirty="0" err="1" smtClean="0"/>
              <a:t>filter</a:t>
            </a:r>
            <a:endParaRPr lang="fi-FI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Fabry-Perot</a:t>
            </a:r>
            <a:r>
              <a:rPr lang="fi-FI" dirty="0" smtClean="0"/>
              <a:t> </a:t>
            </a:r>
            <a:r>
              <a:rPr lang="fi-FI" dirty="0" err="1" smtClean="0"/>
              <a:t>Interferometer</a:t>
            </a:r>
            <a:endParaRPr lang="fi-FI" dirty="0"/>
          </a:p>
        </p:txBody>
      </p:sp>
      <p:pic>
        <p:nvPicPr>
          <p:cNvPr id="1026" name="Picture 2" descr="C:\DATA\Desktop\Fabry–Pérot_etal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2" y="1496797"/>
            <a:ext cx="1933363" cy="163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15025" y="3278979"/>
                <a:ext cx="2486025" cy="8940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λ</m:t>
                      </m:r>
                      <m:r>
                        <m:rPr>
                          <m:nor/>
                        </m:rPr>
                        <a:rPr lang="fi-FI" sz="200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n</m:t>
                      </m:r>
                      <m:r>
                        <a:rPr lang="fi-FI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fi-FI" sz="200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fi-FI" sz="2000" b="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a:rPr lang="fi-FI" sz="2000" b="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fi-FI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cos</m:t>
                          </m:r>
                          <m:r>
                            <a:rPr lang="fi-FI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⁡(</m:t>
                          </m:r>
                          <m:r>
                            <m:rPr>
                              <m:nor/>
                            </m:rPr>
                            <a:rPr lang="el-GR" sz="2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θ</m:t>
                          </m:r>
                          <m:r>
                            <a:rPr lang="fi-FI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i-FI" sz="2000" b="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fi-FI" sz="200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fi-FI" sz="20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m=1,2,3,…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025" y="3278979"/>
                <a:ext cx="2486025" cy="894027"/>
              </a:xfrm>
              <a:prstGeom prst="rect">
                <a:avLst/>
              </a:prstGeom>
              <a:blipFill rotWithShape="1">
                <a:blip r:embed="rId3"/>
                <a:stretch>
                  <a:fillRect l="-6127" b="-15646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DATA\Desktop\Etalon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88" y="1496797"/>
            <a:ext cx="2081212" cy="148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921453" y="1312877"/>
            <a:ext cx="6286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400" b="1" dirty="0" smtClean="0"/>
              <a:t>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9469" y="1312877"/>
            <a:ext cx="6286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400" b="1" dirty="0" smtClean="0"/>
              <a:t>m+1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7712" y="3403600"/>
            <a:ext cx="1194330" cy="853282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9"/>
          <a:stretch/>
        </p:blipFill>
        <p:spPr>
          <a:xfrm>
            <a:off x="2864651" y="2609850"/>
            <a:ext cx="1563467" cy="164703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01735" y="2734795"/>
            <a:ext cx="2387399" cy="1591937"/>
            <a:chOff x="4845078" y="836712"/>
            <a:chExt cx="3744416" cy="2664296"/>
          </a:xfrm>
          <a:solidFill>
            <a:schemeClr val="bg1"/>
          </a:solidFill>
        </p:grpSpPr>
        <p:sp>
          <p:nvSpPr>
            <p:cNvPr id="16" name="Rectangle 15"/>
            <p:cNvSpPr/>
            <p:nvPr/>
          </p:nvSpPr>
          <p:spPr>
            <a:xfrm>
              <a:off x="4845078" y="836712"/>
              <a:ext cx="3744416" cy="266429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3086" y="908720"/>
              <a:ext cx="3588399" cy="252028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116355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Fabry</a:t>
            </a:r>
            <a:r>
              <a:rPr lang="fi-FI" dirty="0" err="1" smtClean="0"/>
              <a:t>-Perot</a:t>
            </a:r>
            <a:r>
              <a:rPr lang="fi-FI" dirty="0" smtClean="0"/>
              <a:t> </a:t>
            </a:r>
            <a:r>
              <a:rPr lang="fi-FI" dirty="0" err="1" smtClean="0"/>
              <a:t>Interferometer</a:t>
            </a:r>
            <a:endParaRPr lang="fi-FI" dirty="0"/>
          </a:p>
        </p:txBody>
      </p:sp>
      <p:pic>
        <p:nvPicPr>
          <p:cNvPr id="6" name="Picture 4" descr="C:\DATA\ASPECT\swir_tra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49" y="1211305"/>
            <a:ext cx="3886204" cy="299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lh5.googleusercontent.com/XZT1IFN2DKDC6R6CLuj4drHnL0qtuPcDKQ3WMISVBcRO87IMy25GhZwZqMdBvX1H9tRCHDSDSZlud26gs2N-gVEb7Cervx_QpSvSK08mbbhEw0F2Wq-DeJ2W8ZO5EY1CNEV6cGk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" t="1662" r="1060" b="1428"/>
          <a:stretch/>
        </p:blipFill>
        <p:spPr bwMode="auto">
          <a:xfrm>
            <a:off x="754638" y="1554285"/>
            <a:ext cx="3969761" cy="2648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1928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t="9352" r="-1" b="31716"/>
          <a:stretch/>
        </p:blipFill>
        <p:spPr>
          <a:xfrm>
            <a:off x="0" y="2"/>
            <a:ext cx="9144000" cy="5187275"/>
          </a:xfrm>
          <a:prstGeom prst="rect">
            <a:avLst/>
          </a:prstGeom>
        </p:spPr>
      </p:pic>
      <p:sp>
        <p:nvSpPr>
          <p:cNvPr id="15362" name="Rectangle 212"/>
          <p:cNvSpPr>
            <a:spLocks noChangeArrowheads="1"/>
          </p:cNvSpPr>
          <p:nvPr/>
        </p:nvSpPr>
        <p:spPr bwMode="auto">
          <a:xfrm>
            <a:off x="3003811" y="4874620"/>
            <a:ext cx="539354" cy="26193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1707780" y="4877994"/>
            <a:ext cx="614362" cy="253916"/>
          </a:xfrm>
          <a:prstGeom prst="rect">
            <a:avLst/>
          </a:prstGeom>
          <a:solidFill>
            <a:srgbClr val="800080"/>
          </a:solidFill>
          <a:ln>
            <a:noFill/>
          </a:ln>
        </p:spPr>
        <p:txBody>
          <a:bodyPr wrap="squar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i-FI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2" name="Rectangle 201"/>
          <p:cNvSpPr/>
          <p:nvPr/>
        </p:nvSpPr>
        <p:spPr bwMode="auto">
          <a:xfrm>
            <a:off x="2322142" y="4877992"/>
            <a:ext cx="756047" cy="261938"/>
          </a:xfrm>
          <a:prstGeom prst="rect">
            <a:avLst/>
          </a:prstGeom>
          <a:gradFill>
            <a:gsLst>
              <a:gs pos="6255">
                <a:srgbClr val="DF2000"/>
              </a:gs>
              <a:gs pos="11250">
                <a:srgbClr val="C63A00"/>
              </a:gs>
              <a:gs pos="15000">
                <a:srgbClr val="B34D00"/>
              </a:gs>
              <a:gs pos="0">
                <a:srgbClr val="FF0000"/>
              </a:gs>
              <a:gs pos="50000">
                <a:srgbClr val="00FF00"/>
              </a:gs>
              <a:gs pos="100000">
                <a:schemeClr val="accent1">
                  <a:lumMod val="50000"/>
                </a:schemeClr>
              </a:gs>
            </a:gsLst>
            <a:lin ang="108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79" tIns="34289" rIns="68579" bIns="34289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i-FI" sz="15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5365" name="Rectangle 200"/>
          <p:cNvSpPr>
            <a:spLocks noChangeArrowheads="1"/>
          </p:cNvSpPr>
          <p:nvPr/>
        </p:nvSpPr>
        <p:spPr bwMode="auto">
          <a:xfrm>
            <a:off x="3402037" y="4877992"/>
            <a:ext cx="1269206" cy="261938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366" name="Rectangle 198"/>
          <p:cNvSpPr>
            <a:spLocks noChangeArrowheads="1"/>
          </p:cNvSpPr>
          <p:nvPr/>
        </p:nvSpPr>
        <p:spPr bwMode="auto">
          <a:xfrm>
            <a:off x="5651128" y="4881562"/>
            <a:ext cx="2376488" cy="261938"/>
          </a:xfrm>
          <a:prstGeom prst="rect">
            <a:avLst/>
          </a:prstGeom>
          <a:gradFill rotWithShape="1">
            <a:gsLst>
              <a:gs pos="0">
                <a:srgbClr val="666633"/>
              </a:gs>
              <a:gs pos="50000">
                <a:srgbClr val="99CC00"/>
              </a:gs>
              <a:gs pos="100000">
                <a:srgbClr val="CCFF33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367" name="Rounded Rectangle 194"/>
          <p:cNvSpPr>
            <a:spLocks noChangeArrowheads="1"/>
          </p:cNvSpPr>
          <p:nvPr/>
        </p:nvSpPr>
        <p:spPr bwMode="auto">
          <a:xfrm>
            <a:off x="1349399" y="1650207"/>
            <a:ext cx="7183041" cy="91002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368" name="Rounded Rectangle 192"/>
          <p:cNvSpPr>
            <a:spLocks noChangeArrowheads="1"/>
          </p:cNvSpPr>
          <p:nvPr/>
        </p:nvSpPr>
        <p:spPr bwMode="auto">
          <a:xfrm>
            <a:off x="1339064" y="2693421"/>
            <a:ext cx="7193377" cy="958451"/>
          </a:xfrm>
          <a:prstGeom prst="roundRect">
            <a:avLst>
              <a:gd name="adj" fmla="val 16667"/>
            </a:avLst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119" y="340811"/>
            <a:ext cx="7745270" cy="70366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FPI platforms and examples of realized filters</a:t>
            </a:r>
            <a:endParaRPr lang="fi-FI" dirty="0">
              <a:solidFill>
                <a:schemeClr val="bg1"/>
              </a:solidFill>
            </a:endParaRPr>
          </a:p>
        </p:txBody>
      </p:sp>
      <p:grpSp>
        <p:nvGrpSpPr>
          <p:cNvPr id="15458" name="Group 15457"/>
          <p:cNvGrpSpPr/>
          <p:nvPr/>
        </p:nvGrpSpPr>
        <p:grpSpPr>
          <a:xfrm>
            <a:off x="1803027" y="1573733"/>
            <a:ext cx="6153150" cy="3112569"/>
            <a:chOff x="1460897" y="844153"/>
            <a:chExt cx="6153150" cy="3842147"/>
          </a:xfrm>
        </p:grpSpPr>
        <p:cxnSp>
          <p:nvCxnSpPr>
            <p:cNvPr id="15369" name="Straight Connector 75"/>
            <p:cNvCxnSpPr>
              <a:cxnSpLocks noChangeShapeType="1"/>
            </p:cNvCxnSpPr>
            <p:nvPr/>
          </p:nvCxnSpPr>
          <p:spPr bwMode="auto">
            <a:xfrm>
              <a:off x="7010400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70" name="Straight Connector 76"/>
            <p:cNvCxnSpPr>
              <a:cxnSpLocks noChangeShapeType="1"/>
            </p:cNvCxnSpPr>
            <p:nvPr/>
          </p:nvCxnSpPr>
          <p:spPr bwMode="auto">
            <a:xfrm>
              <a:off x="7349729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71" name="Straight Connector 77"/>
            <p:cNvCxnSpPr>
              <a:cxnSpLocks noChangeShapeType="1"/>
            </p:cNvCxnSpPr>
            <p:nvPr/>
          </p:nvCxnSpPr>
          <p:spPr bwMode="auto">
            <a:xfrm>
              <a:off x="7614047" y="852487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72" name="Straight Connector 78"/>
            <p:cNvCxnSpPr>
              <a:cxnSpLocks noChangeShapeType="1"/>
            </p:cNvCxnSpPr>
            <p:nvPr/>
          </p:nvCxnSpPr>
          <p:spPr bwMode="auto">
            <a:xfrm>
              <a:off x="6535341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75" name="Straight Connector 61"/>
            <p:cNvCxnSpPr>
              <a:cxnSpLocks noChangeShapeType="1"/>
            </p:cNvCxnSpPr>
            <p:nvPr/>
          </p:nvCxnSpPr>
          <p:spPr bwMode="auto">
            <a:xfrm>
              <a:off x="5605463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76" name="Straight Connector 62"/>
            <p:cNvCxnSpPr>
              <a:cxnSpLocks noChangeShapeType="1"/>
            </p:cNvCxnSpPr>
            <p:nvPr/>
          </p:nvCxnSpPr>
          <p:spPr bwMode="auto">
            <a:xfrm>
              <a:off x="5466160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77" name="Straight Connector 64"/>
            <p:cNvCxnSpPr>
              <a:cxnSpLocks noChangeShapeType="1"/>
            </p:cNvCxnSpPr>
            <p:nvPr/>
          </p:nvCxnSpPr>
          <p:spPr bwMode="auto">
            <a:xfrm>
              <a:off x="5308997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78" name="Straight Connector 65"/>
            <p:cNvCxnSpPr>
              <a:cxnSpLocks noChangeShapeType="1"/>
            </p:cNvCxnSpPr>
            <p:nvPr/>
          </p:nvCxnSpPr>
          <p:spPr bwMode="auto">
            <a:xfrm>
              <a:off x="5131594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79" name="Straight Connector 66"/>
            <p:cNvCxnSpPr>
              <a:cxnSpLocks noChangeShapeType="1"/>
            </p:cNvCxnSpPr>
            <p:nvPr/>
          </p:nvCxnSpPr>
          <p:spPr bwMode="auto">
            <a:xfrm>
              <a:off x="4312444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80" name="Straight Connector 67"/>
            <p:cNvCxnSpPr>
              <a:cxnSpLocks noChangeShapeType="1"/>
            </p:cNvCxnSpPr>
            <p:nvPr/>
          </p:nvCxnSpPr>
          <p:spPr bwMode="auto">
            <a:xfrm>
              <a:off x="4651772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81" name="Straight Connector 68"/>
            <p:cNvCxnSpPr>
              <a:cxnSpLocks noChangeShapeType="1"/>
            </p:cNvCxnSpPr>
            <p:nvPr/>
          </p:nvCxnSpPr>
          <p:spPr bwMode="auto">
            <a:xfrm>
              <a:off x="4916091" y="852487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82" name="Straight Connector 40"/>
            <p:cNvCxnSpPr>
              <a:cxnSpLocks noChangeShapeType="1"/>
            </p:cNvCxnSpPr>
            <p:nvPr/>
          </p:nvCxnSpPr>
          <p:spPr bwMode="auto">
            <a:xfrm>
              <a:off x="3837385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83" name="Straight Connector 38"/>
            <p:cNvCxnSpPr>
              <a:cxnSpLocks noChangeShapeType="1"/>
            </p:cNvCxnSpPr>
            <p:nvPr/>
          </p:nvCxnSpPr>
          <p:spPr bwMode="auto">
            <a:xfrm>
              <a:off x="3027760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84" name="Straight Connector 37"/>
            <p:cNvCxnSpPr>
              <a:cxnSpLocks noChangeShapeType="1"/>
            </p:cNvCxnSpPr>
            <p:nvPr/>
          </p:nvCxnSpPr>
          <p:spPr bwMode="auto">
            <a:xfrm>
              <a:off x="2908697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85" name="Straight Connector 35"/>
            <p:cNvCxnSpPr>
              <a:cxnSpLocks noChangeShapeType="1"/>
            </p:cNvCxnSpPr>
            <p:nvPr/>
          </p:nvCxnSpPr>
          <p:spPr bwMode="auto">
            <a:xfrm>
              <a:off x="2769394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86" name="Straight Connector 32"/>
            <p:cNvCxnSpPr>
              <a:cxnSpLocks noChangeShapeType="1"/>
            </p:cNvCxnSpPr>
            <p:nvPr/>
          </p:nvCxnSpPr>
          <p:spPr bwMode="auto">
            <a:xfrm>
              <a:off x="2613422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87" name="Straight Connector 30"/>
            <p:cNvCxnSpPr>
              <a:cxnSpLocks noChangeShapeType="1"/>
            </p:cNvCxnSpPr>
            <p:nvPr/>
          </p:nvCxnSpPr>
          <p:spPr bwMode="auto">
            <a:xfrm>
              <a:off x="2456260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88" name="Straight Connector 28"/>
            <p:cNvCxnSpPr>
              <a:cxnSpLocks noChangeShapeType="1"/>
            </p:cNvCxnSpPr>
            <p:nvPr/>
          </p:nvCxnSpPr>
          <p:spPr bwMode="auto">
            <a:xfrm>
              <a:off x="2280047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90" name="Straight Connector 4"/>
            <p:cNvCxnSpPr>
              <a:cxnSpLocks noChangeShapeType="1"/>
            </p:cNvCxnSpPr>
            <p:nvPr/>
          </p:nvCxnSpPr>
          <p:spPr bwMode="auto">
            <a:xfrm flipH="1">
              <a:off x="1460897" y="844154"/>
              <a:ext cx="1" cy="3833812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91" name="Straight Connector 5"/>
            <p:cNvCxnSpPr>
              <a:cxnSpLocks noChangeShapeType="1"/>
            </p:cNvCxnSpPr>
            <p:nvPr/>
          </p:nvCxnSpPr>
          <p:spPr bwMode="auto">
            <a:xfrm>
              <a:off x="1799035" y="844153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92" name="Straight Connector 6"/>
            <p:cNvCxnSpPr>
              <a:cxnSpLocks noChangeShapeType="1"/>
            </p:cNvCxnSpPr>
            <p:nvPr/>
          </p:nvCxnSpPr>
          <p:spPr bwMode="auto">
            <a:xfrm>
              <a:off x="2063354" y="852487"/>
              <a:ext cx="0" cy="38338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1594667" y="4627960"/>
            <a:ext cx="333264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0,2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9949" y="4624389"/>
            <a:ext cx="333264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0,3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7615" y="4624389"/>
            <a:ext cx="342882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µm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237606" y="4627960"/>
            <a:ext cx="333264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0,4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611461" y="4624389"/>
            <a:ext cx="333264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0,6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936502" y="4624389"/>
            <a:ext cx="333264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0,8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268687" y="4624389"/>
            <a:ext cx="216647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078312" y="4624389"/>
            <a:ext cx="216647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565278" y="4624389"/>
            <a:ext cx="216647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889128" y="4624389"/>
            <a:ext cx="216647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59400" y="4624389"/>
            <a:ext cx="216647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374903" y="4624389"/>
            <a:ext cx="216647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536828" y="4624389"/>
            <a:ext cx="216647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698753" y="4624389"/>
            <a:ext cx="216647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945211" y="4624389"/>
            <a:ext cx="294792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25071" y="4624389"/>
            <a:ext cx="294792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187034" y="4624389"/>
            <a:ext cx="294792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564461" y="4624389"/>
            <a:ext cx="294792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13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806159" y="4624389"/>
            <a:ext cx="294792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15412" name="Rounded Rectangle 97"/>
          <p:cNvSpPr>
            <a:spLocks noChangeArrowheads="1"/>
          </p:cNvSpPr>
          <p:nvPr/>
        </p:nvSpPr>
        <p:spPr bwMode="auto">
          <a:xfrm>
            <a:off x="1803028" y="4407696"/>
            <a:ext cx="1677590" cy="138113"/>
          </a:xfrm>
          <a:prstGeom prst="roundRect">
            <a:avLst>
              <a:gd name="adj" fmla="val 16667"/>
            </a:avLst>
          </a:prstGeom>
          <a:solidFill>
            <a:srgbClr val="CC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375719" y="4893469"/>
            <a:ext cx="632241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Visible</a:t>
            </a:r>
            <a:endParaRPr lang="fi-FI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862559" y="4893469"/>
            <a:ext cx="351299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UV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2991359" y="4881232"/>
            <a:ext cx="578567" cy="253916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NIR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823520" y="4893469"/>
            <a:ext cx="540052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SWIR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611964" y="4893469"/>
            <a:ext cx="523124" cy="253916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LWIR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671243" y="4879162"/>
            <a:ext cx="1004664" cy="2539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MWIR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889945" y="4374358"/>
            <a:ext cx="1623905" cy="196208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CMOS &amp; CCD Image </a:t>
            </a: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Sensors</a:t>
            </a:r>
            <a:endParaRPr lang="fi-FI" sz="8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420" name="Rounded Rectangle 126"/>
          <p:cNvSpPr>
            <a:spLocks noChangeArrowheads="1"/>
          </p:cNvSpPr>
          <p:nvPr/>
        </p:nvSpPr>
        <p:spPr bwMode="auto">
          <a:xfrm>
            <a:off x="2622177" y="4245771"/>
            <a:ext cx="1809750" cy="108347"/>
          </a:xfrm>
          <a:prstGeom prst="roundRect">
            <a:avLst>
              <a:gd name="adj" fmla="val 16667"/>
            </a:avLst>
          </a:prstGeom>
          <a:solidFill>
            <a:srgbClr val="CC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186535" y="4192192"/>
            <a:ext cx="490760" cy="196208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InGaAs</a:t>
            </a:r>
            <a:endParaRPr lang="fi-FI" sz="8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422" name="Rounded Rectangle 128"/>
          <p:cNvSpPr>
            <a:spLocks noChangeArrowheads="1"/>
          </p:cNvSpPr>
          <p:nvPr/>
        </p:nvSpPr>
        <p:spPr bwMode="auto">
          <a:xfrm>
            <a:off x="3373463" y="3932637"/>
            <a:ext cx="2271713" cy="108347"/>
          </a:xfrm>
          <a:prstGeom prst="roundRect">
            <a:avLst>
              <a:gd name="adj" fmla="val 16667"/>
            </a:avLst>
          </a:prstGeom>
          <a:solidFill>
            <a:srgbClr val="CC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331916" y="3887392"/>
            <a:ext cx="356108" cy="196208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InSb</a:t>
            </a:r>
            <a:endParaRPr lang="fi-FI" sz="8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424" name="Rounded Rectangle 130"/>
          <p:cNvSpPr>
            <a:spLocks noChangeArrowheads="1"/>
          </p:cNvSpPr>
          <p:nvPr/>
        </p:nvSpPr>
        <p:spPr bwMode="auto">
          <a:xfrm>
            <a:off x="3373464" y="3770712"/>
            <a:ext cx="4579144" cy="116681"/>
          </a:xfrm>
          <a:prstGeom prst="roundRect">
            <a:avLst>
              <a:gd name="adj" fmla="val 16667"/>
            </a:avLst>
          </a:prstGeom>
          <a:solidFill>
            <a:srgbClr val="CC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329534" y="3736182"/>
            <a:ext cx="368130" cy="196208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MCT</a:t>
            </a:r>
          </a:p>
        </p:txBody>
      </p:sp>
      <p:sp>
        <p:nvSpPr>
          <p:cNvPr id="15428" name="Rounded Rectangle 154"/>
          <p:cNvSpPr>
            <a:spLocks noChangeArrowheads="1"/>
          </p:cNvSpPr>
          <p:nvPr/>
        </p:nvSpPr>
        <p:spPr bwMode="auto">
          <a:xfrm>
            <a:off x="3774705" y="4086228"/>
            <a:ext cx="1588294" cy="108347"/>
          </a:xfrm>
          <a:prstGeom prst="roundRect">
            <a:avLst>
              <a:gd name="adj" fmla="val 16667"/>
            </a:avLst>
          </a:prstGeom>
          <a:solidFill>
            <a:srgbClr val="CC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428357" y="4030267"/>
            <a:ext cx="398186" cy="196208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PbSe</a:t>
            </a:r>
            <a:endParaRPr lang="fi-FI" sz="8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434" name="Rounded Rectangle 139"/>
          <p:cNvSpPr>
            <a:spLocks noChangeArrowheads="1"/>
          </p:cNvSpPr>
          <p:nvPr/>
        </p:nvSpPr>
        <p:spPr bwMode="auto">
          <a:xfrm flipV="1">
            <a:off x="3905428" y="3074254"/>
            <a:ext cx="386954" cy="98822"/>
          </a:xfrm>
          <a:prstGeom prst="roundRect">
            <a:avLst>
              <a:gd name="adj" fmla="val 16667"/>
            </a:avLst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37" name="Rounded Rectangle 140"/>
          <p:cNvSpPr>
            <a:spLocks noChangeArrowheads="1"/>
          </p:cNvSpPr>
          <p:nvPr/>
        </p:nvSpPr>
        <p:spPr bwMode="auto">
          <a:xfrm flipV="1">
            <a:off x="3774093" y="2912923"/>
            <a:ext cx="388144" cy="98822"/>
          </a:xfrm>
          <a:prstGeom prst="roundRect">
            <a:avLst>
              <a:gd name="adj" fmla="val 16667"/>
            </a:avLst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39" name="Rounded Rectangle 141"/>
          <p:cNvSpPr>
            <a:spLocks noChangeArrowheads="1"/>
          </p:cNvSpPr>
          <p:nvPr/>
        </p:nvSpPr>
        <p:spPr bwMode="auto">
          <a:xfrm flipV="1">
            <a:off x="3641236" y="2770050"/>
            <a:ext cx="372785" cy="91678"/>
          </a:xfrm>
          <a:prstGeom prst="roundRect">
            <a:avLst>
              <a:gd name="adj" fmla="val 16667"/>
            </a:avLst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43" name="Rounded Rectangle 137"/>
          <p:cNvSpPr>
            <a:spLocks noChangeArrowheads="1"/>
          </p:cNvSpPr>
          <p:nvPr/>
        </p:nvSpPr>
        <p:spPr bwMode="auto">
          <a:xfrm>
            <a:off x="4542819" y="3069419"/>
            <a:ext cx="273844" cy="104775"/>
          </a:xfrm>
          <a:prstGeom prst="roundRect">
            <a:avLst>
              <a:gd name="adj" fmla="val 16667"/>
            </a:avLst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44" name="Rounded Rectangle 135"/>
          <p:cNvSpPr>
            <a:spLocks noChangeArrowheads="1"/>
          </p:cNvSpPr>
          <p:nvPr/>
        </p:nvSpPr>
        <p:spPr bwMode="auto">
          <a:xfrm>
            <a:off x="4612486" y="3377105"/>
            <a:ext cx="309980" cy="101203"/>
          </a:xfrm>
          <a:prstGeom prst="roundRect">
            <a:avLst>
              <a:gd name="adj" fmla="val 16667"/>
            </a:avLst>
          </a:prstGeom>
          <a:solidFill>
            <a:schemeClr val="accent3">
              <a:lumMod val="2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49" name="Rounded Rectangle 138"/>
          <p:cNvSpPr>
            <a:spLocks noChangeArrowheads="1"/>
          </p:cNvSpPr>
          <p:nvPr/>
        </p:nvSpPr>
        <p:spPr bwMode="auto">
          <a:xfrm flipV="1">
            <a:off x="4718251" y="2927377"/>
            <a:ext cx="272654" cy="98822"/>
          </a:xfrm>
          <a:prstGeom prst="roundRect">
            <a:avLst>
              <a:gd name="adj" fmla="val 16667"/>
            </a:avLst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51" name="Rounded Rectangle 136"/>
          <p:cNvSpPr>
            <a:spLocks noChangeArrowheads="1"/>
          </p:cNvSpPr>
          <p:nvPr/>
        </p:nvSpPr>
        <p:spPr bwMode="auto">
          <a:xfrm>
            <a:off x="5005213" y="2751923"/>
            <a:ext cx="261938" cy="94059"/>
          </a:xfrm>
          <a:prstGeom prst="roundRect">
            <a:avLst>
              <a:gd name="adj" fmla="val 16667"/>
            </a:avLst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55" name="Rounded Rectangle 133"/>
          <p:cNvSpPr>
            <a:spLocks noChangeArrowheads="1"/>
          </p:cNvSpPr>
          <p:nvPr/>
        </p:nvSpPr>
        <p:spPr bwMode="auto">
          <a:xfrm>
            <a:off x="5803528" y="3458694"/>
            <a:ext cx="819150" cy="108347"/>
          </a:xfrm>
          <a:prstGeom prst="roundRect">
            <a:avLst>
              <a:gd name="adj" fmla="val 16667"/>
            </a:avLst>
          </a:prstGeom>
          <a:solidFill>
            <a:schemeClr val="accent3">
              <a:lumMod val="2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57" name="Rounded Rectangle 134"/>
          <p:cNvSpPr>
            <a:spLocks noChangeArrowheads="1"/>
          </p:cNvSpPr>
          <p:nvPr/>
        </p:nvSpPr>
        <p:spPr bwMode="auto">
          <a:xfrm>
            <a:off x="5650415" y="3319319"/>
            <a:ext cx="302419" cy="108347"/>
          </a:xfrm>
          <a:prstGeom prst="roundRect">
            <a:avLst>
              <a:gd name="adj" fmla="val 16667"/>
            </a:avLst>
          </a:prstGeom>
          <a:solidFill>
            <a:schemeClr val="accent3">
              <a:lumMod val="2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pic>
        <p:nvPicPr>
          <p:cNvPr id="1546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0619" y="1716265"/>
            <a:ext cx="1071563" cy="76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464" name="Rounded Rectangle 181"/>
          <p:cNvSpPr>
            <a:spLocks noChangeArrowheads="1"/>
          </p:cNvSpPr>
          <p:nvPr/>
        </p:nvSpPr>
        <p:spPr bwMode="auto">
          <a:xfrm>
            <a:off x="2410249" y="2247903"/>
            <a:ext cx="954881" cy="108347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65" name="Rounded Rectangle 188"/>
          <p:cNvSpPr>
            <a:spLocks noChangeArrowheads="1"/>
          </p:cNvSpPr>
          <p:nvPr/>
        </p:nvSpPr>
        <p:spPr bwMode="auto">
          <a:xfrm>
            <a:off x="3378226" y="2247903"/>
            <a:ext cx="1052513" cy="108347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584391" y="1012889"/>
            <a:ext cx="1028166" cy="346249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Material</a:t>
            </a:r>
            <a:r>
              <a:rPr lang="fi-FI" sz="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science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Biology</a:t>
            </a:r>
            <a:endParaRPr lang="fi-FI" sz="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2223576" y="1263587"/>
            <a:ext cx="1729079" cy="346249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Medical</a:t>
            </a:r>
            <a:r>
              <a:rPr lang="fi-FI" sz="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</a:t>
            </a: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Anticounterfeit</a:t>
            </a:r>
            <a:r>
              <a:rPr lang="fi-FI" sz="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Space</a:t>
            </a:r>
            <a:r>
              <a:rPr lang="fi-FI" sz="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Remote </a:t>
            </a: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sensing</a:t>
            </a:r>
            <a:r>
              <a:rPr lang="fi-FI" sz="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</a:t>
            </a: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PoC</a:t>
            </a:r>
            <a:endParaRPr lang="fi-FI" sz="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2881701" y="801565"/>
            <a:ext cx="932329" cy="484748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Pharma</a:t>
            </a:r>
            <a:r>
              <a:rPr lang="fi-FI" sz="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Food,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Agriculture</a:t>
            </a:r>
            <a:endParaRPr lang="fi-FI" sz="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934374" y="951312"/>
            <a:ext cx="573715" cy="346249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Gases</a:t>
            </a:r>
            <a:r>
              <a:rPr lang="fi-FI" sz="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Plastics</a:t>
            </a:r>
            <a:endParaRPr lang="fi-FI" sz="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696499" y="1091806"/>
            <a:ext cx="606176" cy="207749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Minerals</a:t>
            </a:r>
            <a:endParaRPr lang="fi-FI" sz="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3774705" y="1168006"/>
            <a:ext cx="606176" cy="207749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Minerals</a:t>
            </a:r>
            <a:endParaRPr lang="fi-FI" sz="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365130" y="918597"/>
            <a:ext cx="598963" cy="207749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Forestry</a:t>
            </a:r>
            <a:endParaRPr lang="fi-FI" sz="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5475" name="Rounded Rectangle 190"/>
          <p:cNvSpPr>
            <a:spLocks noChangeArrowheads="1"/>
          </p:cNvSpPr>
          <p:nvPr/>
        </p:nvSpPr>
        <p:spPr bwMode="auto">
          <a:xfrm>
            <a:off x="2598366" y="1981797"/>
            <a:ext cx="594122" cy="108347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76" name="Rounded Rectangle 188"/>
          <p:cNvSpPr>
            <a:spLocks noChangeArrowheads="1"/>
          </p:cNvSpPr>
          <p:nvPr/>
        </p:nvSpPr>
        <p:spPr bwMode="auto">
          <a:xfrm>
            <a:off x="4984379" y="1986561"/>
            <a:ext cx="252413" cy="108347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80" name="Rounded Rectangle 142"/>
          <p:cNvSpPr>
            <a:spLocks noChangeArrowheads="1"/>
          </p:cNvSpPr>
          <p:nvPr/>
        </p:nvSpPr>
        <p:spPr bwMode="auto">
          <a:xfrm flipV="1">
            <a:off x="3111476" y="3310766"/>
            <a:ext cx="365607" cy="11689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85" name="Rounded Rectangle 180"/>
          <p:cNvSpPr>
            <a:spLocks noChangeArrowheads="1"/>
          </p:cNvSpPr>
          <p:nvPr/>
        </p:nvSpPr>
        <p:spPr bwMode="auto">
          <a:xfrm>
            <a:off x="2425725" y="3154664"/>
            <a:ext cx="939404" cy="135863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86" name="Rounded Rectangle 180"/>
          <p:cNvSpPr>
            <a:spLocks noChangeArrowheads="1"/>
          </p:cNvSpPr>
          <p:nvPr/>
        </p:nvSpPr>
        <p:spPr bwMode="auto">
          <a:xfrm>
            <a:off x="2721644" y="2954638"/>
            <a:ext cx="320278" cy="10834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87" name="Rounded Rectangle 179"/>
          <p:cNvSpPr>
            <a:spLocks noChangeArrowheads="1"/>
          </p:cNvSpPr>
          <p:nvPr/>
        </p:nvSpPr>
        <p:spPr bwMode="auto">
          <a:xfrm>
            <a:off x="2523355" y="2756523"/>
            <a:ext cx="338138" cy="10834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88" name="Rounded Rectangle 179"/>
          <p:cNvSpPr>
            <a:spLocks noChangeArrowheads="1"/>
          </p:cNvSpPr>
          <p:nvPr/>
        </p:nvSpPr>
        <p:spPr bwMode="auto">
          <a:xfrm>
            <a:off x="2286421" y="2954638"/>
            <a:ext cx="338138" cy="10834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90" name="Rounded Rectangle 188"/>
          <p:cNvSpPr>
            <a:spLocks noChangeArrowheads="1"/>
          </p:cNvSpPr>
          <p:nvPr/>
        </p:nvSpPr>
        <p:spPr bwMode="auto">
          <a:xfrm>
            <a:off x="5399905" y="1977630"/>
            <a:ext cx="353616" cy="108347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92" name="Rounded Rectangle 188"/>
          <p:cNvSpPr>
            <a:spLocks noChangeArrowheads="1"/>
          </p:cNvSpPr>
          <p:nvPr/>
        </p:nvSpPr>
        <p:spPr bwMode="auto">
          <a:xfrm>
            <a:off x="5675909" y="1834756"/>
            <a:ext cx="1239441" cy="108347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5494" name="Rounded Rectangle 190"/>
          <p:cNvSpPr>
            <a:spLocks noChangeArrowheads="1"/>
          </p:cNvSpPr>
          <p:nvPr/>
        </p:nvSpPr>
        <p:spPr bwMode="auto">
          <a:xfrm>
            <a:off x="2322142" y="1977630"/>
            <a:ext cx="88106" cy="108347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1142857" y="1919108"/>
            <a:ext cx="715580" cy="300083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b="1" dirty="0">
                <a:ln w="18000">
                  <a:solidFill>
                    <a:srgbClr val="0066FF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PIEZO</a:t>
            </a:r>
          </a:p>
        </p:txBody>
      </p:sp>
      <p:sp>
        <p:nvSpPr>
          <p:cNvPr id="139" name="Rectangle 138"/>
          <p:cNvSpPr/>
          <p:nvPr/>
        </p:nvSpPr>
        <p:spPr>
          <a:xfrm rot="16200000">
            <a:off x="1165072" y="3109514"/>
            <a:ext cx="715580" cy="300083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dirty="0">
                <a:ln w="18000">
                  <a:solidFill>
                    <a:srgbClr val="0066FF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MEMS</a:t>
            </a:r>
          </a:p>
        </p:txBody>
      </p:sp>
      <p:sp>
        <p:nvSpPr>
          <p:cNvPr id="137" name="Rounded Rectangle 190"/>
          <p:cNvSpPr>
            <a:spLocks noChangeArrowheads="1"/>
          </p:cNvSpPr>
          <p:nvPr/>
        </p:nvSpPr>
        <p:spPr bwMode="auto">
          <a:xfrm>
            <a:off x="2096160" y="1980131"/>
            <a:ext cx="130968" cy="108347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1679928" y="2180259"/>
            <a:ext cx="577451" cy="323165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Metallic</a:t>
            </a:r>
            <a:r>
              <a:rPr lang="fi-FI" sz="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mirrors</a:t>
            </a:r>
            <a:endParaRPr lang="fi-FI" sz="8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1670479" y="1635647"/>
            <a:ext cx="618326" cy="323165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Dielectric</a:t>
            </a:r>
            <a:r>
              <a:rPr lang="fi-FI" sz="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mirrors</a:t>
            </a:r>
            <a:endParaRPr lang="fi-FI" sz="8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43" name="Rounded Rectangle 190"/>
          <p:cNvSpPr>
            <a:spLocks noChangeArrowheads="1"/>
          </p:cNvSpPr>
          <p:nvPr/>
        </p:nvSpPr>
        <p:spPr bwMode="auto">
          <a:xfrm>
            <a:off x="3371210" y="1987749"/>
            <a:ext cx="1060719" cy="98226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723339" y="3012226"/>
            <a:ext cx="565466" cy="450123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Existing</a:t>
            </a:r>
            <a:r>
              <a:rPr lang="fi-FI" sz="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MEMS </a:t>
            </a:r>
            <a:r>
              <a:rPr lang="fi-FI" sz="8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FPI’s</a:t>
            </a:r>
            <a:endParaRPr lang="fi-FI" sz="8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0003" y="4558749"/>
            <a:ext cx="225028" cy="346249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1800" b="1" dirty="0">
                <a:solidFill>
                  <a:srgbClr val="002060"/>
                </a:solidFill>
              </a:rPr>
              <a:t>λ</a:t>
            </a:r>
            <a:endParaRPr lang="fi-FI" sz="1800" b="1" dirty="0">
              <a:solidFill>
                <a:srgbClr val="002060"/>
              </a:solidFill>
            </a:endParaRPr>
          </a:p>
        </p:txBody>
      </p:sp>
      <p:sp>
        <p:nvSpPr>
          <p:cNvPr id="108" name="Rounded Rectangle 139"/>
          <p:cNvSpPr>
            <a:spLocks noChangeArrowheads="1"/>
          </p:cNvSpPr>
          <p:nvPr/>
        </p:nvSpPr>
        <p:spPr bwMode="auto">
          <a:xfrm flipV="1">
            <a:off x="4026150" y="3480241"/>
            <a:ext cx="536380" cy="79028"/>
          </a:xfrm>
          <a:prstGeom prst="roundRect">
            <a:avLst>
              <a:gd name="adj" fmla="val 16667"/>
            </a:avLst>
          </a:prstGeom>
          <a:solidFill>
            <a:schemeClr val="accent3">
              <a:lumMod val="2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79" tIns="34289" rIns="68579" bIns="34289"/>
          <a:lstStyle>
            <a:lvl1pPr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i-FI" altLang="fi-FI" sz="1800">
              <a:solidFill>
                <a:srgbClr val="000000"/>
              </a:solidFill>
            </a:endParaRPr>
          </a:p>
        </p:txBody>
      </p:sp>
      <p:cxnSp>
        <p:nvCxnSpPr>
          <p:cNvPr id="144" name="Straight Connector 61"/>
          <p:cNvCxnSpPr>
            <a:cxnSpLocks noChangeShapeType="1"/>
          </p:cNvCxnSpPr>
          <p:nvPr/>
        </p:nvCxnSpPr>
        <p:spPr bwMode="auto">
          <a:xfrm>
            <a:off x="6129339" y="1573732"/>
            <a:ext cx="8929" cy="3098670"/>
          </a:xfrm>
          <a:prstGeom prst="line">
            <a:avLst/>
          </a:prstGeom>
          <a:ln>
            <a:solidFill>
              <a:srgbClr val="002060"/>
            </a:solidFill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7" name="Picture 14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3" t="10321" r="10079" b="10321"/>
          <a:stretch/>
        </p:blipFill>
        <p:spPr>
          <a:xfrm flipH="1">
            <a:off x="7311732" y="2852963"/>
            <a:ext cx="1008112" cy="66368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grpSp>
        <p:nvGrpSpPr>
          <p:cNvPr id="15461" name="Group 15460"/>
          <p:cNvGrpSpPr/>
          <p:nvPr/>
        </p:nvGrpSpPr>
        <p:grpSpPr>
          <a:xfrm>
            <a:off x="20941" y="3111957"/>
            <a:ext cx="1482941" cy="1766569"/>
            <a:chOff x="10523" y="2292752"/>
            <a:chExt cx="1482941" cy="1766569"/>
          </a:xfrm>
        </p:grpSpPr>
        <p:sp>
          <p:nvSpPr>
            <p:cNvPr id="109" name="Rounded Rectangle 180"/>
            <p:cNvSpPr>
              <a:spLocks noChangeArrowheads="1"/>
            </p:cNvSpPr>
            <p:nvPr/>
          </p:nvSpPr>
          <p:spPr bwMode="auto">
            <a:xfrm flipV="1">
              <a:off x="98015" y="2941211"/>
              <a:ext cx="243648" cy="118764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endParaRPr lang="fi-FI" altLang="fi-FI" sz="1800">
                <a:solidFill>
                  <a:srgbClr val="00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523" y="2292752"/>
              <a:ext cx="13816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i-FI" sz="1200" b="1" dirty="0">
                  <a:solidFill>
                    <a:srgbClr val="002060"/>
                  </a:solidFill>
                </a:rPr>
                <a:t>MEMS </a:t>
              </a:r>
              <a:r>
                <a:rPr lang="fi-FI" sz="1200" b="1" dirty="0" err="1">
                  <a:solidFill>
                    <a:srgbClr val="002060"/>
                  </a:solidFill>
                </a:rPr>
                <a:t>process</a:t>
              </a:r>
              <a:endParaRPr lang="fi-FI" sz="1200" b="1" dirty="0">
                <a:solidFill>
                  <a:srgbClr val="002060"/>
                </a:solidFill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i-FI" sz="1200" b="1" dirty="0" err="1">
                  <a:solidFill>
                    <a:srgbClr val="002060"/>
                  </a:solidFill>
                </a:rPr>
                <a:t>platforms</a:t>
              </a:r>
              <a:r>
                <a:rPr lang="fi-FI" sz="1200" b="1" dirty="0">
                  <a:solidFill>
                    <a:srgbClr val="002060"/>
                  </a:solidFill>
                </a:rPr>
                <a:t>: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70862" y="2863432"/>
              <a:ext cx="11247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i-FI" sz="1200" dirty="0">
                  <a:solidFill>
                    <a:srgbClr val="002060"/>
                  </a:solidFill>
                </a:rPr>
                <a:t>ALD MFPI</a:t>
              </a:r>
            </a:p>
          </p:txBody>
        </p:sp>
        <p:sp>
          <p:nvSpPr>
            <p:cNvPr id="114" name="Rounded Rectangle 180"/>
            <p:cNvSpPr>
              <a:spLocks noChangeArrowheads="1"/>
            </p:cNvSpPr>
            <p:nvPr/>
          </p:nvSpPr>
          <p:spPr bwMode="auto">
            <a:xfrm flipV="1">
              <a:off x="90336" y="3185332"/>
              <a:ext cx="243648" cy="118764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75000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endParaRPr lang="fi-FI" altLang="fi-FI" sz="1800">
                <a:solidFill>
                  <a:srgbClr val="000000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63183" y="3107553"/>
              <a:ext cx="1230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i-FI" sz="1200" dirty="0" err="1">
                  <a:solidFill>
                    <a:srgbClr val="002060"/>
                  </a:solidFill>
                </a:rPr>
                <a:t>PolySi-SiN</a:t>
              </a:r>
              <a:r>
                <a:rPr lang="fi-FI" sz="1200" dirty="0">
                  <a:solidFill>
                    <a:srgbClr val="002060"/>
                  </a:solidFill>
                </a:rPr>
                <a:t>/SiO2 MFPI</a:t>
              </a:r>
            </a:p>
          </p:txBody>
        </p:sp>
        <p:sp>
          <p:nvSpPr>
            <p:cNvPr id="116" name="Rounded Rectangle 180"/>
            <p:cNvSpPr>
              <a:spLocks noChangeArrowheads="1"/>
            </p:cNvSpPr>
            <p:nvPr/>
          </p:nvSpPr>
          <p:spPr bwMode="auto">
            <a:xfrm flipV="1">
              <a:off x="88737" y="3592428"/>
              <a:ext cx="243648" cy="118764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25000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endParaRPr lang="fi-FI" altLang="fi-FI" sz="1800">
                <a:solidFill>
                  <a:srgbClr val="000000"/>
                </a:solidFill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69126" y="3521298"/>
              <a:ext cx="11247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i-FI" sz="1200" dirty="0" err="1">
                  <a:solidFill>
                    <a:srgbClr val="002060"/>
                  </a:solidFill>
                </a:rPr>
                <a:t>Si</a:t>
              </a:r>
              <a:r>
                <a:rPr lang="fi-FI" sz="1200" dirty="0">
                  <a:solidFill>
                    <a:srgbClr val="002060"/>
                  </a:solidFill>
                </a:rPr>
                <a:t>-air MFPI</a:t>
              </a:r>
            </a:p>
          </p:txBody>
        </p:sp>
        <p:sp>
          <p:nvSpPr>
            <p:cNvPr id="157" name="Rounded Rectangle 180"/>
            <p:cNvSpPr>
              <a:spLocks noChangeArrowheads="1"/>
            </p:cNvSpPr>
            <p:nvPr/>
          </p:nvSpPr>
          <p:spPr bwMode="auto">
            <a:xfrm flipV="1">
              <a:off x="94996" y="3853452"/>
              <a:ext cx="243648" cy="118764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65000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endParaRPr lang="fi-FI" altLang="fi-FI" sz="1800">
                <a:solidFill>
                  <a:srgbClr val="000000"/>
                </a:solidFill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275385" y="3782322"/>
              <a:ext cx="11247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i-FI" sz="1200" dirty="0" err="1">
                  <a:solidFill>
                    <a:srgbClr val="002060"/>
                  </a:solidFill>
                </a:rPr>
                <a:t>Metal</a:t>
              </a:r>
              <a:r>
                <a:rPr lang="fi-FI" sz="1200" dirty="0">
                  <a:solidFill>
                    <a:srgbClr val="002060"/>
                  </a:solidFill>
                </a:rPr>
                <a:t> MFPI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37054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Different</a:t>
            </a:r>
            <a:r>
              <a:rPr lang="fi-FI" dirty="0" smtClean="0"/>
              <a:t> </a:t>
            </a:r>
            <a:r>
              <a:rPr lang="fi-FI" dirty="0" err="1" smtClean="0"/>
              <a:t>mirror</a:t>
            </a:r>
            <a:r>
              <a:rPr lang="fi-FI" dirty="0" smtClean="0"/>
              <a:t> </a:t>
            </a:r>
            <a:r>
              <a:rPr lang="fi-FI" dirty="0" err="1" smtClean="0"/>
              <a:t>solutions</a:t>
            </a:r>
            <a:endParaRPr lang="fi-FI" dirty="0"/>
          </a:p>
        </p:txBody>
      </p:sp>
      <p:grpSp>
        <p:nvGrpSpPr>
          <p:cNvPr id="31" name="Group 30"/>
          <p:cNvGrpSpPr/>
          <p:nvPr/>
        </p:nvGrpSpPr>
        <p:grpSpPr>
          <a:xfrm>
            <a:off x="721507" y="1726810"/>
            <a:ext cx="2343382" cy="2790152"/>
            <a:chOff x="643466" y="2944971"/>
            <a:chExt cx="2971800" cy="3538379"/>
          </a:xfrm>
        </p:grpSpPr>
        <p:sp>
          <p:nvSpPr>
            <p:cNvPr id="32" name="Rectangle 31"/>
            <p:cNvSpPr/>
            <p:nvPr/>
          </p:nvSpPr>
          <p:spPr>
            <a:xfrm>
              <a:off x="643466" y="4927600"/>
              <a:ext cx="2971800" cy="15557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3466" y="2944971"/>
              <a:ext cx="2971800" cy="806450"/>
            </a:xfrm>
            <a:prstGeom prst="rect">
              <a:avLst/>
            </a:prstGeom>
            <a:solidFill>
              <a:srgbClr val="ED7D31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43466" y="3751421"/>
              <a:ext cx="2971800" cy="804334"/>
            </a:xfrm>
            <a:prstGeom prst="rect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43466" y="4552951"/>
              <a:ext cx="2971800" cy="381000"/>
            </a:xfrm>
            <a:prstGeom prst="rect">
              <a:avLst/>
            </a:prstGeom>
            <a:solidFill>
              <a:srgbClr val="A5A5A5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54690" y="4552951"/>
              <a:ext cx="1350112" cy="35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1200" kern="0" dirty="0" smtClean="0">
                  <a:solidFill>
                    <a:prstClr val="black"/>
                  </a:solidFill>
                  <a:latin typeface="Calibri" panose="020F0502020204030204"/>
                </a:rPr>
                <a:t>Al</a:t>
              </a:r>
              <a:r>
                <a:rPr lang="fi-FI" sz="1200" kern="0" baseline="-25000" dirty="0" smtClean="0">
                  <a:solidFill>
                    <a:prstClr val="black"/>
                  </a:solidFill>
                  <a:latin typeface="Calibri" panose="020F0502020204030204"/>
                </a:rPr>
                <a:t>2</a:t>
              </a:r>
              <a:r>
                <a:rPr lang="fi-FI" sz="1200" kern="0" dirty="0" smtClean="0">
                  <a:solidFill>
                    <a:prstClr val="black"/>
                  </a:solidFill>
                  <a:latin typeface="Calibri" panose="020F0502020204030204"/>
                </a:rPr>
                <a:t>O</a:t>
              </a:r>
              <a:r>
                <a:rPr lang="fi-FI" sz="1200" kern="0" baseline="-25000" dirty="0" smtClean="0">
                  <a:solidFill>
                    <a:prstClr val="black"/>
                  </a:solidFill>
                  <a:latin typeface="Calibri" panose="020F0502020204030204"/>
                </a:rPr>
                <a:t>3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(5 </a:t>
              </a: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nm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)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14916" y="3956221"/>
              <a:ext cx="2628900" cy="35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Ag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(VIS 45 </a:t>
              </a: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nm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, NIR 20 </a:t>
              </a: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nm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)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171574" y="3150830"/>
              <a:ext cx="1915584" cy="35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SiO</a:t>
              </a:r>
              <a:r>
                <a:rPr kumimoji="0" lang="fi-FI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2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(50 </a:t>
              </a: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nm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)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67831" y="5520809"/>
              <a:ext cx="2523068" cy="35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Fused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silica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substrate</a:t>
              </a:r>
              <a:endParaRPr kumimoji="0" lang="fi-FI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455726" y="1726811"/>
            <a:ext cx="2404448" cy="2790151"/>
            <a:chOff x="4568921" y="3045603"/>
            <a:chExt cx="2971800" cy="3448513"/>
          </a:xfrm>
        </p:grpSpPr>
        <p:sp>
          <p:nvSpPr>
            <p:cNvPr id="41" name="Rectangle 40"/>
            <p:cNvSpPr/>
            <p:nvPr/>
          </p:nvSpPr>
          <p:spPr>
            <a:xfrm>
              <a:off x="4568921" y="4944717"/>
              <a:ext cx="2971800" cy="154939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568921" y="4563717"/>
              <a:ext cx="2971800" cy="381000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68921" y="4184037"/>
              <a:ext cx="2971800" cy="381000"/>
            </a:xfrm>
            <a:prstGeom prst="rect">
              <a:avLst/>
            </a:prstGeom>
            <a:solidFill>
              <a:srgbClr val="FFC000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568921" y="3805577"/>
              <a:ext cx="2971800" cy="381000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097029" y="4569551"/>
              <a:ext cx="1915584" cy="342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Poly-Si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(</a:t>
              </a: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λ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/4)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097029" y="4189871"/>
              <a:ext cx="1915584" cy="342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SiO</a:t>
              </a:r>
              <a:r>
                <a:rPr kumimoji="0" lang="fi-FI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2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(</a:t>
              </a: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λ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/4)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568921" y="3423783"/>
              <a:ext cx="2971800" cy="381000"/>
            </a:xfrm>
            <a:prstGeom prst="rect">
              <a:avLst/>
            </a:prstGeom>
            <a:solidFill>
              <a:srgbClr val="FFC000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568921" y="3048236"/>
              <a:ext cx="2971800" cy="381000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163069" y="3823159"/>
              <a:ext cx="1915584" cy="342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Poly-Si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(</a:t>
              </a: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λ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/4)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163069" y="3429337"/>
              <a:ext cx="1915584" cy="342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SiO</a:t>
              </a:r>
              <a:r>
                <a:rPr kumimoji="0" lang="fi-FI" sz="1200" b="0" i="0" u="none" strike="noStrike" kern="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2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(</a:t>
              </a: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λ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/4)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163069" y="3045603"/>
              <a:ext cx="1915584" cy="342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Poly-Si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(</a:t>
              </a:r>
              <a:r>
                <a:rPr kumimoji="0" lang="el-G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λ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/4)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793287" y="5534750"/>
              <a:ext cx="2523068" cy="342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Fused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silica</a:t>
              </a:r>
              <a:r>
                <a:rPr kumimoji="0" lang="fi-FI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kumimoji="0" lang="fi-FI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substrate</a:t>
              </a:r>
              <a:endParaRPr kumimoji="0" lang="fi-FI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4315984" y="752099"/>
            <a:ext cx="2683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fi-FI" sz="1800" b="1" dirty="0" smtClean="0">
                <a:solidFill>
                  <a:prstClr val="black"/>
                </a:solidFill>
                <a:latin typeface="Calibri" panose="020F0502020204030204"/>
              </a:rPr>
              <a:t>SWIR </a:t>
            </a:r>
            <a:r>
              <a:rPr lang="fi-FI" sz="1800" b="1" dirty="0" err="1" smtClean="0">
                <a:solidFill>
                  <a:prstClr val="black"/>
                </a:solidFill>
                <a:latin typeface="Calibri" panose="020F0502020204030204"/>
              </a:rPr>
              <a:t>mirror</a:t>
            </a:r>
            <a:r>
              <a:rPr lang="fi-FI" sz="1800" b="1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i-FI" sz="1800" b="1" dirty="0" err="1" smtClean="0">
                <a:solidFill>
                  <a:prstClr val="black"/>
                </a:solidFill>
                <a:latin typeface="Calibri" panose="020F0502020204030204"/>
              </a:rPr>
              <a:t>structure</a:t>
            </a:r>
            <a:endParaRPr lang="fi-FI" sz="1800" b="1" dirty="0" smtClean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/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Bragg</a:t>
            </a:r>
            <a:r>
              <a:rPr lang="fi-FI" sz="18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mirror</a:t>
            </a:r>
            <a:r>
              <a:rPr lang="fi-FI" sz="1800" dirty="0" smtClean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optimized</a:t>
            </a:r>
            <a:r>
              <a:rPr lang="fi-FI" sz="1800" dirty="0" smtClean="0">
                <a:solidFill>
                  <a:prstClr val="black"/>
                </a:solidFill>
                <a:latin typeface="Calibri" panose="020F0502020204030204"/>
              </a:rPr>
              <a:t> for a </a:t>
            </a:r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certain</a:t>
            </a:r>
            <a:r>
              <a:rPr lang="fi-FI" sz="18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wavelength</a:t>
            </a:r>
            <a:endParaRPr lang="fi-FI" sz="1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28961" y="1029098"/>
            <a:ext cx="2800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fi-FI" sz="1800" b="1" dirty="0" smtClean="0">
                <a:solidFill>
                  <a:prstClr val="black"/>
                </a:solidFill>
                <a:latin typeface="Calibri" panose="020F0502020204030204"/>
              </a:rPr>
              <a:t>VIS/NIR </a:t>
            </a:r>
            <a:r>
              <a:rPr lang="fi-FI" sz="1800" b="1" dirty="0" err="1" smtClean="0">
                <a:solidFill>
                  <a:prstClr val="black"/>
                </a:solidFill>
                <a:latin typeface="Calibri" panose="020F0502020204030204"/>
              </a:rPr>
              <a:t>mirror</a:t>
            </a:r>
            <a:r>
              <a:rPr lang="fi-FI" sz="1800" b="1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i-FI" sz="1800" b="1" dirty="0" err="1" smtClean="0">
                <a:solidFill>
                  <a:prstClr val="black"/>
                </a:solidFill>
                <a:latin typeface="Calibri" panose="020F0502020204030204"/>
              </a:rPr>
              <a:t>structure</a:t>
            </a:r>
            <a:endParaRPr lang="fi-FI" sz="1800" b="1" dirty="0" smtClean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/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Simple</a:t>
            </a:r>
            <a:r>
              <a:rPr lang="fi-FI" sz="18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metallic</a:t>
            </a:r>
            <a:r>
              <a:rPr lang="fi-FI" sz="18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mirror</a:t>
            </a:r>
            <a:endParaRPr lang="fi-FI" sz="1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310467" y="6290734"/>
            <a:ext cx="2443692" cy="37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Not</a:t>
            </a:r>
            <a:r>
              <a:rPr lang="fi-FI" sz="1800" dirty="0" smtClean="0">
                <a:solidFill>
                  <a:prstClr val="black"/>
                </a:solidFill>
                <a:latin typeface="Calibri" panose="020F0502020204030204"/>
              </a:rPr>
              <a:t> to </a:t>
            </a:r>
            <a:r>
              <a:rPr lang="fi-FI" sz="1800" dirty="0" err="1" smtClean="0">
                <a:solidFill>
                  <a:prstClr val="black"/>
                </a:solidFill>
                <a:latin typeface="Calibri" panose="020F0502020204030204"/>
              </a:rPr>
              <a:t>scale</a:t>
            </a:r>
            <a:endParaRPr lang="fi-FI" sz="18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3031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1" r="27882"/>
          <a:stretch/>
        </p:blipFill>
        <p:spPr bwMode="auto">
          <a:xfrm>
            <a:off x="4128259" y="2727851"/>
            <a:ext cx="2076008" cy="19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03250" y="1140619"/>
            <a:ext cx="4673600" cy="318611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err="1" smtClean="0"/>
              <a:t>Developed</a:t>
            </a:r>
            <a:r>
              <a:rPr lang="fi-FI" dirty="0" smtClean="0"/>
              <a:t> </a:t>
            </a:r>
            <a:r>
              <a:rPr lang="fi-FI" dirty="0" err="1" smtClean="0"/>
              <a:t>originally</a:t>
            </a:r>
            <a:r>
              <a:rPr lang="fi-FI" dirty="0" smtClean="0"/>
              <a:t> for </a:t>
            </a:r>
            <a:r>
              <a:rPr lang="fi-FI" dirty="0" err="1" smtClean="0"/>
              <a:t>ESA’s</a:t>
            </a:r>
            <a:r>
              <a:rPr lang="fi-FI" dirty="0" smtClean="0"/>
              <a:t> </a:t>
            </a:r>
            <a:r>
              <a:rPr lang="fi-FI" dirty="0" err="1" smtClean="0"/>
              <a:t>Asteroid</a:t>
            </a:r>
            <a:r>
              <a:rPr lang="fi-FI" dirty="0" smtClean="0"/>
              <a:t> </a:t>
            </a:r>
            <a:r>
              <a:rPr lang="fi-FI" dirty="0" err="1" smtClean="0"/>
              <a:t>Impact</a:t>
            </a:r>
            <a:r>
              <a:rPr lang="fi-FI" dirty="0" smtClean="0"/>
              <a:t> Mission </a:t>
            </a:r>
            <a:r>
              <a:rPr lang="fi-FI" dirty="0" err="1" smtClean="0"/>
              <a:t>during</a:t>
            </a:r>
            <a:r>
              <a:rPr lang="fi-FI" dirty="0" smtClean="0"/>
              <a:t> 2015 – 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err="1" smtClean="0"/>
              <a:t>Originally</a:t>
            </a:r>
            <a:r>
              <a:rPr lang="fi-FI" dirty="0" smtClean="0"/>
              <a:t> for a 3U </a:t>
            </a:r>
            <a:r>
              <a:rPr lang="fi-FI" dirty="0" err="1" smtClean="0"/>
              <a:t>cubesat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1U </a:t>
            </a:r>
            <a:r>
              <a:rPr lang="fi-FI" dirty="0" err="1" smtClean="0"/>
              <a:t>envelope</a:t>
            </a:r>
            <a:r>
              <a:rPr lang="fi-FI" dirty="0" smtClean="0"/>
              <a:t> for the </a:t>
            </a:r>
            <a:r>
              <a:rPr lang="fi-FI" dirty="0" err="1" smtClean="0"/>
              <a:t>instrument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2 </a:t>
            </a:r>
            <a:r>
              <a:rPr lang="fi-FI" dirty="0" err="1" smtClean="0"/>
              <a:t>spectral</a:t>
            </a:r>
            <a:r>
              <a:rPr lang="fi-FI" dirty="0" smtClean="0"/>
              <a:t> </a:t>
            </a:r>
            <a:r>
              <a:rPr lang="fi-FI" dirty="0" err="1" smtClean="0"/>
              <a:t>imagers</a:t>
            </a:r>
            <a:r>
              <a:rPr lang="fi-FI" dirty="0" smtClean="0"/>
              <a:t> </a:t>
            </a:r>
            <a:r>
              <a:rPr lang="fi-FI" dirty="0" err="1" smtClean="0"/>
              <a:t>measuring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500 </a:t>
            </a:r>
            <a:r>
              <a:rPr lang="fi-FI" dirty="0" err="1" smtClean="0"/>
              <a:t>nm</a:t>
            </a:r>
            <a:r>
              <a:rPr lang="fi-FI" dirty="0" smtClean="0"/>
              <a:t> to 1600 </a:t>
            </a:r>
            <a:r>
              <a:rPr lang="fi-FI" dirty="0" err="1" smtClean="0"/>
              <a:t>nm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1 </a:t>
            </a:r>
            <a:r>
              <a:rPr lang="fi-FI" dirty="0" err="1" smtClean="0"/>
              <a:t>spectrometer</a:t>
            </a:r>
            <a:r>
              <a:rPr lang="fi-FI" dirty="0" smtClean="0"/>
              <a:t> </a:t>
            </a:r>
            <a:r>
              <a:rPr lang="fi-FI" dirty="0" err="1" smtClean="0"/>
              <a:t>measuring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1600 </a:t>
            </a:r>
            <a:r>
              <a:rPr lang="fi-FI" dirty="0" err="1" smtClean="0"/>
              <a:t>nm</a:t>
            </a:r>
            <a:r>
              <a:rPr lang="fi-FI" dirty="0" smtClean="0"/>
              <a:t> to 2500 </a:t>
            </a:r>
            <a:r>
              <a:rPr lang="fi-FI" dirty="0" err="1" smtClean="0"/>
              <a:t>nm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6" t="13024" r="4910" b="34051"/>
          <a:stretch/>
        </p:blipFill>
        <p:spPr bwMode="auto">
          <a:xfrm>
            <a:off x="6083774" y="870348"/>
            <a:ext cx="2810196" cy="17795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First</a:t>
            </a:r>
            <a:r>
              <a:rPr lang="fi-FI" dirty="0" smtClean="0"/>
              <a:t> ASPECT </a:t>
            </a:r>
            <a:r>
              <a:rPr lang="fi-FI" dirty="0" err="1" smtClean="0"/>
              <a:t>concept</a:t>
            </a:r>
            <a:r>
              <a:rPr lang="fi-FI" dirty="0" smtClean="0"/>
              <a:t> </a:t>
            </a:r>
            <a:endParaRPr lang="fi-FI" dirty="0"/>
          </a:p>
        </p:txBody>
      </p:sp>
      <p:pic>
        <p:nvPicPr>
          <p:cNvPr id="8" name="Pictur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4" t="2857" r="3900" b="22285"/>
          <a:stretch/>
        </p:blipFill>
        <p:spPr bwMode="auto">
          <a:xfrm>
            <a:off x="6845774" y="3184311"/>
            <a:ext cx="1286196" cy="82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5"/>
          <a:stretch/>
        </p:blipFill>
        <p:spPr>
          <a:xfrm>
            <a:off x="872224" y="2893382"/>
            <a:ext cx="3021566" cy="16163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75587" y="2299156"/>
            <a:ext cx="30265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400" dirty="0" err="1" smtClean="0"/>
              <a:t>Optics</a:t>
            </a:r>
            <a:r>
              <a:rPr lang="fi-FI" sz="1400" dirty="0" smtClean="0"/>
              <a:t> </a:t>
            </a:r>
            <a:r>
              <a:rPr lang="fi-FI" sz="1400" dirty="0" err="1" smtClean="0"/>
              <a:t>model</a:t>
            </a:r>
            <a:r>
              <a:rPr lang="fi-FI" sz="1400" dirty="0" smtClean="0"/>
              <a:t> for the VIS </a:t>
            </a:r>
            <a:r>
              <a:rPr lang="fi-FI" sz="1400" dirty="0" err="1" smtClean="0"/>
              <a:t>channel</a:t>
            </a:r>
            <a:endParaRPr lang="fi-FI" sz="1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331424" y="4071735"/>
            <a:ext cx="209723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400" dirty="0" err="1" smtClean="0"/>
              <a:t>Optics</a:t>
            </a:r>
            <a:r>
              <a:rPr lang="fi-FI" sz="1400" dirty="0" smtClean="0"/>
              <a:t> </a:t>
            </a:r>
            <a:r>
              <a:rPr lang="fi-FI" sz="1400" dirty="0" err="1" smtClean="0"/>
              <a:t>model</a:t>
            </a:r>
            <a:r>
              <a:rPr lang="fi-FI" sz="1400" dirty="0" smtClean="0"/>
              <a:t> for the SWIR </a:t>
            </a:r>
            <a:r>
              <a:rPr lang="fi-FI" sz="1400" dirty="0" err="1" smtClean="0"/>
              <a:t>spectrometer</a:t>
            </a:r>
            <a:endParaRPr lang="fi-FI" sz="1400" dirty="0" smtClean="0"/>
          </a:p>
        </p:txBody>
      </p:sp>
    </p:spTree>
    <p:extLst>
      <p:ext uri="{BB962C8B-B14F-4D97-AF65-F5344CB8AC3E}">
        <p14:creationId xmlns:p14="http://schemas.microsoft.com/office/powerpoint/2010/main" val="415171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t="9352" r="-1" b="44844"/>
          <a:stretch/>
        </p:blipFill>
        <p:spPr>
          <a:xfrm>
            <a:off x="0" y="1134331"/>
            <a:ext cx="9144000" cy="4031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Example</a:t>
            </a:r>
            <a:r>
              <a:rPr lang="fi-FI" dirty="0" smtClean="0"/>
              <a:t>: </a:t>
            </a:r>
            <a:r>
              <a:rPr lang="fi-FI" dirty="0" err="1" smtClean="0"/>
              <a:t>First</a:t>
            </a:r>
            <a:r>
              <a:rPr lang="fi-FI" dirty="0" smtClean="0"/>
              <a:t> </a:t>
            </a:r>
            <a:r>
              <a:rPr lang="fi-FI" dirty="0" err="1" smtClean="0"/>
              <a:t>images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Aalto-1 </a:t>
            </a:r>
            <a:r>
              <a:rPr lang="fi-FI" dirty="0" err="1" smtClean="0"/>
              <a:t>Spectral</a:t>
            </a:r>
            <a:r>
              <a:rPr lang="fi-FI" dirty="0" smtClean="0"/>
              <a:t> </a:t>
            </a:r>
            <a:r>
              <a:rPr lang="fi-FI" dirty="0" err="1" smtClean="0"/>
              <a:t>Imager</a:t>
            </a:r>
            <a:endParaRPr lang="fi-FI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453221"/>
            <a:ext cx="1928812" cy="3086100"/>
          </a:xfrm>
        </p:spPr>
      </p:pic>
      <p:sp>
        <p:nvSpPr>
          <p:cNvPr id="13" name="TextBox 12"/>
          <p:cNvSpPr txBox="1"/>
          <p:nvPr/>
        </p:nvSpPr>
        <p:spPr>
          <a:xfrm>
            <a:off x="323529" y="4563047"/>
            <a:ext cx="2016224" cy="28474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i-FI" sz="1400" dirty="0">
                <a:solidFill>
                  <a:srgbClr val="002060"/>
                </a:solidFill>
              </a:rPr>
              <a:t>RGB image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09" y="1893720"/>
            <a:ext cx="1584176" cy="158417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513265" y="4563048"/>
            <a:ext cx="3923928" cy="50023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i-FI" sz="1400" dirty="0" err="1">
                <a:solidFill>
                  <a:srgbClr val="002060"/>
                </a:solidFill>
              </a:rPr>
              <a:t>False</a:t>
            </a:r>
            <a:r>
              <a:rPr lang="fi-FI" sz="1400" dirty="0">
                <a:solidFill>
                  <a:srgbClr val="002060"/>
                </a:solidFill>
              </a:rPr>
              <a:t> </a:t>
            </a:r>
            <a:r>
              <a:rPr lang="fi-FI" sz="1400" dirty="0" err="1">
                <a:solidFill>
                  <a:srgbClr val="002060"/>
                </a:solidFill>
              </a:rPr>
              <a:t>color</a:t>
            </a:r>
            <a:r>
              <a:rPr lang="fi-FI" sz="1400" dirty="0">
                <a:solidFill>
                  <a:srgbClr val="002060"/>
                </a:solidFill>
              </a:rPr>
              <a:t> image: </a:t>
            </a:r>
            <a:r>
              <a:rPr lang="fi-FI" sz="1400" dirty="0" err="1">
                <a:solidFill>
                  <a:srgbClr val="002060"/>
                </a:solidFill>
              </a:rPr>
              <a:t>red</a:t>
            </a:r>
            <a:r>
              <a:rPr lang="fi-FI" sz="1400" dirty="0">
                <a:solidFill>
                  <a:srgbClr val="002060"/>
                </a:solidFill>
              </a:rPr>
              <a:t> </a:t>
            </a:r>
            <a:r>
              <a:rPr lang="fi-FI" sz="1400" dirty="0" err="1">
                <a:solidFill>
                  <a:srgbClr val="002060"/>
                </a:solidFill>
              </a:rPr>
              <a:t>pixels</a:t>
            </a:r>
            <a:r>
              <a:rPr lang="fi-FI" sz="1400" dirty="0">
                <a:solidFill>
                  <a:srgbClr val="002060"/>
                </a:solidFill>
              </a:rPr>
              <a:t> show 711 </a:t>
            </a:r>
            <a:r>
              <a:rPr lang="fi-FI" sz="1400" dirty="0" err="1">
                <a:solidFill>
                  <a:srgbClr val="002060"/>
                </a:solidFill>
              </a:rPr>
              <a:t>nm</a:t>
            </a:r>
            <a:r>
              <a:rPr lang="fi-FI" sz="1400" dirty="0">
                <a:solidFill>
                  <a:srgbClr val="002060"/>
                </a:solidFill>
              </a:rPr>
              <a:t>, </a:t>
            </a:r>
            <a:r>
              <a:rPr lang="fi-FI" sz="1400" dirty="0" err="1">
                <a:solidFill>
                  <a:srgbClr val="002060"/>
                </a:solidFill>
              </a:rPr>
              <a:t>green</a:t>
            </a:r>
            <a:r>
              <a:rPr lang="fi-FI" sz="1400" dirty="0">
                <a:solidFill>
                  <a:srgbClr val="002060"/>
                </a:solidFill>
              </a:rPr>
              <a:t> </a:t>
            </a:r>
            <a:r>
              <a:rPr lang="fi-FI" sz="1400" dirty="0" err="1">
                <a:solidFill>
                  <a:srgbClr val="002060"/>
                </a:solidFill>
              </a:rPr>
              <a:t>pixels</a:t>
            </a:r>
            <a:r>
              <a:rPr lang="fi-FI" sz="1400" dirty="0">
                <a:solidFill>
                  <a:srgbClr val="002060"/>
                </a:solidFill>
              </a:rPr>
              <a:t> 536 </a:t>
            </a:r>
            <a:r>
              <a:rPr lang="fi-FI" sz="1400" dirty="0" err="1">
                <a:solidFill>
                  <a:srgbClr val="002060"/>
                </a:solidFill>
              </a:rPr>
              <a:t>nm</a:t>
            </a:r>
            <a:r>
              <a:rPr lang="fi-FI" sz="1400" dirty="0">
                <a:solidFill>
                  <a:srgbClr val="002060"/>
                </a:solidFill>
              </a:rPr>
              <a:t>, </a:t>
            </a:r>
            <a:r>
              <a:rPr lang="fi-FI" sz="1400" dirty="0" err="1">
                <a:solidFill>
                  <a:srgbClr val="002060"/>
                </a:solidFill>
              </a:rPr>
              <a:t>blue</a:t>
            </a:r>
            <a:r>
              <a:rPr lang="fi-FI" sz="1400" dirty="0">
                <a:solidFill>
                  <a:srgbClr val="002060"/>
                </a:solidFill>
              </a:rPr>
              <a:t> </a:t>
            </a:r>
            <a:r>
              <a:rPr lang="fi-FI" sz="1400" dirty="0" err="1">
                <a:solidFill>
                  <a:srgbClr val="002060"/>
                </a:solidFill>
              </a:rPr>
              <a:t>pixels</a:t>
            </a:r>
            <a:r>
              <a:rPr lang="fi-FI" sz="1400" dirty="0">
                <a:solidFill>
                  <a:srgbClr val="002060"/>
                </a:solidFill>
              </a:rPr>
              <a:t> 509 </a:t>
            </a:r>
            <a:r>
              <a:rPr lang="fi-FI" sz="1400" dirty="0" err="1">
                <a:solidFill>
                  <a:srgbClr val="002060"/>
                </a:solidFill>
              </a:rPr>
              <a:t>nm</a:t>
            </a:r>
            <a:r>
              <a:rPr lang="fi-FI" sz="14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1" r="20501" b="17607"/>
          <a:stretch/>
        </p:blipFill>
        <p:spPr>
          <a:xfrm flipH="1">
            <a:off x="6100480" y="2378869"/>
            <a:ext cx="2068784" cy="201501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540" y="2278294"/>
            <a:ext cx="1584176" cy="15841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296" y="2685808"/>
            <a:ext cx="1708076" cy="170807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203848" y="4563047"/>
            <a:ext cx="2016224" cy="28474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i-FI" sz="1400" dirty="0" err="1">
                <a:solidFill>
                  <a:srgbClr val="002060"/>
                </a:solidFill>
              </a:rPr>
              <a:t>Spectral</a:t>
            </a:r>
            <a:r>
              <a:rPr lang="fi-FI" sz="1400" dirty="0">
                <a:solidFill>
                  <a:srgbClr val="002060"/>
                </a:solidFill>
              </a:rPr>
              <a:t> </a:t>
            </a:r>
            <a:r>
              <a:rPr lang="fi-FI" sz="1400" dirty="0" err="1">
                <a:solidFill>
                  <a:srgbClr val="002060"/>
                </a:solidFill>
              </a:rPr>
              <a:t>images</a:t>
            </a:r>
            <a:endParaRPr lang="fi-FI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7574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Example</a:t>
            </a:r>
            <a:r>
              <a:rPr lang="fi-FI" dirty="0" smtClean="0"/>
              <a:t>: </a:t>
            </a:r>
            <a:r>
              <a:rPr lang="fi-FI" dirty="0" err="1" smtClean="0"/>
              <a:t>First</a:t>
            </a:r>
            <a:r>
              <a:rPr lang="fi-FI" dirty="0" smtClean="0"/>
              <a:t> </a:t>
            </a:r>
            <a:r>
              <a:rPr lang="fi-FI" dirty="0" err="1" smtClean="0"/>
              <a:t>images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Aalto-1 </a:t>
            </a:r>
            <a:r>
              <a:rPr lang="fi-FI" dirty="0" err="1" smtClean="0"/>
              <a:t>Spectral</a:t>
            </a:r>
            <a:r>
              <a:rPr lang="fi-FI" dirty="0" smtClean="0"/>
              <a:t> </a:t>
            </a:r>
            <a:r>
              <a:rPr lang="fi-FI" dirty="0" err="1" smtClean="0"/>
              <a:t>Imager</a:t>
            </a:r>
            <a:endParaRPr lang="fi-FI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1148093"/>
            <a:ext cx="1601138" cy="25618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324" y="1149792"/>
            <a:ext cx="1584176" cy="15841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489" y="1300501"/>
            <a:ext cx="1584176" cy="15841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644" y="1503011"/>
            <a:ext cx="1708076" cy="17080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1" r="20501" b="17607"/>
          <a:stretch/>
        </p:blipFill>
        <p:spPr>
          <a:xfrm flipH="1">
            <a:off x="2906981" y="1694899"/>
            <a:ext cx="2068784" cy="20150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8265" y="4014381"/>
            <a:ext cx="201622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i-FI" sz="1400" dirty="0">
                <a:solidFill>
                  <a:srgbClr val="002060"/>
                </a:solidFill>
              </a:rPr>
              <a:t>RGB </a:t>
            </a:r>
            <a:r>
              <a:rPr lang="fi-FI" sz="1400" dirty="0" smtClean="0">
                <a:solidFill>
                  <a:srgbClr val="002060"/>
                </a:solidFill>
              </a:rPr>
              <a:t>image</a:t>
            </a:r>
          </a:p>
          <a:p>
            <a:r>
              <a:rPr lang="fi-FI" sz="1400" dirty="0" err="1" smtClean="0">
                <a:solidFill>
                  <a:srgbClr val="002060"/>
                </a:solidFill>
              </a:rPr>
              <a:t>July</a:t>
            </a:r>
            <a:r>
              <a:rPr lang="fi-FI" sz="1400" dirty="0" smtClean="0">
                <a:solidFill>
                  <a:srgbClr val="002060"/>
                </a:solidFill>
              </a:rPr>
              <a:t> 5, 2017</a:t>
            </a:r>
            <a:endParaRPr lang="fi-FI" sz="14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59541" y="3906660"/>
            <a:ext cx="201622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i-FI" sz="1400" dirty="0" err="1" smtClean="0">
                <a:solidFill>
                  <a:srgbClr val="002060"/>
                </a:solidFill>
              </a:rPr>
              <a:t>Spectral</a:t>
            </a:r>
            <a:r>
              <a:rPr lang="fi-FI" sz="1400" dirty="0" smtClean="0">
                <a:solidFill>
                  <a:srgbClr val="002060"/>
                </a:solidFill>
              </a:rPr>
              <a:t> image (509 </a:t>
            </a:r>
            <a:r>
              <a:rPr lang="fi-FI" sz="1400" dirty="0" err="1" smtClean="0">
                <a:solidFill>
                  <a:srgbClr val="002060"/>
                </a:solidFill>
              </a:rPr>
              <a:t>nm</a:t>
            </a:r>
            <a:r>
              <a:rPr lang="fi-FI" sz="1400" dirty="0" smtClean="0">
                <a:solidFill>
                  <a:srgbClr val="002060"/>
                </a:solidFill>
              </a:rPr>
              <a:t>, 536 </a:t>
            </a:r>
            <a:r>
              <a:rPr lang="fi-FI" sz="1400" dirty="0" err="1" smtClean="0">
                <a:solidFill>
                  <a:srgbClr val="002060"/>
                </a:solidFill>
              </a:rPr>
              <a:t>nm</a:t>
            </a:r>
            <a:r>
              <a:rPr lang="fi-FI" sz="1400" dirty="0" smtClean="0">
                <a:solidFill>
                  <a:srgbClr val="002060"/>
                </a:solidFill>
              </a:rPr>
              <a:t>, 711 </a:t>
            </a:r>
            <a:r>
              <a:rPr lang="fi-FI" sz="1400" dirty="0" err="1" smtClean="0">
                <a:solidFill>
                  <a:srgbClr val="002060"/>
                </a:solidFill>
              </a:rPr>
              <a:t>nm</a:t>
            </a:r>
            <a:r>
              <a:rPr lang="fi-FI" sz="1400" dirty="0">
                <a:solidFill>
                  <a:srgbClr val="002060"/>
                </a:solidFill>
              </a:rPr>
              <a:t>)</a:t>
            </a:r>
            <a:endParaRPr lang="fi-FI" sz="1400" dirty="0" smtClean="0">
              <a:solidFill>
                <a:srgbClr val="002060"/>
              </a:solidFill>
            </a:endParaRPr>
          </a:p>
          <a:p>
            <a:r>
              <a:rPr lang="fi-FI" sz="1400" dirty="0" smtClean="0">
                <a:solidFill>
                  <a:srgbClr val="002060"/>
                </a:solidFill>
              </a:rPr>
              <a:t>August 3, 2017</a:t>
            </a:r>
            <a:endParaRPr lang="fi-FI" sz="1400" dirty="0">
              <a:solidFill>
                <a:srgbClr val="002060"/>
              </a:solidFill>
            </a:endParaRPr>
          </a:p>
        </p:txBody>
      </p:sp>
      <p:pic>
        <p:nvPicPr>
          <p:cNvPr id="15" name="Picture 3" descr="C:\Users\ainant\Downloads\aasi_calibration_compariso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833" y="1832506"/>
            <a:ext cx="3230711" cy="199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742998" y="4014380"/>
            <a:ext cx="201622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i-FI" sz="1400" dirty="0" err="1" smtClean="0">
                <a:solidFill>
                  <a:srgbClr val="002060"/>
                </a:solidFill>
              </a:rPr>
              <a:t>Calibration</a:t>
            </a:r>
            <a:r>
              <a:rPr lang="fi-FI" sz="1400" dirty="0" smtClean="0">
                <a:solidFill>
                  <a:srgbClr val="002060"/>
                </a:solidFill>
              </a:rPr>
              <a:t> </a:t>
            </a:r>
            <a:r>
              <a:rPr lang="fi-FI" sz="1400" dirty="0" err="1" smtClean="0">
                <a:solidFill>
                  <a:srgbClr val="002060"/>
                </a:solidFill>
              </a:rPr>
              <a:t>spectrum</a:t>
            </a:r>
            <a:r>
              <a:rPr lang="fi-FI" sz="14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fi-FI" sz="1400" dirty="0" err="1" smtClean="0">
                <a:solidFill>
                  <a:srgbClr val="002060"/>
                </a:solidFill>
              </a:rPr>
              <a:t>September</a:t>
            </a:r>
            <a:r>
              <a:rPr lang="fi-FI" sz="1400" dirty="0" smtClean="0">
                <a:solidFill>
                  <a:srgbClr val="002060"/>
                </a:solidFill>
              </a:rPr>
              <a:t> 5, 2017</a:t>
            </a:r>
            <a:endParaRPr lang="fi-FI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79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Next</a:t>
            </a:r>
            <a:r>
              <a:rPr lang="fi-FI" dirty="0" smtClean="0"/>
              <a:t> </a:t>
            </a:r>
            <a:r>
              <a:rPr lang="fi-FI" dirty="0" err="1" smtClean="0"/>
              <a:t>images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Aalto-1 </a:t>
            </a:r>
            <a:r>
              <a:rPr lang="fi-FI" dirty="0" err="1" smtClean="0"/>
              <a:t>Spectral</a:t>
            </a:r>
            <a:r>
              <a:rPr lang="fi-FI" dirty="0" smtClean="0"/>
              <a:t> </a:t>
            </a:r>
            <a:r>
              <a:rPr lang="fi-FI" dirty="0" err="1" smtClean="0"/>
              <a:t>Imager</a:t>
            </a:r>
            <a:endParaRPr lang="fi-FI" dirty="0"/>
          </a:p>
        </p:txBody>
      </p:sp>
      <p:pic>
        <p:nvPicPr>
          <p:cNvPr id="1026" name="Picture 2" descr="C:\DATA\Desktop\R752_G535_B50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73"/>
          <a:stretch/>
        </p:blipFill>
        <p:spPr bwMode="auto">
          <a:xfrm>
            <a:off x="6115117" y="1157661"/>
            <a:ext cx="1771691" cy="193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ATA\Desktop\R752_G535_B50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" t="69529"/>
          <a:stretch/>
        </p:blipFill>
        <p:spPr bwMode="auto">
          <a:xfrm>
            <a:off x="5840787" y="3189929"/>
            <a:ext cx="2320352" cy="113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ATA\aalto-1\flight operations\2017-11-21\21-11-17_164801-VIS.img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1157661"/>
            <a:ext cx="5070512" cy="316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2950" y="1308328"/>
            <a:ext cx="17081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400" dirty="0" err="1" smtClean="0">
                <a:solidFill>
                  <a:schemeClr val="bg1"/>
                </a:solidFill>
              </a:rPr>
              <a:t>November</a:t>
            </a:r>
            <a:r>
              <a:rPr lang="fi-FI" sz="1400" dirty="0" smtClean="0">
                <a:solidFill>
                  <a:schemeClr val="bg1"/>
                </a:solidFill>
              </a:rPr>
              <a:t> 21, 2017</a:t>
            </a:r>
            <a:endParaRPr lang="fi-FI" sz="1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74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" t="9351" r="-1" b="19366"/>
          <a:stretch/>
        </p:blipFill>
        <p:spPr>
          <a:xfrm>
            <a:off x="1" y="1048425"/>
            <a:ext cx="9143999" cy="2051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Example</a:t>
            </a:r>
            <a:r>
              <a:rPr lang="fi-FI" dirty="0" smtClean="0"/>
              <a:t>: NIR </a:t>
            </a:r>
            <a:r>
              <a:rPr lang="fi-FI" dirty="0" err="1" smtClean="0"/>
              <a:t>Spectral</a:t>
            </a:r>
            <a:r>
              <a:rPr lang="fi-FI" dirty="0" smtClean="0"/>
              <a:t> </a:t>
            </a:r>
            <a:r>
              <a:rPr lang="fi-FI" dirty="0" err="1" smtClean="0"/>
              <a:t>Imager</a:t>
            </a:r>
            <a:r>
              <a:rPr lang="fi-FI" dirty="0" smtClean="0"/>
              <a:t> for </a:t>
            </a:r>
            <a:r>
              <a:rPr lang="fi-FI" dirty="0" err="1" smtClean="0"/>
              <a:t>nanosatellites</a:t>
            </a:r>
            <a:endParaRPr lang="fi-FI" dirty="0"/>
          </a:p>
        </p:txBody>
      </p:sp>
      <p:pic>
        <p:nvPicPr>
          <p:cNvPr id="3" name="Picture 3" descr="C:\DATA\RHW_integr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25" y="3203957"/>
            <a:ext cx="2062183" cy="154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01" y="3346832"/>
            <a:ext cx="2238599" cy="140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065" y="2313570"/>
            <a:ext cx="1966764" cy="24584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260" y="3542797"/>
            <a:ext cx="2002793" cy="12292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2" t="41597" r="49857" b="44019"/>
          <a:stretch/>
        </p:blipFill>
        <p:spPr>
          <a:xfrm>
            <a:off x="7007259" y="2313571"/>
            <a:ext cx="1017029" cy="116543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5794645" y="2993232"/>
            <a:ext cx="1549130" cy="549566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583225" y="1275163"/>
            <a:ext cx="7471277" cy="1013507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190504" indent="-1905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66767" indent="-1905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81130" indent="-22860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40" indent="-22860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52" indent="-22860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63" indent="-22860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74" indent="-22860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86" indent="-22860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97" indent="-22860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Aft>
                <a:spcPts val="450"/>
              </a:spcAft>
              <a:buClr>
                <a:schemeClr val="bg1"/>
              </a:buClr>
              <a:buNone/>
            </a:pPr>
            <a:r>
              <a:rPr lang="en-GB" altLang="fi-FI" sz="1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NIR spectral imager weighing less than 500 g</a:t>
            </a:r>
          </a:p>
          <a:p>
            <a:pPr marL="0" indent="0">
              <a:spcAft>
                <a:spcPts val="450"/>
              </a:spcAft>
              <a:buClr>
                <a:schemeClr val="bg1"/>
              </a:buClr>
              <a:buNone/>
            </a:pPr>
            <a:r>
              <a:rPr lang="en-GB" altLang="fi-FI" sz="1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Measuring from 900 nm to 1400 </a:t>
            </a:r>
            <a:r>
              <a:rPr lang="en-GB" altLang="fi-FI" sz="1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nm (1000 nm – 1600 nm also possible)</a:t>
            </a:r>
            <a:endParaRPr lang="en-GB" altLang="fi-FI" sz="12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450"/>
              </a:spcAft>
              <a:buClr>
                <a:schemeClr val="bg1"/>
              </a:buClr>
              <a:buNone/>
            </a:pPr>
            <a:r>
              <a:rPr lang="en-GB" altLang="fi-FI" sz="1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To be launched in </a:t>
            </a:r>
            <a:r>
              <a:rPr lang="en-GB" altLang="fi-FI" sz="1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Q2-Q3/2018 </a:t>
            </a:r>
            <a:r>
              <a:rPr lang="en-GB" altLang="fi-FI" sz="1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on the </a:t>
            </a:r>
            <a:r>
              <a:rPr lang="en-GB" altLang="fi-FI" sz="1200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Reaktor</a:t>
            </a:r>
            <a:r>
              <a:rPr lang="en-GB" altLang="fi-FI" sz="1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charset="0"/>
                <a:cs typeface="Times New Roman" panose="02020603050405020304" pitchFamily="18" charset="0"/>
              </a:rPr>
              <a:t> Hello World Satellite</a:t>
            </a:r>
            <a:endParaRPr lang="en-GB" altLang="fi-FI" sz="11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4261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25301-55EE-1443-AD97-51CD8510D59F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VTT 2018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03250" y="1140619"/>
            <a:ext cx="4295652" cy="318611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Si-SiO2 </a:t>
            </a:r>
            <a:r>
              <a:rPr lang="fi-FI" dirty="0" err="1" smtClean="0"/>
              <a:t>Bragg</a:t>
            </a:r>
            <a:r>
              <a:rPr lang="fi-FI" dirty="0" smtClean="0"/>
              <a:t> </a:t>
            </a:r>
            <a:r>
              <a:rPr lang="fi-FI" dirty="0" err="1" smtClean="0"/>
              <a:t>mirrors</a:t>
            </a:r>
            <a:r>
              <a:rPr lang="fi-FI" dirty="0" smtClean="0"/>
              <a:t> on </a:t>
            </a:r>
            <a:r>
              <a:rPr lang="fi-FI" dirty="0" err="1" smtClean="0"/>
              <a:t>ZnSe</a:t>
            </a:r>
            <a:r>
              <a:rPr lang="fi-FI" dirty="0" smtClean="0"/>
              <a:t> </a:t>
            </a:r>
            <a:r>
              <a:rPr lang="fi-FI" dirty="0" err="1" smtClean="0"/>
              <a:t>substrate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Single </a:t>
            </a:r>
            <a:r>
              <a:rPr lang="fi-FI" dirty="0" err="1" smtClean="0"/>
              <a:t>instrument</a:t>
            </a:r>
            <a:r>
              <a:rPr lang="fi-FI" dirty="0" smtClean="0"/>
              <a:t> </a:t>
            </a:r>
            <a:r>
              <a:rPr lang="fi-FI" dirty="0" err="1" smtClean="0"/>
              <a:t>measuring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2.5 </a:t>
            </a:r>
            <a:r>
              <a:rPr lang="fi-FI" dirty="0" err="1" smtClean="0"/>
              <a:t>um</a:t>
            </a:r>
            <a:r>
              <a:rPr lang="fi-FI" dirty="0" smtClean="0"/>
              <a:t> to 4.0 </a:t>
            </a:r>
            <a:r>
              <a:rPr lang="fi-FI" dirty="0" err="1" smtClean="0"/>
              <a:t>um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Single </a:t>
            </a:r>
            <a:r>
              <a:rPr lang="fi-FI" dirty="0" err="1" smtClean="0"/>
              <a:t>point</a:t>
            </a:r>
            <a:r>
              <a:rPr lang="fi-FI" dirty="0" smtClean="0"/>
              <a:t> </a:t>
            </a:r>
            <a:r>
              <a:rPr lang="fi-FI" dirty="0" err="1" smtClean="0"/>
              <a:t>detectors</a:t>
            </a:r>
            <a:r>
              <a:rPr lang="fi-FI" dirty="0" smtClean="0"/>
              <a:t> </a:t>
            </a:r>
            <a:r>
              <a:rPr lang="fi-FI" dirty="0" err="1" smtClean="0"/>
              <a:t>enable</a:t>
            </a:r>
            <a:r>
              <a:rPr lang="fi-FI" dirty="0" smtClean="0"/>
              <a:t> </a:t>
            </a:r>
            <a:r>
              <a:rPr lang="fi-FI" dirty="0" err="1" smtClean="0"/>
              <a:t>low</a:t>
            </a:r>
            <a:r>
              <a:rPr lang="fi-FI" dirty="0" smtClean="0"/>
              <a:t> </a:t>
            </a:r>
            <a:r>
              <a:rPr lang="fi-FI" dirty="0" err="1" smtClean="0"/>
              <a:t>cost</a:t>
            </a:r>
            <a:r>
              <a:rPr lang="fi-FI" dirty="0" smtClean="0"/>
              <a:t> </a:t>
            </a:r>
            <a:r>
              <a:rPr lang="fi-FI" dirty="0" err="1" smtClean="0"/>
              <a:t>devices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err="1" smtClean="0"/>
              <a:t>Very</a:t>
            </a:r>
            <a:r>
              <a:rPr lang="fi-FI" dirty="0" smtClean="0"/>
              <a:t> compac</a:t>
            </a:r>
            <a:r>
              <a:rPr lang="fi-FI" dirty="0" smtClean="0"/>
              <a:t>t </a:t>
            </a:r>
            <a:r>
              <a:rPr lang="fi-FI" dirty="0" err="1" smtClean="0"/>
              <a:t>instrument</a:t>
            </a:r>
            <a:r>
              <a:rPr lang="fi-FI" dirty="0" smtClean="0"/>
              <a:t>: ~0.25 U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err="1" smtClean="0"/>
              <a:t>Spectral</a:t>
            </a:r>
            <a:r>
              <a:rPr lang="fi-FI" dirty="0" smtClean="0"/>
              <a:t> </a:t>
            </a:r>
            <a:r>
              <a:rPr lang="fi-FI" dirty="0" err="1" smtClean="0"/>
              <a:t>resolution</a:t>
            </a:r>
            <a:r>
              <a:rPr lang="fi-FI" dirty="0" smtClean="0"/>
              <a:t> ~20 – 30 </a:t>
            </a:r>
            <a:r>
              <a:rPr lang="fi-FI" dirty="0" err="1" smtClean="0"/>
              <a:t>nm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Optical </a:t>
            </a:r>
            <a:r>
              <a:rPr lang="fi-FI" dirty="0" err="1" smtClean="0"/>
              <a:t>apertures</a:t>
            </a:r>
            <a:r>
              <a:rPr lang="fi-FI" dirty="0" smtClean="0"/>
              <a:t> </a:t>
            </a:r>
            <a:r>
              <a:rPr lang="fi-FI" dirty="0" err="1" smtClean="0"/>
              <a:t>up</a:t>
            </a:r>
            <a:r>
              <a:rPr lang="fi-FI" dirty="0" smtClean="0"/>
              <a:t> to 25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r>
              <a:rPr lang="fi-FI" dirty="0"/>
              <a:t>The </a:t>
            </a:r>
            <a:r>
              <a:rPr lang="fi-FI" dirty="0" err="1"/>
              <a:t>same</a:t>
            </a:r>
            <a:r>
              <a:rPr lang="fi-FI" dirty="0"/>
              <a:t> </a:t>
            </a:r>
            <a:r>
              <a:rPr lang="fi-FI" dirty="0" err="1"/>
              <a:t>concept</a:t>
            </a:r>
            <a:r>
              <a:rPr lang="fi-FI" dirty="0"/>
              <a:t>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also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used</a:t>
            </a:r>
            <a:r>
              <a:rPr lang="fi-FI" dirty="0"/>
              <a:t> with </a:t>
            </a:r>
            <a:r>
              <a:rPr lang="fi-FI" dirty="0" err="1"/>
              <a:t>imaging</a:t>
            </a:r>
            <a:r>
              <a:rPr lang="fi-FI" dirty="0"/>
              <a:t> </a:t>
            </a:r>
            <a:r>
              <a:rPr lang="fi-FI" dirty="0" err="1" smtClean="0"/>
              <a:t>detectors</a:t>
            </a:r>
            <a:r>
              <a:rPr lang="fi-FI" dirty="0" smtClean="0"/>
              <a:t> </a:t>
            </a:r>
            <a:r>
              <a:rPr lang="fi-FI" dirty="0" err="1" smtClean="0"/>
              <a:t>if</a:t>
            </a:r>
            <a:r>
              <a:rPr lang="fi-FI" dirty="0" smtClean="0"/>
              <a:t> </a:t>
            </a:r>
            <a:r>
              <a:rPr lang="fi-FI" dirty="0" err="1" smtClean="0"/>
              <a:t>available</a:t>
            </a:r>
            <a:r>
              <a:rPr lang="fi-FI" dirty="0" smtClean="0"/>
              <a:t> for </a:t>
            </a:r>
            <a:r>
              <a:rPr lang="fi-FI" dirty="0" err="1" smtClean="0"/>
              <a:t>use</a:t>
            </a: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 smtClean="0"/>
          </a:p>
          <a:p>
            <a:pPr lvl="1" indent="0">
              <a:buNone/>
            </a:pP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3 </a:t>
            </a:r>
            <a:r>
              <a:rPr lang="fi-FI" dirty="0" err="1" smtClean="0"/>
              <a:t>um</a:t>
            </a:r>
            <a:r>
              <a:rPr lang="fi-FI" dirty="0" smtClean="0"/>
              <a:t> </a:t>
            </a:r>
            <a:r>
              <a:rPr lang="fi-FI" dirty="0" err="1" smtClean="0"/>
              <a:t>concept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902" y="1056812"/>
            <a:ext cx="4245098" cy="352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091" y="2608965"/>
            <a:ext cx="1017604" cy="935479"/>
          </a:xfrm>
          <a:prstGeom prst="roundRect">
            <a:avLst>
              <a:gd name="adj" fmla="val 12433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Right Arrow 5"/>
          <p:cNvSpPr/>
          <p:nvPr/>
        </p:nvSpPr>
        <p:spPr>
          <a:xfrm>
            <a:off x="1073149" y="2869316"/>
            <a:ext cx="533400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Box 7"/>
          <p:cNvSpPr txBox="1"/>
          <p:nvPr/>
        </p:nvSpPr>
        <p:spPr>
          <a:xfrm flipH="1">
            <a:off x="1562098" y="2930841"/>
            <a:ext cx="16001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800" dirty="0" err="1" smtClean="0"/>
              <a:t>High</a:t>
            </a:r>
            <a:r>
              <a:rPr lang="fi-FI" sz="1800" dirty="0" smtClean="0"/>
              <a:t> SNR!</a:t>
            </a:r>
            <a:endParaRPr lang="fi-FI" sz="1800" dirty="0" smtClean="0"/>
          </a:p>
        </p:txBody>
      </p:sp>
    </p:spTree>
    <p:extLst>
      <p:ext uri="{BB962C8B-B14F-4D97-AF65-F5344CB8AC3E}">
        <p14:creationId xmlns:p14="http://schemas.microsoft.com/office/powerpoint/2010/main" val="308455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77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TT_slide_template">
  <a:themeElements>
    <a:clrScheme name="VTT_2017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B0F0"/>
      </a:accent1>
      <a:accent2>
        <a:srgbClr val="0066FF"/>
      </a:accent2>
      <a:accent3>
        <a:srgbClr val="0B1661"/>
      </a:accent3>
      <a:accent4>
        <a:srgbClr val="CCFF99"/>
      </a:accent4>
      <a:accent5>
        <a:srgbClr val="92D050"/>
      </a:accent5>
      <a:accent6>
        <a:srgbClr val="00B050"/>
      </a:accent6>
      <a:hlink>
        <a:srgbClr val="0066FF"/>
      </a:hlink>
      <a:folHlink>
        <a:srgbClr val="0066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ctr">
          <a:defRPr sz="20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VTT_slide_template.potx [Read-Only]" id="{4EEE3B92-080B-4E3C-95E6-720284026671}" vid="{E12D1041-BE23-4820-96D5-F1BD9EE96484}"/>
    </a:ext>
  </a:extLst>
</a:theme>
</file>

<file path=ppt/theme/theme2.xml><?xml version="1.0" encoding="utf-8"?>
<a:theme xmlns:a="http://schemas.openxmlformats.org/drawingml/2006/main" name="VTT white text">
  <a:themeElements>
    <a:clrScheme name="VTT_2017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B0F0"/>
      </a:accent1>
      <a:accent2>
        <a:srgbClr val="0066FF"/>
      </a:accent2>
      <a:accent3>
        <a:srgbClr val="0B1661"/>
      </a:accent3>
      <a:accent4>
        <a:srgbClr val="CCFF99"/>
      </a:accent4>
      <a:accent5>
        <a:srgbClr val="92D050"/>
      </a:accent5>
      <a:accent6>
        <a:srgbClr val="00B050"/>
      </a:accent6>
      <a:hlink>
        <a:srgbClr val="0066FF"/>
      </a:hlink>
      <a:folHlink>
        <a:srgbClr val="0066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ctr">
          <a:defRPr sz="20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VTT_slide_template.potx [Read-Only]" id="{4EEE3B92-080B-4E3C-95E6-720284026671}" vid="{E6D12038-7F30-427E-AFF6-79735C34B3EB}"/>
    </a:ext>
  </a:extLst>
</a:theme>
</file>

<file path=ppt/theme/theme3.xml><?xml version="1.0" encoding="utf-8"?>
<a:theme xmlns:a="http://schemas.openxmlformats.org/drawingml/2006/main" name="Default Theme">
  <a:themeElements>
    <a:clrScheme name="VTT">
      <a:dk1>
        <a:srgbClr val="000000"/>
      </a:dk1>
      <a:lt1>
        <a:srgbClr val="FFFFFF"/>
      </a:lt1>
      <a:dk2>
        <a:srgbClr val="0B1662"/>
      </a:dk2>
      <a:lt2>
        <a:srgbClr val="8DDDFF"/>
      </a:lt2>
      <a:accent1>
        <a:srgbClr val="00B0F0"/>
      </a:accent1>
      <a:accent2>
        <a:srgbClr val="0066FF"/>
      </a:accent2>
      <a:accent3>
        <a:srgbClr val="CCFF99"/>
      </a:accent3>
      <a:accent4>
        <a:srgbClr val="92D050"/>
      </a:accent4>
      <a:accent5>
        <a:srgbClr val="59BB64"/>
      </a:accent5>
      <a:accent6>
        <a:srgbClr val="00B050"/>
      </a:accent6>
      <a:hlink>
        <a:srgbClr val="0B1662"/>
      </a:hlink>
      <a:folHlink>
        <a:srgbClr val="0070C0"/>
      </a:folHlink>
    </a:clrScheme>
    <a:fontScheme name="VTT_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TT_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T_slid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T_slid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T_slid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T_slid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T_slid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T_slid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T_slide 8">
        <a:dk1>
          <a:srgbClr val="000000"/>
        </a:dk1>
        <a:lt1>
          <a:srgbClr val="FFFFFF"/>
        </a:lt1>
        <a:dk2>
          <a:srgbClr val="0F1E83"/>
        </a:dk2>
        <a:lt2>
          <a:srgbClr val="808080"/>
        </a:lt2>
        <a:accent1>
          <a:srgbClr val="CCECFF"/>
        </a:accent1>
        <a:accent2>
          <a:srgbClr val="6666FF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5C5CE7"/>
        </a:accent6>
        <a:hlink>
          <a:srgbClr val="000099"/>
        </a:hlink>
        <a:folHlink>
          <a:srgbClr val="00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T_slide 9">
        <a:dk1>
          <a:srgbClr val="000000"/>
        </a:dk1>
        <a:lt1>
          <a:srgbClr val="FFFFFF"/>
        </a:lt1>
        <a:dk2>
          <a:srgbClr val="0F1E83"/>
        </a:dk2>
        <a:lt2>
          <a:srgbClr val="B2B2B2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0000FF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VTT_slide_template</Template>
  <TotalTime>1564</TotalTime>
  <Words>488</Words>
  <Application>Microsoft Office PowerPoint</Application>
  <PresentationFormat>On-screen Show (16:9)</PresentationFormat>
  <Paragraphs>141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VTT_slide_template</vt:lpstr>
      <vt:lpstr>VTT white text</vt:lpstr>
      <vt:lpstr>Default Theme</vt:lpstr>
      <vt:lpstr>ASPECT</vt:lpstr>
      <vt:lpstr>Fabry-Perot Interferometer</vt:lpstr>
      <vt:lpstr>Fabry-Perot Interferometer</vt:lpstr>
      <vt:lpstr>FPI platforms and examples of realized filters</vt:lpstr>
      <vt:lpstr>Different mirror solutions</vt:lpstr>
      <vt:lpstr>First ASPECT concept </vt:lpstr>
      <vt:lpstr>Example: First images from Aalto-1 Spectral Imager</vt:lpstr>
      <vt:lpstr>Example: First images from Aalto-1 Spectral Imager</vt:lpstr>
      <vt:lpstr>Next images from Aalto-1 Spectral Imager</vt:lpstr>
      <vt:lpstr>Example: NIR Spectral Imager for nanosatellites</vt:lpstr>
      <vt:lpstr>3 um concept</vt:lpstr>
      <vt:lpstr>PowerPoint Presentation</vt:lpstr>
    </vt:vector>
  </TitlesOfParts>
  <Company>VTT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ASPECT</dc:title>
  <dc:creator>Näsilä Antti</dc:creator>
  <cp:lastModifiedBy>Näsilä Antti</cp:lastModifiedBy>
  <cp:revision>23</cp:revision>
  <cp:lastPrinted>2017-11-23T08:57:48Z</cp:lastPrinted>
  <dcterms:created xsi:type="dcterms:W3CDTF">2018-04-25T17:57:28Z</dcterms:created>
  <dcterms:modified xsi:type="dcterms:W3CDTF">2018-04-29T16:37:44Z</dcterms:modified>
</cp:coreProperties>
</file>