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7" r:id="rId1"/>
    <p:sldMasterId id="2147483732" r:id="rId2"/>
    <p:sldMasterId id="2147483740" r:id="rId3"/>
  </p:sldMasterIdLst>
  <p:notesMasterIdLst>
    <p:notesMasterId r:id="rId22"/>
  </p:notesMasterIdLst>
  <p:handoutMasterIdLst>
    <p:handoutMasterId r:id="rId23"/>
  </p:handoutMasterIdLst>
  <p:sldIdLst>
    <p:sldId id="637" r:id="rId4"/>
    <p:sldId id="836" r:id="rId5"/>
    <p:sldId id="837" r:id="rId6"/>
    <p:sldId id="803" r:id="rId7"/>
    <p:sldId id="809" r:id="rId8"/>
    <p:sldId id="812" r:id="rId9"/>
    <p:sldId id="810" r:id="rId10"/>
    <p:sldId id="829" r:id="rId11"/>
    <p:sldId id="798" r:id="rId12"/>
    <p:sldId id="831" r:id="rId13"/>
    <p:sldId id="832" r:id="rId14"/>
    <p:sldId id="826" r:id="rId15"/>
    <p:sldId id="808" r:id="rId16"/>
    <p:sldId id="816" r:id="rId17"/>
    <p:sldId id="827" r:id="rId18"/>
    <p:sldId id="828" r:id="rId19"/>
    <p:sldId id="834" r:id="rId20"/>
    <p:sldId id="835" r:id="rId21"/>
  </p:sldIdLst>
  <p:sldSz cx="13817600" cy="7772400"/>
  <p:notesSz cx="7010400" cy="9296400"/>
  <p:defaultTex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093"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187"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279"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372"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5465" algn="l" defTabSz="457093" rtl="0" eaLnBrk="1" latinLnBrk="0" hangingPunct="1">
      <a:defRPr sz="900" kern="1200">
        <a:solidFill>
          <a:srgbClr val="666666"/>
        </a:solidFill>
        <a:latin typeface="55 Helvetica Roman" pitchFamily="1" charset="0"/>
        <a:ea typeface="+mn-ea"/>
        <a:cs typeface="+mn-cs"/>
      </a:defRPr>
    </a:lvl6pPr>
    <a:lvl7pPr marL="2742560" algn="l" defTabSz="457093" rtl="0" eaLnBrk="1" latinLnBrk="0" hangingPunct="1">
      <a:defRPr sz="900" kern="1200">
        <a:solidFill>
          <a:srgbClr val="666666"/>
        </a:solidFill>
        <a:latin typeface="55 Helvetica Roman" pitchFamily="1" charset="0"/>
        <a:ea typeface="+mn-ea"/>
        <a:cs typeface="+mn-cs"/>
      </a:defRPr>
    </a:lvl7pPr>
    <a:lvl8pPr marL="3199651" algn="l" defTabSz="457093" rtl="0" eaLnBrk="1" latinLnBrk="0" hangingPunct="1">
      <a:defRPr sz="900" kern="1200">
        <a:solidFill>
          <a:srgbClr val="666666"/>
        </a:solidFill>
        <a:latin typeface="55 Helvetica Roman" pitchFamily="1" charset="0"/>
        <a:ea typeface="+mn-ea"/>
        <a:cs typeface="+mn-cs"/>
      </a:defRPr>
    </a:lvl8pPr>
    <a:lvl9pPr marL="3656744" algn="l" defTabSz="457093" rtl="0" eaLnBrk="1" latinLnBrk="0" hangingPunct="1">
      <a:defRPr sz="900" kern="1200">
        <a:solidFill>
          <a:srgbClr val="666666"/>
        </a:solidFill>
        <a:latin typeface="55 Helvetica Roman" pitchFamily="1" charset="0"/>
        <a:ea typeface="+mn-ea"/>
        <a:cs typeface="+mn-cs"/>
      </a:defRPr>
    </a:lvl9pPr>
  </p:defaultTextStyle>
  <p:extLst>
    <p:ext uri="{EFAFB233-063F-42B5-8137-9DF3F51BA10A}">
      <p15:sldGuideLst xmlns:p15="http://schemas.microsoft.com/office/powerpoint/2012/main">
        <p15:guide id="1" orient="horz" pos="451" userDrawn="1">
          <p15:clr>
            <a:srgbClr val="A4A3A4"/>
          </p15:clr>
        </p15:guide>
        <p15:guide id="2" pos="43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zerniewski, Emily A. (MSFC-ED04)[Spring Intern Program]" initials="CEA(IP" lastIdx="1" clrIdx="0">
    <p:extLst>
      <p:ext uri="{19B8F6BF-5375-455C-9EA6-DF929625EA0E}">
        <p15:presenceInfo xmlns:p15="http://schemas.microsoft.com/office/powerpoint/2012/main" userId="S-1-5-21-330711430-3775241029-4075259233-6919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323"/>
    <a:srgbClr val="A8B9DA"/>
    <a:srgbClr val="87B2ED"/>
    <a:srgbClr val="677085"/>
    <a:srgbClr val="B7FF27"/>
    <a:srgbClr val="000000"/>
    <a:srgbClr val="A1EB6B"/>
    <a:srgbClr val="70EE77"/>
    <a:srgbClr val="939B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A15C55-8517-42AA-B614-E9B94910E39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96" autoAdjust="0"/>
    <p:restoredTop sz="96433" autoAdjust="0"/>
  </p:normalViewPr>
  <p:slideViewPr>
    <p:cSldViewPr snapToGrid="0">
      <p:cViewPr varScale="1">
        <p:scale>
          <a:sx n="83" d="100"/>
          <a:sy n="83" d="100"/>
        </p:scale>
        <p:origin x="60" y="108"/>
      </p:cViewPr>
      <p:guideLst>
        <p:guide orient="horz" pos="451"/>
        <p:guide pos="4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0"/>
    </p:cViewPr>
  </p:sorterViewPr>
  <p:notesViewPr>
    <p:cSldViewPr snapToGrid="0">
      <p:cViewPr varScale="1">
        <p:scale>
          <a:sx n="66" d="100"/>
          <a:sy n="66" d="100"/>
        </p:scale>
        <p:origin x="0" y="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2"/>
            <a:ext cx="3036888" cy="463883"/>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defTabSz="922338" eaLnBrk="1" hangingPunct="1">
              <a:defRPr sz="1200">
                <a:solidFill>
                  <a:schemeClr val="tx1"/>
                </a:solidFill>
              </a:defRPr>
            </a:lvl1pPr>
          </a:lstStyle>
          <a:p>
            <a:endParaRPr lang="en-US" dirty="0"/>
          </a:p>
        </p:txBody>
      </p:sp>
      <p:sp>
        <p:nvSpPr>
          <p:cNvPr id="71683" name="Rectangle 3"/>
          <p:cNvSpPr>
            <a:spLocks noGrp="1" noChangeArrowheads="1"/>
          </p:cNvSpPr>
          <p:nvPr>
            <p:ph type="dt" sz="quarter" idx="1"/>
          </p:nvPr>
        </p:nvSpPr>
        <p:spPr bwMode="auto">
          <a:xfrm>
            <a:off x="3971925" y="2"/>
            <a:ext cx="3036888" cy="463883"/>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algn="r" defTabSz="922338" eaLnBrk="1" hangingPunct="1">
              <a:defRPr sz="1200">
                <a:solidFill>
                  <a:schemeClr val="tx1"/>
                </a:solidFill>
              </a:defRPr>
            </a:lvl1pPr>
          </a:lstStyle>
          <a:p>
            <a:endParaRPr lang="en-US" dirty="0"/>
          </a:p>
        </p:txBody>
      </p:sp>
      <p:sp>
        <p:nvSpPr>
          <p:cNvPr id="71684" name="Rectangle 4"/>
          <p:cNvSpPr>
            <a:spLocks noGrp="1" noChangeArrowheads="1"/>
          </p:cNvSpPr>
          <p:nvPr>
            <p:ph type="ftr" sz="quarter" idx="2"/>
          </p:nvPr>
        </p:nvSpPr>
        <p:spPr bwMode="auto">
          <a:xfrm>
            <a:off x="0" y="8830957"/>
            <a:ext cx="3036888" cy="463883"/>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defTabSz="922338" eaLnBrk="1" hangingPunct="1">
              <a:defRPr sz="1200">
                <a:solidFill>
                  <a:schemeClr val="tx1"/>
                </a:solidFill>
              </a:defRPr>
            </a:lvl1pPr>
          </a:lstStyle>
          <a:p>
            <a:endParaRPr lang="en-US" dirty="0"/>
          </a:p>
        </p:txBody>
      </p:sp>
      <p:sp>
        <p:nvSpPr>
          <p:cNvPr id="71685" name="Rectangle 5"/>
          <p:cNvSpPr>
            <a:spLocks noGrp="1" noChangeArrowheads="1"/>
          </p:cNvSpPr>
          <p:nvPr>
            <p:ph type="sldNum" sz="quarter" idx="3"/>
          </p:nvPr>
        </p:nvSpPr>
        <p:spPr bwMode="auto">
          <a:xfrm>
            <a:off x="3971925" y="8830957"/>
            <a:ext cx="3036888" cy="463883"/>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algn="r" defTabSz="922338" eaLnBrk="1" hangingPunct="1">
              <a:defRPr sz="1200">
                <a:solidFill>
                  <a:schemeClr val="tx1"/>
                </a:solidFill>
              </a:defRPr>
            </a:lvl1pPr>
          </a:lstStyle>
          <a:p>
            <a:fld id="{FCDAF986-8408-E44C-BB53-293E05A5D44C}" type="slidenum">
              <a:rPr lang="en-US"/>
              <a:pPr/>
              <a:t>‹#›</a:t>
            </a:fld>
            <a:endParaRPr lang="en-US" dirty="0"/>
          </a:p>
        </p:txBody>
      </p:sp>
    </p:spTree>
    <p:extLst>
      <p:ext uri="{BB962C8B-B14F-4D97-AF65-F5344CB8AC3E}">
        <p14:creationId xmlns:p14="http://schemas.microsoft.com/office/powerpoint/2010/main" val="553100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2" y="1"/>
            <a:ext cx="3038475" cy="46544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defTabSz="939800" eaLnBrk="1" hangingPunct="1">
              <a:defRPr sz="1200">
                <a:solidFill>
                  <a:schemeClr val="tx1"/>
                </a:solidFill>
              </a:defRPr>
            </a:lvl1pPr>
          </a:lstStyle>
          <a:p>
            <a:endParaRPr lang="en-US" dirty="0"/>
          </a:p>
        </p:txBody>
      </p:sp>
      <p:sp>
        <p:nvSpPr>
          <p:cNvPr id="60419" name="Rectangle 3"/>
          <p:cNvSpPr>
            <a:spLocks noGrp="1" noChangeArrowheads="1"/>
          </p:cNvSpPr>
          <p:nvPr>
            <p:ph type="dt" idx="1"/>
          </p:nvPr>
        </p:nvSpPr>
        <p:spPr bwMode="auto">
          <a:xfrm>
            <a:off x="3970339" y="1"/>
            <a:ext cx="3038475" cy="46544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algn="r" defTabSz="939800" eaLnBrk="1" hangingPunct="1">
              <a:defRPr sz="1200">
                <a:solidFill>
                  <a:schemeClr val="tx1"/>
                </a:solidFill>
              </a:defRPr>
            </a:lvl1pPr>
          </a:lstStyle>
          <a:p>
            <a:endParaRPr lang="en-US" dirty="0"/>
          </a:p>
        </p:txBody>
      </p:sp>
      <p:sp>
        <p:nvSpPr>
          <p:cNvPr id="60420"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701676" y="4415480"/>
            <a:ext cx="5607050" cy="4184317"/>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422" name="Rectangle 6"/>
          <p:cNvSpPr>
            <a:spLocks noGrp="1" noChangeArrowheads="1"/>
          </p:cNvSpPr>
          <p:nvPr>
            <p:ph type="ftr" sz="quarter" idx="4"/>
          </p:nvPr>
        </p:nvSpPr>
        <p:spPr bwMode="auto">
          <a:xfrm>
            <a:off x="2" y="8829396"/>
            <a:ext cx="3038475" cy="46544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defTabSz="939800" eaLnBrk="1" hangingPunct="1">
              <a:defRPr sz="1200">
                <a:solidFill>
                  <a:schemeClr val="tx1"/>
                </a:solidFill>
              </a:defRPr>
            </a:lvl1pPr>
          </a:lstStyle>
          <a:p>
            <a:endParaRPr lang="en-US" dirty="0"/>
          </a:p>
        </p:txBody>
      </p:sp>
      <p:sp>
        <p:nvSpPr>
          <p:cNvPr id="60423" name="Rectangle 7"/>
          <p:cNvSpPr>
            <a:spLocks noGrp="1" noChangeArrowheads="1"/>
          </p:cNvSpPr>
          <p:nvPr>
            <p:ph type="sldNum" sz="quarter" idx="5"/>
          </p:nvPr>
        </p:nvSpPr>
        <p:spPr bwMode="auto">
          <a:xfrm>
            <a:off x="3970339" y="8829396"/>
            <a:ext cx="3038475" cy="46544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algn="r" defTabSz="939800" eaLnBrk="1" hangingPunct="1">
              <a:defRPr sz="1200">
                <a:solidFill>
                  <a:schemeClr val="tx1"/>
                </a:solidFill>
              </a:defRPr>
            </a:lvl1pPr>
          </a:lstStyle>
          <a:p>
            <a:fld id="{406BBD86-188E-E941-8BC0-994CAF52EA5A}" type="slidenum">
              <a:rPr lang="en-US"/>
              <a:pPr/>
              <a:t>‹#›</a:t>
            </a:fld>
            <a:endParaRPr lang="en-US" dirty="0"/>
          </a:p>
        </p:txBody>
      </p:sp>
    </p:spTree>
    <p:extLst>
      <p:ext uri="{BB962C8B-B14F-4D97-AF65-F5344CB8AC3E}">
        <p14:creationId xmlns:p14="http://schemas.microsoft.com/office/powerpoint/2010/main" val="23061479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55 Helvetica Roman" pitchFamily="1" charset="0"/>
        <a:ea typeface="+mn-ea"/>
        <a:cs typeface="+mn-cs"/>
      </a:defRPr>
    </a:lvl1pPr>
    <a:lvl2pPr marL="457093"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2pPr>
    <a:lvl3pPr marL="914187"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3pPr>
    <a:lvl4pPr marL="1371279"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4pPr>
    <a:lvl5pPr marL="1828372"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5pPr>
    <a:lvl6pPr marL="2285465" algn="l" defTabSz="457093" rtl="0" eaLnBrk="1" latinLnBrk="0" hangingPunct="1">
      <a:defRPr sz="1200" kern="1200">
        <a:solidFill>
          <a:schemeClr val="tx1"/>
        </a:solidFill>
        <a:latin typeface="+mn-lt"/>
        <a:ea typeface="+mn-ea"/>
        <a:cs typeface="+mn-cs"/>
      </a:defRPr>
    </a:lvl6pPr>
    <a:lvl7pPr marL="2742560" algn="l" defTabSz="457093" rtl="0" eaLnBrk="1" latinLnBrk="0" hangingPunct="1">
      <a:defRPr sz="1200" kern="1200">
        <a:solidFill>
          <a:schemeClr val="tx1"/>
        </a:solidFill>
        <a:latin typeface="+mn-lt"/>
        <a:ea typeface="+mn-ea"/>
        <a:cs typeface="+mn-cs"/>
      </a:defRPr>
    </a:lvl7pPr>
    <a:lvl8pPr marL="3199651" algn="l" defTabSz="457093" rtl="0" eaLnBrk="1" latinLnBrk="0" hangingPunct="1">
      <a:defRPr sz="1200" kern="1200">
        <a:solidFill>
          <a:schemeClr val="tx1"/>
        </a:solidFill>
        <a:latin typeface="+mn-lt"/>
        <a:ea typeface="+mn-ea"/>
        <a:cs typeface="+mn-cs"/>
      </a:defRPr>
    </a:lvl8pPr>
    <a:lvl9pPr marL="3656744" algn="l" defTabSz="4570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D84B69-27E3-FD44-983A-1F654FA099D0}" type="slidenum">
              <a:rPr lang="en-US"/>
              <a:pPr/>
              <a:t>1</a:t>
            </a:fld>
            <a:endParaRPr lang="en-US" dirty="0"/>
          </a:p>
        </p:txBody>
      </p:sp>
      <p:sp>
        <p:nvSpPr>
          <p:cNvPr id="138242" name="Rectangle 2"/>
          <p:cNvSpPr>
            <a:spLocks noGrp="1" noRot="1" noChangeAspect="1" noChangeArrowheads="1" noTextEdit="1"/>
          </p:cNvSpPr>
          <p:nvPr>
            <p:ph type="sldImg"/>
          </p:nvPr>
        </p:nvSpPr>
        <p:spPr>
          <a:xfrm>
            <a:off x="406400" y="696913"/>
            <a:ext cx="6197600" cy="3486150"/>
          </a:xfrm>
          <a:ln/>
        </p:spPr>
      </p:sp>
      <p:sp>
        <p:nvSpPr>
          <p:cNvPr id="1382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7895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 background pic with</a:t>
            </a:r>
            <a:r>
              <a:rPr lang="en-US" baseline="0" dirty="0" smtClean="0"/>
              <a:t> new one.  Update camera pic.  Took science pieces from design iteration review charts for science.</a:t>
            </a:r>
            <a:endParaRPr lang="en-US" dirty="0"/>
          </a:p>
        </p:txBody>
      </p:sp>
      <p:sp>
        <p:nvSpPr>
          <p:cNvPr id="4" name="Slide Number Placeholder 3"/>
          <p:cNvSpPr>
            <a:spLocks noGrp="1"/>
          </p:cNvSpPr>
          <p:nvPr>
            <p:ph type="sldNum" sz="quarter" idx="10"/>
          </p:nvPr>
        </p:nvSpPr>
        <p:spPr/>
        <p:txBody>
          <a:bodyPr/>
          <a:lstStyle/>
          <a:p>
            <a:pPr>
              <a:defRPr/>
            </a:pPr>
            <a:fld id="{A36E512B-D150-EB46-8CE0-F148579147BA}" type="slidenum">
              <a:rPr lang="en-US" smtClean="0"/>
              <a:pPr>
                <a:defRPr/>
              </a:pPr>
              <a:t>7</a:t>
            </a:fld>
            <a:endParaRPr lang="en-US" dirty="0"/>
          </a:p>
        </p:txBody>
      </p:sp>
    </p:spTree>
    <p:extLst>
      <p:ext uri="{BB962C8B-B14F-4D97-AF65-F5344CB8AC3E}">
        <p14:creationId xmlns:p14="http://schemas.microsoft.com/office/powerpoint/2010/main" val="254756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653E3F-678B-462C-A7E7-195D151D3EA7}" type="slidenum">
              <a:rPr lang="en-US" altLang="en-US" smtClean="0">
                <a:solidFill>
                  <a:prstClr val="black"/>
                </a:solidFill>
              </a:rPr>
              <a:pPr/>
              <a:t>9</a:t>
            </a:fld>
            <a:endParaRPr lang="en-US" altLang="en-US">
              <a:solidFill>
                <a:prstClr val="black"/>
              </a:solidFill>
            </a:endParaRPr>
          </a:p>
        </p:txBody>
      </p:sp>
    </p:spTree>
    <p:extLst>
      <p:ext uri="{BB962C8B-B14F-4D97-AF65-F5344CB8AC3E}">
        <p14:creationId xmlns:p14="http://schemas.microsoft.com/office/powerpoint/2010/main" val="3098663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6E512B-D150-EB46-8CE0-F148579147BA}" type="slidenum">
              <a:rPr lang="en-US" smtClean="0"/>
              <a:pPr>
                <a:defRPr/>
              </a:pPr>
              <a:t>14</a:t>
            </a:fld>
            <a:endParaRPr lang="en-US" dirty="0"/>
          </a:p>
        </p:txBody>
      </p:sp>
    </p:spTree>
    <p:extLst>
      <p:ext uri="{BB962C8B-B14F-4D97-AF65-F5344CB8AC3E}">
        <p14:creationId xmlns:p14="http://schemas.microsoft.com/office/powerpoint/2010/main" val="383828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3" name="Picture 12" descr="HEOMD-National-template-v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817600" cy="7772400"/>
          </a:xfrm>
          <a:prstGeom prst="rect">
            <a:avLst/>
          </a:prstGeom>
        </p:spPr>
      </p:pic>
      <p:sp>
        <p:nvSpPr>
          <p:cNvPr id="5" name="Line 43"/>
          <p:cNvSpPr>
            <a:spLocks noChangeShapeType="1"/>
          </p:cNvSpPr>
          <p:nvPr/>
        </p:nvSpPr>
        <p:spPr bwMode="auto">
          <a:xfrm rot="16200000">
            <a:off x="5836497" y="7383780"/>
            <a:ext cx="77724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6" name="Line 44"/>
          <p:cNvSpPr>
            <a:spLocks noChangeShapeType="1"/>
          </p:cNvSpPr>
          <p:nvPr/>
        </p:nvSpPr>
        <p:spPr bwMode="auto">
          <a:xfrm rot="16200000">
            <a:off x="5409495" y="7297420"/>
            <a:ext cx="9499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7" name="Line 45"/>
          <p:cNvSpPr>
            <a:spLocks noChangeShapeType="1"/>
          </p:cNvSpPr>
          <p:nvPr/>
        </p:nvSpPr>
        <p:spPr bwMode="auto">
          <a:xfrm rot="16200000">
            <a:off x="3941375" y="6865620"/>
            <a:ext cx="18135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8" name="Line 46"/>
          <p:cNvSpPr>
            <a:spLocks noChangeShapeType="1"/>
          </p:cNvSpPr>
          <p:nvPr/>
        </p:nvSpPr>
        <p:spPr bwMode="auto">
          <a:xfrm rot="16200000">
            <a:off x="4507513" y="7081520"/>
            <a:ext cx="13817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9" name="Line 47"/>
          <p:cNvSpPr>
            <a:spLocks noChangeShapeType="1"/>
          </p:cNvSpPr>
          <p:nvPr/>
        </p:nvSpPr>
        <p:spPr bwMode="auto">
          <a:xfrm rot="16200000">
            <a:off x="4980094" y="7211060"/>
            <a:ext cx="112268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10" name="Line 48"/>
          <p:cNvSpPr>
            <a:spLocks noChangeShapeType="1"/>
          </p:cNvSpPr>
          <p:nvPr/>
        </p:nvSpPr>
        <p:spPr bwMode="auto">
          <a:xfrm rot="16200000">
            <a:off x="3375237" y="6649720"/>
            <a:ext cx="22453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11" name="Line 113"/>
          <p:cNvSpPr>
            <a:spLocks noChangeShapeType="1"/>
          </p:cNvSpPr>
          <p:nvPr/>
        </p:nvSpPr>
        <p:spPr bwMode="auto">
          <a:xfrm rot="16200000">
            <a:off x="6261100" y="7470140"/>
            <a:ext cx="60452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pPr defTabSz="687902" eaLnBrk="1" hangingPunct="1"/>
            <a:endParaRPr lang="en-US" sz="2720" dirty="0">
              <a:solidFill>
                <a:srgbClr val="000000"/>
              </a:solidFill>
              <a:latin typeface="Calibri" pitchFamily="34" charset="0"/>
            </a:endParaRPr>
          </a:p>
        </p:txBody>
      </p:sp>
      <p:sp>
        <p:nvSpPr>
          <p:cNvPr id="8381" name="Rectangle 189"/>
          <p:cNvSpPr>
            <a:spLocks noGrp="1" noChangeArrowheads="1"/>
          </p:cNvSpPr>
          <p:nvPr>
            <p:ph type="subTitle" sz="quarter" idx="1"/>
          </p:nvPr>
        </p:nvSpPr>
        <p:spPr>
          <a:xfrm>
            <a:off x="2548113" y="2641288"/>
            <a:ext cx="7354009" cy="640393"/>
          </a:xfrm>
          <a:effectLst/>
        </p:spPr>
        <p:txBody>
          <a:bodyPr/>
          <a:lstStyle>
            <a:lvl1pPr marL="0" indent="0">
              <a:buFontTx/>
              <a:buNone/>
              <a:defRPr sz="3022" b="1">
                <a:solidFill>
                  <a:srgbClr val="FFFFFF"/>
                </a:solidFill>
                <a:effectLst/>
                <a:latin typeface="+mn-lt"/>
              </a:defRPr>
            </a:lvl1pPr>
          </a:lstStyle>
          <a:p>
            <a:r>
              <a:rPr lang="en-US" smtClean="0"/>
              <a:t>Click to edit Master subtitle style</a:t>
            </a:r>
            <a:endParaRPr lang="en-US" dirty="0"/>
          </a:p>
        </p:txBody>
      </p:sp>
      <p:pic>
        <p:nvPicPr>
          <p:cNvPr id="12" name="Picture 67" descr="NASA insignia RG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3343" y="289468"/>
            <a:ext cx="1762383" cy="1144637"/>
          </a:xfrm>
          <a:prstGeom prst="rect">
            <a:avLst/>
          </a:prstGeom>
          <a:noFill/>
          <a:ln w="9525">
            <a:noFill/>
            <a:miter lim="800000"/>
            <a:headEnd/>
            <a:tailEnd/>
          </a:ln>
        </p:spPr>
      </p:pic>
      <p:sp>
        <p:nvSpPr>
          <p:cNvPr id="3" name="Text Placeholder 2"/>
          <p:cNvSpPr>
            <a:spLocks noGrp="1"/>
          </p:cNvSpPr>
          <p:nvPr>
            <p:ph type="body" sz="quarter" idx="10"/>
          </p:nvPr>
        </p:nvSpPr>
        <p:spPr>
          <a:xfrm>
            <a:off x="2547621" y="3627120"/>
            <a:ext cx="7354994" cy="518160"/>
          </a:xfrm>
        </p:spPr>
        <p:txBody>
          <a:bodyPr/>
          <a:lstStyle>
            <a:lvl1pPr marL="0" indent="0">
              <a:buNone/>
              <a:defRPr sz="3022"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8033" y="763552"/>
            <a:ext cx="10472876" cy="1568168"/>
          </a:xfrm>
          <a:prstGeom prst="rect">
            <a:avLst/>
          </a:prstGeom>
        </p:spPr>
      </p:pic>
    </p:spTree>
    <p:extLst>
      <p:ext uri="{BB962C8B-B14F-4D97-AF65-F5344CB8AC3E}">
        <p14:creationId xmlns:p14="http://schemas.microsoft.com/office/powerpoint/2010/main" val="2942411971"/>
      </p:ext>
    </p:extLst>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1495" y="4994500"/>
            <a:ext cx="11744960" cy="1543685"/>
          </a:xfrm>
          <a:prstGeom prst="rect">
            <a:avLst/>
          </a:prstGeom>
        </p:spPr>
        <p:txBody>
          <a:bodyPr anchor="t"/>
          <a:lstStyle>
            <a:lvl1pPr algn="l">
              <a:defRPr sz="6044" b="1" cap="all"/>
            </a:lvl1pPr>
          </a:lstStyle>
          <a:p>
            <a:r>
              <a:rPr lang="en-US" smtClean="0"/>
              <a:t>Click to edit Master title style</a:t>
            </a:r>
            <a:endParaRPr lang="en-US"/>
          </a:p>
        </p:txBody>
      </p:sp>
      <p:sp>
        <p:nvSpPr>
          <p:cNvPr id="3" name="Text Placeholder 2"/>
          <p:cNvSpPr>
            <a:spLocks noGrp="1"/>
          </p:cNvSpPr>
          <p:nvPr>
            <p:ph type="body" idx="1"/>
          </p:nvPr>
        </p:nvSpPr>
        <p:spPr>
          <a:xfrm>
            <a:off x="1091495" y="3294275"/>
            <a:ext cx="11744960" cy="1700212"/>
          </a:xfrm>
        </p:spPr>
        <p:txBody>
          <a:bodyPr anchor="b"/>
          <a:lstStyle>
            <a:lvl1pPr marL="0" indent="0">
              <a:buNone/>
              <a:defRPr sz="3022"/>
            </a:lvl1pPr>
            <a:lvl2pPr marL="690058" indent="0">
              <a:buNone/>
              <a:defRPr sz="2720"/>
            </a:lvl2pPr>
            <a:lvl3pPr marL="1380107" indent="0">
              <a:buNone/>
              <a:defRPr sz="2418"/>
            </a:lvl3pPr>
            <a:lvl4pPr marL="2070163" indent="0">
              <a:buNone/>
              <a:defRPr sz="2115"/>
            </a:lvl4pPr>
            <a:lvl5pPr marL="2760214" indent="0">
              <a:buNone/>
              <a:defRPr sz="2115"/>
            </a:lvl5pPr>
            <a:lvl6pPr marL="3450271" indent="0">
              <a:buNone/>
              <a:defRPr sz="2115"/>
            </a:lvl6pPr>
            <a:lvl7pPr marL="4140321" indent="0">
              <a:buNone/>
              <a:defRPr sz="2115"/>
            </a:lvl7pPr>
            <a:lvl8pPr marL="4830377" indent="0">
              <a:buNone/>
              <a:defRPr sz="2115"/>
            </a:lvl8pPr>
            <a:lvl9pPr marL="5520428" indent="0">
              <a:buNone/>
              <a:defRPr sz="2115"/>
            </a:lvl9pPr>
          </a:lstStyle>
          <a:p>
            <a:pPr lvl="0"/>
            <a:r>
              <a:rPr lang="en-US" smtClean="0"/>
              <a:t>Click to edit Master text styles</a:t>
            </a:r>
          </a:p>
        </p:txBody>
      </p:sp>
    </p:spTree>
    <p:extLst>
      <p:ext uri="{BB962C8B-B14F-4D97-AF65-F5344CB8AC3E}">
        <p14:creationId xmlns:p14="http://schemas.microsoft.com/office/powerpoint/2010/main" val="34759140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8666" y="125942"/>
            <a:ext cx="11162030" cy="690880"/>
          </a:xfrm>
          <a:prstGeom prst="rect">
            <a:avLst/>
          </a:prstGeom>
        </p:spPr>
        <p:txBody>
          <a:bodyPr/>
          <a:lstStyle>
            <a:lvl1pPr>
              <a:defRPr sz="4000"/>
            </a:lvl1pPr>
          </a:lstStyle>
          <a:p>
            <a:r>
              <a:rPr lang="en-US" dirty="0" smtClean="0"/>
              <a:t>Click to edit Master title style</a:t>
            </a:r>
            <a:endParaRPr lang="en-US" dirty="0"/>
          </a:p>
        </p:txBody>
      </p:sp>
      <p:sp>
        <p:nvSpPr>
          <p:cNvPr id="3" name="Content Placeholder 2"/>
          <p:cNvSpPr>
            <a:spLocks noGrp="1"/>
          </p:cNvSpPr>
          <p:nvPr>
            <p:ph sz="half" idx="1"/>
          </p:nvPr>
        </p:nvSpPr>
        <p:spPr>
          <a:xfrm>
            <a:off x="537351" y="1295400"/>
            <a:ext cx="6102773" cy="5527040"/>
          </a:xfrm>
        </p:spPr>
        <p:txBody>
          <a:bodyPr/>
          <a:lstStyle>
            <a:lvl1pPr>
              <a:defRPr sz="2720"/>
            </a:lvl1pPr>
            <a:lvl2pPr>
              <a:defRPr sz="2418"/>
            </a:lvl2pPr>
            <a:lvl3pPr>
              <a:defRPr sz="2115"/>
            </a:lvl3pPr>
            <a:lvl4pPr>
              <a:defRPr sz="2115"/>
            </a:lvl4pPr>
            <a:lvl5pPr>
              <a:defRPr sz="2115"/>
            </a:lvl5pPr>
            <a:lvl6pPr>
              <a:defRPr sz="2720"/>
            </a:lvl6pPr>
            <a:lvl7pPr>
              <a:defRPr sz="2720"/>
            </a:lvl7pPr>
            <a:lvl8pPr>
              <a:defRPr sz="2720"/>
            </a:lvl8pPr>
            <a:lvl9pPr>
              <a:defRPr sz="2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77476" y="1295400"/>
            <a:ext cx="6102773" cy="5527040"/>
          </a:xfrm>
        </p:spPr>
        <p:txBody>
          <a:bodyPr/>
          <a:lstStyle>
            <a:lvl1pPr>
              <a:defRPr sz="2720"/>
            </a:lvl1pPr>
            <a:lvl2pPr>
              <a:defRPr sz="2418"/>
            </a:lvl2pPr>
            <a:lvl3pPr>
              <a:defRPr sz="2115"/>
            </a:lvl3pPr>
            <a:lvl4pPr>
              <a:defRPr sz="2115"/>
            </a:lvl4pPr>
            <a:lvl5pPr>
              <a:defRPr sz="2115"/>
            </a:lvl5pPr>
            <a:lvl6pPr>
              <a:defRPr sz="2720"/>
            </a:lvl6pPr>
            <a:lvl7pPr>
              <a:defRPr sz="2720"/>
            </a:lvl7pPr>
            <a:lvl8pPr>
              <a:defRPr sz="2720"/>
            </a:lvl8pPr>
            <a:lvl9pPr>
              <a:defRPr sz="2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10"/>
          </p:nvPr>
        </p:nvSpPr>
        <p:spPr/>
        <p:txBody>
          <a:bodyPr/>
          <a:lstStyle>
            <a:lvl1pPr defTabSz="687902">
              <a:defRPr>
                <a:ea typeface="MS PGothic" pitchFamily="34" charset="-128"/>
              </a:defRPr>
            </a:lvl1pPr>
          </a:lstStyle>
          <a:p>
            <a:fld id="{794253BF-A487-49B2-AFE0-93AC3B5EDB1F}" type="slidenum">
              <a:rPr lang="en-US" altLang="en-US" b="1" smtClean="0"/>
              <a:pPr/>
              <a:t>‹#›</a:t>
            </a:fld>
            <a:endParaRPr lang="en-US" altLang="en-US" b="1" dirty="0"/>
          </a:p>
        </p:txBody>
      </p:sp>
    </p:spTree>
    <p:extLst>
      <p:ext uri="{BB962C8B-B14F-4D97-AF65-F5344CB8AC3E}">
        <p14:creationId xmlns:p14="http://schemas.microsoft.com/office/powerpoint/2010/main" val="3681567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defTabSz="687902">
              <a:defRPr>
                <a:ea typeface="MS PGothic" pitchFamily="34" charset="-128"/>
              </a:defRPr>
            </a:lvl1pPr>
          </a:lstStyle>
          <a:p>
            <a:fld id="{794253BF-A487-49B2-AFE0-93AC3B5EDB1F}" type="slidenum">
              <a:rPr lang="en-US" altLang="en-US" b="1" smtClean="0"/>
              <a:pPr/>
              <a:t>‹#›</a:t>
            </a:fld>
            <a:endParaRPr lang="en-US" altLang="en-US" b="1" dirty="0"/>
          </a:p>
        </p:txBody>
      </p:sp>
      <p:sp>
        <p:nvSpPr>
          <p:cNvPr id="4" name="Title 1"/>
          <p:cNvSpPr>
            <a:spLocks noGrp="1"/>
          </p:cNvSpPr>
          <p:nvPr>
            <p:ph type="title"/>
          </p:nvPr>
        </p:nvSpPr>
        <p:spPr>
          <a:xfrm>
            <a:off x="1158666" y="125942"/>
            <a:ext cx="11162030" cy="690880"/>
          </a:xfrm>
          <a:prstGeom prst="rect">
            <a:avLst/>
          </a:prstGeom>
        </p:spPr>
        <p:txBody>
          <a:bodyPr/>
          <a:lstStyle>
            <a:lvl1pPr>
              <a:defRPr lang="en-US" sz="4000" b="1" dirty="0">
                <a:solidFill>
                  <a:schemeClr val="bg1"/>
                </a:solidFill>
                <a:latin typeface="+mn-lt"/>
                <a:ea typeface="MS PGothic" pitchFamily="34" charset="-128"/>
                <a:cs typeface="+mj-cs"/>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5547803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58666" y="158496"/>
            <a:ext cx="11162030" cy="585216"/>
          </a:xfrm>
          <a:prstGeom prst="rect">
            <a:avLst/>
          </a:prstGeom>
        </p:spPr>
        <p:txBody>
          <a:bodyPr/>
          <a:lstStyle>
            <a:lvl1pPr>
              <a:defRPr lang="en-US" sz="4000" b="1" dirty="0">
                <a:solidFill>
                  <a:schemeClr val="bg1"/>
                </a:solidFill>
                <a:latin typeface="+mn-lt"/>
                <a:ea typeface="MS PGothic" pitchFamily="34" charset="-128"/>
                <a:cs typeface="+mj-cs"/>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p>
            <a:fld id="{A0C6F228-37F8-4842-B430-F9A8CDDA9543}" type="slidenum">
              <a:rPr lang="en-US" altLang="en-US" smtClean="0"/>
              <a:pPr/>
              <a:t>‹#›</a:t>
            </a:fld>
            <a:endParaRPr lang="en-US" altLang="en-US" dirty="0"/>
          </a:p>
        </p:txBody>
      </p:sp>
      <p:sp>
        <p:nvSpPr>
          <p:cNvPr id="4" name="Content Placeholder 2"/>
          <p:cNvSpPr>
            <a:spLocks noGrp="1"/>
          </p:cNvSpPr>
          <p:nvPr>
            <p:ph sz="half" idx="1"/>
          </p:nvPr>
        </p:nvSpPr>
        <p:spPr>
          <a:xfrm>
            <a:off x="614116" y="1295400"/>
            <a:ext cx="12589369" cy="5527040"/>
          </a:xfrm>
        </p:spPr>
        <p:txBody>
          <a:bodyPr/>
          <a:lstStyle>
            <a:lvl1pPr>
              <a:defRPr sz="2720"/>
            </a:lvl1pPr>
            <a:lvl2pPr>
              <a:defRPr sz="2418"/>
            </a:lvl2pPr>
            <a:lvl3pPr>
              <a:defRPr sz="2115"/>
            </a:lvl3pPr>
            <a:lvl4pPr>
              <a:defRPr sz="2115"/>
            </a:lvl4pPr>
            <a:lvl5pPr>
              <a:defRPr sz="2115"/>
            </a:lvl5pPr>
            <a:lvl6pPr>
              <a:defRPr sz="2720"/>
            </a:lvl6pPr>
            <a:lvl7pPr>
              <a:defRPr sz="2720"/>
            </a:lvl7pPr>
            <a:lvl8pPr>
              <a:defRPr sz="2720"/>
            </a:lvl8pPr>
            <a:lvl9pPr>
              <a:defRPr sz="2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1974226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8666" y="165602"/>
            <a:ext cx="11162030" cy="585216"/>
          </a:xfrm>
          <a:prstGeom prst="rect">
            <a:avLst/>
          </a:prstGeom>
        </p:spPr>
        <p:txBody>
          <a:bodyPr/>
          <a:lstStyle>
            <a:lvl1pPr>
              <a:defRPr lang="en-US" sz="4000" b="1" dirty="0">
                <a:solidFill>
                  <a:schemeClr val="bg1"/>
                </a:solidFill>
                <a:latin typeface="+mn-lt"/>
                <a:ea typeface="MS PGothic" pitchFamily="34" charset="-128"/>
                <a:cs typeface="+mj-cs"/>
              </a:defRPr>
            </a:lvl1pPr>
          </a:lstStyle>
          <a:p>
            <a:r>
              <a:rPr lang="en-US" dirty="0" smtClean="0"/>
              <a:t>to edit Master title style</a:t>
            </a:r>
            <a:endParaRPr lang="en-US" dirty="0"/>
          </a:p>
        </p:txBody>
      </p:sp>
      <p:sp>
        <p:nvSpPr>
          <p:cNvPr id="3" name="Content Placeholder 2"/>
          <p:cNvSpPr>
            <a:spLocks noGrp="1"/>
          </p:cNvSpPr>
          <p:nvPr>
            <p:ph idx="1"/>
          </p:nvPr>
        </p:nvSpPr>
        <p:spPr>
          <a:xfrm>
            <a:off x="507228" y="1259326"/>
            <a:ext cx="12873106" cy="56494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5EF7DE0A-A9C3-4450-94D0-46880265B49B}" type="slidenum">
              <a:rPr lang="en-US" smtClean="0"/>
              <a:pPr/>
              <a:t>‹#›</a:t>
            </a:fld>
            <a:endParaRPr lang="en-US" dirty="0"/>
          </a:p>
        </p:txBody>
      </p:sp>
    </p:spTree>
    <p:extLst>
      <p:ext uri="{BB962C8B-B14F-4D97-AF65-F5344CB8AC3E}">
        <p14:creationId xmlns:p14="http://schemas.microsoft.com/office/powerpoint/2010/main" val="306233080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636000" y="7203864"/>
            <a:ext cx="2302933" cy="413808"/>
          </a:xfrm>
          <a:prstGeom prst="rect">
            <a:avLst/>
          </a:prstGeom>
        </p:spPr>
        <p:txBody>
          <a:bodyPr/>
          <a:lstStyle/>
          <a:p>
            <a:fld id="{2F35E438-4D0D-4834-B658-A90420491D98}" type="datetime1">
              <a:rPr lang="en-US" smtClean="0"/>
              <a:pPr/>
              <a:t>4/26/2018</a:t>
            </a:fld>
            <a:endParaRPr lang="en-US" dirty="0"/>
          </a:p>
        </p:txBody>
      </p:sp>
      <p:sp>
        <p:nvSpPr>
          <p:cNvPr id="3" name="Footer Placeholder 2"/>
          <p:cNvSpPr>
            <a:spLocks noGrp="1"/>
          </p:cNvSpPr>
          <p:nvPr>
            <p:ph type="ftr" sz="quarter" idx="11"/>
          </p:nvPr>
        </p:nvSpPr>
        <p:spPr>
          <a:xfrm>
            <a:off x="921174" y="7203864"/>
            <a:ext cx="4375573" cy="413808"/>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dirty="0"/>
          </a:p>
        </p:txBody>
      </p:sp>
    </p:spTree>
    <p:extLst>
      <p:ext uri="{BB962C8B-B14F-4D97-AF65-F5344CB8AC3E}">
        <p14:creationId xmlns:p14="http://schemas.microsoft.com/office/powerpoint/2010/main" val="348233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3" descr="HEOMD-National-template-v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817600"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43"/>
          <p:cNvSpPr>
            <a:spLocks noChangeShapeType="1"/>
          </p:cNvSpPr>
          <p:nvPr/>
        </p:nvSpPr>
        <p:spPr bwMode="auto">
          <a:xfrm rot="16200000">
            <a:off x="5836497" y="7383780"/>
            <a:ext cx="77724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sp>
        <p:nvSpPr>
          <p:cNvPr id="6" name="Line 44"/>
          <p:cNvSpPr>
            <a:spLocks noChangeShapeType="1"/>
          </p:cNvSpPr>
          <p:nvPr/>
        </p:nvSpPr>
        <p:spPr bwMode="auto">
          <a:xfrm rot="16200000">
            <a:off x="5410095" y="7297420"/>
            <a:ext cx="9499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sp>
        <p:nvSpPr>
          <p:cNvPr id="7" name="Line 45"/>
          <p:cNvSpPr>
            <a:spLocks noChangeShapeType="1"/>
          </p:cNvSpPr>
          <p:nvPr/>
        </p:nvSpPr>
        <p:spPr bwMode="auto">
          <a:xfrm rot="16200000">
            <a:off x="3941975" y="6865620"/>
            <a:ext cx="18135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sp>
        <p:nvSpPr>
          <p:cNvPr id="8" name="Line 46"/>
          <p:cNvSpPr>
            <a:spLocks noChangeShapeType="1"/>
          </p:cNvSpPr>
          <p:nvPr/>
        </p:nvSpPr>
        <p:spPr bwMode="auto">
          <a:xfrm rot="16200000">
            <a:off x="4506913" y="7081520"/>
            <a:ext cx="13817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sp>
        <p:nvSpPr>
          <p:cNvPr id="9" name="Line 47"/>
          <p:cNvSpPr>
            <a:spLocks noChangeShapeType="1"/>
          </p:cNvSpPr>
          <p:nvPr/>
        </p:nvSpPr>
        <p:spPr bwMode="auto">
          <a:xfrm rot="16200000">
            <a:off x="4980093" y="7211060"/>
            <a:ext cx="112268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sp>
        <p:nvSpPr>
          <p:cNvPr id="10" name="Line 48"/>
          <p:cNvSpPr>
            <a:spLocks noChangeShapeType="1"/>
          </p:cNvSpPr>
          <p:nvPr/>
        </p:nvSpPr>
        <p:spPr bwMode="auto">
          <a:xfrm rot="16200000">
            <a:off x="3375237" y="6649720"/>
            <a:ext cx="224536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sp>
        <p:nvSpPr>
          <p:cNvPr id="11" name="Line 113"/>
          <p:cNvSpPr>
            <a:spLocks noChangeShapeType="1"/>
          </p:cNvSpPr>
          <p:nvPr/>
        </p:nvSpPr>
        <p:spPr bwMode="auto">
          <a:xfrm rot="16200000">
            <a:off x="6261100" y="7470140"/>
            <a:ext cx="604520" cy="0"/>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lIns="138014" tIns="69008" rIns="138014" bIns="69008" anchor="ctr"/>
          <a:lstStyle/>
          <a:p>
            <a:endParaRPr lang="en-US" sz="2040" smtClean="0">
              <a:solidFill>
                <a:srgbClr val="000000"/>
              </a:solidFill>
              <a:latin typeface="Arial" panose="020B0604020202020204" pitchFamily="34" charset="0"/>
            </a:endParaRPr>
          </a:p>
        </p:txBody>
      </p:sp>
      <p:pic>
        <p:nvPicPr>
          <p:cNvPr id="12" name="Picture 67" descr="NASA insignia RG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44" y="289666"/>
            <a:ext cx="1761385" cy="1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27368" y="762847"/>
            <a:ext cx="10472950" cy="156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81" name="Rectangle 189"/>
          <p:cNvSpPr>
            <a:spLocks noGrp="1" noChangeArrowheads="1"/>
          </p:cNvSpPr>
          <p:nvPr>
            <p:ph type="subTitle" sz="quarter" idx="1"/>
          </p:nvPr>
        </p:nvSpPr>
        <p:spPr>
          <a:xfrm>
            <a:off x="2548115" y="2641290"/>
            <a:ext cx="7354008" cy="640393"/>
          </a:xfrm>
          <a:effectLst/>
        </p:spPr>
        <p:txBody>
          <a:bodyPr/>
          <a:lstStyle>
            <a:lvl1pPr marL="0" indent="0">
              <a:buFontTx/>
              <a:buNone/>
              <a:defRPr sz="3023" b="1">
                <a:solidFill>
                  <a:srgbClr val="FFFFFF"/>
                </a:solidFill>
                <a:effectLst/>
                <a:latin typeface="+mn-lt"/>
              </a:defRPr>
            </a:lvl1pPr>
          </a:lstStyle>
          <a:p>
            <a:r>
              <a:rPr lang="en-US" smtClean="0"/>
              <a:t>Click to edit Master subtitle style</a:t>
            </a:r>
            <a:endParaRPr lang="en-US" dirty="0"/>
          </a:p>
        </p:txBody>
      </p:sp>
      <p:sp>
        <p:nvSpPr>
          <p:cNvPr id="3" name="Text Placeholder 2"/>
          <p:cNvSpPr>
            <a:spLocks noGrp="1"/>
          </p:cNvSpPr>
          <p:nvPr>
            <p:ph type="body" sz="quarter" idx="10"/>
          </p:nvPr>
        </p:nvSpPr>
        <p:spPr>
          <a:xfrm>
            <a:off x="2547622" y="3627120"/>
            <a:ext cx="7354994" cy="518160"/>
          </a:xfrm>
        </p:spPr>
        <p:txBody>
          <a:bodyPr/>
          <a:lstStyle>
            <a:lvl1pPr marL="0" indent="0">
              <a:buNone/>
              <a:defRPr sz="3023"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04421993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1495" y="4994501"/>
            <a:ext cx="11744960" cy="1543685"/>
          </a:xfrm>
          <a:prstGeom prst="rect">
            <a:avLst/>
          </a:prstGeom>
        </p:spPr>
        <p:txBody>
          <a:bodyPr anchor="t"/>
          <a:lstStyle>
            <a:lvl1pPr algn="l">
              <a:defRPr sz="6044" b="1" cap="all"/>
            </a:lvl1pPr>
          </a:lstStyle>
          <a:p>
            <a:r>
              <a:rPr lang="en-US" smtClean="0"/>
              <a:t>Click to edit Master title style</a:t>
            </a:r>
            <a:endParaRPr lang="en-US"/>
          </a:p>
        </p:txBody>
      </p:sp>
      <p:sp>
        <p:nvSpPr>
          <p:cNvPr id="3" name="Text Placeholder 2"/>
          <p:cNvSpPr>
            <a:spLocks noGrp="1"/>
          </p:cNvSpPr>
          <p:nvPr>
            <p:ph type="body" idx="1"/>
          </p:nvPr>
        </p:nvSpPr>
        <p:spPr>
          <a:xfrm>
            <a:off x="1091495" y="3294275"/>
            <a:ext cx="11744960" cy="1700212"/>
          </a:xfrm>
        </p:spPr>
        <p:txBody>
          <a:bodyPr anchor="b"/>
          <a:lstStyle>
            <a:lvl1pPr marL="0" indent="0">
              <a:buNone/>
              <a:defRPr sz="3023"/>
            </a:lvl1pPr>
            <a:lvl2pPr marL="690074" indent="0">
              <a:buNone/>
              <a:defRPr sz="2720"/>
            </a:lvl2pPr>
            <a:lvl3pPr marL="1380140" indent="0">
              <a:buNone/>
              <a:defRPr sz="2418"/>
            </a:lvl3pPr>
            <a:lvl4pPr marL="2070213" indent="0">
              <a:buNone/>
              <a:defRPr sz="2115"/>
            </a:lvl4pPr>
            <a:lvl5pPr marL="2760280" indent="0">
              <a:buNone/>
              <a:defRPr sz="2115"/>
            </a:lvl5pPr>
            <a:lvl6pPr marL="3450353" indent="0">
              <a:buNone/>
              <a:defRPr sz="2115"/>
            </a:lvl6pPr>
            <a:lvl7pPr marL="4140420" indent="0">
              <a:buNone/>
              <a:defRPr sz="2115"/>
            </a:lvl7pPr>
            <a:lvl8pPr marL="4830493" indent="0">
              <a:buNone/>
              <a:defRPr sz="2115"/>
            </a:lvl8pPr>
            <a:lvl9pPr marL="5520560" indent="0">
              <a:buNone/>
              <a:defRPr sz="2115"/>
            </a:lvl9pPr>
          </a:lstStyle>
          <a:p>
            <a:pPr lvl="0"/>
            <a:r>
              <a:rPr lang="en-US" smtClean="0"/>
              <a:t>Click to edit Master text styles</a:t>
            </a:r>
          </a:p>
        </p:txBody>
      </p:sp>
    </p:spTree>
    <p:extLst>
      <p:ext uri="{BB962C8B-B14F-4D97-AF65-F5344CB8AC3E}">
        <p14:creationId xmlns:p14="http://schemas.microsoft.com/office/powerpoint/2010/main" val="382568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8666" y="125942"/>
            <a:ext cx="11162030" cy="690880"/>
          </a:xfrm>
          <a:prstGeom prst="rect">
            <a:avLst/>
          </a:prstGeom>
        </p:spPr>
        <p:txBody>
          <a:bodyPr/>
          <a:lstStyle>
            <a:lvl1pPr>
              <a:defRPr sz="4001"/>
            </a:lvl1pPr>
          </a:lstStyle>
          <a:p>
            <a:r>
              <a:rPr lang="en-US" dirty="0" smtClean="0"/>
              <a:t>Click to edit Master title style</a:t>
            </a:r>
            <a:endParaRPr lang="en-US" dirty="0"/>
          </a:p>
        </p:txBody>
      </p:sp>
      <p:sp>
        <p:nvSpPr>
          <p:cNvPr id="3" name="Content Placeholder 2"/>
          <p:cNvSpPr>
            <a:spLocks noGrp="1"/>
          </p:cNvSpPr>
          <p:nvPr>
            <p:ph sz="half" idx="1"/>
          </p:nvPr>
        </p:nvSpPr>
        <p:spPr>
          <a:xfrm>
            <a:off x="537352" y="1295400"/>
            <a:ext cx="6102773" cy="5527040"/>
          </a:xfrm>
        </p:spPr>
        <p:txBody>
          <a:bodyPr/>
          <a:lstStyle>
            <a:lvl1pPr>
              <a:defRPr sz="2720"/>
            </a:lvl1pPr>
            <a:lvl2pPr>
              <a:defRPr sz="2418"/>
            </a:lvl2pPr>
            <a:lvl3pPr>
              <a:defRPr sz="2115"/>
            </a:lvl3pPr>
            <a:lvl4pPr>
              <a:defRPr sz="2115"/>
            </a:lvl4pPr>
            <a:lvl5pPr>
              <a:defRPr sz="2115"/>
            </a:lvl5pPr>
            <a:lvl6pPr>
              <a:defRPr sz="2720"/>
            </a:lvl6pPr>
            <a:lvl7pPr>
              <a:defRPr sz="2720"/>
            </a:lvl7pPr>
            <a:lvl8pPr>
              <a:defRPr sz="2720"/>
            </a:lvl8pPr>
            <a:lvl9pPr>
              <a:defRPr sz="2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77476" y="1295400"/>
            <a:ext cx="6102773" cy="5527040"/>
          </a:xfrm>
        </p:spPr>
        <p:txBody>
          <a:bodyPr/>
          <a:lstStyle>
            <a:lvl1pPr>
              <a:defRPr sz="2720"/>
            </a:lvl1pPr>
            <a:lvl2pPr>
              <a:defRPr sz="2418"/>
            </a:lvl2pPr>
            <a:lvl3pPr>
              <a:defRPr sz="2115"/>
            </a:lvl3pPr>
            <a:lvl4pPr>
              <a:defRPr sz="2115"/>
            </a:lvl4pPr>
            <a:lvl5pPr>
              <a:defRPr sz="2115"/>
            </a:lvl5pPr>
            <a:lvl6pPr>
              <a:defRPr sz="2720"/>
            </a:lvl6pPr>
            <a:lvl7pPr>
              <a:defRPr sz="2720"/>
            </a:lvl7pPr>
            <a:lvl8pPr>
              <a:defRPr sz="2720"/>
            </a:lvl8pPr>
            <a:lvl9pPr>
              <a:defRPr sz="2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10"/>
          </p:nvPr>
        </p:nvSpPr>
        <p:spPr/>
        <p:txBody>
          <a:bodyPr/>
          <a:lstStyle>
            <a:lvl1pPr defTabSz="687919" fontAlgn="auto">
              <a:spcBef>
                <a:spcPts val="0"/>
              </a:spcBef>
              <a:spcAft>
                <a:spcPts val="0"/>
              </a:spcAft>
              <a:defRPr b="1">
                <a:ea typeface="MS PGothic" pitchFamily="34" charset="-128"/>
              </a:defRPr>
            </a:lvl1pPr>
          </a:lstStyle>
          <a:p>
            <a:pPr>
              <a:defRPr/>
            </a:pPr>
            <a:fld id="{FC48EA90-EE78-4083-A5B8-21192D64BB95}" type="slidenum">
              <a:rPr lang="en-US" altLang="en-US"/>
              <a:pPr>
                <a:defRPr/>
              </a:pPr>
              <a:t>‹#›</a:t>
            </a:fld>
            <a:endParaRPr lang="en-US" altLang="en-US" dirty="0"/>
          </a:p>
        </p:txBody>
      </p:sp>
    </p:spTree>
    <p:extLst>
      <p:ext uri="{BB962C8B-B14F-4D97-AF65-F5344CB8AC3E}">
        <p14:creationId xmlns:p14="http://schemas.microsoft.com/office/powerpoint/2010/main" val="983753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1158666" y="125942"/>
            <a:ext cx="11162030" cy="690880"/>
          </a:xfrm>
          <a:prstGeom prst="rect">
            <a:avLst/>
          </a:prstGeom>
        </p:spPr>
        <p:txBody>
          <a:bodyPr/>
          <a:lstStyle>
            <a:lvl1pPr>
              <a:defRPr lang="en-US" sz="4001" b="1" dirty="0">
                <a:solidFill>
                  <a:schemeClr val="bg1"/>
                </a:solidFill>
                <a:latin typeface="+mn-lt"/>
                <a:ea typeface="MS PGothic" pitchFamily="34" charset="-128"/>
                <a:cs typeface="+mj-cs"/>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defTabSz="687919" fontAlgn="auto">
              <a:spcBef>
                <a:spcPts val="0"/>
              </a:spcBef>
              <a:spcAft>
                <a:spcPts val="0"/>
              </a:spcAft>
              <a:defRPr b="1">
                <a:ea typeface="MS PGothic" pitchFamily="34" charset="-128"/>
              </a:defRPr>
            </a:lvl1pPr>
          </a:lstStyle>
          <a:p>
            <a:pPr>
              <a:defRPr/>
            </a:pPr>
            <a:fld id="{884A3E1A-B8B7-4CD2-B4D6-480629F5413C}" type="slidenum">
              <a:rPr lang="en-US" altLang="en-US"/>
              <a:pPr>
                <a:defRPr/>
              </a:pPr>
              <a:t>‹#›</a:t>
            </a:fld>
            <a:endParaRPr lang="en-US" altLang="en-US" dirty="0"/>
          </a:p>
        </p:txBody>
      </p:sp>
    </p:spTree>
    <p:extLst>
      <p:ext uri="{BB962C8B-B14F-4D97-AF65-F5344CB8AC3E}">
        <p14:creationId xmlns:p14="http://schemas.microsoft.com/office/powerpoint/2010/main" val="2507944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58666" y="158496"/>
            <a:ext cx="11162030" cy="585216"/>
          </a:xfrm>
          <a:prstGeom prst="rect">
            <a:avLst/>
          </a:prstGeom>
        </p:spPr>
        <p:txBody>
          <a:bodyPr/>
          <a:lstStyle>
            <a:lvl1pPr>
              <a:defRPr lang="en-US" sz="4001" b="1" dirty="0">
                <a:solidFill>
                  <a:schemeClr val="bg1"/>
                </a:solidFill>
                <a:latin typeface="+mn-lt"/>
                <a:ea typeface="MS PGothic" pitchFamily="34" charset="-128"/>
                <a:cs typeface="+mj-cs"/>
              </a:defRPr>
            </a:lvl1pPr>
          </a:lstStyle>
          <a:p>
            <a:r>
              <a:rPr lang="en-US" dirty="0" smtClean="0"/>
              <a:t>Click to edit Master title style</a:t>
            </a:r>
            <a:endParaRPr lang="en-US" dirty="0"/>
          </a:p>
        </p:txBody>
      </p:sp>
      <p:sp>
        <p:nvSpPr>
          <p:cNvPr id="4" name="Content Placeholder 2"/>
          <p:cNvSpPr>
            <a:spLocks noGrp="1"/>
          </p:cNvSpPr>
          <p:nvPr>
            <p:ph sz="half" idx="1"/>
          </p:nvPr>
        </p:nvSpPr>
        <p:spPr>
          <a:xfrm>
            <a:off x="614117" y="1295400"/>
            <a:ext cx="12589369" cy="5527040"/>
          </a:xfrm>
        </p:spPr>
        <p:txBody>
          <a:bodyPr/>
          <a:lstStyle>
            <a:lvl1pPr>
              <a:defRPr sz="2720"/>
            </a:lvl1pPr>
            <a:lvl2pPr>
              <a:defRPr sz="2418"/>
            </a:lvl2pPr>
            <a:lvl3pPr>
              <a:defRPr sz="2115"/>
            </a:lvl3pPr>
            <a:lvl4pPr>
              <a:defRPr sz="2115"/>
            </a:lvl4pPr>
            <a:lvl5pPr>
              <a:defRPr sz="2115"/>
            </a:lvl5pPr>
            <a:lvl6pPr>
              <a:defRPr sz="2720"/>
            </a:lvl6pPr>
            <a:lvl7pPr>
              <a:defRPr sz="2720"/>
            </a:lvl7pPr>
            <a:lvl8pPr>
              <a:defRPr sz="2720"/>
            </a:lvl8pPr>
            <a:lvl9pPr>
              <a:defRPr sz="2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2"/>
          <p:cNvSpPr>
            <a:spLocks noGrp="1"/>
          </p:cNvSpPr>
          <p:nvPr>
            <p:ph type="sldNum" sz="quarter" idx="10"/>
          </p:nvPr>
        </p:nvSpPr>
        <p:spPr/>
        <p:txBody>
          <a:bodyPr/>
          <a:lstStyle>
            <a:lvl1pPr fontAlgn="auto">
              <a:spcBef>
                <a:spcPts val="0"/>
              </a:spcBef>
              <a:spcAft>
                <a:spcPts val="0"/>
              </a:spcAft>
              <a:defRPr/>
            </a:lvl1pPr>
          </a:lstStyle>
          <a:p>
            <a:pPr>
              <a:defRPr/>
            </a:pPr>
            <a:fld id="{32662631-EC69-4E5A-B4A5-2A837CB52D31}" type="slidenum">
              <a:rPr lang="en-US" altLang="en-US"/>
              <a:pPr>
                <a:defRPr/>
              </a:pPr>
              <a:t>‹#›</a:t>
            </a:fld>
            <a:endParaRPr lang="en-US" altLang="en-US" dirty="0"/>
          </a:p>
        </p:txBody>
      </p:sp>
    </p:spTree>
    <p:extLst>
      <p:ext uri="{BB962C8B-B14F-4D97-AF65-F5344CB8AC3E}">
        <p14:creationId xmlns:p14="http://schemas.microsoft.com/office/powerpoint/2010/main" val="345370440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8666" y="165602"/>
            <a:ext cx="11162030" cy="585216"/>
          </a:xfrm>
          <a:prstGeom prst="rect">
            <a:avLst/>
          </a:prstGeom>
        </p:spPr>
        <p:txBody>
          <a:bodyPr/>
          <a:lstStyle>
            <a:lvl1pPr>
              <a:defRPr lang="en-US" sz="4001" b="1" dirty="0">
                <a:solidFill>
                  <a:schemeClr val="bg1"/>
                </a:solidFill>
                <a:latin typeface="+mn-lt"/>
                <a:ea typeface="MS PGothic" pitchFamily="34" charset="-128"/>
                <a:cs typeface="+mj-cs"/>
              </a:defRPr>
            </a:lvl1pPr>
          </a:lstStyle>
          <a:p>
            <a:r>
              <a:rPr lang="en-US" smtClean="0"/>
              <a:t>Click to edit Master title style</a:t>
            </a:r>
            <a:endParaRPr lang="en-US" dirty="0"/>
          </a:p>
        </p:txBody>
      </p:sp>
      <p:sp>
        <p:nvSpPr>
          <p:cNvPr id="3" name="Content Placeholder 2"/>
          <p:cNvSpPr>
            <a:spLocks noGrp="1"/>
          </p:cNvSpPr>
          <p:nvPr>
            <p:ph idx="1"/>
          </p:nvPr>
        </p:nvSpPr>
        <p:spPr>
          <a:xfrm>
            <a:off x="507228" y="1259326"/>
            <a:ext cx="12873106" cy="56494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fontAlgn="auto">
              <a:spcBef>
                <a:spcPts val="0"/>
              </a:spcBef>
              <a:spcAft>
                <a:spcPts val="0"/>
              </a:spcAft>
              <a:defRPr/>
            </a:lvl1pPr>
          </a:lstStyle>
          <a:p>
            <a:pPr>
              <a:defRPr/>
            </a:pPr>
            <a:fld id="{FC1ABBA0-5515-4AA8-9508-0124F5DBB712}" type="slidenum">
              <a:rPr lang="en-US"/>
              <a:pPr>
                <a:defRPr/>
              </a:pPr>
              <a:t>‹#›</a:t>
            </a:fld>
            <a:endParaRPr lang="en-US" dirty="0"/>
          </a:p>
        </p:txBody>
      </p:sp>
    </p:spTree>
    <p:extLst>
      <p:ext uri="{BB962C8B-B14F-4D97-AF65-F5344CB8AC3E}">
        <p14:creationId xmlns:p14="http://schemas.microsoft.com/office/powerpoint/2010/main" val="2064254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636000" y="7203864"/>
            <a:ext cx="2302933" cy="413808"/>
          </a:xfrm>
          <a:prstGeom prst="rect">
            <a:avLst/>
          </a:prstGeom>
        </p:spPr>
        <p:txBody>
          <a:bodyPr/>
          <a:lstStyle>
            <a:lvl1pPr>
              <a:defRPr sz="900">
                <a:solidFill>
                  <a:srgbClr val="666666"/>
                </a:solidFill>
                <a:latin typeface="55 Helvetica Roman" pitchFamily="1" charset="0"/>
                <a:ea typeface="+mn-ea"/>
              </a:defRPr>
            </a:lvl1pPr>
          </a:lstStyle>
          <a:p>
            <a:pPr>
              <a:defRPr/>
            </a:pPr>
            <a:fld id="{26346D2F-A8C1-4B3B-BA2F-0A0888AC3DC4}" type="datetime1">
              <a:rPr lang="en-US"/>
              <a:pPr>
                <a:defRPr/>
              </a:pPr>
              <a:t>4/26/2018</a:t>
            </a:fld>
            <a:endParaRPr lang="en-US" dirty="0"/>
          </a:p>
        </p:txBody>
      </p:sp>
      <p:sp>
        <p:nvSpPr>
          <p:cNvPr id="3" name="Footer Placeholder 2"/>
          <p:cNvSpPr>
            <a:spLocks noGrp="1"/>
          </p:cNvSpPr>
          <p:nvPr>
            <p:ph type="ftr" sz="quarter" idx="11"/>
          </p:nvPr>
        </p:nvSpPr>
        <p:spPr>
          <a:xfrm>
            <a:off x="921174" y="7203864"/>
            <a:ext cx="4375573" cy="413808"/>
          </a:xfrm>
          <a:prstGeom prst="rect">
            <a:avLst/>
          </a:prstGeom>
        </p:spPr>
        <p:txBody>
          <a:bodyPr/>
          <a:lstStyle>
            <a:lvl1pPr>
              <a:defRPr sz="900">
                <a:solidFill>
                  <a:srgbClr val="666666"/>
                </a:solidFill>
                <a:latin typeface="55 Helvetica Roman" pitchFamily="1" charset="0"/>
                <a:ea typeface="+mn-ea"/>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vl1pPr>
          </a:lstStyle>
          <a:p>
            <a:pPr>
              <a:defRPr/>
            </a:pPr>
            <a:fld id="{3816D445-378A-4253-ABDA-B92D3F5BA322}" type="slidenum">
              <a:rPr lang="en-US"/>
              <a:pPr>
                <a:defRPr/>
              </a:pPr>
              <a:t>‹#›</a:t>
            </a:fld>
            <a:endParaRPr lang="en-US" dirty="0"/>
          </a:p>
        </p:txBody>
      </p:sp>
    </p:spTree>
    <p:extLst>
      <p:ext uri="{BB962C8B-B14F-4D97-AF65-F5344CB8AC3E}">
        <p14:creationId xmlns:p14="http://schemas.microsoft.com/office/powerpoint/2010/main" val="3847664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772400" y="5509894"/>
            <a:ext cx="5375469"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smtClean="0"/>
              <a:t>Click to edit Master subtitle style</a:t>
            </a:r>
            <a:endParaRPr lang="en-US"/>
          </a:p>
        </p:txBody>
      </p:sp>
      <p:sp>
        <p:nvSpPr>
          <p:cNvPr id="7" name="Rectangle 6"/>
          <p:cNvSpPr/>
          <p:nvPr userDrawn="1"/>
        </p:nvSpPr>
        <p:spPr>
          <a:xfrm>
            <a:off x="0" y="0"/>
            <a:ext cx="13817600" cy="14804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2040" dirty="0">
              <a:solidFill>
                <a:prstClr val="white"/>
              </a:solidFill>
            </a:endParaRPr>
          </a:p>
        </p:txBody>
      </p:sp>
      <p:sp>
        <p:nvSpPr>
          <p:cNvPr id="2" name="Title 1"/>
          <p:cNvSpPr>
            <a:spLocks noGrp="1"/>
          </p:cNvSpPr>
          <p:nvPr>
            <p:ph type="ctrTitle"/>
          </p:nvPr>
        </p:nvSpPr>
        <p:spPr>
          <a:xfrm>
            <a:off x="2784669" y="510633"/>
            <a:ext cx="10363200" cy="2705947"/>
          </a:xfrm>
        </p:spPr>
        <p:txBody>
          <a:bodyPr anchor="b"/>
          <a:lstStyle>
            <a:lvl1pPr algn="ctr">
              <a:defRPr sz="6800"/>
            </a:lvl1pPr>
          </a:lstStyle>
          <a:p>
            <a:r>
              <a:rPr lang="en-US" smtClean="0"/>
              <a:t>Click to edit Master title style</a:t>
            </a:r>
            <a:endParaRPr lang="en-US"/>
          </a:p>
        </p:txBody>
      </p:sp>
      <p:pic>
        <p:nvPicPr>
          <p:cNvPr id="4" name="Picture 3"/>
          <p:cNvPicPr>
            <a:picLocks noChangeAspect="1"/>
          </p:cNvPicPr>
          <p:nvPr userDrawn="1"/>
        </p:nvPicPr>
        <p:blipFill>
          <a:blip r:embed="rId2"/>
          <a:stretch>
            <a:fillRect/>
          </a:stretch>
        </p:blipFill>
        <p:spPr>
          <a:xfrm>
            <a:off x="0" y="16611"/>
            <a:ext cx="1188417" cy="988045"/>
          </a:xfrm>
          <a:prstGeom prst="rect">
            <a:avLst/>
          </a:prstGeom>
        </p:spPr>
      </p:pic>
    </p:spTree>
    <p:extLst>
      <p:ext uri="{BB962C8B-B14F-4D97-AF65-F5344CB8AC3E}">
        <p14:creationId xmlns:p14="http://schemas.microsoft.com/office/powerpoint/2010/main" val="114462686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0" y="0"/>
            <a:ext cx="1230421" cy="1004656"/>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949960" y="1559821"/>
            <a:ext cx="11917680" cy="54407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smtClean="0">
              <a:solidFill>
                <a:prstClr val="white"/>
              </a:solidFill>
            </a:endParaRPr>
          </a:p>
        </p:txBody>
      </p:sp>
      <p:sp>
        <p:nvSpPr>
          <p:cNvPr id="6" name="Slide Number Placeholder 5"/>
          <p:cNvSpPr>
            <a:spLocks noGrp="1"/>
          </p:cNvSpPr>
          <p:nvPr>
            <p:ph type="sldNum" sz="quarter" idx="12"/>
          </p:nvPr>
        </p:nvSpPr>
        <p:spPr/>
        <p:txBody>
          <a:bodyPr/>
          <a:lstStyle/>
          <a:p>
            <a:fld id="{E6D05C6C-2BF5-4E55-B746-3CF03D07D6A2}"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48572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2763" y="1937704"/>
            <a:ext cx="11917680" cy="3233102"/>
          </a:xfrm>
        </p:spPr>
        <p:txBody>
          <a:bodyPr anchor="b"/>
          <a:lstStyle>
            <a:lvl1pPr>
              <a:defRPr sz="6800"/>
            </a:lvl1pPr>
          </a:lstStyle>
          <a:p>
            <a:r>
              <a:rPr lang="en-US" smtClean="0"/>
              <a:t>Click to edit Master title style</a:t>
            </a:r>
            <a:endParaRPr lang="en-US" dirty="0"/>
          </a:p>
        </p:txBody>
      </p:sp>
      <p:sp>
        <p:nvSpPr>
          <p:cNvPr id="3" name="Text Placeholder 2"/>
          <p:cNvSpPr>
            <a:spLocks noGrp="1"/>
          </p:cNvSpPr>
          <p:nvPr>
            <p:ph type="body" idx="1"/>
          </p:nvPr>
        </p:nvSpPr>
        <p:spPr>
          <a:xfrm>
            <a:off x="942763" y="5201392"/>
            <a:ext cx="11917680" cy="1700212"/>
          </a:xfrm>
        </p:spPr>
        <p:txBody>
          <a:bodyPr/>
          <a:lstStyle>
            <a:lvl1pPr marL="0" indent="0">
              <a:buNone/>
              <a:defRPr sz="2720">
                <a:solidFill>
                  <a:schemeClr val="tx1">
                    <a:tint val="75000"/>
                  </a:schemeClr>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smtClean="0">
              <a:solidFill>
                <a:prstClr val="white"/>
              </a:solidFill>
            </a:endParaRPr>
          </a:p>
        </p:txBody>
      </p:sp>
      <p:sp>
        <p:nvSpPr>
          <p:cNvPr id="6" name="Slide Number Placeholder 5"/>
          <p:cNvSpPr>
            <a:spLocks noGrp="1"/>
          </p:cNvSpPr>
          <p:nvPr>
            <p:ph type="sldNum" sz="quarter" idx="12"/>
          </p:nvPr>
        </p:nvSpPr>
        <p:spPr/>
        <p:txBody>
          <a:bodyPr/>
          <a:lstStyle/>
          <a:p>
            <a:fld id="{E6D05C6C-2BF5-4E55-B746-3CF03D07D6A2}" type="slidenum">
              <a:rPr lang="en-US" smtClean="0">
                <a:solidFill>
                  <a:prstClr val="white"/>
                </a:solidFill>
              </a:rPr>
              <a:pPr/>
              <a:t>‹#›</a:t>
            </a:fld>
            <a:endParaRPr lang="en-US" dirty="0">
              <a:solidFill>
                <a:prstClr val="white"/>
              </a:solidFill>
            </a:endParaRPr>
          </a:p>
        </p:txBody>
      </p:sp>
      <p:pic>
        <p:nvPicPr>
          <p:cNvPr id="7" name="Picture 6"/>
          <p:cNvPicPr>
            <a:picLocks noChangeAspect="1"/>
          </p:cNvPicPr>
          <p:nvPr userDrawn="1"/>
        </p:nvPicPr>
        <p:blipFill>
          <a:blip r:embed="rId2"/>
          <a:stretch>
            <a:fillRect/>
          </a:stretch>
        </p:blipFill>
        <p:spPr>
          <a:xfrm>
            <a:off x="0" y="1"/>
            <a:ext cx="1131067" cy="940364"/>
          </a:xfrm>
          <a:prstGeom prst="rect">
            <a:avLst/>
          </a:prstGeom>
        </p:spPr>
      </p:pic>
      <p:pic>
        <p:nvPicPr>
          <p:cNvPr id="8" name="Picture 7"/>
          <p:cNvPicPr>
            <a:picLocks noChangeAspect="1"/>
          </p:cNvPicPr>
          <p:nvPr userDrawn="1"/>
        </p:nvPicPr>
        <p:blipFill>
          <a:blip r:embed="rId2"/>
          <a:stretch>
            <a:fillRect/>
          </a:stretch>
        </p:blipFill>
        <p:spPr>
          <a:xfrm>
            <a:off x="0" y="16611"/>
            <a:ext cx="1188417" cy="988045"/>
          </a:xfrm>
          <a:prstGeom prst="rect">
            <a:avLst/>
          </a:prstGeom>
        </p:spPr>
      </p:pic>
      <p:pic>
        <p:nvPicPr>
          <p:cNvPr id="9" name="Picture 8"/>
          <p:cNvPicPr>
            <a:picLocks noChangeAspect="1"/>
          </p:cNvPicPr>
          <p:nvPr userDrawn="1"/>
        </p:nvPicPr>
        <p:blipFill>
          <a:blip r:embed="rId3"/>
          <a:stretch>
            <a:fillRect/>
          </a:stretch>
        </p:blipFill>
        <p:spPr>
          <a:xfrm>
            <a:off x="0" y="0"/>
            <a:ext cx="1230421" cy="1004656"/>
          </a:xfrm>
          <a:prstGeom prst="rect">
            <a:avLst/>
          </a:prstGeom>
        </p:spPr>
      </p:pic>
    </p:spTree>
    <p:extLst>
      <p:ext uri="{BB962C8B-B14F-4D97-AF65-F5344CB8AC3E}">
        <p14:creationId xmlns:p14="http://schemas.microsoft.com/office/powerpoint/2010/main" val="374119506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0" y="0"/>
            <a:ext cx="1230421" cy="1004656"/>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9960" y="1591874"/>
            <a:ext cx="5872480" cy="540868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995160" y="1591874"/>
            <a:ext cx="5872480" cy="54086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E6D05C6C-2BF5-4E55-B746-3CF03D07D6A2}"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4090233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1230421" cy="1004656"/>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smtClean="0">
              <a:solidFill>
                <a:prstClr val="white"/>
              </a:solidFill>
            </a:endParaRPr>
          </a:p>
        </p:txBody>
      </p:sp>
      <p:sp>
        <p:nvSpPr>
          <p:cNvPr id="5" name="Slide Number Placeholder 4"/>
          <p:cNvSpPr>
            <a:spLocks noGrp="1"/>
          </p:cNvSpPr>
          <p:nvPr>
            <p:ph type="sldNum" sz="quarter" idx="12"/>
          </p:nvPr>
        </p:nvSpPr>
        <p:spPr/>
        <p:txBody>
          <a:bodyPr/>
          <a:lstStyle/>
          <a:p>
            <a:fld id="{E6D05C6C-2BF5-4E55-B746-3CF03D07D6A2}"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656502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51760" y="1480458"/>
            <a:ext cx="4456535" cy="1412600"/>
          </a:xfrm>
        </p:spPr>
        <p:txBody>
          <a:bodyPr anchor="b"/>
          <a:lstStyle>
            <a:lvl1pPr>
              <a:defRPr sz="3627"/>
            </a:lvl1pPr>
          </a:lstStyle>
          <a:p>
            <a:r>
              <a:rPr lang="en-US" smtClean="0"/>
              <a:t>Click to edit Master title style</a:t>
            </a:r>
            <a:endParaRPr lang="en-US" dirty="0"/>
          </a:p>
        </p:txBody>
      </p:sp>
      <p:sp>
        <p:nvSpPr>
          <p:cNvPr id="3" name="Content Placeholder 2"/>
          <p:cNvSpPr>
            <a:spLocks noGrp="1"/>
          </p:cNvSpPr>
          <p:nvPr>
            <p:ph idx="1"/>
          </p:nvPr>
        </p:nvSpPr>
        <p:spPr>
          <a:xfrm>
            <a:off x="5874280" y="1480457"/>
            <a:ext cx="6995160" cy="5162066"/>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51760" y="2893058"/>
            <a:ext cx="4456535" cy="3758461"/>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E6D05C6C-2BF5-4E55-B746-3CF03D07D6A2}" type="slidenum">
              <a:rPr lang="en-US" smtClean="0">
                <a:solidFill>
                  <a:prstClr val="white"/>
                </a:solidFill>
              </a:rPr>
              <a:pPr/>
              <a:t>‹#›</a:t>
            </a:fld>
            <a:endParaRPr lang="en-US" dirty="0">
              <a:solidFill>
                <a:prstClr val="white"/>
              </a:solidFill>
            </a:endParaRPr>
          </a:p>
        </p:txBody>
      </p:sp>
      <p:pic>
        <p:nvPicPr>
          <p:cNvPr id="8" name="Picture 7"/>
          <p:cNvPicPr>
            <a:picLocks noChangeAspect="1"/>
          </p:cNvPicPr>
          <p:nvPr userDrawn="1"/>
        </p:nvPicPr>
        <p:blipFill>
          <a:blip r:embed="rId2"/>
          <a:stretch>
            <a:fillRect/>
          </a:stretch>
        </p:blipFill>
        <p:spPr>
          <a:xfrm>
            <a:off x="0" y="1"/>
            <a:ext cx="1131067" cy="940364"/>
          </a:xfrm>
          <a:prstGeom prst="rect">
            <a:avLst/>
          </a:prstGeom>
        </p:spPr>
      </p:pic>
      <p:pic>
        <p:nvPicPr>
          <p:cNvPr id="9" name="Picture 8"/>
          <p:cNvPicPr>
            <a:picLocks noChangeAspect="1"/>
          </p:cNvPicPr>
          <p:nvPr userDrawn="1"/>
        </p:nvPicPr>
        <p:blipFill>
          <a:blip r:embed="rId2"/>
          <a:stretch>
            <a:fillRect/>
          </a:stretch>
        </p:blipFill>
        <p:spPr>
          <a:xfrm>
            <a:off x="0" y="16611"/>
            <a:ext cx="1188417" cy="988045"/>
          </a:xfrm>
          <a:prstGeom prst="rect">
            <a:avLst/>
          </a:prstGeom>
        </p:spPr>
      </p:pic>
      <p:pic>
        <p:nvPicPr>
          <p:cNvPr id="10" name="Picture 9"/>
          <p:cNvPicPr>
            <a:picLocks noChangeAspect="1"/>
          </p:cNvPicPr>
          <p:nvPr userDrawn="1"/>
        </p:nvPicPr>
        <p:blipFill>
          <a:blip r:embed="rId3"/>
          <a:stretch>
            <a:fillRect/>
          </a:stretch>
        </p:blipFill>
        <p:spPr>
          <a:xfrm>
            <a:off x="0" y="0"/>
            <a:ext cx="1230421" cy="1004656"/>
          </a:xfrm>
          <a:prstGeom prst="rect">
            <a:avLst/>
          </a:prstGeom>
        </p:spPr>
      </p:pic>
    </p:spTree>
    <p:extLst>
      <p:ext uri="{BB962C8B-B14F-4D97-AF65-F5344CB8AC3E}">
        <p14:creationId xmlns:p14="http://schemas.microsoft.com/office/powerpoint/2010/main" val="410232625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51760" y="1501606"/>
            <a:ext cx="4456535" cy="1427585"/>
          </a:xfrm>
        </p:spPr>
        <p:txBody>
          <a:bodyPr anchor="b"/>
          <a:lstStyle>
            <a:lvl1pPr>
              <a:defRPr sz="3627"/>
            </a:lvl1pPr>
          </a:lstStyle>
          <a:p>
            <a:r>
              <a:rPr lang="en-US" smtClean="0"/>
              <a:t>Click to edit Master title style</a:t>
            </a:r>
            <a:endParaRPr lang="en-US"/>
          </a:p>
        </p:txBody>
      </p:sp>
      <p:sp>
        <p:nvSpPr>
          <p:cNvPr id="3" name="Picture Placeholder 2"/>
          <p:cNvSpPr>
            <a:spLocks noGrp="1"/>
          </p:cNvSpPr>
          <p:nvPr>
            <p:ph type="pic" idx="1"/>
          </p:nvPr>
        </p:nvSpPr>
        <p:spPr>
          <a:xfrm>
            <a:off x="5874280" y="1501605"/>
            <a:ext cx="6995160" cy="5140918"/>
          </a:xfrm>
        </p:spPr>
        <p:txBody>
          <a:bodyPr/>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dirty="0" smtClean="0"/>
              <a:t>Click icon to add picture</a:t>
            </a:r>
            <a:endParaRPr lang="en-US" dirty="0"/>
          </a:p>
        </p:txBody>
      </p:sp>
      <p:sp>
        <p:nvSpPr>
          <p:cNvPr id="4" name="Text Placeholder 3"/>
          <p:cNvSpPr>
            <a:spLocks noGrp="1"/>
          </p:cNvSpPr>
          <p:nvPr>
            <p:ph type="body" sz="half" idx="2"/>
          </p:nvPr>
        </p:nvSpPr>
        <p:spPr>
          <a:xfrm>
            <a:off x="951760" y="2929191"/>
            <a:ext cx="4456535" cy="3722328"/>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E6D05C6C-2BF5-4E55-B746-3CF03D07D6A2}" type="slidenum">
              <a:rPr lang="en-US" smtClean="0">
                <a:solidFill>
                  <a:prstClr val="white"/>
                </a:solidFill>
              </a:rPr>
              <a:pPr/>
              <a:t>‹#›</a:t>
            </a:fld>
            <a:endParaRPr lang="en-US" dirty="0">
              <a:solidFill>
                <a:prstClr val="white"/>
              </a:solidFill>
            </a:endParaRPr>
          </a:p>
        </p:txBody>
      </p:sp>
      <p:pic>
        <p:nvPicPr>
          <p:cNvPr id="8" name="Picture 7"/>
          <p:cNvPicPr>
            <a:picLocks noChangeAspect="1"/>
          </p:cNvPicPr>
          <p:nvPr userDrawn="1"/>
        </p:nvPicPr>
        <p:blipFill>
          <a:blip r:embed="rId2"/>
          <a:stretch>
            <a:fillRect/>
          </a:stretch>
        </p:blipFill>
        <p:spPr>
          <a:xfrm>
            <a:off x="0" y="1"/>
            <a:ext cx="1131067" cy="940364"/>
          </a:xfrm>
          <a:prstGeom prst="rect">
            <a:avLst/>
          </a:prstGeom>
        </p:spPr>
      </p:pic>
      <p:pic>
        <p:nvPicPr>
          <p:cNvPr id="9" name="Picture 8"/>
          <p:cNvPicPr>
            <a:picLocks noChangeAspect="1"/>
          </p:cNvPicPr>
          <p:nvPr userDrawn="1"/>
        </p:nvPicPr>
        <p:blipFill>
          <a:blip r:embed="rId2"/>
          <a:stretch>
            <a:fillRect/>
          </a:stretch>
        </p:blipFill>
        <p:spPr>
          <a:xfrm>
            <a:off x="0" y="16611"/>
            <a:ext cx="1188417" cy="988045"/>
          </a:xfrm>
          <a:prstGeom prst="rect">
            <a:avLst/>
          </a:prstGeom>
        </p:spPr>
      </p:pic>
      <p:pic>
        <p:nvPicPr>
          <p:cNvPr id="10" name="Picture 9"/>
          <p:cNvPicPr>
            <a:picLocks noChangeAspect="1"/>
          </p:cNvPicPr>
          <p:nvPr userDrawn="1"/>
        </p:nvPicPr>
        <p:blipFill>
          <a:blip r:embed="rId3"/>
          <a:stretch>
            <a:fillRect/>
          </a:stretch>
        </p:blipFill>
        <p:spPr>
          <a:xfrm>
            <a:off x="0" y="0"/>
            <a:ext cx="1230421" cy="1004656"/>
          </a:xfrm>
          <a:prstGeom prst="rect">
            <a:avLst/>
          </a:prstGeom>
        </p:spPr>
      </p:pic>
    </p:spTree>
    <p:extLst>
      <p:ext uri="{BB962C8B-B14F-4D97-AF65-F5344CB8AC3E}">
        <p14:creationId xmlns:p14="http://schemas.microsoft.com/office/powerpoint/2010/main" val="385471461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782375" y="133140"/>
            <a:ext cx="10840578" cy="9193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91022" y="1428540"/>
            <a:ext cx="6402634" cy="59516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7023947" y="1428540"/>
            <a:ext cx="6402635" cy="5951643"/>
          </a:xfrm>
        </p:spPr>
        <p:txBody>
          <a:bodyPr/>
          <a:lstStyle/>
          <a:p>
            <a:pPr lvl="0"/>
            <a:endParaRPr lang="en-US" noProof="0" dirty="0"/>
          </a:p>
        </p:txBody>
      </p:sp>
      <p:sp>
        <p:nvSpPr>
          <p:cNvPr id="5" name="Slide Number Placeholder 4"/>
          <p:cNvSpPr>
            <a:spLocks noGrp="1"/>
          </p:cNvSpPr>
          <p:nvPr>
            <p:ph type="sldNum" sz="quarter" idx="10"/>
          </p:nvPr>
        </p:nvSpPr>
        <p:spPr>
          <a:xfrm>
            <a:off x="10272042" y="7167880"/>
            <a:ext cx="3545559" cy="604520"/>
          </a:xfrm>
        </p:spPr>
        <p:txBody>
          <a:bodyPr/>
          <a:lstStyle>
            <a:lvl1pPr>
              <a:defRPr smtClean="0"/>
            </a:lvl1pPr>
          </a:lstStyle>
          <a:p>
            <a:pPr>
              <a:defRPr/>
            </a:pPr>
            <a:fld id="{4DB10E46-A1DF-49A0-BCCD-2F68959F5969}" type="slidenum">
              <a:rPr lang="en-US" altLang="en-US">
                <a:solidFill>
                  <a:prstClr val="white"/>
                </a:solidFill>
              </a:rPr>
              <a:pPr>
                <a:defRPr/>
              </a:pPr>
              <a:t>‹#›</a:t>
            </a:fld>
            <a:endParaRPr lang="en-US" altLang="en-US" dirty="0">
              <a:solidFill>
                <a:prstClr val="white"/>
              </a:solidFill>
            </a:endParaRPr>
          </a:p>
        </p:txBody>
      </p:sp>
      <p:pic>
        <p:nvPicPr>
          <p:cNvPr id="6" name="Picture 5"/>
          <p:cNvPicPr>
            <a:picLocks noChangeAspect="1"/>
          </p:cNvPicPr>
          <p:nvPr userDrawn="1"/>
        </p:nvPicPr>
        <p:blipFill>
          <a:blip r:embed="rId2"/>
          <a:stretch>
            <a:fillRect/>
          </a:stretch>
        </p:blipFill>
        <p:spPr>
          <a:xfrm>
            <a:off x="0" y="16611"/>
            <a:ext cx="1188417" cy="988045"/>
          </a:xfrm>
          <a:prstGeom prst="rect">
            <a:avLst/>
          </a:prstGeom>
        </p:spPr>
      </p:pic>
      <p:pic>
        <p:nvPicPr>
          <p:cNvPr id="7" name="Picture 6"/>
          <p:cNvPicPr>
            <a:picLocks noChangeAspect="1"/>
          </p:cNvPicPr>
          <p:nvPr userDrawn="1"/>
        </p:nvPicPr>
        <p:blipFill>
          <a:blip r:embed="rId3"/>
          <a:stretch>
            <a:fillRect/>
          </a:stretch>
        </p:blipFill>
        <p:spPr>
          <a:xfrm>
            <a:off x="0" y="0"/>
            <a:ext cx="1230421" cy="1004656"/>
          </a:xfrm>
          <a:prstGeom prst="rect">
            <a:avLst/>
          </a:prstGeom>
        </p:spPr>
      </p:pic>
    </p:spTree>
    <p:extLst>
      <p:ext uri="{BB962C8B-B14F-4D97-AF65-F5344CB8AC3E}">
        <p14:creationId xmlns:p14="http://schemas.microsoft.com/office/powerpoint/2010/main" val="39661000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6.png"/><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8.png"/><Relationship Id="rId5" Type="http://schemas.openxmlformats.org/officeDocument/2006/relationships/slideLayout" Target="../slideLayouts/slideLayout19.xml"/><Relationship Id="rId10" Type="http://schemas.openxmlformats.org/officeDocument/2006/relationships/image" Target="../media/image7.png"/><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61"/>
          <p:cNvSpPr>
            <a:spLocks noChangeArrowheads="1"/>
          </p:cNvSpPr>
          <p:nvPr/>
        </p:nvSpPr>
        <p:spPr bwMode="auto">
          <a:xfrm>
            <a:off x="0" y="0"/>
            <a:ext cx="13817600" cy="958956"/>
          </a:xfrm>
          <a:prstGeom prst="rect">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38014" tIns="69008" rIns="138014" bIns="69008"/>
          <a:lstStyle>
            <a:lvl1pPr defTabSz="912813" eaLnBrk="0" hangingPunct="0">
              <a:defRPr sz="2400">
                <a:solidFill>
                  <a:schemeClr val="tx1"/>
                </a:solidFill>
                <a:latin typeface="Calibri" pitchFamily="34" charset="0"/>
                <a:ea typeface="MS PGothic" pitchFamily="34" charset="-128"/>
              </a:defRPr>
            </a:lvl1pPr>
            <a:lvl2pPr marL="742950" indent="-285750" defTabSz="912813" eaLnBrk="0" hangingPunct="0">
              <a:defRPr sz="2400">
                <a:solidFill>
                  <a:schemeClr val="tx1"/>
                </a:solidFill>
                <a:latin typeface="Calibri" pitchFamily="34" charset="0"/>
                <a:ea typeface="MS PGothic" pitchFamily="34" charset="-128"/>
              </a:defRPr>
            </a:lvl2pPr>
            <a:lvl3pPr marL="1143000" indent="-228600" defTabSz="912813" eaLnBrk="0" hangingPunct="0">
              <a:defRPr sz="2400">
                <a:solidFill>
                  <a:schemeClr val="tx1"/>
                </a:solidFill>
                <a:latin typeface="Calibri" pitchFamily="34" charset="0"/>
                <a:ea typeface="MS PGothic" pitchFamily="34" charset="-128"/>
              </a:defRPr>
            </a:lvl3pPr>
            <a:lvl4pPr marL="1600200" indent="-228600" defTabSz="912813" eaLnBrk="0" hangingPunct="0">
              <a:defRPr sz="2400">
                <a:solidFill>
                  <a:schemeClr val="tx1"/>
                </a:solidFill>
                <a:latin typeface="Calibri" pitchFamily="34" charset="0"/>
                <a:ea typeface="MS PGothic" pitchFamily="34" charset="-128"/>
              </a:defRPr>
            </a:lvl4pPr>
            <a:lvl5pPr marL="2057400" indent="-228600" defTabSz="912813" eaLnBrk="0" hangingPunct="0">
              <a:defRPr sz="2400">
                <a:solidFill>
                  <a:schemeClr val="tx1"/>
                </a:solidFill>
                <a:latin typeface="Calibri" pitchFamily="34" charset="0"/>
                <a:ea typeface="MS PGothic" pitchFamily="34" charset="-128"/>
              </a:defRPr>
            </a:lvl5pPr>
            <a:lvl6pPr marL="25146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spcBef>
                <a:spcPct val="20000"/>
              </a:spcBef>
            </a:pPr>
            <a:endParaRPr lang="en-US" altLang="en-US" sz="3627" dirty="0">
              <a:solidFill>
                <a:srgbClr val="FFFFFF"/>
              </a:solidFill>
              <a:latin typeface="Helvetica Neue Black Condensed" pitchFamily="-84" charset="0"/>
            </a:endParaRPr>
          </a:p>
        </p:txBody>
      </p:sp>
      <p:sp>
        <p:nvSpPr>
          <p:cNvPr id="26627" name="Rectangle 3"/>
          <p:cNvSpPr>
            <a:spLocks noGrp="1" noChangeArrowheads="1"/>
          </p:cNvSpPr>
          <p:nvPr>
            <p:ph type="body" idx="1"/>
          </p:nvPr>
        </p:nvSpPr>
        <p:spPr bwMode="auto">
          <a:xfrm>
            <a:off x="1036320" y="1381760"/>
            <a:ext cx="11744960" cy="552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33" tIns="45667" rIns="91333" bIns="45667"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grpSp>
        <p:nvGrpSpPr>
          <p:cNvPr id="26628" name="Group 11"/>
          <p:cNvGrpSpPr>
            <a:grpSpLocks/>
          </p:cNvGrpSpPr>
          <p:nvPr/>
        </p:nvGrpSpPr>
        <p:grpSpPr bwMode="auto">
          <a:xfrm>
            <a:off x="0" y="7250642"/>
            <a:ext cx="8636000" cy="521758"/>
            <a:chOff x="0" y="4030"/>
            <a:chExt cx="3600" cy="290"/>
          </a:xfrm>
        </p:grpSpPr>
        <p:sp>
          <p:nvSpPr>
            <p:cNvPr id="26633" name="Line 12"/>
            <p:cNvSpPr>
              <a:spLocks noChangeShapeType="1"/>
            </p:cNvSpPr>
            <p:nvPr userDrawn="1"/>
          </p:nvSpPr>
          <p:spPr bwMode="auto">
            <a:xfrm>
              <a:off x="0" y="4174"/>
              <a:ext cx="360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34" name="Line 13"/>
            <p:cNvSpPr>
              <a:spLocks noChangeShapeType="1"/>
            </p:cNvSpPr>
            <p:nvPr userDrawn="1"/>
          </p:nvSpPr>
          <p:spPr bwMode="auto">
            <a:xfrm rot="-5400000">
              <a:off x="317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35" name="Line 14"/>
            <p:cNvSpPr>
              <a:spLocks noChangeShapeType="1"/>
            </p:cNvSpPr>
            <p:nvPr userDrawn="1"/>
          </p:nvSpPr>
          <p:spPr bwMode="auto">
            <a:xfrm rot="-5400000">
              <a:off x="331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36" name="Line 15"/>
            <p:cNvSpPr>
              <a:spLocks noChangeShapeType="1"/>
            </p:cNvSpPr>
            <p:nvPr userDrawn="1"/>
          </p:nvSpPr>
          <p:spPr bwMode="auto">
            <a:xfrm rot="-5400000">
              <a:off x="302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37" name="Line 16"/>
            <p:cNvSpPr>
              <a:spLocks noChangeShapeType="1"/>
            </p:cNvSpPr>
            <p:nvPr userDrawn="1"/>
          </p:nvSpPr>
          <p:spPr bwMode="auto">
            <a:xfrm rot="-5400000">
              <a:off x="2597"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38" name="Line 17"/>
            <p:cNvSpPr>
              <a:spLocks noChangeShapeType="1"/>
            </p:cNvSpPr>
            <p:nvPr userDrawn="1"/>
          </p:nvSpPr>
          <p:spPr bwMode="auto">
            <a:xfrm rot="-5400000">
              <a:off x="274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39" name="Line 18"/>
            <p:cNvSpPr>
              <a:spLocks noChangeShapeType="1"/>
            </p:cNvSpPr>
            <p:nvPr userDrawn="1"/>
          </p:nvSpPr>
          <p:spPr bwMode="auto">
            <a:xfrm rot="-5400000">
              <a:off x="288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0" name="Line 19"/>
            <p:cNvSpPr>
              <a:spLocks noChangeShapeType="1"/>
            </p:cNvSpPr>
            <p:nvPr userDrawn="1"/>
          </p:nvSpPr>
          <p:spPr bwMode="auto">
            <a:xfrm rot="-5400000">
              <a:off x="245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1" name="Line 20"/>
            <p:cNvSpPr>
              <a:spLocks noChangeShapeType="1"/>
            </p:cNvSpPr>
            <p:nvPr userDrawn="1"/>
          </p:nvSpPr>
          <p:spPr bwMode="auto">
            <a:xfrm rot="-5400000">
              <a:off x="230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2" name="Line 21"/>
            <p:cNvSpPr>
              <a:spLocks noChangeShapeType="1"/>
            </p:cNvSpPr>
            <p:nvPr userDrawn="1"/>
          </p:nvSpPr>
          <p:spPr bwMode="auto">
            <a:xfrm rot="-5400000">
              <a:off x="1877"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3" name="Line 22"/>
            <p:cNvSpPr>
              <a:spLocks noChangeShapeType="1"/>
            </p:cNvSpPr>
            <p:nvPr userDrawn="1"/>
          </p:nvSpPr>
          <p:spPr bwMode="auto">
            <a:xfrm rot="-5400000">
              <a:off x="202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4" name="Line 23"/>
            <p:cNvSpPr>
              <a:spLocks noChangeShapeType="1"/>
            </p:cNvSpPr>
            <p:nvPr userDrawn="1"/>
          </p:nvSpPr>
          <p:spPr bwMode="auto">
            <a:xfrm rot="-5400000">
              <a:off x="216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5" name="Line 24"/>
            <p:cNvSpPr>
              <a:spLocks noChangeShapeType="1"/>
            </p:cNvSpPr>
            <p:nvPr userDrawn="1"/>
          </p:nvSpPr>
          <p:spPr bwMode="auto">
            <a:xfrm rot="-5400000">
              <a:off x="173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6" name="Line 25"/>
            <p:cNvSpPr>
              <a:spLocks noChangeShapeType="1"/>
            </p:cNvSpPr>
            <p:nvPr userDrawn="1"/>
          </p:nvSpPr>
          <p:spPr bwMode="auto">
            <a:xfrm rot="-5400000">
              <a:off x="129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7" name="Line 26"/>
            <p:cNvSpPr>
              <a:spLocks noChangeShapeType="1"/>
            </p:cNvSpPr>
            <p:nvPr userDrawn="1"/>
          </p:nvSpPr>
          <p:spPr bwMode="auto">
            <a:xfrm rot="-5400000">
              <a:off x="144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8" name="Line 27"/>
            <p:cNvSpPr>
              <a:spLocks noChangeShapeType="1"/>
            </p:cNvSpPr>
            <p:nvPr userDrawn="1"/>
          </p:nvSpPr>
          <p:spPr bwMode="auto">
            <a:xfrm rot="-5400000">
              <a:off x="158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49" name="Line 28"/>
            <p:cNvSpPr>
              <a:spLocks noChangeShapeType="1"/>
            </p:cNvSpPr>
            <p:nvPr userDrawn="1"/>
          </p:nvSpPr>
          <p:spPr bwMode="auto">
            <a:xfrm rot="-5400000">
              <a:off x="115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0" name="Line 29"/>
            <p:cNvSpPr>
              <a:spLocks noChangeShapeType="1"/>
            </p:cNvSpPr>
            <p:nvPr userDrawn="1"/>
          </p:nvSpPr>
          <p:spPr bwMode="auto">
            <a:xfrm rot="-5400000">
              <a:off x="72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1" name="Line 30"/>
            <p:cNvSpPr>
              <a:spLocks noChangeShapeType="1"/>
            </p:cNvSpPr>
            <p:nvPr userDrawn="1"/>
          </p:nvSpPr>
          <p:spPr bwMode="auto">
            <a:xfrm rot="-5400000">
              <a:off x="86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2" name="Line 31"/>
            <p:cNvSpPr>
              <a:spLocks noChangeShapeType="1"/>
            </p:cNvSpPr>
            <p:nvPr userDrawn="1"/>
          </p:nvSpPr>
          <p:spPr bwMode="auto">
            <a:xfrm rot="-5400000">
              <a:off x="101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3" name="Line 32"/>
            <p:cNvSpPr>
              <a:spLocks noChangeShapeType="1"/>
            </p:cNvSpPr>
            <p:nvPr userDrawn="1"/>
          </p:nvSpPr>
          <p:spPr bwMode="auto">
            <a:xfrm rot="-5400000">
              <a:off x="577"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4" name="Line 33"/>
            <p:cNvSpPr>
              <a:spLocks noChangeShapeType="1"/>
            </p:cNvSpPr>
            <p:nvPr userDrawn="1"/>
          </p:nvSpPr>
          <p:spPr bwMode="auto">
            <a:xfrm rot="-5400000">
              <a:off x="14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5" name="Line 34"/>
            <p:cNvSpPr>
              <a:spLocks noChangeShapeType="1"/>
            </p:cNvSpPr>
            <p:nvPr userDrawn="1"/>
          </p:nvSpPr>
          <p:spPr bwMode="auto">
            <a:xfrm rot="-5400000">
              <a:off x="29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6" name="Line 35"/>
            <p:cNvSpPr>
              <a:spLocks noChangeShapeType="1"/>
            </p:cNvSpPr>
            <p:nvPr userDrawn="1"/>
          </p:nvSpPr>
          <p:spPr bwMode="auto">
            <a:xfrm rot="-5400000">
              <a:off x="43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sp>
          <p:nvSpPr>
            <p:cNvPr id="26657" name="Line 36"/>
            <p:cNvSpPr>
              <a:spLocks noChangeShapeType="1"/>
            </p:cNvSpPr>
            <p:nvPr userDrawn="1"/>
          </p:nvSpPr>
          <p:spPr bwMode="auto">
            <a:xfrm rot="-5400000">
              <a:off x="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pPr defTabSz="687902" eaLnBrk="1" hangingPunct="1"/>
              <a:endParaRPr lang="en-US" sz="2720" dirty="0">
                <a:solidFill>
                  <a:srgbClr val="000000"/>
                </a:solidFill>
                <a:latin typeface="Calibri" pitchFamily="34" charset="0"/>
              </a:endParaRPr>
            </a:p>
          </p:txBody>
        </p:sp>
      </p:grpSp>
      <p:sp>
        <p:nvSpPr>
          <p:cNvPr id="1092" name="Line 68"/>
          <p:cNvSpPr>
            <a:spLocks noChangeShapeType="1"/>
          </p:cNvSpPr>
          <p:nvPr/>
        </p:nvSpPr>
        <p:spPr bwMode="auto">
          <a:xfrm flipH="1">
            <a:off x="0" y="949960"/>
            <a:ext cx="13817600" cy="0"/>
          </a:xfrm>
          <a:prstGeom prst="line">
            <a:avLst/>
          </a:prstGeom>
          <a:noFill/>
          <a:ln w="38100">
            <a:solidFill>
              <a:schemeClr val="bg1"/>
            </a:solidFill>
            <a:round/>
            <a:headEnd/>
            <a:tailEnd/>
          </a:ln>
          <a:effectLst>
            <a:outerShdw blurRad="63500" dist="38090" dir="7199996" algn="ctr" rotWithShape="0">
              <a:srgbClr val="000000">
                <a:alpha val="75000"/>
              </a:srgbClr>
            </a:outerShdw>
          </a:effectLst>
        </p:spPr>
        <p:txBody>
          <a:bodyPr wrap="none" lIns="138014" tIns="69008" rIns="138014" bIns="69008" anchor="ctr"/>
          <a:lstStyle/>
          <a:p>
            <a:pPr defTabSz="1380107" eaLnBrk="1" hangingPunct="1">
              <a:defRPr/>
            </a:pPr>
            <a:endParaRPr lang="en-US" sz="3627" dirty="0">
              <a:solidFill>
                <a:srgbClr val="FFFFFF"/>
              </a:solidFill>
              <a:latin typeface="Helvetica Neue Black Condensed"/>
            </a:endParaRPr>
          </a:p>
        </p:txBody>
      </p:sp>
      <p:sp>
        <p:nvSpPr>
          <p:cNvPr id="1030" name="Rectangle 6"/>
          <p:cNvSpPr>
            <a:spLocks noGrp="1" noChangeArrowheads="1"/>
          </p:cNvSpPr>
          <p:nvPr>
            <p:ph type="sldNum" sz="quarter" idx="4"/>
          </p:nvPr>
        </p:nvSpPr>
        <p:spPr bwMode="auto">
          <a:xfrm>
            <a:off x="7143892" y="7340600"/>
            <a:ext cx="6448213" cy="345440"/>
          </a:xfrm>
          <a:prstGeom prst="rect">
            <a:avLst/>
          </a:prstGeom>
          <a:noFill/>
          <a:ln w="9525">
            <a:noFill/>
            <a:miter lim="800000"/>
            <a:headEnd/>
            <a:tailEnd/>
          </a:ln>
        </p:spPr>
        <p:txBody>
          <a:bodyPr vert="horz" wrap="square" lIns="91333" tIns="45667" rIns="91333" bIns="45667" numCol="1" anchor="t" anchorCtr="0" compatLnSpc="1">
            <a:prstTxWarp prst="textNoShape">
              <a:avLst/>
            </a:prstTxWarp>
          </a:bodyPr>
          <a:lstStyle>
            <a:lvl1pPr algn="r" defTabSz="1378195" eaLnBrk="0" hangingPunct="0">
              <a:defRPr sz="1511">
                <a:solidFill>
                  <a:srgbClr val="000000"/>
                </a:solidFill>
                <a:latin typeface="Arial" pitchFamily="34" charset="0"/>
                <a:ea typeface="ヒラギノ角ゴ Pro W3" pitchFamily="-84" charset="-128"/>
              </a:defRPr>
            </a:lvl1pPr>
          </a:lstStyle>
          <a:p>
            <a:fld id="{A0C6F228-37F8-4842-B430-F9A8CDDA9543}" type="slidenum">
              <a:rPr lang="en-US" altLang="en-US" smtClean="0"/>
              <a:pPr/>
              <a:t>‹#›</a:t>
            </a:fld>
            <a:endParaRPr lang="en-US" altLang="en-US" dirty="0"/>
          </a:p>
        </p:txBody>
      </p:sp>
      <p:pic>
        <p:nvPicPr>
          <p:cNvPr id="26630" name="Picture 72" descr="NASA insignia RGB"/>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22344" y="125942"/>
            <a:ext cx="922372" cy="644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2500030" y="-24799"/>
            <a:ext cx="1317570" cy="883901"/>
          </a:xfrm>
          <a:prstGeom prst="rect">
            <a:avLst/>
          </a:prstGeom>
        </p:spPr>
      </p:pic>
    </p:spTree>
    <p:extLst>
      <p:ext uri="{BB962C8B-B14F-4D97-AF65-F5344CB8AC3E}">
        <p14:creationId xmlns:p14="http://schemas.microsoft.com/office/powerpoint/2010/main" val="288510242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31" r:id="rId7"/>
  </p:sldLayoutIdLst>
  <p:timing>
    <p:tnLst>
      <p:par>
        <p:cTn id="1" dur="indefinite" restart="never" nodeType="tmRoot"/>
      </p:par>
    </p:tnLst>
  </p:timing>
  <p:hf hdr="0" ftr="0" dt="0"/>
  <p:txStyles>
    <p:titleStyle>
      <a:lvl1pPr algn="l" rtl="0" eaLnBrk="1" fontAlgn="base" hangingPunct="1">
        <a:spcBef>
          <a:spcPct val="0"/>
        </a:spcBef>
        <a:spcAft>
          <a:spcPct val="0"/>
        </a:spcAft>
        <a:defRPr sz="3627" b="1">
          <a:solidFill>
            <a:schemeClr val="bg1"/>
          </a:solidFill>
          <a:latin typeface="+mn-lt"/>
          <a:ea typeface="MS PGothic" pitchFamily="34" charset="-128"/>
          <a:cs typeface="+mj-cs"/>
        </a:defRPr>
      </a:lvl1pPr>
      <a:lvl2pPr algn="l" rtl="0" eaLnBrk="1" fontAlgn="base" hangingPunct="1">
        <a:spcBef>
          <a:spcPct val="0"/>
        </a:spcBef>
        <a:spcAft>
          <a:spcPct val="0"/>
        </a:spcAft>
        <a:defRPr sz="3627" b="1">
          <a:solidFill>
            <a:schemeClr val="bg1"/>
          </a:solidFill>
          <a:latin typeface="Arial" charset="0"/>
          <a:ea typeface="MS PGothic" pitchFamily="34" charset="-128"/>
          <a:cs typeface="ＭＳ Ｐゴシック" pitchFamily="-80" charset="-128"/>
        </a:defRPr>
      </a:lvl2pPr>
      <a:lvl3pPr algn="l" rtl="0" eaLnBrk="1" fontAlgn="base" hangingPunct="1">
        <a:spcBef>
          <a:spcPct val="0"/>
        </a:spcBef>
        <a:spcAft>
          <a:spcPct val="0"/>
        </a:spcAft>
        <a:defRPr sz="3627" b="1">
          <a:solidFill>
            <a:schemeClr val="bg1"/>
          </a:solidFill>
          <a:latin typeface="Arial" charset="0"/>
          <a:ea typeface="MS PGothic" pitchFamily="34" charset="-128"/>
          <a:cs typeface="ＭＳ Ｐゴシック" pitchFamily="-80" charset="-128"/>
        </a:defRPr>
      </a:lvl3pPr>
      <a:lvl4pPr algn="l" rtl="0" eaLnBrk="1" fontAlgn="base" hangingPunct="1">
        <a:spcBef>
          <a:spcPct val="0"/>
        </a:spcBef>
        <a:spcAft>
          <a:spcPct val="0"/>
        </a:spcAft>
        <a:defRPr sz="3627" b="1">
          <a:solidFill>
            <a:schemeClr val="bg1"/>
          </a:solidFill>
          <a:latin typeface="Arial" charset="0"/>
          <a:ea typeface="MS PGothic" pitchFamily="34" charset="-128"/>
          <a:cs typeface="ＭＳ Ｐゴシック" pitchFamily="-80" charset="-128"/>
        </a:defRPr>
      </a:lvl4pPr>
      <a:lvl5pPr algn="l" rtl="0" eaLnBrk="1" fontAlgn="base" hangingPunct="1">
        <a:spcBef>
          <a:spcPct val="0"/>
        </a:spcBef>
        <a:spcAft>
          <a:spcPct val="0"/>
        </a:spcAft>
        <a:defRPr sz="3627" b="1">
          <a:solidFill>
            <a:schemeClr val="bg1"/>
          </a:solidFill>
          <a:latin typeface="Arial" charset="0"/>
          <a:ea typeface="MS PGothic" pitchFamily="34" charset="-128"/>
          <a:cs typeface="ＭＳ Ｐゴシック" pitchFamily="-80" charset="-128"/>
        </a:defRPr>
      </a:lvl5pPr>
      <a:lvl6pPr marL="690058"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6pPr>
      <a:lvl7pPr marL="1380107"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7pPr>
      <a:lvl8pPr marL="2070163"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8pPr>
      <a:lvl9pPr marL="2760214"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9pPr>
    </p:titleStyle>
    <p:bodyStyle>
      <a:lvl1pPr marL="337959" indent="-337959"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690298" indent="-347545" algn="l" rtl="0" eaLnBrk="1" fontAlgn="base" hangingPunct="1">
        <a:spcBef>
          <a:spcPct val="20000"/>
        </a:spcBef>
        <a:spcAft>
          <a:spcPct val="0"/>
        </a:spcAft>
        <a:buChar char="–"/>
        <a:defRPr sz="2418">
          <a:solidFill>
            <a:schemeClr val="tx1"/>
          </a:solidFill>
          <a:latin typeface="+mn-lt"/>
          <a:ea typeface="MS PGothic" pitchFamily="34" charset="-128"/>
          <a:cs typeface="+mn-cs"/>
        </a:defRPr>
      </a:lvl2pPr>
      <a:lvl3pPr marL="1025860" indent="-330766" algn="l" rtl="0" eaLnBrk="1" fontAlgn="base" hangingPunct="1">
        <a:spcBef>
          <a:spcPct val="20000"/>
        </a:spcBef>
        <a:spcAft>
          <a:spcPct val="0"/>
        </a:spcAft>
        <a:buChar char="•"/>
        <a:defRPr sz="2115">
          <a:solidFill>
            <a:schemeClr val="tx1"/>
          </a:solidFill>
          <a:latin typeface="+mn-lt"/>
          <a:ea typeface="MS PGothic" pitchFamily="34" charset="-128"/>
          <a:cs typeface="+mn-cs"/>
        </a:defRPr>
      </a:lvl3pPr>
      <a:lvl4pPr marL="1378195" indent="-347545" algn="l" rtl="0" eaLnBrk="1" fontAlgn="base" hangingPunct="1">
        <a:spcBef>
          <a:spcPct val="20000"/>
        </a:spcBef>
        <a:spcAft>
          <a:spcPct val="0"/>
        </a:spcAft>
        <a:buChar char="–"/>
        <a:defRPr sz="2115">
          <a:solidFill>
            <a:schemeClr val="tx1"/>
          </a:solidFill>
          <a:latin typeface="+mn-lt"/>
          <a:ea typeface="MS PGothic" pitchFamily="34" charset="-128"/>
          <a:cs typeface="+mn-cs"/>
        </a:defRPr>
      </a:lvl4pPr>
      <a:lvl5pPr marL="1716151" indent="-333162" algn="l" rtl="0" eaLnBrk="1" fontAlgn="base" hangingPunct="1">
        <a:spcBef>
          <a:spcPct val="20000"/>
        </a:spcBef>
        <a:spcAft>
          <a:spcPct val="0"/>
        </a:spcAft>
        <a:buChar char="»"/>
        <a:defRPr sz="2115">
          <a:solidFill>
            <a:schemeClr val="tx1"/>
          </a:solidFill>
          <a:latin typeface="+mn-lt"/>
          <a:ea typeface="MS PGothic" pitchFamily="34" charset="-128"/>
          <a:cs typeface="+mn-cs"/>
        </a:defRPr>
      </a:lvl5pPr>
      <a:lvl6pPr marL="2407999" indent="-335442" algn="l" rtl="0" eaLnBrk="1" fontAlgn="base" hangingPunct="1">
        <a:spcBef>
          <a:spcPct val="20000"/>
        </a:spcBef>
        <a:spcAft>
          <a:spcPct val="0"/>
        </a:spcAft>
        <a:buChar char="»"/>
        <a:defRPr>
          <a:solidFill>
            <a:schemeClr val="tx1"/>
          </a:solidFill>
          <a:latin typeface="+mn-lt"/>
          <a:ea typeface="+mn-ea"/>
          <a:cs typeface="+mn-cs"/>
        </a:defRPr>
      </a:lvl6pPr>
      <a:lvl7pPr marL="3098055" indent="-335442" algn="l" rtl="0" eaLnBrk="1" fontAlgn="base" hangingPunct="1">
        <a:spcBef>
          <a:spcPct val="20000"/>
        </a:spcBef>
        <a:spcAft>
          <a:spcPct val="0"/>
        </a:spcAft>
        <a:buChar char="»"/>
        <a:defRPr>
          <a:solidFill>
            <a:schemeClr val="tx1"/>
          </a:solidFill>
          <a:latin typeface="+mn-lt"/>
          <a:ea typeface="+mn-ea"/>
          <a:cs typeface="+mn-cs"/>
        </a:defRPr>
      </a:lvl7pPr>
      <a:lvl8pPr marL="3788107" indent="-335442" algn="l" rtl="0" eaLnBrk="1" fontAlgn="base" hangingPunct="1">
        <a:spcBef>
          <a:spcPct val="20000"/>
        </a:spcBef>
        <a:spcAft>
          <a:spcPct val="0"/>
        </a:spcAft>
        <a:buChar char="»"/>
        <a:defRPr>
          <a:solidFill>
            <a:schemeClr val="tx1"/>
          </a:solidFill>
          <a:latin typeface="+mn-lt"/>
          <a:ea typeface="+mn-ea"/>
          <a:cs typeface="+mn-cs"/>
        </a:defRPr>
      </a:lvl8pPr>
      <a:lvl9pPr marL="4478162" indent="-335442" algn="l" rtl="0" eaLnBrk="1" fontAlgn="base" hangingPunct="1">
        <a:spcBef>
          <a:spcPct val="20000"/>
        </a:spcBef>
        <a:spcAft>
          <a:spcPct val="0"/>
        </a:spcAft>
        <a:buChar char="»"/>
        <a:defRPr>
          <a:solidFill>
            <a:schemeClr val="tx1"/>
          </a:solidFill>
          <a:latin typeface="+mn-lt"/>
          <a:ea typeface="+mn-ea"/>
          <a:cs typeface="+mn-cs"/>
        </a:defRPr>
      </a:lvl9pPr>
    </p:bodyStyle>
    <p:otherStyle>
      <a:defPPr>
        <a:defRPr lang="en-US"/>
      </a:defPPr>
      <a:lvl1pPr marL="0" algn="l" defTabSz="690058" rtl="0" eaLnBrk="1" latinLnBrk="0" hangingPunct="1">
        <a:defRPr sz="2720" kern="1200">
          <a:solidFill>
            <a:schemeClr val="tx1"/>
          </a:solidFill>
          <a:latin typeface="+mn-lt"/>
          <a:ea typeface="+mn-ea"/>
          <a:cs typeface="+mn-cs"/>
        </a:defRPr>
      </a:lvl1pPr>
      <a:lvl2pPr marL="690058" algn="l" defTabSz="690058" rtl="0" eaLnBrk="1" latinLnBrk="0" hangingPunct="1">
        <a:defRPr sz="2720" kern="1200">
          <a:solidFill>
            <a:schemeClr val="tx1"/>
          </a:solidFill>
          <a:latin typeface="+mn-lt"/>
          <a:ea typeface="+mn-ea"/>
          <a:cs typeface="+mn-cs"/>
        </a:defRPr>
      </a:lvl2pPr>
      <a:lvl3pPr marL="1380107" algn="l" defTabSz="690058" rtl="0" eaLnBrk="1" latinLnBrk="0" hangingPunct="1">
        <a:defRPr sz="2720" kern="1200">
          <a:solidFill>
            <a:schemeClr val="tx1"/>
          </a:solidFill>
          <a:latin typeface="+mn-lt"/>
          <a:ea typeface="+mn-ea"/>
          <a:cs typeface="+mn-cs"/>
        </a:defRPr>
      </a:lvl3pPr>
      <a:lvl4pPr marL="2070163" algn="l" defTabSz="690058" rtl="0" eaLnBrk="1" latinLnBrk="0" hangingPunct="1">
        <a:defRPr sz="2720" kern="1200">
          <a:solidFill>
            <a:schemeClr val="tx1"/>
          </a:solidFill>
          <a:latin typeface="+mn-lt"/>
          <a:ea typeface="+mn-ea"/>
          <a:cs typeface="+mn-cs"/>
        </a:defRPr>
      </a:lvl4pPr>
      <a:lvl5pPr marL="2760214" algn="l" defTabSz="690058" rtl="0" eaLnBrk="1" latinLnBrk="0" hangingPunct="1">
        <a:defRPr sz="2720" kern="1200">
          <a:solidFill>
            <a:schemeClr val="tx1"/>
          </a:solidFill>
          <a:latin typeface="+mn-lt"/>
          <a:ea typeface="+mn-ea"/>
          <a:cs typeface="+mn-cs"/>
        </a:defRPr>
      </a:lvl5pPr>
      <a:lvl6pPr marL="3450271" algn="l" defTabSz="690058" rtl="0" eaLnBrk="1" latinLnBrk="0" hangingPunct="1">
        <a:defRPr sz="2720" kern="1200">
          <a:solidFill>
            <a:schemeClr val="tx1"/>
          </a:solidFill>
          <a:latin typeface="+mn-lt"/>
          <a:ea typeface="+mn-ea"/>
          <a:cs typeface="+mn-cs"/>
        </a:defRPr>
      </a:lvl6pPr>
      <a:lvl7pPr marL="4140321" algn="l" defTabSz="690058" rtl="0" eaLnBrk="1" latinLnBrk="0" hangingPunct="1">
        <a:defRPr sz="2720" kern="1200">
          <a:solidFill>
            <a:schemeClr val="tx1"/>
          </a:solidFill>
          <a:latin typeface="+mn-lt"/>
          <a:ea typeface="+mn-ea"/>
          <a:cs typeface="+mn-cs"/>
        </a:defRPr>
      </a:lvl7pPr>
      <a:lvl8pPr marL="4830377" algn="l" defTabSz="690058" rtl="0" eaLnBrk="1" latinLnBrk="0" hangingPunct="1">
        <a:defRPr sz="2720" kern="1200">
          <a:solidFill>
            <a:schemeClr val="tx1"/>
          </a:solidFill>
          <a:latin typeface="+mn-lt"/>
          <a:ea typeface="+mn-ea"/>
          <a:cs typeface="+mn-cs"/>
        </a:defRPr>
      </a:lvl8pPr>
      <a:lvl9pPr marL="5520428" algn="l" defTabSz="690058" rtl="0" eaLnBrk="1" latinLnBrk="0" hangingPunct="1">
        <a:defRPr sz="27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61"/>
          <p:cNvSpPr>
            <a:spLocks noChangeArrowheads="1"/>
          </p:cNvSpPr>
          <p:nvPr/>
        </p:nvSpPr>
        <p:spPr bwMode="auto">
          <a:xfrm>
            <a:off x="0" y="0"/>
            <a:ext cx="13817600" cy="958956"/>
          </a:xfrm>
          <a:prstGeom prst="rect">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138014" tIns="69008" rIns="138014" bIns="69008"/>
          <a:lstStyle>
            <a:lvl1pPr defTabSz="912813" eaLnBrk="0" hangingPunct="0">
              <a:defRPr sz="2400">
                <a:solidFill>
                  <a:schemeClr val="tx1"/>
                </a:solidFill>
                <a:latin typeface="Calibri" pitchFamily="34" charset="0"/>
                <a:ea typeface="MS PGothic" pitchFamily="34" charset="-128"/>
              </a:defRPr>
            </a:lvl1pPr>
            <a:lvl2pPr marL="742950" indent="-285750" defTabSz="912813" eaLnBrk="0" hangingPunct="0">
              <a:defRPr sz="2400">
                <a:solidFill>
                  <a:schemeClr val="tx1"/>
                </a:solidFill>
                <a:latin typeface="Calibri" pitchFamily="34" charset="0"/>
                <a:ea typeface="MS PGothic" pitchFamily="34" charset="-128"/>
              </a:defRPr>
            </a:lvl2pPr>
            <a:lvl3pPr marL="1143000" indent="-228600" defTabSz="912813" eaLnBrk="0" hangingPunct="0">
              <a:defRPr sz="2400">
                <a:solidFill>
                  <a:schemeClr val="tx1"/>
                </a:solidFill>
                <a:latin typeface="Calibri" pitchFamily="34" charset="0"/>
                <a:ea typeface="MS PGothic" pitchFamily="34" charset="-128"/>
              </a:defRPr>
            </a:lvl3pPr>
            <a:lvl4pPr marL="1600200" indent="-228600" defTabSz="912813" eaLnBrk="0" hangingPunct="0">
              <a:defRPr sz="2400">
                <a:solidFill>
                  <a:schemeClr val="tx1"/>
                </a:solidFill>
                <a:latin typeface="Calibri" pitchFamily="34" charset="0"/>
                <a:ea typeface="MS PGothic" pitchFamily="34" charset="-128"/>
              </a:defRPr>
            </a:lvl4pPr>
            <a:lvl5pPr marL="2057400" indent="-228600" defTabSz="912813" eaLnBrk="0" hangingPunct="0">
              <a:defRPr sz="2400">
                <a:solidFill>
                  <a:schemeClr val="tx1"/>
                </a:solidFill>
                <a:latin typeface="Calibri" pitchFamily="34" charset="0"/>
                <a:ea typeface="MS PGothic" pitchFamily="34" charset="-128"/>
              </a:defRPr>
            </a:lvl5pPr>
            <a:lvl6pPr marL="25146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912813"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spcBef>
                <a:spcPct val="20000"/>
              </a:spcBef>
              <a:defRPr/>
            </a:pPr>
            <a:endParaRPr lang="en-US" altLang="en-US" sz="3627" dirty="0">
              <a:solidFill>
                <a:srgbClr val="FFFFFF"/>
              </a:solidFill>
              <a:latin typeface="Helvetica Neue Black Condensed" pitchFamily="-84" charset="0"/>
            </a:endParaRPr>
          </a:p>
        </p:txBody>
      </p:sp>
      <p:sp>
        <p:nvSpPr>
          <p:cNvPr id="1027" name="Rectangle 3"/>
          <p:cNvSpPr>
            <a:spLocks noGrp="1" noChangeArrowheads="1"/>
          </p:cNvSpPr>
          <p:nvPr>
            <p:ph type="body" idx="1"/>
          </p:nvPr>
        </p:nvSpPr>
        <p:spPr bwMode="auto">
          <a:xfrm>
            <a:off x="1036320" y="1381760"/>
            <a:ext cx="11744960" cy="552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33" tIns="45667" rIns="91333" bIns="4566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8" name="Group 11"/>
          <p:cNvGrpSpPr>
            <a:grpSpLocks/>
          </p:cNvGrpSpPr>
          <p:nvPr/>
        </p:nvGrpSpPr>
        <p:grpSpPr bwMode="auto">
          <a:xfrm>
            <a:off x="0" y="7250642"/>
            <a:ext cx="8636000" cy="521758"/>
            <a:chOff x="0" y="4030"/>
            <a:chExt cx="3600" cy="290"/>
          </a:xfrm>
        </p:grpSpPr>
        <p:sp>
          <p:nvSpPr>
            <p:cNvPr id="1033" name="Line 12"/>
            <p:cNvSpPr>
              <a:spLocks noChangeShapeType="1"/>
            </p:cNvSpPr>
            <p:nvPr userDrawn="1"/>
          </p:nvSpPr>
          <p:spPr bwMode="auto">
            <a:xfrm>
              <a:off x="0" y="4174"/>
              <a:ext cx="360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34" name="Line 13"/>
            <p:cNvSpPr>
              <a:spLocks noChangeShapeType="1"/>
            </p:cNvSpPr>
            <p:nvPr userDrawn="1"/>
          </p:nvSpPr>
          <p:spPr bwMode="auto">
            <a:xfrm rot="-5400000">
              <a:off x="317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35" name="Line 14"/>
            <p:cNvSpPr>
              <a:spLocks noChangeShapeType="1"/>
            </p:cNvSpPr>
            <p:nvPr userDrawn="1"/>
          </p:nvSpPr>
          <p:spPr bwMode="auto">
            <a:xfrm rot="-5400000">
              <a:off x="331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36" name="Line 15"/>
            <p:cNvSpPr>
              <a:spLocks noChangeShapeType="1"/>
            </p:cNvSpPr>
            <p:nvPr userDrawn="1"/>
          </p:nvSpPr>
          <p:spPr bwMode="auto">
            <a:xfrm rot="-5400000">
              <a:off x="302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37" name="Line 16"/>
            <p:cNvSpPr>
              <a:spLocks noChangeShapeType="1"/>
            </p:cNvSpPr>
            <p:nvPr userDrawn="1"/>
          </p:nvSpPr>
          <p:spPr bwMode="auto">
            <a:xfrm rot="-5400000">
              <a:off x="2597"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38" name="Line 17"/>
            <p:cNvSpPr>
              <a:spLocks noChangeShapeType="1"/>
            </p:cNvSpPr>
            <p:nvPr userDrawn="1"/>
          </p:nvSpPr>
          <p:spPr bwMode="auto">
            <a:xfrm rot="-5400000">
              <a:off x="274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39" name="Line 18"/>
            <p:cNvSpPr>
              <a:spLocks noChangeShapeType="1"/>
            </p:cNvSpPr>
            <p:nvPr userDrawn="1"/>
          </p:nvSpPr>
          <p:spPr bwMode="auto">
            <a:xfrm rot="-5400000">
              <a:off x="288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0" name="Line 19"/>
            <p:cNvSpPr>
              <a:spLocks noChangeShapeType="1"/>
            </p:cNvSpPr>
            <p:nvPr userDrawn="1"/>
          </p:nvSpPr>
          <p:spPr bwMode="auto">
            <a:xfrm rot="-5400000">
              <a:off x="245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1" name="Line 20"/>
            <p:cNvSpPr>
              <a:spLocks noChangeShapeType="1"/>
            </p:cNvSpPr>
            <p:nvPr userDrawn="1"/>
          </p:nvSpPr>
          <p:spPr bwMode="auto">
            <a:xfrm rot="-5400000">
              <a:off x="230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2" name="Line 21"/>
            <p:cNvSpPr>
              <a:spLocks noChangeShapeType="1"/>
            </p:cNvSpPr>
            <p:nvPr userDrawn="1"/>
          </p:nvSpPr>
          <p:spPr bwMode="auto">
            <a:xfrm rot="-5400000">
              <a:off x="1877"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3" name="Line 22"/>
            <p:cNvSpPr>
              <a:spLocks noChangeShapeType="1"/>
            </p:cNvSpPr>
            <p:nvPr userDrawn="1"/>
          </p:nvSpPr>
          <p:spPr bwMode="auto">
            <a:xfrm rot="-5400000">
              <a:off x="202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4" name="Line 23"/>
            <p:cNvSpPr>
              <a:spLocks noChangeShapeType="1"/>
            </p:cNvSpPr>
            <p:nvPr userDrawn="1"/>
          </p:nvSpPr>
          <p:spPr bwMode="auto">
            <a:xfrm rot="-5400000">
              <a:off x="216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5" name="Line 24"/>
            <p:cNvSpPr>
              <a:spLocks noChangeShapeType="1"/>
            </p:cNvSpPr>
            <p:nvPr userDrawn="1"/>
          </p:nvSpPr>
          <p:spPr bwMode="auto">
            <a:xfrm rot="-5400000">
              <a:off x="173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6" name="Line 25"/>
            <p:cNvSpPr>
              <a:spLocks noChangeShapeType="1"/>
            </p:cNvSpPr>
            <p:nvPr userDrawn="1"/>
          </p:nvSpPr>
          <p:spPr bwMode="auto">
            <a:xfrm rot="-5400000">
              <a:off x="129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7" name="Line 26"/>
            <p:cNvSpPr>
              <a:spLocks noChangeShapeType="1"/>
            </p:cNvSpPr>
            <p:nvPr userDrawn="1"/>
          </p:nvSpPr>
          <p:spPr bwMode="auto">
            <a:xfrm rot="-5400000">
              <a:off x="144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8" name="Line 27"/>
            <p:cNvSpPr>
              <a:spLocks noChangeShapeType="1"/>
            </p:cNvSpPr>
            <p:nvPr userDrawn="1"/>
          </p:nvSpPr>
          <p:spPr bwMode="auto">
            <a:xfrm rot="-5400000">
              <a:off x="158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49" name="Line 28"/>
            <p:cNvSpPr>
              <a:spLocks noChangeShapeType="1"/>
            </p:cNvSpPr>
            <p:nvPr userDrawn="1"/>
          </p:nvSpPr>
          <p:spPr bwMode="auto">
            <a:xfrm rot="-5400000">
              <a:off x="115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0" name="Line 29"/>
            <p:cNvSpPr>
              <a:spLocks noChangeShapeType="1"/>
            </p:cNvSpPr>
            <p:nvPr userDrawn="1"/>
          </p:nvSpPr>
          <p:spPr bwMode="auto">
            <a:xfrm rot="-5400000">
              <a:off x="72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1" name="Line 30"/>
            <p:cNvSpPr>
              <a:spLocks noChangeShapeType="1"/>
            </p:cNvSpPr>
            <p:nvPr userDrawn="1"/>
          </p:nvSpPr>
          <p:spPr bwMode="auto">
            <a:xfrm rot="-5400000">
              <a:off x="86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2" name="Line 31"/>
            <p:cNvSpPr>
              <a:spLocks noChangeShapeType="1"/>
            </p:cNvSpPr>
            <p:nvPr userDrawn="1"/>
          </p:nvSpPr>
          <p:spPr bwMode="auto">
            <a:xfrm rot="-5400000">
              <a:off x="101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3" name="Line 32"/>
            <p:cNvSpPr>
              <a:spLocks noChangeShapeType="1"/>
            </p:cNvSpPr>
            <p:nvPr userDrawn="1"/>
          </p:nvSpPr>
          <p:spPr bwMode="auto">
            <a:xfrm rot="-5400000">
              <a:off x="577"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4" name="Line 33"/>
            <p:cNvSpPr>
              <a:spLocks noChangeShapeType="1"/>
            </p:cNvSpPr>
            <p:nvPr userDrawn="1"/>
          </p:nvSpPr>
          <p:spPr bwMode="auto">
            <a:xfrm rot="-5400000">
              <a:off x="149"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5" name="Line 34"/>
            <p:cNvSpPr>
              <a:spLocks noChangeShapeType="1"/>
            </p:cNvSpPr>
            <p:nvPr userDrawn="1"/>
          </p:nvSpPr>
          <p:spPr bwMode="auto">
            <a:xfrm rot="-5400000">
              <a:off x="291"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6" name="Line 35"/>
            <p:cNvSpPr>
              <a:spLocks noChangeShapeType="1"/>
            </p:cNvSpPr>
            <p:nvPr userDrawn="1"/>
          </p:nvSpPr>
          <p:spPr bwMode="auto">
            <a:xfrm rot="-5400000">
              <a:off x="433"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sp>
          <p:nvSpPr>
            <p:cNvPr id="1057" name="Line 36"/>
            <p:cNvSpPr>
              <a:spLocks noChangeShapeType="1"/>
            </p:cNvSpPr>
            <p:nvPr userDrawn="1"/>
          </p:nvSpPr>
          <p:spPr bwMode="auto">
            <a:xfrm rot="-5400000">
              <a:off x="5" y="4177"/>
              <a:ext cx="290" cy="1"/>
            </a:xfrm>
            <a:prstGeom prst="line">
              <a:avLst/>
            </a:prstGeom>
            <a:noFill/>
            <a:ln w="3175">
              <a:solidFill>
                <a:schemeClr val="bg1">
                  <a:alpha val="14902"/>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2040" smtClean="0">
                <a:solidFill>
                  <a:srgbClr val="000000"/>
                </a:solidFill>
                <a:latin typeface="Arial" panose="020B0604020202020204" pitchFamily="34" charset="0"/>
              </a:endParaRPr>
            </a:p>
          </p:txBody>
        </p:sp>
      </p:grpSp>
      <p:sp>
        <p:nvSpPr>
          <p:cNvPr id="1092" name="Line 68"/>
          <p:cNvSpPr>
            <a:spLocks noChangeShapeType="1"/>
          </p:cNvSpPr>
          <p:nvPr/>
        </p:nvSpPr>
        <p:spPr bwMode="auto">
          <a:xfrm flipH="1">
            <a:off x="0" y="949960"/>
            <a:ext cx="13817600" cy="0"/>
          </a:xfrm>
          <a:prstGeom prst="line">
            <a:avLst/>
          </a:prstGeom>
          <a:noFill/>
          <a:ln w="38100">
            <a:solidFill>
              <a:schemeClr val="bg1"/>
            </a:solidFill>
            <a:round/>
            <a:headEnd/>
            <a:tailEnd/>
          </a:ln>
          <a:effectLst>
            <a:outerShdw blurRad="63500" dist="38090" dir="7199996" algn="ctr" rotWithShape="0">
              <a:srgbClr val="000000">
                <a:alpha val="75000"/>
              </a:srgbClr>
            </a:outerShdw>
          </a:effectLst>
        </p:spPr>
        <p:txBody>
          <a:bodyPr wrap="none" lIns="138014" tIns="69008" rIns="138014" bIns="69008" anchor="ctr"/>
          <a:lstStyle/>
          <a:p>
            <a:pPr defTabSz="1380140" eaLnBrk="1" hangingPunct="1">
              <a:defRPr/>
            </a:pPr>
            <a:endParaRPr lang="en-US" sz="3627" dirty="0">
              <a:solidFill>
                <a:srgbClr val="FFFFFF"/>
              </a:solidFill>
              <a:latin typeface="Helvetica Neue Black Condensed"/>
            </a:endParaRPr>
          </a:p>
        </p:txBody>
      </p:sp>
      <p:sp>
        <p:nvSpPr>
          <p:cNvPr id="1030" name="Rectangle 6"/>
          <p:cNvSpPr>
            <a:spLocks noGrp="1" noChangeArrowheads="1"/>
          </p:cNvSpPr>
          <p:nvPr>
            <p:ph type="sldNum" sz="quarter" idx="4"/>
          </p:nvPr>
        </p:nvSpPr>
        <p:spPr bwMode="auto">
          <a:xfrm>
            <a:off x="7144492" y="7340600"/>
            <a:ext cx="6448213" cy="345440"/>
          </a:xfrm>
          <a:prstGeom prst="rect">
            <a:avLst/>
          </a:prstGeom>
          <a:noFill/>
          <a:ln w="9525">
            <a:noFill/>
            <a:miter lim="800000"/>
            <a:headEnd/>
            <a:tailEnd/>
          </a:ln>
        </p:spPr>
        <p:txBody>
          <a:bodyPr vert="horz" wrap="square" lIns="91333" tIns="45667" rIns="91333" bIns="45667" numCol="1" anchor="t" anchorCtr="0" compatLnSpc="1">
            <a:prstTxWarp prst="textNoShape">
              <a:avLst/>
            </a:prstTxWarp>
          </a:bodyPr>
          <a:lstStyle>
            <a:lvl1pPr algn="r" defTabSz="1378228" eaLnBrk="0" hangingPunct="0">
              <a:defRPr sz="1511">
                <a:solidFill>
                  <a:srgbClr val="000000"/>
                </a:solidFill>
                <a:latin typeface="Arial" pitchFamily="34" charset="0"/>
                <a:ea typeface="ヒラギノ角ゴ Pro W3" pitchFamily="-84" charset="-128"/>
              </a:defRPr>
            </a:lvl1pPr>
          </a:lstStyle>
          <a:p>
            <a:pPr>
              <a:defRPr/>
            </a:pPr>
            <a:fld id="{47D4B183-4E94-495A-ACAA-95E3A2589DE6}" type="slidenum">
              <a:rPr lang="en-US" altLang="en-US"/>
              <a:pPr>
                <a:defRPr/>
              </a:pPr>
              <a:t>‹#›</a:t>
            </a:fld>
            <a:endParaRPr lang="en-US" altLang="en-US" dirty="0"/>
          </a:p>
        </p:txBody>
      </p:sp>
      <p:pic>
        <p:nvPicPr>
          <p:cNvPr id="1031" name="Picture 72" descr="NASA insignia 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343" y="125942"/>
            <a:ext cx="922973" cy="644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2500610" y="-25188"/>
            <a:ext cx="1316990" cy="88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64876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Lst>
  <p:timing>
    <p:tnLst>
      <p:par>
        <p:cTn id="1" dur="indefinite" restart="never" nodeType="tmRoot"/>
      </p:par>
    </p:tnLst>
  </p:timing>
  <p:hf hdr="0" ftr="0" dt="0"/>
  <p:txStyles>
    <p:titleStyle>
      <a:lvl1pPr algn="l" rtl="0" eaLnBrk="0" fontAlgn="base" hangingPunct="0">
        <a:spcBef>
          <a:spcPct val="0"/>
        </a:spcBef>
        <a:spcAft>
          <a:spcPct val="0"/>
        </a:spcAft>
        <a:defRPr sz="3627" b="1">
          <a:solidFill>
            <a:schemeClr val="bg1"/>
          </a:solidFill>
          <a:latin typeface="+mn-lt"/>
          <a:ea typeface="ＭＳ Ｐゴシック" panose="020B0600070205080204" pitchFamily="34" charset="-128"/>
          <a:cs typeface="+mj-cs"/>
        </a:defRPr>
      </a:lvl1pPr>
      <a:lvl2pPr algn="l" rtl="0" eaLnBrk="0" fontAlgn="base" hangingPunct="0">
        <a:spcBef>
          <a:spcPct val="0"/>
        </a:spcBef>
        <a:spcAft>
          <a:spcPct val="0"/>
        </a:spcAft>
        <a:defRPr sz="3627" b="1">
          <a:solidFill>
            <a:schemeClr val="bg1"/>
          </a:solidFill>
          <a:latin typeface="Arial" charset="0"/>
          <a:ea typeface="ＭＳ Ｐゴシック" panose="020B0600070205080204" pitchFamily="34" charset="-128"/>
          <a:cs typeface="ＭＳ Ｐゴシック" pitchFamily="-80" charset="-128"/>
        </a:defRPr>
      </a:lvl2pPr>
      <a:lvl3pPr algn="l" rtl="0" eaLnBrk="0" fontAlgn="base" hangingPunct="0">
        <a:spcBef>
          <a:spcPct val="0"/>
        </a:spcBef>
        <a:spcAft>
          <a:spcPct val="0"/>
        </a:spcAft>
        <a:defRPr sz="3627" b="1">
          <a:solidFill>
            <a:schemeClr val="bg1"/>
          </a:solidFill>
          <a:latin typeface="Arial" charset="0"/>
          <a:ea typeface="ＭＳ Ｐゴシック" panose="020B0600070205080204" pitchFamily="34" charset="-128"/>
          <a:cs typeface="ＭＳ Ｐゴシック" pitchFamily="-80" charset="-128"/>
        </a:defRPr>
      </a:lvl3pPr>
      <a:lvl4pPr algn="l" rtl="0" eaLnBrk="0" fontAlgn="base" hangingPunct="0">
        <a:spcBef>
          <a:spcPct val="0"/>
        </a:spcBef>
        <a:spcAft>
          <a:spcPct val="0"/>
        </a:spcAft>
        <a:defRPr sz="3627" b="1">
          <a:solidFill>
            <a:schemeClr val="bg1"/>
          </a:solidFill>
          <a:latin typeface="Arial" charset="0"/>
          <a:ea typeface="ＭＳ Ｐゴシック" panose="020B0600070205080204" pitchFamily="34" charset="-128"/>
          <a:cs typeface="ＭＳ Ｐゴシック" pitchFamily="-80" charset="-128"/>
        </a:defRPr>
      </a:lvl4pPr>
      <a:lvl5pPr algn="l" rtl="0" eaLnBrk="0" fontAlgn="base" hangingPunct="0">
        <a:spcBef>
          <a:spcPct val="0"/>
        </a:spcBef>
        <a:spcAft>
          <a:spcPct val="0"/>
        </a:spcAft>
        <a:defRPr sz="3627" b="1">
          <a:solidFill>
            <a:schemeClr val="bg1"/>
          </a:solidFill>
          <a:latin typeface="Arial" charset="0"/>
          <a:ea typeface="ＭＳ Ｐゴシック" panose="020B0600070205080204" pitchFamily="34" charset="-128"/>
          <a:cs typeface="ＭＳ Ｐゴシック" pitchFamily="-80" charset="-128"/>
        </a:defRPr>
      </a:lvl5pPr>
      <a:lvl6pPr marL="690074"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6pPr>
      <a:lvl7pPr marL="1380140"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7pPr>
      <a:lvl8pPr marL="2070213"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8pPr>
      <a:lvl9pPr marL="2760280" algn="l" rtl="0" eaLnBrk="1" fontAlgn="base" hangingPunct="1">
        <a:spcBef>
          <a:spcPct val="0"/>
        </a:spcBef>
        <a:spcAft>
          <a:spcPct val="0"/>
        </a:spcAft>
        <a:defRPr sz="3627" b="1">
          <a:solidFill>
            <a:schemeClr val="bg1"/>
          </a:solidFill>
          <a:latin typeface="Helvetica" charset="0"/>
          <a:ea typeface="ＭＳ Ｐゴシック" pitchFamily="-80" charset="-128"/>
          <a:cs typeface="ＭＳ Ｐゴシック" pitchFamily="-80" charset="-128"/>
        </a:defRPr>
      </a:lvl9pPr>
    </p:titleStyle>
    <p:bodyStyle>
      <a:lvl1pPr marL="336435" indent="-336435" algn="l" rtl="0" eaLnBrk="0" fontAlgn="base" hangingPunct="0">
        <a:spcBef>
          <a:spcPct val="20000"/>
        </a:spcBef>
        <a:spcAft>
          <a:spcPct val="0"/>
        </a:spcAft>
        <a:buChar char="•"/>
        <a:defRPr>
          <a:solidFill>
            <a:schemeClr val="tx1"/>
          </a:solidFill>
          <a:latin typeface="+mn-lt"/>
          <a:ea typeface="ＭＳ Ｐゴシック" panose="020B0600070205080204" pitchFamily="34" charset="-128"/>
          <a:cs typeface="+mn-cs"/>
        </a:defRPr>
      </a:lvl1pPr>
      <a:lvl2pPr marL="689061" indent="-347230" algn="l" rtl="0" eaLnBrk="0" fontAlgn="base" hangingPunct="0">
        <a:spcBef>
          <a:spcPct val="20000"/>
        </a:spcBef>
        <a:spcAft>
          <a:spcPct val="0"/>
        </a:spcAft>
        <a:buChar char="–"/>
        <a:defRPr sz="2380">
          <a:solidFill>
            <a:schemeClr val="tx1"/>
          </a:solidFill>
          <a:latin typeface="+mn-lt"/>
          <a:ea typeface="ＭＳ Ｐゴシック" panose="020B0600070205080204" pitchFamily="34" charset="-128"/>
          <a:cs typeface="+mn-cs"/>
        </a:defRPr>
      </a:lvl2pPr>
      <a:lvl3pPr marL="1025495" indent="-329238" algn="l" rtl="0" eaLnBrk="0" fontAlgn="base" hangingPunct="0">
        <a:spcBef>
          <a:spcPct val="20000"/>
        </a:spcBef>
        <a:spcAft>
          <a:spcPct val="0"/>
        </a:spcAft>
        <a:buChar char="•"/>
        <a:defRPr>
          <a:solidFill>
            <a:schemeClr val="tx1"/>
          </a:solidFill>
          <a:latin typeface="+mn-lt"/>
          <a:ea typeface="ＭＳ Ｐゴシック" panose="020B0600070205080204" pitchFamily="34" charset="-128"/>
          <a:cs typeface="+mn-cs"/>
        </a:defRPr>
      </a:lvl3pPr>
      <a:lvl4pPr marL="1378121" indent="-347230" algn="l" rtl="0" eaLnBrk="0" fontAlgn="base" hangingPunct="0">
        <a:spcBef>
          <a:spcPct val="20000"/>
        </a:spcBef>
        <a:spcAft>
          <a:spcPct val="0"/>
        </a:spcAft>
        <a:buChar char="–"/>
        <a:defRPr>
          <a:solidFill>
            <a:schemeClr val="tx1"/>
          </a:solidFill>
          <a:latin typeface="+mn-lt"/>
          <a:ea typeface="ＭＳ Ｐゴシック" panose="020B0600070205080204" pitchFamily="34" charset="-128"/>
          <a:cs typeface="+mn-cs"/>
        </a:defRPr>
      </a:lvl4pPr>
      <a:lvl5pPr marL="1714556" indent="-332837" algn="l" rtl="0" eaLnBrk="0" fontAlgn="base" hangingPunct="0">
        <a:spcBef>
          <a:spcPct val="20000"/>
        </a:spcBef>
        <a:spcAft>
          <a:spcPct val="0"/>
        </a:spcAft>
        <a:buChar char="»"/>
        <a:defRPr>
          <a:solidFill>
            <a:schemeClr val="tx1"/>
          </a:solidFill>
          <a:latin typeface="+mn-lt"/>
          <a:ea typeface="ＭＳ Ｐゴシック" panose="020B0600070205080204" pitchFamily="34" charset="-128"/>
          <a:cs typeface="+mn-cs"/>
        </a:defRPr>
      </a:lvl5pPr>
      <a:lvl6pPr marL="2408056" indent="-335450" algn="l" rtl="0" eaLnBrk="1" fontAlgn="base" hangingPunct="1">
        <a:spcBef>
          <a:spcPct val="20000"/>
        </a:spcBef>
        <a:spcAft>
          <a:spcPct val="0"/>
        </a:spcAft>
        <a:buChar char="»"/>
        <a:defRPr>
          <a:solidFill>
            <a:schemeClr val="tx1"/>
          </a:solidFill>
          <a:latin typeface="+mn-lt"/>
          <a:ea typeface="+mn-ea"/>
          <a:cs typeface="+mn-cs"/>
        </a:defRPr>
      </a:lvl6pPr>
      <a:lvl7pPr marL="3098129" indent="-335450" algn="l" rtl="0" eaLnBrk="1" fontAlgn="base" hangingPunct="1">
        <a:spcBef>
          <a:spcPct val="20000"/>
        </a:spcBef>
        <a:spcAft>
          <a:spcPct val="0"/>
        </a:spcAft>
        <a:buChar char="»"/>
        <a:defRPr>
          <a:solidFill>
            <a:schemeClr val="tx1"/>
          </a:solidFill>
          <a:latin typeface="+mn-lt"/>
          <a:ea typeface="+mn-ea"/>
          <a:cs typeface="+mn-cs"/>
        </a:defRPr>
      </a:lvl7pPr>
      <a:lvl8pPr marL="3788198" indent="-335450" algn="l" rtl="0" eaLnBrk="1" fontAlgn="base" hangingPunct="1">
        <a:spcBef>
          <a:spcPct val="20000"/>
        </a:spcBef>
        <a:spcAft>
          <a:spcPct val="0"/>
        </a:spcAft>
        <a:buChar char="»"/>
        <a:defRPr>
          <a:solidFill>
            <a:schemeClr val="tx1"/>
          </a:solidFill>
          <a:latin typeface="+mn-lt"/>
          <a:ea typeface="+mn-ea"/>
          <a:cs typeface="+mn-cs"/>
        </a:defRPr>
      </a:lvl8pPr>
      <a:lvl9pPr marL="4478269" indent="-335450" algn="l" rtl="0" eaLnBrk="1" fontAlgn="base" hangingPunct="1">
        <a:spcBef>
          <a:spcPct val="20000"/>
        </a:spcBef>
        <a:spcAft>
          <a:spcPct val="0"/>
        </a:spcAft>
        <a:buChar char="»"/>
        <a:defRPr>
          <a:solidFill>
            <a:schemeClr val="tx1"/>
          </a:solidFill>
          <a:latin typeface="+mn-lt"/>
          <a:ea typeface="+mn-ea"/>
          <a:cs typeface="+mn-cs"/>
        </a:defRPr>
      </a:lvl9pPr>
    </p:bodyStyle>
    <p:otherStyle>
      <a:defPPr>
        <a:defRPr lang="en-US"/>
      </a:defPPr>
      <a:lvl1pPr marL="0" algn="l" defTabSz="690074" rtl="0" eaLnBrk="1" latinLnBrk="0" hangingPunct="1">
        <a:defRPr sz="2720" kern="1200">
          <a:solidFill>
            <a:schemeClr val="tx1"/>
          </a:solidFill>
          <a:latin typeface="+mn-lt"/>
          <a:ea typeface="+mn-ea"/>
          <a:cs typeface="+mn-cs"/>
        </a:defRPr>
      </a:lvl1pPr>
      <a:lvl2pPr marL="690074" algn="l" defTabSz="690074" rtl="0" eaLnBrk="1" latinLnBrk="0" hangingPunct="1">
        <a:defRPr sz="2720" kern="1200">
          <a:solidFill>
            <a:schemeClr val="tx1"/>
          </a:solidFill>
          <a:latin typeface="+mn-lt"/>
          <a:ea typeface="+mn-ea"/>
          <a:cs typeface="+mn-cs"/>
        </a:defRPr>
      </a:lvl2pPr>
      <a:lvl3pPr marL="1380140" algn="l" defTabSz="690074" rtl="0" eaLnBrk="1" latinLnBrk="0" hangingPunct="1">
        <a:defRPr sz="2720" kern="1200">
          <a:solidFill>
            <a:schemeClr val="tx1"/>
          </a:solidFill>
          <a:latin typeface="+mn-lt"/>
          <a:ea typeface="+mn-ea"/>
          <a:cs typeface="+mn-cs"/>
        </a:defRPr>
      </a:lvl3pPr>
      <a:lvl4pPr marL="2070213" algn="l" defTabSz="690074" rtl="0" eaLnBrk="1" latinLnBrk="0" hangingPunct="1">
        <a:defRPr sz="2720" kern="1200">
          <a:solidFill>
            <a:schemeClr val="tx1"/>
          </a:solidFill>
          <a:latin typeface="+mn-lt"/>
          <a:ea typeface="+mn-ea"/>
          <a:cs typeface="+mn-cs"/>
        </a:defRPr>
      </a:lvl4pPr>
      <a:lvl5pPr marL="2760280" algn="l" defTabSz="690074" rtl="0" eaLnBrk="1" latinLnBrk="0" hangingPunct="1">
        <a:defRPr sz="2720" kern="1200">
          <a:solidFill>
            <a:schemeClr val="tx1"/>
          </a:solidFill>
          <a:latin typeface="+mn-lt"/>
          <a:ea typeface="+mn-ea"/>
          <a:cs typeface="+mn-cs"/>
        </a:defRPr>
      </a:lvl5pPr>
      <a:lvl6pPr marL="3450353" algn="l" defTabSz="690074" rtl="0" eaLnBrk="1" latinLnBrk="0" hangingPunct="1">
        <a:defRPr sz="2720" kern="1200">
          <a:solidFill>
            <a:schemeClr val="tx1"/>
          </a:solidFill>
          <a:latin typeface="+mn-lt"/>
          <a:ea typeface="+mn-ea"/>
          <a:cs typeface="+mn-cs"/>
        </a:defRPr>
      </a:lvl6pPr>
      <a:lvl7pPr marL="4140420" algn="l" defTabSz="690074" rtl="0" eaLnBrk="1" latinLnBrk="0" hangingPunct="1">
        <a:defRPr sz="2720" kern="1200">
          <a:solidFill>
            <a:schemeClr val="tx1"/>
          </a:solidFill>
          <a:latin typeface="+mn-lt"/>
          <a:ea typeface="+mn-ea"/>
          <a:cs typeface="+mn-cs"/>
        </a:defRPr>
      </a:lvl7pPr>
      <a:lvl8pPr marL="4830493" algn="l" defTabSz="690074" rtl="0" eaLnBrk="1" latinLnBrk="0" hangingPunct="1">
        <a:defRPr sz="2720" kern="1200">
          <a:solidFill>
            <a:schemeClr val="tx1"/>
          </a:solidFill>
          <a:latin typeface="+mn-lt"/>
          <a:ea typeface="+mn-ea"/>
          <a:cs typeface="+mn-cs"/>
        </a:defRPr>
      </a:lvl8pPr>
      <a:lvl9pPr marL="5520560" algn="l" defTabSz="690074" rtl="0" eaLnBrk="1" latinLnBrk="0" hangingPunct="1">
        <a:defRPr sz="27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0"/>
          <a:stretch>
            <a:fillRect/>
          </a:stretch>
        </p:blipFill>
        <p:spPr>
          <a:xfrm>
            <a:off x="0" y="0"/>
            <a:ext cx="1230421" cy="1004656"/>
          </a:xfrm>
          <a:prstGeom prst="rect">
            <a:avLst/>
          </a:prstGeom>
        </p:spPr>
      </p:pic>
      <p:sp>
        <p:nvSpPr>
          <p:cNvPr id="3" name="Text Placeholder 2"/>
          <p:cNvSpPr>
            <a:spLocks noGrp="1"/>
          </p:cNvSpPr>
          <p:nvPr>
            <p:ph type="body" idx="1"/>
          </p:nvPr>
        </p:nvSpPr>
        <p:spPr>
          <a:xfrm>
            <a:off x="949960" y="2069042"/>
            <a:ext cx="11917680" cy="49315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49960" y="7203864"/>
            <a:ext cx="3324860" cy="413808"/>
          </a:xfrm>
          <a:prstGeom prst="rect">
            <a:avLst/>
          </a:prstGeom>
        </p:spPr>
        <p:txBody>
          <a:bodyPr vert="horz" lIns="91440" tIns="45720" rIns="91440" bIns="45720" rtlCol="0" anchor="ctr"/>
          <a:lstStyle>
            <a:lvl1pPr algn="l">
              <a:defRPr sz="1133">
                <a:solidFill>
                  <a:schemeClr val="bg1"/>
                </a:solidFill>
                <a:latin typeface="Arial" panose="020B0604020202020204" pitchFamily="34" charset="0"/>
                <a:cs typeface="Arial" panose="020B0604020202020204" pitchFamily="34" charset="0"/>
              </a:defRPr>
            </a:lvl1pPr>
          </a:lstStyle>
          <a:p>
            <a:pPr eaLnBrk="1" fontAlgn="auto" hangingPunct="1">
              <a:spcBef>
                <a:spcPts val="0"/>
              </a:spcBef>
              <a:spcAft>
                <a:spcPts val="0"/>
              </a:spcAft>
            </a:pPr>
            <a:endParaRPr lang="en-US" dirty="0">
              <a:solidFill>
                <a:prstClr val="white"/>
              </a:solidFill>
            </a:endParaRPr>
          </a:p>
        </p:txBody>
      </p:sp>
      <p:sp>
        <p:nvSpPr>
          <p:cNvPr id="6" name="Slide Number Placeholder 5"/>
          <p:cNvSpPr>
            <a:spLocks noGrp="1"/>
          </p:cNvSpPr>
          <p:nvPr>
            <p:ph type="sldNum" sz="quarter" idx="4"/>
          </p:nvPr>
        </p:nvSpPr>
        <p:spPr>
          <a:xfrm>
            <a:off x="9758680" y="7203864"/>
            <a:ext cx="3108960" cy="413808"/>
          </a:xfrm>
          <a:prstGeom prst="rect">
            <a:avLst/>
          </a:prstGeom>
        </p:spPr>
        <p:txBody>
          <a:bodyPr vert="horz" lIns="91440" tIns="45720" rIns="91440" bIns="45720" rtlCol="0" anchor="ctr"/>
          <a:lstStyle>
            <a:lvl1pPr algn="r">
              <a:defRPr sz="1133">
                <a:solidFill>
                  <a:schemeClr val="bg1"/>
                </a:solidFill>
                <a:latin typeface="Arial" panose="020B0604020202020204" pitchFamily="34" charset="0"/>
                <a:cs typeface="Arial" panose="020B0604020202020204" pitchFamily="34" charset="0"/>
              </a:defRPr>
            </a:lvl1pPr>
          </a:lstStyle>
          <a:p>
            <a:pPr eaLnBrk="1" fontAlgn="auto" hangingPunct="1">
              <a:spcBef>
                <a:spcPts val="0"/>
              </a:spcBef>
              <a:spcAft>
                <a:spcPts val="0"/>
              </a:spcAft>
            </a:pPr>
            <a:fld id="{E6D05C6C-2BF5-4E55-B746-3CF03D07D6A2}" type="slidenum">
              <a:rPr lang="en-US" smtClean="0">
                <a:solidFill>
                  <a:prstClr val="white"/>
                </a:solidFill>
              </a:rPr>
              <a:pPr eaLnBrk="1" fontAlgn="auto" hangingPunct="1">
                <a:spcBef>
                  <a:spcPts val="0"/>
                </a:spcBef>
                <a:spcAft>
                  <a:spcPts val="0"/>
                </a:spcAft>
              </a:pPr>
              <a:t>‹#›</a:t>
            </a:fld>
            <a:endParaRPr lang="en-US" dirty="0">
              <a:solidFill>
                <a:prstClr val="white"/>
              </a:solidFill>
            </a:endParaRPr>
          </a:p>
        </p:txBody>
      </p:sp>
      <p:pic>
        <p:nvPicPr>
          <p:cNvPr id="10" name="Picture 9" descr="ACO_Border1-02.png"/>
          <p:cNvPicPr>
            <a:picLocks noChangeAspect="1"/>
          </p:cNvPicPr>
          <p:nvPr userDrawn="1"/>
        </p:nvPicPr>
        <p:blipFill>
          <a:blip r:embed="rId11"/>
          <a:srcRect t="35526"/>
          <a:stretch>
            <a:fillRect/>
          </a:stretch>
        </p:blipFill>
        <p:spPr>
          <a:xfrm>
            <a:off x="0" y="0"/>
            <a:ext cx="13817600" cy="1638822"/>
          </a:xfrm>
          <a:prstGeom prst="rect">
            <a:avLst/>
          </a:prstGeom>
        </p:spPr>
      </p:pic>
      <p:pic>
        <p:nvPicPr>
          <p:cNvPr id="14" name="Picture 13"/>
          <p:cNvPicPr>
            <a:picLocks noChangeAspect="1"/>
          </p:cNvPicPr>
          <p:nvPr userDrawn="1"/>
        </p:nvPicPr>
        <p:blipFill>
          <a:blip r:embed="rId10"/>
          <a:stretch>
            <a:fillRect/>
          </a:stretch>
        </p:blipFill>
        <p:spPr>
          <a:xfrm>
            <a:off x="0" y="0"/>
            <a:ext cx="1230421" cy="1004656"/>
          </a:xfrm>
          <a:prstGeom prst="rect">
            <a:avLst/>
          </a:prstGeom>
        </p:spPr>
      </p:pic>
      <p:sp>
        <p:nvSpPr>
          <p:cNvPr id="2" name="Title Placeholder 1"/>
          <p:cNvSpPr>
            <a:spLocks noGrp="1"/>
          </p:cNvSpPr>
          <p:nvPr>
            <p:ph type="title"/>
          </p:nvPr>
        </p:nvSpPr>
        <p:spPr>
          <a:xfrm>
            <a:off x="1165688" y="178602"/>
            <a:ext cx="8808720" cy="96042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51649967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Lst>
  <p:timing>
    <p:tnLst>
      <p:par>
        <p:cTn id="1" dur="indefinite" restart="never" nodeType="tmRoot"/>
      </p:par>
    </p:tnLst>
  </p:timing>
  <p:hf hdr="0" ftr="0" dt="0"/>
  <p:txStyles>
    <p:titleStyle>
      <a:lvl1pPr algn="l" defTabSz="1036290" rtl="0" eaLnBrk="1" latinLnBrk="0" hangingPunct="1">
        <a:lnSpc>
          <a:spcPct val="90000"/>
        </a:lnSpc>
        <a:spcBef>
          <a:spcPct val="0"/>
        </a:spcBef>
        <a:buNone/>
        <a:defRPr sz="3627" kern="1200">
          <a:solidFill>
            <a:schemeClr val="bg1"/>
          </a:solidFill>
          <a:latin typeface="Arial" panose="020B0604020202020204" pitchFamily="34" charset="0"/>
          <a:ea typeface="+mj-ea"/>
          <a:cs typeface="Arial" panose="020B0604020202020204" pitchFamily="34" charset="0"/>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bg1"/>
          </a:solidFill>
          <a:latin typeface="Arial" panose="020B0604020202020204" pitchFamily="34" charset="0"/>
          <a:ea typeface="+mn-ea"/>
          <a:cs typeface="Arial" panose="020B0604020202020204" pitchFamily="34" charset="0"/>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bg1"/>
          </a:solidFill>
          <a:latin typeface="Arial" panose="020B0604020202020204" pitchFamily="34" charset="0"/>
          <a:ea typeface="+mn-ea"/>
          <a:cs typeface="Arial" panose="020B0604020202020204" pitchFamily="34" charset="0"/>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bg1"/>
          </a:solidFill>
          <a:latin typeface="Arial" panose="020B0604020202020204" pitchFamily="34" charset="0"/>
          <a:ea typeface="+mn-ea"/>
          <a:cs typeface="Arial" panose="020B0604020202020204" pitchFamily="34" charset="0"/>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bg1"/>
          </a:solidFill>
          <a:latin typeface="Arial" panose="020B0604020202020204" pitchFamily="34" charset="0"/>
          <a:ea typeface="+mn-ea"/>
          <a:cs typeface="Arial" panose="020B0604020202020204" pitchFamily="34" charset="0"/>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bg1"/>
          </a:solidFill>
          <a:latin typeface="Arial" panose="020B0604020202020204" pitchFamily="34" charset="0"/>
          <a:ea typeface="+mn-ea"/>
          <a:cs typeface="Arial" panose="020B0604020202020204" pitchFamily="34" charset="0"/>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18.jpe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jpeg"/><Relationship Id="rId12"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1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jpeg"/><Relationship Id="rId15" Type="http://schemas.openxmlformats.org/officeDocument/2006/relationships/image" Target="../media/image40.jp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6.xml"/><Relationship Id="rId5" Type="http://schemas.openxmlformats.org/officeDocument/2006/relationships/image" Target="../media/image40.jpg"/><Relationship Id="rId4" Type="http://schemas.openxmlformats.org/officeDocument/2006/relationships/image" Target="../media/image51.jp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jpeg"/><Relationship Id="rId7" Type="http://schemas.microsoft.com/office/2007/relationships/hdphoto" Target="../media/hdphoto4.wdp"/><Relationship Id="rId2" Type="http://schemas.openxmlformats.org/officeDocument/2006/relationships/image" Target="../media/image52.png"/><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8.png"/><Relationship Id="rId4" Type="http://schemas.openxmlformats.org/officeDocument/2006/relationships/image" Target="cid:image001.jpg@01CF865A.0C434EB0" TargetMode="External"/><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57352" y="1198908"/>
            <a:ext cx="13251961" cy="913671"/>
          </a:xfrm>
        </p:spPr>
        <p:txBody>
          <a:bodyPr/>
          <a:lstStyle/>
          <a:p>
            <a:r>
              <a:rPr lang="en-US" sz="4400" dirty="0" smtClean="0">
                <a:solidFill>
                  <a:schemeClr val="tx1"/>
                </a:solidFill>
              </a:rPr>
              <a:t>Near Earth Asteroid (NEA) Scout</a:t>
            </a:r>
            <a:endParaRPr lang="en-US" sz="44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22137"/>
            <a:ext cx="7737449" cy="5250264"/>
          </a:xfrm>
          <a:prstGeom prst="rect">
            <a:avLst/>
          </a:prstGeom>
        </p:spPr>
      </p:pic>
      <p:sp>
        <p:nvSpPr>
          <p:cNvPr id="6" name="Subtitle 3"/>
          <p:cNvSpPr txBox="1">
            <a:spLocks/>
          </p:cNvSpPr>
          <p:nvPr/>
        </p:nvSpPr>
        <p:spPr bwMode="auto">
          <a:xfrm>
            <a:off x="8029904" y="2358501"/>
            <a:ext cx="5787696" cy="4746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33" tIns="45667" rIns="91333" bIns="45667" numCol="1" anchor="t" anchorCtr="0" compatLnSpc="1">
            <a:prstTxWarp prst="textNoShape">
              <a:avLst/>
            </a:prstTxWarp>
          </a:bodyPr>
          <a:lstStyle>
            <a:lvl1pPr marL="337959" indent="-337959"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690298" indent="-347545" algn="l" rtl="0" eaLnBrk="1" fontAlgn="base" hangingPunct="1">
              <a:spcBef>
                <a:spcPct val="20000"/>
              </a:spcBef>
              <a:spcAft>
                <a:spcPct val="0"/>
              </a:spcAft>
              <a:buChar char="–"/>
              <a:defRPr sz="2418">
                <a:solidFill>
                  <a:schemeClr val="tx1"/>
                </a:solidFill>
                <a:latin typeface="+mn-lt"/>
                <a:ea typeface="MS PGothic" pitchFamily="34" charset="-128"/>
                <a:cs typeface="+mn-cs"/>
              </a:defRPr>
            </a:lvl2pPr>
            <a:lvl3pPr marL="1025860" indent="-330766" algn="l" rtl="0" eaLnBrk="1" fontAlgn="base" hangingPunct="1">
              <a:spcBef>
                <a:spcPct val="20000"/>
              </a:spcBef>
              <a:spcAft>
                <a:spcPct val="0"/>
              </a:spcAft>
              <a:buChar char="•"/>
              <a:defRPr sz="2115">
                <a:solidFill>
                  <a:schemeClr val="tx1"/>
                </a:solidFill>
                <a:latin typeface="+mn-lt"/>
                <a:ea typeface="MS PGothic" pitchFamily="34" charset="-128"/>
                <a:cs typeface="+mn-cs"/>
              </a:defRPr>
            </a:lvl3pPr>
            <a:lvl4pPr marL="1378195" indent="-347545" algn="l" rtl="0" eaLnBrk="1" fontAlgn="base" hangingPunct="1">
              <a:spcBef>
                <a:spcPct val="20000"/>
              </a:spcBef>
              <a:spcAft>
                <a:spcPct val="0"/>
              </a:spcAft>
              <a:buChar char="–"/>
              <a:defRPr sz="2115">
                <a:solidFill>
                  <a:schemeClr val="tx1"/>
                </a:solidFill>
                <a:latin typeface="+mn-lt"/>
                <a:ea typeface="MS PGothic" pitchFamily="34" charset="-128"/>
                <a:cs typeface="+mn-cs"/>
              </a:defRPr>
            </a:lvl4pPr>
            <a:lvl5pPr marL="1716151" indent="-333162" algn="l" rtl="0" eaLnBrk="1" fontAlgn="base" hangingPunct="1">
              <a:spcBef>
                <a:spcPct val="20000"/>
              </a:spcBef>
              <a:spcAft>
                <a:spcPct val="0"/>
              </a:spcAft>
              <a:buChar char="»"/>
              <a:defRPr sz="2115">
                <a:solidFill>
                  <a:schemeClr val="tx1"/>
                </a:solidFill>
                <a:latin typeface="+mn-lt"/>
                <a:ea typeface="MS PGothic" pitchFamily="34" charset="-128"/>
                <a:cs typeface="+mn-cs"/>
              </a:defRPr>
            </a:lvl5pPr>
            <a:lvl6pPr marL="2407999" indent="-335442" algn="l" rtl="0" eaLnBrk="1" fontAlgn="base" hangingPunct="1">
              <a:spcBef>
                <a:spcPct val="20000"/>
              </a:spcBef>
              <a:spcAft>
                <a:spcPct val="0"/>
              </a:spcAft>
              <a:buChar char="»"/>
              <a:defRPr>
                <a:solidFill>
                  <a:schemeClr val="tx1"/>
                </a:solidFill>
                <a:latin typeface="+mn-lt"/>
                <a:ea typeface="+mn-ea"/>
                <a:cs typeface="+mn-cs"/>
              </a:defRPr>
            </a:lvl6pPr>
            <a:lvl7pPr marL="3098055" indent="-335442" algn="l" rtl="0" eaLnBrk="1" fontAlgn="base" hangingPunct="1">
              <a:spcBef>
                <a:spcPct val="20000"/>
              </a:spcBef>
              <a:spcAft>
                <a:spcPct val="0"/>
              </a:spcAft>
              <a:buChar char="»"/>
              <a:defRPr>
                <a:solidFill>
                  <a:schemeClr val="tx1"/>
                </a:solidFill>
                <a:latin typeface="+mn-lt"/>
                <a:ea typeface="+mn-ea"/>
                <a:cs typeface="+mn-cs"/>
              </a:defRPr>
            </a:lvl7pPr>
            <a:lvl8pPr marL="3788107" indent="-335442" algn="l" rtl="0" eaLnBrk="1" fontAlgn="base" hangingPunct="1">
              <a:spcBef>
                <a:spcPct val="20000"/>
              </a:spcBef>
              <a:spcAft>
                <a:spcPct val="0"/>
              </a:spcAft>
              <a:buChar char="»"/>
              <a:defRPr>
                <a:solidFill>
                  <a:schemeClr val="tx1"/>
                </a:solidFill>
                <a:latin typeface="+mn-lt"/>
                <a:ea typeface="+mn-ea"/>
                <a:cs typeface="+mn-cs"/>
              </a:defRPr>
            </a:lvl8pPr>
            <a:lvl9pPr marL="4478162" indent="-335442" algn="l" rtl="0" eaLnBrk="1" fontAlgn="base" hangingPunct="1">
              <a:spcBef>
                <a:spcPct val="20000"/>
              </a:spcBef>
              <a:spcAft>
                <a:spcPct val="0"/>
              </a:spcAft>
              <a:buChar char="»"/>
              <a:defRPr>
                <a:solidFill>
                  <a:schemeClr val="tx1"/>
                </a:solidFill>
                <a:latin typeface="+mn-lt"/>
                <a:ea typeface="+mn-ea"/>
                <a:cs typeface="+mn-cs"/>
              </a:defRPr>
            </a:lvl9pPr>
          </a:lstStyle>
          <a:p>
            <a:pPr marL="0" indent="0" algn="ctr">
              <a:buNone/>
            </a:pPr>
            <a:r>
              <a:rPr lang="en-US" sz="3200" kern="0" dirty="0" smtClean="0"/>
              <a:t>Les Johnson, Tiffany Lockett, &amp; Alex Few</a:t>
            </a:r>
          </a:p>
          <a:p>
            <a:pPr marL="0" indent="0" algn="ctr">
              <a:buNone/>
            </a:pPr>
            <a:r>
              <a:rPr lang="en-US" sz="2800" kern="0" dirty="0" smtClean="0"/>
              <a:t>NASA George C. Marshall Space Flight Center</a:t>
            </a:r>
          </a:p>
          <a:p>
            <a:pPr marL="0" indent="0">
              <a:buNone/>
            </a:pPr>
            <a:endParaRPr lang="en-US" sz="2400" kern="0" dirty="0" smtClean="0"/>
          </a:p>
          <a:p>
            <a:pPr marL="0" indent="0">
              <a:buNone/>
            </a:pPr>
            <a:r>
              <a:rPr lang="en-US" sz="3200" kern="0" dirty="0" smtClean="0"/>
              <a:t>Julie Castillo-Rogez</a:t>
            </a:r>
          </a:p>
          <a:p>
            <a:pPr marL="352339" lvl="1" indent="0">
              <a:buNone/>
            </a:pPr>
            <a:r>
              <a:rPr lang="en-US" sz="2800" kern="0" dirty="0" smtClean="0"/>
              <a:t>NASA Jet Propulsion Laboratory</a:t>
            </a:r>
            <a:endParaRPr lang="en-US" sz="2800" kern="0" dirty="0"/>
          </a:p>
        </p:txBody>
      </p:sp>
    </p:spTree>
    <p:extLst>
      <p:ext uri="{BB962C8B-B14F-4D97-AF65-F5344CB8AC3E}">
        <p14:creationId xmlns:p14="http://schemas.microsoft.com/office/powerpoint/2010/main" val="2870096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stretch>
            <a:fillRect/>
          </a:stretch>
        </p:blipFill>
        <p:spPr>
          <a:xfrm>
            <a:off x="2332128" y="1524185"/>
            <a:ext cx="4007760" cy="2785393"/>
          </a:xfrm>
          <a:prstGeom prst="rect">
            <a:avLst/>
          </a:prstGeom>
        </p:spPr>
      </p:pic>
      <p:sp>
        <p:nvSpPr>
          <p:cNvPr id="2" name="Title 1"/>
          <p:cNvSpPr>
            <a:spLocks noGrp="1"/>
          </p:cNvSpPr>
          <p:nvPr>
            <p:ph type="title"/>
          </p:nvPr>
        </p:nvSpPr>
        <p:spPr/>
        <p:txBody>
          <a:bodyPr/>
          <a:lstStyle/>
          <a:p>
            <a:r>
              <a:rPr lang="en-US" dirty="0" smtClean="0"/>
              <a:t>Solar Sail Missions Flown (as of April 11, 2018)</a:t>
            </a:r>
            <a:endParaRPr lang="en-US" dirty="0"/>
          </a:p>
        </p:txBody>
      </p:sp>
      <p:sp>
        <p:nvSpPr>
          <p:cNvPr id="5" name="Slide Number Placeholder 4"/>
          <p:cNvSpPr>
            <a:spLocks noGrp="1"/>
          </p:cNvSpPr>
          <p:nvPr>
            <p:ph type="sldNum" sz="quarter" idx="10"/>
          </p:nvPr>
        </p:nvSpPr>
        <p:spPr/>
        <p:txBody>
          <a:bodyPr/>
          <a:lstStyle/>
          <a:p>
            <a:pPr>
              <a:defRPr/>
            </a:pPr>
            <a:fld id="{4DB10E46-A1DF-49A0-BCCD-2F68959F5969}" type="slidenum">
              <a:rPr lang="en-US" altLang="en-US">
                <a:solidFill>
                  <a:prstClr val="white"/>
                </a:solidFill>
              </a:rPr>
              <a:pPr>
                <a:defRPr/>
              </a:pPr>
              <a:t>2</a:t>
            </a:fld>
            <a:endParaRPr lang="en-US" altLang="en-US" dirty="0">
              <a:solidFill>
                <a:prstClr val="white"/>
              </a:solidFill>
            </a:endParaRPr>
          </a:p>
        </p:txBody>
      </p:sp>
      <p:sp>
        <p:nvSpPr>
          <p:cNvPr id="7" name="Rectangle 6"/>
          <p:cNvSpPr/>
          <p:nvPr/>
        </p:nvSpPr>
        <p:spPr>
          <a:xfrm>
            <a:off x="122395" y="3944096"/>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NanoSail-D (2010)</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NASA</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Earth Orbit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Deployment Only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10 m</a:t>
            </a:r>
            <a:r>
              <a:rPr lang="en-US" altLang="en-US" sz="2040" b="1" baseline="30000" dirty="0">
                <a:solidFill>
                  <a:srgbClr val="FFFFFF"/>
                </a:solidFill>
                <a:latin typeface="Arial" panose="020B0604020202020204" pitchFamily="34" charset="0"/>
                <a:cs typeface="Arial" panose="020B0604020202020204" pitchFamily="34" charset="0"/>
              </a:rPr>
              <a:t>2</a:t>
            </a:r>
          </a:p>
        </p:txBody>
      </p:sp>
      <p:sp>
        <p:nvSpPr>
          <p:cNvPr id="9" name="Rectangle 8"/>
          <p:cNvSpPr/>
          <p:nvPr/>
        </p:nvSpPr>
        <p:spPr>
          <a:xfrm>
            <a:off x="3257610" y="3949848"/>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IKAROS (2010)</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JAXA</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Interplanetary</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Full Flight</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315 kg Smallsat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196 m</a:t>
            </a:r>
            <a:r>
              <a:rPr lang="en-US" altLang="en-US" sz="2040" b="1" baseline="30000" dirty="0">
                <a:solidFill>
                  <a:srgbClr val="FFFFFF"/>
                </a:solidFill>
                <a:latin typeface="Arial" panose="020B0604020202020204" pitchFamily="34" charset="0"/>
                <a:cs typeface="Arial" panose="020B0604020202020204" pitchFamily="34" charset="0"/>
              </a:rPr>
              <a:t>2</a:t>
            </a:r>
          </a:p>
        </p:txBody>
      </p:sp>
      <p:sp>
        <p:nvSpPr>
          <p:cNvPr id="11" name="Rectangle 10"/>
          <p:cNvSpPr/>
          <p:nvPr/>
        </p:nvSpPr>
        <p:spPr>
          <a:xfrm>
            <a:off x="11276335" y="3935808"/>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InflateSail (2017)</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EU/Univ. of Surrey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Earth Orbit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Deployment Only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10 m</a:t>
            </a:r>
            <a:r>
              <a:rPr lang="en-US" altLang="en-US" sz="2040" b="1" baseline="30000" dirty="0">
                <a:solidFill>
                  <a:srgbClr val="FFFFFF"/>
                </a:solidFill>
                <a:latin typeface="Arial" panose="020B0604020202020204" pitchFamily="34" charset="0"/>
                <a:cs typeface="Arial" panose="020B0604020202020204" pitchFamily="34" charset="0"/>
              </a:rPr>
              <a:t>2</a:t>
            </a:r>
          </a:p>
        </p:txBody>
      </p:sp>
      <p:pic>
        <p:nvPicPr>
          <p:cNvPr id="12" name="Picture 11"/>
          <p:cNvPicPr>
            <a:picLocks noChangeAspect="1"/>
          </p:cNvPicPr>
          <p:nvPr/>
        </p:nvPicPr>
        <p:blipFill>
          <a:blip r:embed="rId3"/>
          <a:stretch>
            <a:fillRect/>
          </a:stretch>
        </p:blipFill>
        <p:spPr>
          <a:xfrm>
            <a:off x="5847280" y="1786166"/>
            <a:ext cx="2824734" cy="2118550"/>
          </a:xfrm>
          <a:prstGeom prst="rect">
            <a:avLst/>
          </a:prstGeom>
        </p:spPr>
      </p:pic>
      <p:sp>
        <p:nvSpPr>
          <p:cNvPr id="13" name="Rectangle 12"/>
          <p:cNvSpPr/>
          <p:nvPr/>
        </p:nvSpPr>
        <p:spPr>
          <a:xfrm>
            <a:off x="5964812" y="3994981"/>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LightSail-1 (2015)</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The Planetary Society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Earth Orbit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Deployment Only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32 m</a:t>
            </a:r>
            <a:r>
              <a:rPr lang="en-US" altLang="en-US" sz="2040" b="1" baseline="30000" dirty="0">
                <a:solidFill>
                  <a:srgbClr val="FFFFFF"/>
                </a:solidFill>
                <a:latin typeface="Arial" panose="020B0604020202020204" pitchFamily="34" charset="0"/>
                <a:cs typeface="Arial" panose="020B0604020202020204" pitchFamily="34" charset="0"/>
              </a:rPr>
              <a:t>2</a:t>
            </a:r>
          </a:p>
        </p:txBody>
      </p:sp>
      <p:pic>
        <p:nvPicPr>
          <p:cNvPr id="16" name="Picture 15"/>
          <p:cNvPicPr>
            <a:picLocks noChangeAspect="1"/>
          </p:cNvPicPr>
          <p:nvPr/>
        </p:nvPicPr>
        <p:blipFill>
          <a:blip r:embed="rId4"/>
          <a:stretch>
            <a:fillRect/>
          </a:stretch>
        </p:blipFill>
        <p:spPr>
          <a:xfrm>
            <a:off x="11276335" y="1620383"/>
            <a:ext cx="2419401" cy="2296759"/>
          </a:xfrm>
          <a:prstGeom prst="rect">
            <a:avLst/>
          </a:prstGeom>
        </p:spPr>
      </p:pic>
      <p:pic>
        <p:nvPicPr>
          <p:cNvPr id="17" name="Picture 16"/>
          <p:cNvPicPr>
            <a:picLocks noChangeAspect="1"/>
          </p:cNvPicPr>
          <p:nvPr/>
        </p:nvPicPr>
        <p:blipFill>
          <a:blip r:embed="rId5"/>
          <a:stretch>
            <a:fillRect/>
          </a:stretch>
        </p:blipFill>
        <p:spPr>
          <a:xfrm>
            <a:off x="1" y="1896609"/>
            <a:ext cx="3030269" cy="2013109"/>
          </a:xfrm>
          <a:prstGeom prst="rect">
            <a:avLst/>
          </a:prstGeom>
        </p:spPr>
      </p:pic>
      <p:pic>
        <p:nvPicPr>
          <p:cNvPr id="18" name="Picture 17"/>
          <p:cNvPicPr>
            <a:picLocks noChangeAspect="1"/>
          </p:cNvPicPr>
          <p:nvPr/>
        </p:nvPicPr>
        <p:blipFill>
          <a:blip r:embed="rId6"/>
          <a:stretch>
            <a:fillRect/>
          </a:stretch>
        </p:blipFill>
        <p:spPr>
          <a:xfrm>
            <a:off x="8817100" y="1940725"/>
            <a:ext cx="2542247" cy="1809429"/>
          </a:xfrm>
          <a:prstGeom prst="rect">
            <a:avLst/>
          </a:prstGeom>
        </p:spPr>
      </p:pic>
      <p:sp>
        <p:nvSpPr>
          <p:cNvPr id="19" name="Rectangle 18"/>
          <p:cNvSpPr/>
          <p:nvPr/>
        </p:nvSpPr>
        <p:spPr>
          <a:xfrm>
            <a:off x="8817100" y="3951700"/>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CanX-7 (2016)</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Canada</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Earth Orbit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Deployment Only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&lt;10 m</a:t>
            </a:r>
            <a:r>
              <a:rPr lang="en-US" altLang="en-US" sz="2040" b="1" baseline="30000" dirty="0">
                <a:solidFill>
                  <a:srgbClr val="FFFFFF"/>
                </a:solidFill>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543743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Planned Solar Sail Missions (as of April 11, 2018)</a:t>
            </a:r>
            <a:endParaRPr lang="en-US" dirty="0"/>
          </a:p>
        </p:txBody>
      </p:sp>
      <p:sp>
        <p:nvSpPr>
          <p:cNvPr id="5" name="Slide Number Placeholder 4"/>
          <p:cNvSpPr>
            <a:spLocks noGrp="1"/>
          </p:cNvSpPr>
          <p:nvPr>
            <p:ph type="sldNum" sz="quarter" idx="10"/>
          </p:nvPr>
        </p:nvSpPr>
        <p:spPr/>
        <p:txBody>
          <a:bodyPr/>
          <a:lstStyle/>
          <a:p>
            <a:pPr>
              <a:defRPr/>
            </a:pPr>
            <a:fld id="{4DB10E46-A1DF-49A0-BCCD-2F68959F5969}" type="slidenum">
              <a:rPr lang="en-US" altLang="en-US">
                <a:solidFill>
                  <a:prstClr val="white"/>
                </a:solidFill>
              </a:rPr>
              <a:pPr>
                <a:defRPr/>
              </a:pPr>
              <a:t>3</a:t>
            </a:fld>
            <a:endParaRPr lang="en-US" altLang="en-US" dirty="0">
              <a:solidFill>
                <a:prstClr val="white"/>
              </a:solidFill>
            </a:endParaRPr>
          </a:p>
        </p:txBody>
      </p:sp>
      <p:sp>
        <p:nvSpPr>
          <p:cNvPr id="7" name="Rectangle 6"/>
          <p:cNvSpPr/>
          <p:nvPr/>
        </p:nvSpPr>
        <p:spPr>
          <a:xfrm>
            <a:off x="1654826" y="4054344"/>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CU Aerospace (2018)</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Univ. Illinois  / NASA</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Earth Orbit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Full Flight</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20 m</a:t>
            </a:r>
            <a:r>
              <a:rPr lang="en-US" altLang="en-US" sz="2040" b="1" baseline="30000" dirty="0">
                <a:solidFill>
                  <a:srgbClr val="FFFFFF"/>
                </a:solidFill>
                <a:latin typeface="Arial" panose="020B0604020202020204" pitchFamily="34" charset="0"/>
                <a:cs typeface="Arial" panose="020B0604020202020204" pitchFamily="34" charset="0"/>
              </a:rPr>
              <a:t>2</a:t>
            </a:r>
          </a:p>
        </p:txBody>
      </p:sp>
      <p:pic>
        <p:nvPicPr>
          <p:cNvPr id="12" name="Picture 11"/>
          <p:cNvPicPr>
            <a:picLocks noChangeAspect="1"/>
          </p:cNvPicPr>
          <p:nvPr/>
        </p:nvPicPr>
        <p:blipFill>
          <a:blip r:embed="rId2"/>
          <a:stretch>
            <a:fillRect/>
          </a:stretch>
        </p:blipFill>
        <p:spPr>
          <a:xfrm>
            <a:off x="4841481" y="1853132"/>
            <a:ext cx="2824734" cy="2118550"/>
          </a:xfrm>
          <a:prstGeom prst="rect">
            <a:avLst/>
          </a:prstGeom>
        </p:spPr>
      </p:pic>
      <p:sp>
        <p:nvSpPr>
          <p:cNvPr id="13" name="Rectangle 12"/>
          <p:cNvSpPr/>
          <p:nvPr/>
        </p:nvSpPr>
        <p:spPr>
          <a:xfrm>
            <a:off x="4959013" y="4061947"/>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LightSail-2 (2018)</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The Planetary Society</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Earth Orbit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Full Flight</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32 m</a:t>
            </a:r>
            <a:r>
              <a:rPr lang="en-US" altLang="en-US" sz="2040" b="1" baseline="30000" dirty="0">
                <a:solidFill>
                  <a:srgbClr val="FFFFFF"/>
                </a:solidFill>
                <a:latin typeface="Arial" panose="020B0604020202020204" pitchFamily="34" charset="0"/>
                <a:cs typeface="Arial" panose="020B0604020202020204" pitchFamily="34" charset="0"/>
              </a:rPr>
              <a:t>2</a:t>
            </a:r>
          </a:p>
        </p:txBody>
      </p:sp>
      <p:pic>
        <p:nvPicPr>
          <p:cNvPr id="3" name="Picture 2"/>
          <p:cNvPicPr>
            <a:picLocks noChangeAspect="1"/>
          </p:cNvPicPr>
          <p:nvPr/>
        </p:nvPicPr>
        <p:blipFill>
          <a:blip r:embed="rId3"/>
          <a:stretch>
            <a:fillRect/>
          </a:stretch>
        </p:blipFill>
        <p:spPr>
          <a:xfrm>
            <a:off x="1606717" y="2009347"/>
            <a:ext cx="2733080" cy="1851054"/>
          </a:xfrm>
          <a:prstGeom prst="rect">
            <a:avLst/>
          </a:prstGeom>
        </p:spPr>
      </p:pic>
      <p:pic>
        <p:nvPicPr>
          <p:cNvPr id="4" name="Picture 3"/>
          <p:cNvPicPr>
            <a:picLocks noChangeAspect="1"/>
          </p:cNvPicPr>
          <p:nvPr/>
        </p:nvPicPr>
        <p:blipFill>
          <a:blip r:embed="rId4"/>
          <a:stretch>
            <a:fillRect/>
          </a:stretch>
        </p:blipFill>
        <p:spPr>
          <a:xfrm>
            <a:off x="8414726" y="1853131"/>
            <a:ext cx="2975587" cy="2018782"/>
          </a:xfrm>
          <a:prstGeom prst="rect">
            <a:avLst/>
          </a:prstGeom>
        </p:spPr>
      </p:pic>
      <p:sp>
        <p:nvSpPr>
          <p:cNvPr id="20" name="Rectangle 19"/>
          <p:cNvSpPr/>
          <p:nvPr/>
        </p:nvSpPr>
        <p:spPr>
          <a:xfrm>
            <a:off x="8414726" y="4054344"/>
            <a:ext cx="3186656" cy="2603790"/>
          </a:xfrm>
          <a:prstGeom prst="rect">
            <a:avLst/>
          </a:prstGeom>
        </p:spPr>
        <p:txBody>
          <a:bodyPr wrap="square">
            <a:spAutoFit/>
          </a:bodyPr>
          <a:lstStyle/>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Near Earth Asteroid Scout (2019)    NASA</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Interplanetary</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Full Flight</a:t>
            </a:r>
          </a:p>
          <a:p>
            <a:pPr eaLnBrk="1" fontAlgn="auto" hangingPunct="1">
              <a:spcBef>
                <a:spcPts val="0"/>
              </a:spcBef>
              <a:spcAft>
                <a:spcPts val="0"/>
              </a:spcAft>
              <a:buClr>
                <a:prstClr val="white"/>
              </a:buClr>
            </a:pPr>
            <a:endParaRPr lang="en-US" altLang="en-US" sz="2040" b="1" dirty="0">
              <a:solidFill>
                <a:srgbClr val="FFFFFF"/>
              </a:solidFill>
              <a:latin typeface="Arial" panose="020B0604020202020204" pitchFamily="34" charset="0"/>
              <a:cs typeface="Arial" panose="020B0604020202020204" pitchFamily="34" charset="0"/>
            </a:endParaRP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6U CubeSat</a:t>
            </a:r>
          </a:p>
          <a:p>
            <a:pPr eaLnBrk="1" fontAlgn="auto" hangingPunct="1">
              <a:spcBef>
                <a:spcPts val="0"/>
              </a:spcBef>
              <a:spcAft>
                <a:spcPts val="0"/>
              </a:spcAft>
              <a:buClr>
                <a:prstClr val="white"/>
              </a:buClr>
            </a:pPr>
            <a:r>
              <a:rPr lang="en-US" altLang="en-US" sz="2040" b="1" dirty="0">
                <a:solidFill>
                  <a:srgbClr val="FFFFFF"/>
                </a:solidFill>
                <a:latin typeface="Arial" panose="020B0604020202020204" pitchFamily="34" charset="0"/>
                <a:cs typeface="Arial" panose="020B0604020202020204" pitchFamily="34" charset="0"/>
              </a:rPr>
              <a:t>86 m</a:t>
            </a:r>
            <a:r>
              <a:rPr lang="en-US" altLang="en-US" sz="2040" b="1" baseline="30000" dirty="0">
                <a:solidFill>
                  <a:srgbClr val="FFFFFF"/>
                </a:solidFill>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2994577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kern="1200" dirty="0"/>
              <a:t>Near Earth Asteroid Scout</a:t>
            </a:r>
          </a:p>
        </p:txBody>
      </p:sp>
      <p:sp>
        <p:nvSpPr>
          <p:cNvPr id="3" name="Content Placeholder 2"/>
          <p:cNvSpPr>
            <a:spLocks noGrp="1"/>
          </p:cNvSpPr>
          <p:nvPr>
            <p:ph sz="half" idx="1"/>
          </p:nvPr>
        </p:nvSpPr>
        <p:spPr>
          <a:xfrm>
            <a:off x="148834" y="1005319"/>
            <a:ext cx="6590847" cy="4320308"/>
          </a:xfrm>
        </p:spPr>
        <p:txBody>
          <a:bodyPr>
            <a:normAutofit fontScale="85000" lnSpcReduction="10000"/>
          </a:bodyPr>
          <a:lstStyle/>
          <a:p>
            <a:pPr marL="0" indent="0">
              <a:buNone/>
            </a:pPr>
            <a:r>
              <a:rPr lang="en-US" b="1" dirty="0" smtClean="0"/>
              <a:t>The Near Earth Asteroid Scout Will</a:t>
            </a:r>
          </a:p>
          <a:p>
            <a:r>
              <a:rPr lang="en-US" dirty="0" smtClean="0"/>
              <a:t>Image/characterize a NEA during a slow flyby</a:t>
            </a:r>
          </a:p>
          <a:p>
            <a:r>
              <a:rPr lang="en-US" dirty="0" smtClean="0"/>
              <a:t>Demonstrate a low cost asteroid reconnaissance capability</a:t>
            </a:r>
          </a:p>
          <a:p>
            <a:endParaRPr lang="en-US" dirty="0" smtClean="0"/>
          </a:p>
          <a:p>
            <a:pPr marL="0" indent="0">
              <a:buNone/>
            </a:pPr>
            <a:r>
              <a:rPr lang="en-US" b="1" dirty="0" smtClean="0"/>
              <a:t>Key Spacecraft &amp; Mission Parameters</a:t>
            </a:r>
          </a:p>
          <a:p>
            <a:pPr marL="342900" indent="-342900"/>
            <a:r>
              <a:rPr lang="en-US" dirty="0" smtClean="0"/>
              <a:t>6U cubesat (20cm X 10cm X 30 cm)</a:t>
            </a:r>
          </a:p>
          <a:p>
            <a:pPr marL="342900" indent="-342900"/>
            <a:r>
              <a:rPr lang="en-US" dirty="0" smtClean="0"/>
              <a:t>~86 m</a:t>
            </a:r>
            <a:r>
              <a:rPr lang="en-US" baseline="30000" dirty="0" smtClean="0"/>
              <a:t>2</a:t>
            </a:r>
            <a:r>
              <a:rPr lang="en-US" dirty="0" smtClean="0"/>
              <a:t> solar sail propulsion system</a:t>
            </a:r>
          </a:p>
          <a:p>
            <a:pPr marL="342900" indent="-342900"/>
            <a:r>
              <a:rPr lang="en-US" dirty="0" smtClean="0"/>
              <a:t>Manifested for launch on the Space Launch System (EM-1/2019)</a:t>
            </a:r>
          </a:p>
          <a:p>
            <a:pPr marL="342900" indent="-342900"/>
            <a:r>
              <a:rPr lang="en-US" dirty="0" smtClean="0"/>
              <a:t>1 AU maximum distance from Earth</a:t>
            </a:r>
          </a:p>
          <a:p>
            <a:pPr marL="342900" indent="-342900"/>
            <a:endParaRPr lang="en-US" dirty="0" smtClean="0"/>
          </a:p>
        </p:txBody>
      </p:sp>
      <p:pic>
        <p:nvPicPr>
          <p:cNvPr id="10" name="Picture 7" descr="Itokawa_10cmpx.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6359995" y="6132559"/>
            <a:ext cx="1968197" cy="15203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bwMode="auto">
          <a:xfrm>
            <a:off x="186883" y="5251197"/>
            <a:ext cx="6552797" cy="9843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1800" b="0" kern="1200">
                <a:solidFill>
                  <a:schemeClr val="tx1"/>
                </a:solidFill>
                <a:latin typeface="Arial"/>
                <a:ea typeface="ヒラギノ角ゴ Pro W3" charset="-128"/>
                <a:cs typeface="Arial"/>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000000"/>
              </a:buClr>
              <a:buNone/>
            </a:pPr>
            <a:r>
              <a:rPr lang="en-US" sz="2400" b="1" dirty="0" smtClean="0">
                <a:solidFill>
                  <a:srgbClr val="000000"/>
                </a:solidFill>
                <a:ea typeface="ＭＳ Ｐゴシック"/>
                <a:cs typeface="Arial" pitchFamily="34" charset="0"/>
              </a:rPr>
              <a:t>Leverages:</a:t>
            </a:r>
            <a:r>
              <a:rPr lang="en-US" sz="1600" b="1" dirty="0" smtClean="0">
                <a:solidFill>
                  <a:srgbClr val="000000"/>
                </a:solidFill>
                <a:ea typeface="ＭＳ Ｐゴシック"/>
                <a:cs typeface="Arial" pitchFamily="34" charset="0"/>
              </a:rPr>
              <a:t> </a:t>
            </a:r>
            <a:r>
              <a:rPr lang="en-US" sz="2000" dirty="0" smtClean="0">
                <a:solidFill>
                  <a:srgbClr val="000000"/>
                </a:solidFill>
                <a:ea typeface="ＭＳ Ｐゴシック"/>
                <a:cs typeface="Arial" pitchFamily="34" charset="0"/>
              </a:rPr>
              <a:t>combined </a:t>
            </a:r>
            <a:r>
              <a:rPr lang="en-US" sz="2000" dirty="0">
                <a:solidFill>
                  <a:srgbClr val="000000"/>
                </a:solidFill>
                <a:ea typeface="ＭＳ Ｐゴシック"/>
                <a:cs typeface="Arial" pitchFamily="34" charset="0"/>
              </a:rPr>
              <a:t>experiences of </a:t>
            </a:r>
            <a:r>
              <a:rPr lang="en-US" sz="2000" dirty="0" smtClean="0">
                <a:solidFill>
                  <a:srgbClr val="000000"/>
                </a:solidFill>
                <a:ea typeface="ＭＳ Ｐゴシック"/>
                <a:cs typeface="Arial" pitchFamily="34" charset="0"/>
              </a:rPr>
              <a:t>MSFC and JPL with </a:t>
            </a:r>
            <a:r>
              <a:rPr lang="en-US" sz="2000" dirty="0">
                <a:solidFill>
                  <a:srgbClr val="000000"/>
                </a:solidFill>
                <a:ea typeface="ＭＳ Ｐゴシック"/>
                <a:cs typeface="Arial" pitchFamily="34" charset="0"/>
              </a:rPr>
              <a:t>support from GSFC, JSC, &amp; </a:t>
            </a:r>
            <a:r>
              <a:rPr lang="en-US" sz="2000" dirty="0" smtClean="0">
                <a:solidFill>
                  <a:srgbClr val="000000"/>
                </a:solidFill>
                <a:ea typeface="ＭＳ Ｐゴシック"/>
                <a:cs typeface="Arial" pitchFamily="34" charset="0"/>
              </a:rPr>
              <a:t>LaRC</a:t>
            </a:r>
          </a:p>
          <a:p>
            <a:pPr marL="292100" lvl="1" indent="0">
              <a:buNone/>
            </a:pPr>
            <a:endParaRPr lang="en-US" sz="1400" dirty="0">
              <a:solidFill>
                <a:srgbClr val="000000"/>
              </a:solidFill>
              <a:ea typeface="ＭＳ Ｐゴシック"/>
              <a:cs typeface="Arial" pitchFamily="34" charset="0"/>
            </a:endParaRPr>
          </a:p>
        </p:txBody>
      </p:sp>
      <p:sp>
        <p:nvSpPr>
          <p:cNvPr id="12" name="TextBox 11"/>
          <p:cNvSpPr txBox="1"/>
          <p:nvPr/>
        </p:nvSpPr>
        <p:spPr>
          <a:xfrm flipH="1">
            <a:off x="1803276" y="6404026"/>
            <a:ext cx="2335054" cy="892552"/>
          </a:xfrm>
          <a:prstGeom prst="rect">
            <a:avLst/>
          </a:prstGeom>
          <a:noFill/>
        </p:spPr>
        <p:txBody>
          <a:bodyPr wrap="square" rtlCol="0">
            <a:spAutoFit/>
          </a:bodyPr>
          <a:lstStyle/>
          <a:p>
            <a:pPr algn="ctr" defTabSz="455242" fontAlgn="base">
              <a:spcBef>
                <a:spcPct val="0"/>
              </a:spcBef>
              <a:spcAft>
                <a:spcPct val="0"/>
              </a:spcAft>
            </a:pPr>
            <a:r>
              <a:rPr lang="en-US" sz="1400" b="1" dirty="0" smtClean="0">
                <a:solidFill>
                  <a:srgbClr val="000000"/>
                </a:solidFill>
                <a:latin typeface="Calibri" pitchFamily="34" charset="0"/>
              </a:rPr>
              <a:t>Target Reconnaissance with medium field imaging </a:t>
            </a:r>
          </a:p>
          <a:p>
            <a:pPr algn="ctr" defTabSz="455242" fontAlgn="base">
              <a:spcBef>
                <a:spcPct val="0"/>
              </a:spcBef>
              <a:spcAft>
                <a:spcPct val="0"/>
              </a:spcAft>
            </a:pPr>
            <a:r>
              <a:rPr lang="en-US" sz="1200" dirty="0" smtClean="0">
                <a:solidFill>
                  <a:srgbClr val="000000"/>
                </a:solidFill>
                <a:latin typeface="Calibri" pitchFamily="34" charset="0"/>
              </a:rPr>
              <a:t>Shape, spin, and local environment</a:t>
            </a:r>
          </a:p>
        </p:txBody>
      </p:sp>
      <p:sp>
        <p:nvSpPr>
          <p:cNvPr id="13" name="TextBox 12"/>
          <p:cNvSpPr txBox="1"/>
          <p:nvPr/>
        </p:nvSpPr>
        <p:spPr>
          <a:xfrm flipH="1">
            <a:off x="7726519" y="5373807"/>
            <a:ext cx="2081898" cy="861774"/>
          </a:xfrm>
          <a:prstGeom prst="rect">
            <a:avLst/>
          </a:prstGeom>
          <a:noFill/>
        </p:spPr>
        <p:txBody>
          <a:bodyPr wrap="square" rtlCol="0">
            <a:spAutoFit/>
          </a:bodyPr>
          <a:lstStyle/>
          <a:p>
            <a:pPr algn="ctr" defTabSz="455242" fontAlgn="base">
              <a:spcBef>
                <a:spcPct val="0"/>
              </a:spcBef>
              <a:spcAft>
                <a:spcPct val="0"/>
              </a:spcAft>
            </a:pPr>
            <a:r>
              <a:rPr lang="en-US" sz="1400" b="1" dirty="0" smtClean="0">
                <a:solidFill>
                  <a:srgbClr val="000000"/>
                </a:solidFill>
                <a:latin typeface="Calibri" pitchFamily="34" charset="0"/>
              </a:rPr>
              <a:t>Close Proximity Imaging</a:t>
            </a:r>
          </a:p>
          <a:p>
            <a:pPr algn="ctr" defTabSz="455242" fontAlgn="base">
              <a:spcBef>
                <a:spcPct val="0"/>
              </a:spcBef>
              <a:spcAft>
                <a:spcPct val="0"/>
              </a:spcAft>
            </a:pPr>
            <a:r>
              <a:rPr lang="en-US" sz="1200" dirty="0" smtClean="0">
                <a:solidFill>
                  <a:srgbClr val="000000"/>
                </a:solidFill>
                <a:latin typeface="Calibri" pitchFamily="34" charset="0"/>
              </a:rPr>
              <a:t>Local scale morphology, terrain properties, landing site survey</a:t>
            </a:r>
            <a:endParaRPr lang="en-US" sz="1200" dirty="0">
              <a:solidFill>
                <a:srgbClr val="000000"/>
              </a:solidFill>
              <a:latin typeface="Calibri" pitchFamily="34" charset="0"/>
            </a:endParaRPr>
          </a:p>
        </p:txBody>
      </p:sp>
      <p:pic>
        <p:nvPicPr>
          <p:cNvPr id="14" name="Picture 13" descr="gal_11.jpg"/>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Effect>
                      <a14:saturation sat="0"/>
                    </a14:imgEffect>
                  </a14:imgLayer>
                </a14:imgProps>
              </a:ext>
              <a:ext uri="{28A0092B-C50C-407E-A947-70E740481C1C}">
                <a14:useLocalDpi xmlns:a14="http://schemas.microsoft.com/office/drawing/2010/main" val="0"/>
              </a:ext>
            </a:extLst>
          </a:blip>
          <a:srcRect r="23735"/>
          <a:stretch/>
        </p:blipFill>
        <p:spPr>
          <a:xfrm flipH="1">
            <a:off x="36146" y="6385840"/>
            <a:ext cx="1631880" cy="1386560"/>
          </a:xfrm>
          <a:prstGeom prst="rect">
            <a:avLst/>
          </a:prstGeom>
        </p:spPr>
      </p:pic>
      <p:pic>
        <p:nvPicPr>
          <p:cNvPr id="5" name="Picture 4"/>
          <p:cNvPicPr>
            <a:picLocks noChangeAspect="1"/>
          </p:cNvPicPr>
          <p:nvPr/>
        </p:nvPicPr>
        <p:blipFill>
          <a:blip r:embed="rId5"/>
          <a:stretch>
            <a:fillRect/>
          </a:stretch>
        </p:blipFill>
        <p:spPr>
          <a:xfrm>
            <a:off x="7514896" y="1078392"/>
            <a:ext cx="5945352" cy="4033844"/>
          </a:xfrm>
          <a:prstGeom prst="rect">
            <a:avLst/>
          </a:prstGeom>
        </p:spPr>
      </p:pic>
      <p:pic>
        <p:nvPicPr>
          <p:cNvPr id="4" name="Picture 3"/>
          <p:cNvPicPr>
            <a:picLocks noChangeAspect="1"/>
          </p:cNvPicPr>
          <p:nvPr/>
        </p:nvPicPr>
        <p:blipFill>
          <a:blip r:embed="rId6"/>
          <a:stretch>
            <a:fillRect/>
          </a:stretch>
        </p:blipFill>
        <p:spPr>
          <a:xfrm>
            <a:off x="10311443" y="5341385"/>
            <a:ext cx="3506158" cy="2431015"/>
          </a:xfrm>
          <a:prstGeom prst="rect">
            <a:avLst/>
          </a:prstGeom>
        </p:spPr>
      </p:pic>
    </p:spTree>
    <p:extLst>
      <p:ext uri="{BB962C8B-B14F-4D97-AF65-F5344CB8AC3E}">
        <p14:creationId xmlns:p14="http://schemas.microsoft.com/office/powerpoint/2010/main" val="3810096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666" y="128016"/>
            <a:ext cx="11162030" cy="585216"/>
          </a:xfrm>
        </p:spPr>
        <p:txBody>
          <a:bodyPr/>
          <a:lstStyle/>
          <a:p>
            <a:r>
              <a:rPr lang="en-US" sz="4400" dirty="0" smtClean="0"/>
              <a:t>NEA Scout Goals &amp; Objectives</a:t>
            </a:r>
            <a:endParaRPr lang="en-US" sz="4400" dirty="0"/>
          </a:p>
        </p:txBody>
      </p:sp>
      <p:sp>
        <p:nvSpPr>
          <p:cNvPr id="5" name="Content Placeholder 2"/>
          <p:cNvSpPr txBox="1">
            <a:spLocks/>
          </p:cNvSpPr>
          <p:nvPr/>
        </p:nvSpPr>
        <p:spPr bwMode="auto">
          <a:xfrm>
            <a:off x="260013" y="1171803"/>
            <a:ext cx="11049118" cy="2065383"/>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mj-lt"/>
              <a:buAutoNum type="arabicParenR"/>
            </a:pPr>
            <a:r>
              <a:rPr lang="en-US" sz="2400" b="1" dirty="0"/>
              <a:t>Design, develop, integrate and operate a spacecraft for the purpose of demonstrating a low cost reconnaissance capability </a:t>
            </a:r>
          </a:p>
          <a:p>
            <a:pPr lvl="0">
              <a:buFont typeface="+mj-lt"/>
              <a:buAutoNum type="arabicParenR"/>
            </a:pPr>
            <a:r>
              <a:rPr lang="en-US" sz="2400" b="1" dirty="0" smtClean="0"/>
              <a:t>Enable </a:t>
            </a:r>
            <a:r>
              <a:rPr lang="en-US" sz="2400" b="1" dirty="0"/>
              <a:t>asteroids as potential destinations for human exploration</a:t>
            </a:r>
          </a:p>
          <a:p>
            <a:pPr lvl="0">
              <a:buFont typeface="+mj-lt"/>
              <a:buAutoNum type="arabicParenR"/>
            </a:pPr>
            <a:r>
              <a:rPr lang="en-US" sz="2400" b="1" dirty="0"/>
              <a:t>Characterize a candidate NEA with an imager to address key SKG’s</a:t>
            </a:r>
          </a:p>
          <a:p>
            <a:endParaRPr lang="en-US" sz="1800" dirty="0" smtClean="0">
              <a:latin typeface="+mj-lt"/>
              <a:cs typeface="Arial" panose="020B0604020202020204" pitchFamily="34" charset="0"/>
            </a:endParaRPr>
          </a:p>
          <a:p>
            <a:pPr marL="457200" lvl="1" indent="0">
              <a:buNone/>
            </a:pPr>
            <a:endParaRPr lang="en-US" sz="2800" dirty="0" smtClean="0">
              <a:latin typeface="+mj-lt"/>
              <a:cs typeface="Arial" panose="020B0604020202020204" pitchFamily="34" charset="0"/>
            </a:endParaRPr>
          </a:p>
          <a:p>
            <a:endParaRPr lang="en-US" sz="1800" dirty="0" smtClean="0">
              <a:latin typeface="+mj-lt"/>
            </a:endParaRPr>
          </a:p>
        </p:txBody>
      </p:sp>
      <p:sp>
        <p:nvSpPr>
          <p:cNvPr id="6" name="Content Placeholder 2"/>
          <p:cNvSpPr txBox="1">
            <a:spLocks/>
          </p:cNvSpPr>
          <p:nvPr/>
        </p:nvSpPr>
        <p:spPr>
          <a:xfrm>
            <a:off x="8302515" y="3572330"/>
            <a:ext cx="4557844" cy="2366015"/>
          </a:xfrm>
          <a:prstGeom prst="rect">
            <a:avLst/>
          </a:prstGeom>
        </p:spPr>
        <p:txBody>
          <a:bodyPr/>
          <a:lstStyle>
            <a:lvl1pPr marL="342900" indent="-342900" algn="l" rtl="0" eaLnBrk="0" fontAlgn="base" hangingPunct="0">
              <a:spcBef>
                <a:spcPct val="20000"/>
              </a:spcBef>
              <a:spcAft>
                <a:spcPct val="0"/>
              </a:spcAft>
              <a:buClr>
                <a:schemeClr val="tx1"/>
              </a:buClr>
              <a:buFont typeface="Monotype Sorts" charset="2"/>
              <a:buChar char="u"/>
              <a:defRPr sz="1800" b="1">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charset="0"/>
              <a:buChar char="•"/>
              <a:defRPr sz="1600">
                <a:solidFill>
                  <a:schemeClr val="tx1"/>
                </a:solidFill>
                <a:latin typeface="+mn-lt"/>
                <a:ea typeface="+mn-ea"/>
                <a:cs typeface="ＭＳ Ｐゴシック"/>
              </a:defRPr>
            </a:lvl2pPr>
            <a:lvl3pPr marL="1085850" indent="-228600" algn="l" rtl="0" eaLnBrk="0" fontAlgn="base" hangingPunct="0">
              <a:spcBef>
                <a:spcPct val="20000"/>
              </a:spcBef>
              <a:spcAft>
                <a:spcPct val="0"/>
              </a:spcAft>
              <a:buFont typeface="Wingdings" pitchFamily="2" charset="2"/>
              <a:buChar char="§"/>
              <a:defRPr sz="1600">
                <a:solidFill>
                  <a:schemeClr val="tx1"/>
                </a:solidFill>
                <a:latin typeface="+mn-lt"/>
                <a:ea typeface="+mn-ea"/>
                <a:cs typeface="ＭＳ Ｐゴシック"/>
              </a:defRPr>
            </a:lvl3pPr>
            <a:lvl4pPr marL="1428750" indent="-228600" algn="l" rtl="0" eaLnBrk="0" fontAlgn="base" hangingPunct="0">
              <a:spcBef>
                <a:spcPct val="20000"/>
              </a:spcBef>
              <a:spcAft>
                <a:spcPct val="0"/>
              </a:spcAft>
              <a:buChar char="–"/>
              <a:defRPr sz="14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1400">
                <a:solidFill>
                  <a:schemeClr val="tx1"/>
                </a:solidFill>
                <a:latin typeface="+mn-lt"/>
                <a:ea typeface="+mn-ea"/>
                <a:cs typeface="ＭＳ Ｐゴシック"/>
              </a:defRPr>
            </a:lvl5pPr>
            <a:lvl6pPr marL="2514600" indent="-228600" algn="l" rtl="0" fontAlgn="base">
              <a:spcBef>
                <a:spcPct val="20000"/>
              </a:spcBef>
              <a:spcAft>
                <a:spcPct val="0"/>
              </a:spcAft>
              <a:defRPr sz="1400">
                <a:solidFill>
                  <a:schemeClr val="tx1"/>
                </a:solidFill>
                <a:latin typeface="+mn-lt"/>
                <a:ea typeface="+mn-ea"/>
              </a:defRPr>
            </a:lvl6pPr>
            <a:lvl7pPr marL="2971800" indent="-228600" algn="l" rtl="0" fontAlgn="base">
              <a:spcBef>
                <a:spcPct val="20000"/>
              </a:spcBef>
              <a:spcAft>
                <a:spcPct val="0"/>
              </a:spcAft>
              <a:defRPr sz="1400">
                <a:solidFill>
                  <a:schemeClr val="tx1"/>
                </a:solidFill>
                <a:latin typeface="+mn-lt"/>
                <a:ea typeface="+mn-ea"/>
              </a:defRPr>
            </a:lvl7pPr>
            <a:lvl8pPr marL="3429000" indent="-228600" algn="l" rtl="0" fontAlgn="base">
              <a:spcBef>
                <a:spcPct val="20000"/>
              </a:spcBef>
              <a:spcAft>
                <a:spcPct val="0"/>
              </a:spcAft>
              <a:defRPr sz="1400">
                <a:solidFill>
                  <a:schemeClr val="tx1"/>
                </a:solidFill>
                <a:latin typeface="+mn-lt"/>
                <a:ea typeface="+mn-ea"/>
              </a:defRPr>
            </a:lvl8pPr>
            <a:lvl9pPr marL="3886200" indent="-228600" algn="l" rtl="0" fontAlgn="base">
              <a:spcBef>
                <a:spcPct val="20000"/>
              </a:spcBef>
              <a:spcAft>
                <a:spcPct val="0"/>
              </a:spcAft>
              <a:defRPr sz="1400">
                <a:solidFill>
                  <a:schemeClr val="tx1"/>
                </a:solidFill>
                <a:latin typeface="+mn-lt"/>
                <a:ea typeface="+mn-ea"/>
              </a:defRPr>
            </a:lvl9pPr>
          </a:lstStyle>
          <a:p>
            <a:pPr marL="0" lvl="2" indent="0">
              <a:buClr>
                <a:schemeClr val="tx1"/>
              </a:buClr>
              <a:buNone/>
            </a:pPr>
            <a:r>
              <a:rPr lang="en-US" sz="2000" i="1" dirty="0" smtClean="0"/>
              <a:t>“</a:t>
            </a:r>
            <a:r>
              <a:rPr lang="en-US" sz="2000" i="1" dirty="0"/>
              <a:t>Robotic exploration is the principal method we use to explore the solar system, and is an essential precursor to human exploration of space.”</a:t>
            </a:r>
          </a:p>
          <a:p>
            <a:pPr marL="0" indent="0" algn="r">
              <a:buNone/>
            </a:pPr>
            <a:r>
              <a:rPr lang="en-US" dirty="0" smtClean="0">
                <a:cs typeface="Arial" panose="020B0604020202020204" pitchFamily="34" charset="0"/>
              </a:rPr>
              <a:t>SMD </a:t>
            </a:r>
            <a:r>
              <a:rPr lang="en-US" dirty="0">
                <a:cs typeface="Arial" panose="020B0604020202020204" pitchFamily="34" charset="0"/>
              </a:rPr>
              <a:t>Strategic Goals/Objectives</a:t>
            </a:r>
          </a:p>
          <a:p>
            <a:pPr marL="0" indent="0" algn="r">
              <a:buNone/>
            </a:pPr>
            <a:r>
              <a:rPr lang="en-US" dirty="0">
                <a:cs typeface="Arial" panose="020B0604020202020204" pitchFamily="34" charset="0"/>
              </a:rPr>
              <a:t>(Strategic Goal 1, Objective </a:t>
            </a:r>
            <a:r>
              <a:rPr lang="en-US" dirty="0" smtClean="0">
                <a:cs typeface="Arial" panose="020B0604020202020204" pitchFamily="34" charset="0"/>
              </a:rPr>
              <a:t>1.5)</a:t>
            </a:r>
            <a:endParaRPr lang="en-US" dirty="0">
              <a:cs typeface="Arial" panose="020B0604020202020204" pitchFamily="34" charset="0"/>
            </a:endParaRPr>
          </a:p>
          <a:p>
            <a:pPr marL="0" indent="0" algn="r">
              <a:buNone/>
            </a:pPr>
            <a:endParaRPr lang="en-US" sz="1200" dirty="0">
              <a:cs typeface="Arial" panose="020B0604020202020204" pitchFamily="34" charset="0"/>
            </a:endParaRPr>
          </a:p>
          <a:p>
            <a:pPr marL="0" indent="0">
              <a:buNone/>
            </a:pPr>
            <a:endParaRPr lang="en-US" b="0" dirty="0" smtClean="0">
              <a:cs typeface="Arial" panose="020B0604020202020204" pitchFamily="34" charset="0"/>
            </a:endParaRPr>
          </a:p>
          <a:p>
            <a:pPr marL="0" indent="0">
              <a:buNone/>
            </a:pPr>
            <a:endParaRPr lang="en-US" sz="1400" b="0" dirty="0">
              <a:cs typeface="Arial" panose="020B0604020202020204" pitchFamily="34" charset="0"/>
            </a:endParaRPr>
          </a:p>
        </p:txBody>
      </p:sp>
      <p:sp>
        <p:nvSpPr>
          <p:cNvPr id="7" name="Content Placeholder 2"/>
          <p:cNvSpPr txBox="1">
            <a:spLocks/>
          </p:cNvSpPr>
          <p:nvPr/>
        </p:nvSpPr>
        <p:spPr>
          <a:xfrm>
            <a:off x="1066143" y="3572330"/>
            <a:ext cx="4557844" cy="2754898"/>
          </a:xfrm>
          <a:prstGeom prst="rect">
            <a:avLst/>
          </a:prstGeom>
        </p:spPr>
        <p:txBody>
          <a:bodyPr/>
          <a:lstStyle>
            <a:lvl1pPr marL="342900" indent="-342900" algn="l" rtl="0" eaLnBrk="0" fontAlgn="base" hangingPunct="0">
              <a:spcBef>
                <a:spcPct val="20000"/>
              </a:spcBef>
              <a:spcAft>
                <a:spcPct val="0"/>
              </a:spcAft>
              <a:buClr>
                <a:schemeClr val="tx1"/>
              </a:buClr>
              <a:buFont typeface="Monotype Sorts" charset="2"/>
              <a:buChar char="u"/>
              <a:defRPr sz="1800" b="1">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charset="0"/>
              <a:buChar char="•"/>
              <a:defRPr sz="1600">
                <a:solidFill>
                  <a:schemeClr val="tx1"/>
                </a:solidFill>
                <a:latin typeface="+mn-lt"/>
                <a:ea typeface="+mn-ea"/>
                <a:cs typeface="ＭＳ Ｐゴシック"/>
              </a:defRPr>
            </a:lvl2pPr>
            <a:lvl3pPr marL="1085850" indent="-228600" algn="l" rtl="0" eaLnBrk="0" fontAlgn="base" hangingPunct="0">
              <a:spcBef>
                <a:spcPct val="20000"/>
              </a:spcBef>
              <a:spcAft>
                <a:spcPct val="0"/>
              </a:spcAft>
              <a:buFont typeface="Wingdings" pitchFamily="2" charset="2"/>
              <a:buChar char="§"/>
              <a:defRPr sz="1600">
                <a:solidFill>
                  <a:schemeClr val="tx1"/>
                </a:solidFill>
                <a:latin typeface="+mn-lt"/>
                <a:ea typeface="+mn-ea"/>
                <a:cs typeface="ＭＳ Ｐゴシック"/>
              </a:defRPr>
            </a:lvl3pPr>
            <a:lvl4pPr marL="1428750" indent="-228600" algn="l" rtl="0" eaLnBrk="0" fontAlgn="base" hangingPunct="0">
              <a:spcBef>
                <a:spcPct val="20000"/>
              </a:spcBef>
              <a:spcAft>
                <a:spcPct val="0"/>
              </a:spcAft>
              <a:buChar char="–"/>
              <a:defRPr sz="14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1400">
                <a:solidFill>
                  <a:schemeClr val="tx1"/>
                </a:solidFill>
                <a:latin typeface="+mn-lt"/>
                <a:ea typeface="+mn-ea"/>
                <a:cs typeface="ＭＳ Ｐゴシック"/>
              </a:defRPr>
            </a:lvl5pPr>
            <a:lvl6pPr marL="2514600" indent="-228600" algn="l" rtl="0" fontAlgn="base">
              <a:spcBef>
                <a:spcPct val="20000"/>
              </a:spcBef>
              <a:spcAft>
                <a:spcPct val="0"/>
              </a:spcAft>
              <a:defRPr sz="1400">
                <a:solidFill>
                  <a:schemeClr val="tx1"/>
                </a:solidFill>
                <a:latin typeface="+mn-lt"/>
                <a:ea typeface="+mn-ea"/>
              </a:defRPr>
            </a:lvl6pPr>
            <a:lvl7pPr marL="2971800" indent="-228600" algn="l" rtl="0" fontAlgn="base">
              <a:spcBef>
                <a:spcPct val="20000"/>
              </a:spcBef>
              <a:spcAft>
                <a:spcPct val="0"/>
              </a:spcAft>
              <a:defRPr sz="1400">
                <a:solidFill>
                  <a:schemeClr val="tx1"/>
                </a:solidFill>
                <a:latin typeface="+mn-lt"/>
                <a:ea typeface="+mn-ea"/>
              </a:defRPr>
            </a:lvl7pPr>
            <a:lvl8pPr marL="3429000" indent="-228600" algn="l" rtl="0" fontAlgn="base">
              <a:spcBef>
                <a:spcPct val="20000"/>
              </a:spcBef>
              <a:spcAft>
                <a:spcPct val="0"/>
              </a:spcAft>
              <a:defRPr sz="1400">
                <a:solidFill>
                  <a:schemeClr val="tx1"/>
                </a:solidFill>
                <a:latin typeface="+mn-lt"/>
                <a:ea typeface="+mn-ea"/>
              </a:defRPr>
            </a:lvl8pPr>
            <a:lvl9pPr marL="3886200" indent="-228600" algn="l" rtl="0" fontAlgn="base">
              <a:spcBef>
                <a:spcPct val="20000"/>
              </a:spcBef>
              <a:spcAft>
                <a:spcPct val="0"/>
              </a:spcAft>
              <a:defRPr sz="1400">
                <a:solidFill>
                  <a:schemeClr val="tx1"/>
                </a:solidFill>
                <a:latin typeface="+mn-lt"/>
                <a:ea typeface="+mn-ea"/>
              </a:defRPr>
            </a:lvl9pPr>
          </a:lstStyle>
          <a:p>
            <a:pPr marL="0" lvl="2" indent="0">
              <a:buClr>
                <a:schemeClr val="tx1"/>
              </a:buClr>
              <a:buNone/>
            </a:pPr>
            <a:r>
              <a:rPr lang="en-US" sz="2000" i="1" dirty="0" smtClean="0"/>
              <a:t>“</a:t>
            </a:r>
            <a:r>
              <a:rPr lang="en-US" sz="2000" i="1" dirty="0"/>
              <a:t>Precursor robotics, robotic missions that investigate candidate destinations and provide vital information to prepare for human explorers, will lay the groundwork for humans to achieve new milestones in deep space.”</a:t>
            </a:r>
          </a:p>
          <a:p>
            <a:pPr marL="0" indent="0" algn="r">
              <a:buNone/>
            </a:pPr>
            <a:r>
              <a:rPr lang="en-US" dirty="0">
                <a:cs typeface="Arial" panose="020B0604020202020204" pitchFamily="34" charset="0"/>
              </a:rPr>
              <a:t>HEOMD/AES Strategic </a:t>
            </a:r>
            <a:r>
              <a:rPr lang="en-US" dirty="0" smtClean="0">
                <a:cs typeface="Arial" panose="020B0604020202020204" pitchFamily="34" charset="0"/>
              </a:rPr>
              <a:t>Goals/Objectives</a:t>
            </a:r>
          </a:p>
          <a:p>
            <a:pPr marL="0" indent="0" algn="r">
              <a:buNone/>
            </a:pPr>
            <a:r>
              <a:rPr lang="en-US" dirty="0" smtClean="0">
                <a:cs typeface="Arial" panose="020B0604020202020204" pitchFamily="34" charset="0"/>
              </a:rPr>
              <a:t>(Strategic Goal </a:t>
            </a:r>
            <a:r>
              <a:rPr lang="en-US" dirty="0">
                <a:cs typeface="Arial" panose="020B0604020202020204" pitchFamily="34" charset="0"/>
              </a:rPr>
              <a:t>1, Objective 1.1</a:t>
            </a:r>
            <a:r>
              <a:rPr lang="en-US" dirty="0" smtClean="0">
                <a:cs typeface="Arial" panose="020B0604020202020204" pitchFamily="34" charset="0"/>
              </a:rPr>
              <a:t>)</a:t>
            </a:r>
          </a:p>
          <a:p>
            <a:pPr marL="0" indent="0" algn="r">
              <a:buNone/>
            </a:pPr>
            <a:endParaRPr lang="en-US" sz="1200" dirty="0">
              <a:cs typeface="Arial" panose="020B0604020202020204" pitchFamily="34" charset="0"/>
            </a:endParaRPr>
          </a:p>
          <a:p>
            <a:pPr marL="0" indent="0">
              <a:buNone/>
            </a:pPr>
            <a:endParaRPr lang="en-US" b="0" dirty="0" smtClean="0">
              <a:cs typeface="Arial" panose="020B0604020202020204" pitchFamily="34" charset="0"/>
            </a:endParaRPr>
          </a:p>
          <a:p>
            <a:pPr marL="0" indent="0">
              <a:buNone/>
            </a:pPr>
            <a:endParaRPr lang="en-US" sz="1400" b="0" dirty="0">
              <a:cs typeface="Arial" panose="020B0604020202020204" pitchFamily="34" charset="0"/>
            </a:endParaRPr>
          </a:p>
        </p:txBody>
      </p:sp>
    </p:spTree>
    <p:extLst>
      <p:ext uri="{BB962C8B-B14F-4D97-AF65-F5344CB8AC3E}">
        <p14:creationId xmlns:p14="http://schemas.microsoft.com/office/powerpoint/2010/main" val="1312617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666" y="128016"/>
            <a:ext cx="11162030" cy="585216"/>
          </a:xfrm>
        </p:spPr>
        <p:txBody>
          <a:bodyPr/>
          <a:lstStyle/>
          <a:p>
            <a:r>
              <a:rPr lang="en-US" dirty="0" smtClean="0"/>
              <a:t>Baseline Target Asteroid: 1991 VG</a:t>
            </a:r>
            <a:endParaRPr lang="en-US" dirty="0"/>
          </a:p>
        </p:txBody>
      </p:sp>
      <p:sp>
        <p:nvSpPr>
          <p:cNvPr id="9" name="Content Placeholder 2"/>
          <p:cNvSpPr>
            <a:spLocks noGrp="1"/>
          </p:cNvSpPr>
          <p:nvPr>
            <p:ph idx="1"/>
          </p:nvPr>
        </p:nvSpPr>
        <p:spPr>
          <a:xfrm>
            <a:off x="6557817" y="1227410"/>
            <a:ext cx="6670040" cy="5312340"/>
          </a:xfrm>
        </p:spPr>
        <p:txBody>
          <a:bodyPr/>
          <a:lstStyle/>
          <a:p>
            <a:r>
              <a:rPr lang="en-US" sz="2800" dirty="0" smtClean="0"/>
              <a:t>Diameter ~ 5 -12 meters</a:t>
            </a:r>
          </a:p>
          <a:p>
            <a:r>
              <a:rPr lang="en-US" sz="2800" dirty="0" smtClean="0"/>
              <a:t>Rotation period between a few minutes and less than 1 hour</a:t>
            </a:r>
          </a:p>
          <a:p>
            <a:r>
              <a:rPr lang="en-US" sz="2800" dirty="0" smtClean="0"/>
              <a:t>Unlikely to have a companion</a:t>
            </a:r>
          </a:p>
          <a:p>
            <a:r>
              <a:rPr lang="en-US" sz="2800" dirty="0" smtClean="0"/>
              <a:t>Unlikely to retain an exosphere or dust cloud</a:t>
            </a:r>
          </a:p>
          <a:p>
            <a:pPr lvl="1"/>
            <a:r>
              <a:rPr lang="en-US" sz="2800" dirty="0"/>
              <a:t>Solar radiation pressure sweeps dust on timescales of hours or day</a:t>
            </a:r>
          </a:p>
        </p:txBody>
      </p:sp>
      <p:pic>
        <p:nvPicPr>
          <p:cNvPr id="3" name="Picture 2"/>
          <p:cNvPicPr>
            <a:picLocks noChangeAspect="1"/>
          </p:cNvPicPr>
          <p:nvPr/>
        </p:nvPicPr>
        <p:blipFill>
          <a:blip r:embed="rId2"/>
          <a:stretch>
            <a:fillRect/>
          </a:stretch>
        </p:blipFill>
        <p:spPr>
          <a:xfrm>
            <a:off x="280409" y="1227410"/>
            <a:ext cx="5831846" cy="4360590"/>
          </a:xfrm>
          <a:prstGeom prst="rect">
            <a:avLst/>
          </a:prstGeom>
        </p:spPr>
      </p:pic>
      <p:sp>
        <p:nvSpPr>
          <p:cNvPr id="4" name="Rectangle 3"/>
          <p:cNvSpPr/>
          <p:nvPr/>
        </p:nvSpPr>
        <p:spPr>
          <a:xfrm>
            <a:off x="280409" y="5709763"/>
            <a:ext cx="5831846" cy="646331"/>
          </a:xfrm>
          <a:prstGeom prst="rect">
            <a:avLst/>
          </a:prstGeom>
        </p:spPr>
        <p:txBody>
          <a:bodyPr wrap="square">
            <a:spAutoFit/>
          </a:bodyPr>
          <a:lstStyle/>
          <a:p>
            <a:r>
              <a:rPr lang="en-US" dirty="0"/>
              <a:t>Near-Earth Asteroid 1991VG (marked with green lines) on 2017 May 30. This is a composite of several images obtained with the ESO VLT. The images have been combined in 7 stacks tracking the position of the asteroid, resulting in the object appearing as 7 dots as it moves in front of the background stars. The stars appear trailed due to the motion of the asteroid during each series. </a:t>
            </a:r>
            <a:r>
              <a:rPr lang="en-US" dirty="0" smtClean="0"/>
              <a:t>Credit </a:t>
            </a:r>
            <a:r>
              <a:rPr lang="en-US" dirty="0"/>
              <a:t>Hainaut/</a:t>
            </a:r>
            <a:r>
              <a:rPr lang="en-US" dirty="0" err="1"/>
              <a:t>Micheli</a:t>
            </a:r>
            <a:r>
              <a:rPr lang="en-US" dirty="0"/>
              <a:t>/</a:t>
            </a:r>
            <a:r>
              <a:rPr lang="en-US" dirty="0" err="1"/>
              <a:t>Koschny</a:t>
            </a:r>
            <a:endParaRPr lang="en-US" dirty="0"/>
          </a:p>
        </p:txBody>
      </p:sp>
    </p:spTree>
    <p:extLst>
      <p:ext uri="{BB962C8B-B14F-4D97-AF65-F5344CB8AC3E}">
        <p14:creationId xmlns:p14="http://schemas.microsoft.com/office/powerpoint/2010/main" val="1278237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287" y="128016"/>
            <a:ext cx="11509683" cy="948161"/>
          </a:xfrm>
        </p:spPr>
        <p:txBody>
          <a:bodyPr>
            <a:noAutofit/>
          </a:bodyPr>
          <a:lstStyle/>
          <a:p>
            <a:pPr eaLnBrk="1" hangingPunct="1"/>
            <a:r>
              <a:rPr lang="en-US" dirty="0"/>
              <a:t>Near Earth Asteroid </a:t>
            </a:r>
            <a:r>
              <a:rPr lang="en-US" dirty="0" smtClean="0"/>
              <a:t>Scout Mission Overview</a:t>
            </a:r>
            <a:r>
              <a:rPr lang="en-US" dirty="0"/>
              <a:t/>
            </a:r>
            <a:br>
              <a:rPr lang="en-US" dirty="0"/>
            </a:br>
            <a:endParaRPr lang="en-US" dirty="0"/>
          </a:p>
        </p:txBody>
      </p:sp>
      <p:sp>
        <p:nvSpPr>
          <p:cNvPr id="29699" name="Text Placeholder 2"/>
          <p:cNvSpPr>
            <a:spLocks noGrp="1"/>
          </p:cNvSpPr>
          <p:nvPr>
            <p:ph type="body" sz="quarter" idx="4294967295"/>
          </p:nvPr>
        </p:nvSpPr>
        <p:spPr>
          <a:xfrm>
            <a:off x="2162599" y="1379962"/>
            <a:ext cx="9927802" cy="3744065"/>
          </a:xfrm>
          <a:prstGeom prst="rect">
            <a:avLst/>
          </a:prstGeom>
        </p:spPr>
        <p:txBody>
          <a:bodyPr>
            <a:normAutofit/>
          </a:bodyPr>
          <a:lstStyle/>
          <a:p>
            <a:pPr>
              <a:buClr>
                <a:srgbClr val="000090"/>
              </a:buClr>
              <a:buFont typeface="Arial" charset="0"/>
              <a:buChar char="•"/>
            </a:pPr>
            <a:endParaRPr lang="en-US" dirty="0" smtClean="0">
              <a:solidFill>
                <a:srgbClr val="404040"/>
              </a:solidFill>
              <a:latin typeface="Arial" charset="0"/>
              <a:ea typeface="ヒラギノ角ゴ Pro W6" charset="0"/>
              <a:cs typeface="ヒラギノ角ゴ Pro W6" charset="0"/>
            </a:endParaRPr>
          </a:p>
          <a:p>
            <a:pPr marL="0" indent="0">
              <a:buClr>
                <a:srgbClr val="000090"/>
              </a:buClr>
              <a:buNone/>
            </a:pPr>
            <a:endParaRPr lang="en-US" dirty="0" smtClean="0">
              <a:solidFill>
                <a:srgbClr val="404040"/>
              </a:solidFill>
              <a:latin typeface="Arial" charset="0"/>
              <a:ea typeface="ヒラギノ角ゴ Pro W6" charset="0"/>
              <a:cs typeface="ヒラギノ角ゴ Pro W6" charset="0"/>
            </a:endParaRPr>
          </a:p>
          <a:p>
            <a:pPr marL="0" indent="0">
              <a:buClr>
                <a:srgbClr val="000090"/>
              </a:buClr>
              <a:buNone/>
            </a:pPr>
            <a:endParaRPr lang="en-US" dirty="0">
              <a:solidFill>
                <a:srgbClr val="404040"/>
              </a:solidFill>
              <a:latin typeface="Arial" charset="0"/>
              <a:ea typeface="ヒラギノ角ゴ Pro W6" charset="0"/>
              <a:cs typeface="ヒラギノ角ゴ Pro W6" charset="0"/>
            </a:endParaRPr>
          </a:p>
        </p:txBody>
      </p:sp>
      <p:grpSp>
        <p:nvGrpSpPr>
          <p:cNvPr id="6" name="Group 5"/>
          <p:cNvGrpSpPr/>
          <p:nvPr/>
        </p:nvGrpSpPr>
        <p:grpSpPr>
          <a:xfrm>
            <a:off x="2162599" y="1042768"/>
            <a:ext cx="9670093" cy="6573194"/>
            <a:chOff x="384175" y="920088"/>
            <a:chExt cx="8532435" cy="5799878"/>
          </a:xfrm>
        </p:grpSpPr>
        <p:pic>
          <p:nvPicPr>
            <p:cNvPr id="7" name="Picture 6"/>
            <p:cNvPicPr>
              <a:picLocks noChangeAspect="1"/>
            </p:cNvPicPr>
            <p:nvPr/>
          </p:nvPicPr>
          <p:blipFill>
            <a:blip r:embed="rId3"/>
            <a:stretch>
              <a:fillRect/>
            </a:stretch>
          </p:blipFill>
          <p:spPr>
            <a:xfrm>
              <a:off x="384175" y="920088"/>
              <a:ext cx="8519737" cy="5799878"/>
            </a:xfrm>
            <a:prstGeom prst="rect">
              <a:avLst/>
            </a:prstGeom>
          </p:spPr>
        </p:pic>
        <p:pic>
          <p:nvPicPr>
            <p:cNvPr id="8" name="Picture 7"/>
            <p:cNvPicPr>
              <a:picLocks noChangeAspect="1"/>
            </p:cNvPicPr>
            <p:nvPr/>
          </p:nvPicPr>
          <p:blipFill>
            <a:blip r:embed="rId4"/>
            <a:stretch>
              <a:fillRect/>
            </a:stretch>
          </p:blipFill>
          <p:spPr>
            <a:xfrm>
              <a:off x="7486880" y="1217613"/>
              <a:ext cx="1314220" cy="1736959"/>
            </a:xfrm>
            <a:prstGeom prst="rect">
              <a:avLst/>
            </a:prstGeom>
            <a:ln>
              <a:solidFill>
                <a:srgbClr val="FFFFFF"/>
              </a:solidFill>
            </a:ln>
          </p:spPr>
        </p:pic>
        <p:sp>
          <p:nvSpPr>
            <p:cNvPr id="10" name="TextBox 9"/>
            <p:cNvSpPr txBox="1"/>
            <p:nvPr/>
          </p:nvSpPr>
          <p:spPr>
            <a:xfrm>
              <a:off x="814221" y="6242770"/>
              <a:ext cx="162998" cy="219970"/>
            </a:xfrm>
            <a:prstGeom prst="rect">
              <a:avLst/>
            </a:prstGeom>
            <a:noFill/>
          </p:spPr>
          <p:txBody>
            <a:bodyPr wrap="none" rtlCol="0">
              <a:spAutoFit/>
            </a:bodyPr>
            <a:lstStyle/>
            <a:p>
              <a:endParaRPr lang="en-US" sz="1020" dirty="0"/>
            </a:p>
          </p:txBody>
        </p:sp>
        <p:sp>
          <p:nvSpPr>
            <p:cNvPr id="11" name="TextBox 10"/>
            <p:cNvSpPr txBox="1"/>
            <p:nvPr/>
          </p:nvSpPr>
          <p:spPr>
            <a:xfrm>
              <a:off x="7418001" y="2984411"/>
              <a:ext cx="1498609" cy="266136"/>
            </a:xfrm>
            <a:prstGeom prst="rect">
              <a:avLst/>
            </a:prstGeom>
            <a:noFill/>
          </p:spPr>
          <p:txBody>
            <a:bodyPr wrap="square" rtlCol="0">
              <a:spAutoFit/>
            </a:bodyPr>
            <a:lstStyle/>
            <a:p>
              <a:pPr algn="ctr"/>
              <a:r>
                <a:rPr lang="en-US" sz="1360" b="1" dirty="0" smtClean="0">
                  <a:solidFill>
                    <a:srgbClr val="FFFFFF"/>
                  </a:solidFill>
                </a:rPr>
                <a:t>JPL</a:t>
              </a:r>
              <a:endParaRPr lang="en-US" sz="1360" b="1" dirty="0">
                <a:solidFill>
                  <a:srgbClr val="FFFFFF"/>
                </a:solidFill>
              </a:endParaRPr>
            </a:p>
          </p:txBody>
        </p:sp>
        <p:sp>
          <p:nvSpPr>
            <p:cNvPr id="34" name="TextBox 33"/>
            <p:cNvSpPr txBox="1"/>
            <p:nvPr/>
          </p:nvSpPr>
          <p:spPr>
            <a:xfrm>
              <a:off x="2681455" y="5807976"/>
              <a:ext cx="3025072" cy="841859"/>
            </a:xfrm>
            <a:prstGeom prst="rect">
              <a:avLst/>
            </a:prstGeom>
            <a:noFill/>
          </p:spPr>
          <p:txBody>
            <a:bodyPr wrap="square" rtlCol="0">
              <a:spAutoFit/>
            </a:bodyPr>
            <a:lstStyle/>
            <a:p>
              <a:pPr algn="ctr"/>
              <a:r>
                <a:rPr lang="en-US" sz="1400" b="1" dirty="0">
                  <a:solidFill>
                    <a:srgbClr val="FFFFFF"/>
                  </a:solidFill>
                </a:rPr>
                <a:t>Target Detection and Approach: </a:t>
              </a:r>
            </a:p>
            <a:p>
              <a:pPr algn="ctr"/>
              <a:r>
                <a:rPr lang="en-US" sz="1400" dirty="0">
                  <a:solidFill>
                    <a:srgbClr val="FFFFFF"/>
                  </a:solidFill>
                </a:rPr>
                <a:t>50K km, Light source observation</a:t>
              </a:r>
            </a:p>
            <a:p>
              <a:pPr algn="ctr"/>
              <a:r>
                <a:rPr lang="en-US" sz="1400" b="1" dirty="0">
                  <a:solidFill>
                    <a:srgbClr val="FFFF00"/>
                  </a:solidFill>
                </a:rPr>
                <a:t>SKGs: Ephemeris determination and composition </a:t>
              </a:r>
              <a:r>
                <a:rPr lang="en-US" sz="1400" b="1" dirty="0" smtClean="0">
                  <a:solidFill>
                    <a:srgbClr val="FFFF00"/>
                  </a:solidFill>
                </a:rPr>
                <a:t>assessment</a:t>
              </a:r>
              <a:endParaRPr lang="en-US" sz="1400" b="1" dirty="0">
                <a:solidFill>
                  <a:srgbClr val="FFFF00"/>
                </a:solidFill>
              </a:endParaRPr>
            </a:p>
          </p:txBody>
        </p:sp>
        <p:pic>
          <p:nvPicPr>
            <p:cNvPr id="35" name="Picture 7" descr="Itokawa_10cmpx.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82494" y="1631374"/>
              <a:ext cx="957018" cy="734611"/>
            </a:xfrm>
            <a:prstGeom prst="rect">
              <a:avLst/>
            </a:prstGeom>
            <a:noFill/>
            <a:ln w="9525">
              <a:solidFill>
                <a:srgbClr val="FFFFFF"/>
              </a:solidFill>
              <a:miter lim="800000"/>
              <a:headEnd/>
              <a:tailEnd/>
            </a:ln>
            <a:extLst>
              <a:ext uri="{909E8E84-426E-40dd-AFC4-6F175D3DCCD1}">
                <a14:hiddenFill xmlns="" xmlns:a14="http://schemas.microsoft.com/office/drawing/2010/main">
                  <a:solidFill>
                    <a:srgbClr val="FFFFFF"/>
                  </a:solidFill>
                </a14:hiddenFill>
              </a:ext>
            </a:extLst>
          </p:spPr>
        </p:pic>
        <p:sp>
          <p:nvSpPr>
            <p:cNvPr id="36" name="TextBox 35"/>
            <p:cNvSpPr txBox="1"/>
            <p:nvPr/>
          </p:nvSpPr>
          <p:spPr>
            <a:xfrm>
              <a:off x="4644044" y="966722"/>
              <a:ext cx="2539823" cy="1031957"/>
            </a:xfrm>
            <a:prstGeom prst="rect">
              <a:avLst/>
            </a:prstGeom>
            <a:noFill/>
          </p:spPr>
          <p:txBody>
            <a:bodyPr wrap="square" rtlCol="0">
              <a:spAutoFit/>
            </a:bodyPr>
            <a:lstStyle/>
            <a:p>
              <a:pPr algn="ctr"/>
              <a:r>
                <a:rPr lang="en-US" sz="1400" b="1" dirty="0">
                  <a:solidFill>
                    <a:schemeClr val="bg1"/>
                  </a:solidFill>
                </a:rPr>
                <a:t>Close Proximity Science</a:t>
              </a:r>
            </a:p>
            <a:p>
              <a:pPr algn="ctr"/>
              <a:r>
                <a:rPr lang="en-US" sz="1400" dirty="0">
                  <a:solidFill>
                    <a:schemeClr val="bg1"/>
                  </a:solidFill>
                </a:rPr>
                <a:t>High-resolution imaging, </a:t>
              </a:r>
            </a:p>
            <a:p>
              <a:pPr algn="ctr"/>
              <a:r>
                <a:rPr lang="en-US" sz="1400" dirty="0">
                  <a:solidFill>
                    <a:schemeClr val="bg1"/>
                  </a:solidFill>
                </a:rPr>
                <a:t>10 /px </a:t>
              </a:r>
              <a:r>
                <a:rPr lang="en-US" sz="1400" dirty="0" smtClean="0">
                  <a:solidFill>
                    <a:schemeClr val="bg1"/>
                  </a:solidFill>
                </a:rPr>
                <a:t> </a:t>
              </a:r>
              <a:r>
                <a:rPr lang="en-US" sz="1400" dirty="0">
                  <a:solidFill>
                    <a:schemeClr val="bg1"/>
                  </a:solidFill>
                </a:rPr>
                <a:t>over &gt;30% surface</a:t>
              </a:r>
            </a:p>
            <a:p>
              <a:pPr algn="ctr"/>
              <a:r>
                <a:rPr lang="en-US" sz="1400" b="1" dirty="0">
                  <a:solidFill>
                    <a:srgbClr val="FFFF00"/>
                  </a:solidFill>
                </a:rPr>
                <a:t>SKGs: Local morphology Regolith properties</a:t>
              </a:r>
            </a:p>
          </p:txBody>
        </p:sp>
        <p:sp>
          <p:nvSpPr>
            <p:cNvPr id="37" name="TextBox 36"/>
            <p:cNvSpPr txBox="1"/>
            <p:nvPr/>
          </p:nvSpPr>
          <p:spPr>
            <a:xfrm>
              <a:off x="468982" y="3393120"/>
              <a:ext cx="2785821" cy="1031957"/>
            </a:xfrm>
            <a:prstGeom prst="rect">
              <a:avLst/>
            </a:prstGeom>
            <a:noFill/>
          </p:spPr>
          <p:txBody>
            <a:bodyPr wrap="square" rtlCol="0">
              <a:spAutoFit/>
            </a:bodyPr>
            <a:lstStyle/>
            <a:p>
              <a:pPr algn="ctr"/>
              <a:r>
                <a:rPr lang="en-US" sz="1400" b="1" dirty="0">
                  <a:solidFill>
                    <a:schemeClr val="bg1"/>
                  </a:solidFill>
                </a:rPr>
                <a:t>NEA Reconnaissance </a:t>
              </a:r>
            </a:p>
            <a:p>
              <a:pPr algn="ctr"/>
              <a:r>
                <a:rPr lang="en-US" sz="1400" dirty="0">
                  <a:solidFill>
                    <a:schemeClr val="bg1"/>
                  </a:solidFill>
                </a:rPr>
                <a:t>&lt;100 km distance at encounter</a:t>
              </a:r>
            </a:p>
            <a:p>
              <a:pPr algn="ctr"/>
              <a:r>
                <a:rPr lang="en-US" sz="1400" dirty="0">
                  <a:solidFill>
                    <a:schemeClr val="bg1"/>
                  </a:solidFill>
                </a:rPr>
                <a:t>50 cm/px resolution over 80% surface</a:t>
              </a:r>
            </a:p>
            <a:p>
              <a:pPr algn="ctr"/>
              <a:r>
                <a:rPr lang="en-US" sz="1400" b="1" dirty="0">
                  <a:solidFill>
                    <a:srgbClr val="FFFF00"/>
                  </a:solidFill>
                </a:rPr>
                <a:t>SKGs:  volume, global shape, spin  properties, local environment</a:t>
              </a:r>
            </a:p>
          </p:txBody>
        </p:sp>
      </p:grpSp>
      <p:pic>
        <p:nvPicPr>
          <p:cNvPr id="22" name="Picture 21" descr="gal_11.jpg"/>
          <p:cNvPicPr>
            <a:picLocks noChangeAspect="1"/>
          </p:cNvPicPr>
          <p:nvPr/>
        </p:nvPicPr>
        <p:blipFill rotWithShape="1">
          <a:blip r:embed="rId6">
            <a:alphaModFix/>
            <a:extLst>
              <a:ext uri="{BEBA8EAE-BF5A-486C-A8C5-ECC9F3942E4B}">
                <a14:imgProps xmlns:a14="http://schemas.microsoft.com/office/drawing/2010/main">
                  <a14:imgLayer r:embed="rId7">
                    <a14:imgEffect>
                      <a14:artisticBlur/>
                    </a14:imgEffect>
                    <a14:imgEffect>
                      <a14:saturation sat="0"/>
                    </a14:imgEffect>
                    <a14:imgEffect>
                      <a14:brightnessContrast bright="20000"/>
                    </a14:imgEffect>
                  </a14:imgLayer>
                </a14:imgProps>
              </a:ext>
              <a:ext uri="{28A0092B-C50C-407E-A947-70E740481C1C}">
                <a14:useLocalDpi xmlns:a14="http://schemas.microsoft.com/office/drawing/2010/main" val="0"/>
              </a:ext>
            </a:extLst>
          </a:blip>
          <a:srcRect l="4053" t="29132" r="51636" b="16690"/>
          <a:stretch/>
        </p:blipFill>
        <p:spPr>
          <a:xfrm>
            <a:off x="3713480" y="3022600"/>
            <a:ext cx="1021926" cy="809653"/>
          </a:xfrm>
          <a:prstGeom prst="rect">
            <a:avLst/>
          </a:prstGeom>
          <a:ln>
            <a:solidFill>
              <a:schemeClr val="bg1"/>
            </a:solidFill>
          </a:ln>
        </p:spPr>
      </p:pic>
      <p:grpSp>
        <p:nvGrpSpPr>
          <p:cNvPr id="9" name="Group 8"/>
          <p:cNvGrpSpPr/>
          <p:nvPr/>
        </p:nvGrpSpPr>
        <p:grpSpPr>
          <a:xfrm>
            <a:off x="2854681" y="5453624"/>
            <a:ext cx="2028201" cy="2026119"/>
            <a:chOff x="994836" y="4812021"/>
            <a:chExt cx="1789589" cy="1787752"/>
          </a:xfrm>
        </p:grpSpPr>
        <p:pic>
          <p:nvPicPr>
            <p:cNvPr id="24" name="Picture 23" descr="starfield-background.png"/>
            <p:cNvPicPr>
              <a:picLocks noChangeAspect="1"/>
            </p:cNvPicPr>
            <p:nvPr/>
          </p:nvPicPr>
          <p:blipFill rotWithShape="1">
            <a:blip r:embed="rId8">
              <a:alphaModFix amt="56000"/>
              <a:extLst>
                <a:ext uri="{28A0092B-C50C-407E-A947-70E740481C1C}">
                  <a14:useLocalDpi xmlns:a14="http://schemas.microsoft.com/office/drawing/2010/main" val="0"/>
                </a:ext>
              </a:extLst>
            </a:blip>
            <a:srcRect l="34202" t="18931" r="23865" b="39622"/>
            <a:stretch/>
          </p:blipFill>
          <p:spPr>
            <a:xfrm>
              <a:off x="994836" y="4812021"/>
              <a:ext cx="1685446" cy="1787752"/>
            </a:xfrm>
            <a:prstGeom prst="rect">
              <a:avLst/>
            </a:prstGeom>
            <a:ln w="12700" cmpd="sng">
              <a:solidFill>
                <a:srgbClr val="FFFF00"/>
              </a:solidFill>
            </a:ln>
          </p:spPr>
        </p:pic>
        <p:sp>
          <p:nvSpPr>
            <p:cNvPr id="25" name="TextBox 24"/>
            <p:cNvSpPr txBox="1"/>
            <p:nvPr/>
          </p:nvSpPr>
          <p:spPr>
            <a:xfrm>
              <a:off x="1860730" y="5753949"/>
              <a:ext cx="923695" cy="488822"/>
            </a:xfrm>
            <a:prstGeom prst="rect">
              <a:avLst/>
            </a:prstGeom>
            <a:noFill/>
            <a:ln>
              <a:noFill/>
            </a:ln>
          </p:spPr>
          <p:txBody>
            <a:bodyPr wrap="square" rtlCol="0">
              <a:spAutoFit/>
            </a:bodyPr>
            <a:lstStyle/>
            <a:p>
              <a:r>
                <a:rPr lang="en-US" sz="1400" dirty="0">
                  <a:solidFill>
                    <a:srgbClr val="FFFFFF"/>
                  </a:solidFill>
                </a:rPr>
                <a:t>Reference </a:t>
              </a:r>
            </a:p>
            <a:p>
              <a:r>
                <a:rPr lang="en-US" sz="1600" dirty="0">
                  <a:solidFill>
                    <a:srgbClr val="FFFFFF"/>
                  </a:solidFill>
                </a:rPr>
                <a:t>stars</a:t>
              </a:r>
            </a:p>
          </p:txBody>
        </p:sp>
        <p:cxnSp>
          <p:nvCxnSpPr>
            <p:cNvPr id="26" name="Straight Arrow Connector 25"/>
            <p:cNvCxnSpPr/>
            <p:nvPr/>
          </p:nvCxnSpPr>
          <p:spPr>
            <a:xfrm flipV="1">
              <a:off x="2105879" y="5151420"/>
              <a:ext cx="163188" cy="520130"/>
            </a:xfrm>
            <a:prstGeom prst="straightConnector1">
              <a:avLst/>
            </a:prstGeom>
            <a:ln>
              <a:solidFill>
                <a:srgbClr val="FFFFFF"/>
              </a:solidFill>
              <a:tailEnd type="arrow"/>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flipH="1">
              <a:off x="1815226" y="5671550"/>
              <a:ext cx="290653" cy="180180"/>
            </a:xfrm>
            <a:prstGeom prst="straightConnector1">
              <a:avLst/>
            </a:prstGeom>
            <a:ln>
              <a:solidFill>
                <a:srgbClr val="FFFFFF"/>
              </a:solidFill>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H="1">
              <a:off x="1512441" y="5671550"/>
              <a:ext cx="593437" cy="635224"/>
            </a:xfrm>
            <a:prstGeom prst="straightConnector1">
              <a:avLst/>
            </a:prstGeom>
            <a:ln>
              <a:solidFill>
                <a:srgbClr val="FFFFFF"/>
              </a:solidFill>
              <a:tailEnd type="arrow"/>
            </a:ln>
          </p:spPr>
          <p:style>
            <a:lnRef idx="1">
              <a:schemeClr val="dk1"/>
            </a:lnRef>
            <a:fillRef idx="0">
              <a:schemeClr val="dk1"/>
            </a:fillRef>
            <a:effectRef idx="0">
              <a:schemeClr val="dk1"/>
            </a:effectRef>
            <a:fontRef idx="minor">
              <a:schemeClr val="tx1"/>
            </a:fontRef>
          </p:style>
        </p:cxnSp>
        <p:sp>
          <p:nvSpPr>
            <p:cNvPr id="29" name="Rectangle 28"/>
            <p:cNvSpPr/>
            <p:nvPr/>
          </p:nvSpPr>
          <p:spPr>
            <a:xfrm>
              <a:off x="1393855" y="5428083"/>
              <a:ext cx="237171" cy="286756"/>
            </a:xfrm>
            <a:prstGeom prst="rect">
              <a:avLst/>
            </a:prstGeom>
            <a:no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20" dirty="0">
                <a:solidFill>
                  <a:srgbClr val="FFFFFF"/>
                </a:solidFill>
              </a:endParaRPr>
            </a:p>
          </p:txBody>
        </p:sp>
        <p:sp>
          <p:nvSpPr>
            <p:cNvPr id="30" name="TextBox 29"/>
            <p:cNvSpPr txBox="1"/>
            <p:nvPr/>
          </p:nvSpPr>
          <p:spPr>
            <a:xfrm>
              <a:off x="1217094" y="5176070"/>
              <a:ext cx="600843" cy="271568"/>
            </a:xfrm>
            <a:prstGeom prst="rect">
              <a:avLst/>
            </a:prstGeom>
            <a:noFill/>
            <a:ln>
              <a:noFill/>
            </a:ln>
          </p:spPr>
          <p:txBody>
            <a:bodyPr wrap="none" rtlCol="0">
              <a:spAutoFit/>
            </a:bodyPr>
            <a:lstStyle/>
            <a:p>
              <a:r>
                <a:rPr lang="en-US" sz="1400" dirty="0">
                  <a:solidFill>
                    <a:srgbClr val="FFFFFF"/>
                  </a:solidFill>
                </a:rPr>
                <a:t>Target</a:t>
              </a:r>
              <a:endParaRPr lang="en-US" sz="2000" dirty="0">
                <a:solidFill>
                  <a:srgbClr val="FFFFFF"/>
                </a:solidFill>
              </a:endParaRPr>
            </a:p>
          </p:txBody>
        </p:sp>
      </p:grpSp>
    </p:spTree>
    <p:extLst>
      <p:ext uri="{BB962C8B-B14F-4D97-AF65-F5344CB8AC3E}">
        <p14:creationId xmlns:p14="http://schemas.microsoft.com/office/powerpoint/2010/main" val="1849805481"/>
      </p:ext>
    </p:extLst>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03695" y="2763521"/>
            <a:ext cx="5217583" cy="320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Slide Number Placeholder 1"/>
          <p:cNvSpPr>
            <a:spLocks noGrp="1"/>
          </p:cNvSpPr>
          <p:nvPr>
            <p:ph type="sldNum" sz="quarter" idx="12"/>
          </p:nvPr>
        </p:nvSpPr>
        <p:spPr>
          <a:xfrm>
            <a:off x="8636000" y="7203864"/>
            <a:ext cx="2302933" cy="4138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3632" tIns="51816" rIns="103632" bIns="51816" numCol="1" anchor="t"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841985" indent="-323840">
              <a:defRPr>
                <a:solidFill>
                  <a:schemeClr val="tx1"/>
                </a:solidFill>
                <a:latin typeface="Arial" panose="020B0604020202020204" pitchFamily="34" charset="0"/>
                <a:ea typeface="ＭＳ Ｐゴシック" panose="020B0600070205080204" pitchFamily="34" charset="-128"/>
              </a:defRPr>
            </a:lvl2pPr>
            <a:lvl3pPr marL="1295362" indent="-259072">
              <a:defRPr>
                <a:solidFill>
                  <a:schemeClr val="tx1"/>
                </a:solidFill>
                <a:latin typeface="Arial" panose="020B0604020202020204" pitchFamily="34" charset="0"/>
                <a:ea typeface="ＭＳ Ｐゴシック" panose="020B0600070205080204" pitchFamily="34" charset="-128"/>
              </a:defRPr>
            </a:lvl3pPr>
            <a:lvl4pPr marL="1813507" indent="-259072">
              <a:defRPr>
                <a:solidFill>
                  <a:schemeClr val="tx1"/>
                </a:solidFill>
                <a:latin typeface="Arial" panose="020B0604020202020204" pitchFamily="34" charset="0"/>
                <a:ea typeface="ＭＳ Ｐゴシック" panose="020B0600070205080204" pitchFamily="34" charset="-128"/>
              </a:defRPr>
            </a:lvl4pPr>
            <a:lvl5pPr marL="2331651" indent="-259072">
              <a:defRPr>
                <a:solidFill>
                  <a:schemeClr val="tx1"/>
                </a:solidFill>
                <a:latin typeface="Arial" panose="020B0604020202020204" pitchFamily="34" charset="0"/>
                <a:ea typeface="ＭＳ Ｐゴシック" panose="020B0600070205080204" pitchFamily="34" charset="-128"/>
              </a:defRPr>
            </a:lvl5pPr>
            <a:lvl6pPr marL="2849796" indent="-25907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367941" indent="-25907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886086" indent="-25907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404230" indent="-259072"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l" defTabSz="1036290" eaLnBrk="1" fontAlgn="base" hangingPunct="1">
              <a:spcBef>
                <a:spcPct val="0"/>
              </a:spcBef>
              <a:spcAft>
                <a:spcPct val="0"/>
              </a:spcAft>
            </a:pPr>
            <a:fld id="{B30FB471-4059-49F1-BB6B-73957874A8AB}" type="slidenum">
              <a:rPr lang="en-US" altLang="en-US" sz="2040">
                <a:solidFill>
                  <a:srgbClr val="000000"/>
                </a:solidFill>
              </a:rPr>
              <a:pPr algn="l" defTabSz="1036290" eaLnBrk="1" fontAlgn="base" hangingPunct="1">
                <a:spcBef>
                  <a:spcPct val="0"/>
                </a:spcBef>
                <a:spcAft>
                  <a:spcPct val="0"/>
                </a:spcAft>
              </a:pPr>
              <a:t>8</a:t>
            </a:fld>
            <a:endParaRPr lang="en-US" altLang="en-US" sz="2040">
              <a:solidFill>
                <a:srgbClr val="000000"/>
              </a:solidFill>
            </a:endParaRPr>
          </a:p>
        </p:txBody>
      </p:sp>
      <p:sp>
        <p:nvSpPr>
          <p:cNvPr id="3" name="Rectangle 2"/>
          <p:cNvSpPr txBox="1">
            <a:spLocks noChangeArrowheads="1"/>
          </p:cNvSpPr>
          <p:nvPr/>
        </p:nvSpPr>
        <p:spPr bwMode="auto">
          <a:xfrm>
            <a:off x="1160463" y="127742"/>
            <a:ext cx="8355330" cy="584729"/>
          </a:xfrm>
          <a:prstGeom prst="rect">
            <a:avLst/>
          </a:prstGeom>
          <a:noFill/>
          <a:ln w="9525">
            <a:noFill/>
            <a:miter lim="800000"/>
            <a:headEnd/>
            <a:tailEnd/>
          </a:ln>
        </p:spPr>
        <p:txBody>
          <a:bodyPr anchor="ctr"/>
          <a:lstStyle/>
          <a:p>
            <a:pPr>
              <a:defRPr/>
            </a:pPr>
            <a:r>
              <a:rPr lang="en-US" sz="4001" b="1" dirty="0">
                <a:solidFill>
                  <a:srgbClr val="FFFFFF"/>
                </a:solidFill>
                <a:latin typeface="Arial"/>
              </a:rPr>
              <a:t>Flight System Overview</a:t>
            </a:r>
            <a:endParaRPr lang="en-US" sz="4001" b="1" i="1" kern="0" dirty="0">
              <a:solidFill>
                <a:srgbClr val="FFFFFF"/>
              </a:solidFill>
              <a:latin typeface="Arial"/>
            </a:endParaRPr>
          </a:p>
        </p:txBody>
      </p:sp>
      <p:sp>
        <p:nvSpPr>
          <p:cNvPr id="9221" name="TextBox 20"/>
          <p:cNvSpPr txBox="1">
            <a:spLocks noChangeArrowheads="1"/>
          </p:cNvSpPr>
          <p:nvPr/>
        </p:nvSpPr>
        <p:spPr bwMode="auto">
          <a:xfrm>
            <a:off x="10670406" y="2088833"/>
            <a:ext cx="1362873"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Rad Tolerant Avionics</a:t>
            </a:r>
          </a:p>
          <a:p>
            <a:pPr algn="ctr" eaLnBrk="1" hangingPunct="1"/>
            <a:r>
              <a:rPr lang="en-US" altLang="en-US" sz="1020">
                <a:solidFill>
                  <a:srgbClr val="000000"/>
                </a:solidFill>
                <a:latin typeface="Calibri" panose="020F0502020204030204" pitchFamily="34" charset="0"/>
                <a:cs typeface="Arial" panose="020B0604020202020204" pitchFamily="34" charset="0"/>
              </a:rPr>
              <a:t>(JPL)</a:t>
            </a:r>
          </a:p>
        </p:txBody>
      </p:sp>
      <p:sp>
        <p:nvSpPr>
          <p:cNvPr id="9222" name="TextBox 28"/>
          <p:cNvSpPr txBox="1">
            <a:spLocks noChangeArrowheads="1"/>
          </p:cNvSpPr>
          <p:nvPr/>
        </p:nvSpPr>
        <p:spPr bwMode="auto">
          <a:xfrm>
            <a:off x="8725624" y="1971887"/>
            <a:ext cx="83548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Star Tracker</a:t>
            </a:r>
          </a:p>
          <a:p>
            <a:pPr algn="ctr" eaLnBrk="1" hangingPunct="1"/>
            <a:r>
              <a:rPr lang="en-US" altLang="en-US" sz="1020">
                <a:solidFill>
                  <a:srgbClr val="000000"/>
                </a:solidFill>
                <a:latin typeface="Calibri" panose="020F0502020204030204" pitchFamily="34" charset="0"/>
                <a:cs typeface="Arial" panose="020B0604020202020204" pitchFamily="34" charset="0"/>
              </a:rPr>
              <a:t>(BCT)</a:t>
            </a:r>
          </a:p>
        </p:txBody>
      </p:sp>
      <p:pic>
        <p:nvPicPr>
          <p:cNvPr id="9223" name="Picture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03909" y="1156865"/>
            <a:ext cx="1126278" cy="843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Content Placeholder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74917" y="3024400"/>
            <a:ext cx="9175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Box 35"/>
          <p:cNvSpPr txBox="1">
            <a:spLocks noChangeArrowheads="1"/>
          </p:cNvSpPr>
          <p:nvPr/>
        </p:nvSpPr>
        <p:spPr bwMode="auto">
          <a:xfrm>
            <a:off x="10732030" y="3794443"/>
            <a:ext cx="1495107"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Iris 2.0 Transponder</a:t>
            </a:r>
          </a:p>
          <a:p>
            <a:pPr algn="ctr" eaLnBrk="1" hangingPunct="1"/>
            <a:r>
              <a:rPr lang="en-US" altLang="en-US" sz="1020">
                <a:solidFill>
                  <a:srgbClr val="000000"/>
                </a:solidFill>
                <a:latin typeface="Calibri" panose="020F0502020204030204" pitchFamily="34" charset="0"/>
                <a:cs typeface="Arial" panose="020B0604020202020204" pitchFamily="34" charset="0"/>
              </a:rPr>
              <a:t>(JPL)</a:t>
            </a:r>
          </a:p>
        </p:txBody>
      </p:sp>
      <p:pic>
        <p:nvPicPr>
          <p:cNvPr id="9226" name="Picture 8" descr="080317-0836-03-c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7002" y="4690428"/>
            <a:ext cx="1081299" cy="78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TextBox 38"/>
          <p:cNvSpPr txBox="1">
            <a:spLocks noChangeArrowheads="1"/>
          </p:cNvSpPr>
          <p:nvPr/>
        </p:nvSpPr>
        <p:spPr bwMode="auto">
          <a:xfrm>
            <a:off x="6725286" y="5451476"/>
            <a:ext cx="1401551"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TRAC Boom Assembly</a:t>
            </a:r>
          </a:p>
          <a:p>
            <a:pPr algn="ctr" eaLnBrk="1" hangingPunct="1"/>
            <a:r>
              <a:rPr lang="en-US" altLang="en-US" sz="1020">
                <a:solidFill>
                  <a:srgbClr val="000000"/>
                </a:solidFill>
                <a:latin typeface="Calibri" panose="020F0502020204030204" pitchFamily="34" charset="0"/>
                <a:cs typeface="Arial" panose="020B0604020202020204" pitchFamily="34" charset="0"/>
              </a:rPr>
              <a:t>(MSFC)</a:t>
            </a:r>
          </a:p>
        </p:txBody>
      </p:sp>
      <p:sp>
        <p:nvSpPr>
          <p:cNvPr id="9229" name="TextBox 41"/>
          <p:cNvSpPr txBox="1">
            <a:spLocks noChangeArrowheads="1"/>
          </p:cNvSpPr>
          <p:nvPr/>
        </p:nvSpPr>
        <p:spPr bwMode="auto">
          <a:xfrm>
            <a:off x="10609687" y="5856288"/>
            <a:ext cx="1401550"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Solar Sail - Stowed </a:t>
            </a:r>
          </a:p>
          <a:p>
            <a:pPr algn="ctr" eaLnBrk="1" hangingPunct="1"/>
            <a:r>
              <a:rPr lang="en-US" altLang="en-US" sz="1020">
                <a:solidFill>
                  <a:srgbClr val="000000"/>
                </a:solidFill>
                <a:latin typeface="Calibri" panose="020F0502020204030204" pitchFamily="34" charset="0"/>
                <a:cs typeface="Arial" panose="020B0604020202020204" pitchFamily="34" charset="0"/>
              </a:rPr>
              <a:t>(MSFC)</a:t>
            </a:r>
          </a:p>
        </p:txBody>
      </p:sp>
      <p:sp>
        <p:nvSpPr>
          <p:cNvPr id="9230" name="TextBox 44"/>
          <p:cNvSpPr txBox="1">
            <a:spLocks noChangeArrowheads="1"/>
          </p:cNvSpPr>
          <p:nvPr/>
        </p:nvSpPr>
        <p:spPr bwMode="auto">
          <a:xfrm>
            <a:off x="10918634" y="7265035"/>
            <a:ext cx="641522"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RCS</a:t>
            </a:r>
          </a:p>
          <a:p>
            <a:pPr algn="ctr" eaLnBrk="1" hangingPunct="1"/>
            <a:r>
              <a:rPr lang="en-US" altLang="en-US" sz="1020">
                <a:solidFill>
                  <a:srgbClr val="000000"/>
                </a:solidFill>
                <a:latin typeface="Calibri" panose="020F0502020204030204" pitchFamily="34" charset="0"/>
                <a:cs typeface="Arial" panose="020B0604020202020204" pitchFamily="34" charset="0"/>
              </a:rPr>
              <a:t>(VACCO)</a:t>
            </a:r>
          </a:p>
        </p:txBody>
      </p:sp>
      <p:sp>
        <p:nvSpPr>
          <p:cNvPr id="9231" name="TextBox 31"/>
          <p:cNvSpPr txBox="1">
            <a:spLocks noChangeArrowheads="1"/>
          </p:cNvSpPr>
          <p:nvPr/>
        </p:nvSpPr>
        <p:spPr bwMode="auto">
          <a:xfrm>
            <a:off x="7191947" y="1059710"/>
            <a:ext cx="822661"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NEA Imager</a:t>
            </a:r>
          </a:p>
          <a:p>
            <a:pPr algn="ctr" eaLnBrk="1" hangingPunct="1"/>
            <a:r>
              <a:rPr lang="en-US" altLang="en-US" sz="1020">
                <a:solidFill>
                  <a:srgbClr val="000000"/>
                </a:solidFill>
                <a:latin typeface="Calibri" panose="020F0502020204030204" pitchFamily="34" charset="0"/>
                <a:cs typeface="Arial" panose="020B0604020202020204" pitchFamily="34" charset="0"/>
              </a:rPr>
              <a:t>(JPL)</a:t>
            </a:r>
          </a:p>
        </p:txBody>
      </p:sp>
      <p:sp>
        <p:nvSpPr>
          <p:cNvPr id="9232" name="TextBox 23"/>
          <p:cNvSpPr txBox="1">
            <a:spLocks noChangeArrowheads="1"/>
          </p:cNvSpPr>
          <p:nvPr/>
        </p:nvSpPr>
        <p:spPr bwMode="auto">
          <a:xfrm>
            <a:off x="11223202" y="4418754"/>
            <a:ext cx="98234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RWA</a:t>
            </a:r>
          </a:p>
          <a:p>
            <a:pPr algn="ctr" eaLnBrk="1" hangingPunct="1"/>
            <a:r>
              <a:rPr lang="en-US" altLang="en-US" sz="1020">
                <a:solidFill>
                  <a:srgbClr val="000000"/>
                </a:solidFill>
                <a:latin typeface="Calibri" panose="020F0502020204030204" pitchFamily="34" charset="0"/>
                <a:cs typeface="Arial" panose="020B0604020202020204" pitchFamily="34" charset="0"/>
              </a:rPr>
              <a:t>(BCT)</a:t>
            </a:r>
          </a:p>
        </p:txBody>
      </p:sp>
      <p:pic>
        <p:nvPicPr>
          <p:cNvPr id="9233"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30230" y="4080511"/>
            <a:ext cx="728663" cy="74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1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978516" y="1347577"/>
            <a:ext cx="782638" cy="81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19"/>
          <p:cNvPicPr>
            <a:picLocks noChangeAspect="1"/>
          </p:cNvPicPr>
          <p:nvPr/>
        </p:nvPicPr>
        <p:blipFill>
          <a:blip r:embed="rId8">
            <a:extLst>
              <a:ext uri="{28A0092B-C50C-407E-A947-70E740481C1C}">
                <a14:useLocalDpi xmlns:a14="http://schemas.microsoft.com/office/drawing/2010/main" val="0"/>
              </a:ext>
            </a:extLst>
          </a:blip>
          <a:srcRect l="17621" t="9328" r="7774" b="6270"/>
          <a:stretch>
            <a:fillRect/>
          </a:stretch>
        </p:blipFill>
        <p:spPr bwMode="auto">
          <a:xfrm>
            <a:off x="9582362" y="1212639"/>
            <a:ext cx="978747" cy="82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54072" y="3350049"/>
            <a:ext cx="1030923" cy="795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7" name="TextBox 20"/>
          <p:cNvSpPr txBox="1">
            <a:spLocks noChangeArrowheads="1"/>
          </p:cNvSpPr>
          <p:nvPr/>
        </p:nvSpPr>
        <p:spPr bwMode="auto">
          <a:xfrm>
            <a:off x="9944834" y="1977285"/>
            <a:ext cx="428322"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LGA</a:t>
            </a:r>
          </a:p>
          <a:p>
            <a:pPr algn="ctr" eaLnBrk="1" hangingPunct="1"/>
            <a:r>
              <a:rPr lang="en-US" altLang="en-US" sz="1020">
                <a:solidFill>
                  <a:srgbClr val="000000"/>
                </a:solidFill>
                <a:latin typeface="Calibri" panose="020F0502020204030204" pitchFamily="34" charset="0"/>
                <a:cs typeface="Arial" panose="020B0604020202020204" pitchFamily="34" charset="0"/>
              </a:rPr>
              <a:t>(JPL)</a:t>
            </a:r>
          </a:p>
        </p:txBody>
      </p:sp>
      <p:sp>
        <p:nvSpPr>
          <p:cNvPr id="9238" name="TextBox 38"/>
          <p:cNvSpPr txBox="1">
            <a:spLocks noChangeArrowheads="1"/>
          </p:cNvSpPr>
          <p:nvPr/>
        </p:nvSpPr>
        <p:spPr bwMode="auto">
          <a:xfrm>
            <a:off x="6721687" y="4053524"/>
            <a:ext cx="150050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18650 Lithium Batteries</a:t>
            </a:r>
          </a:p>
          <a:p>
            <a:pPr algn="ctr" eaLnBrk="1" hangingPunct="1"/>
            <a:r>
              <a:rPr lang="en-US" altLang="en-US" sz="1020">
                <a:solidFill>
                  <a:srgbClr val="000000"/>
                </a:solidFill>
                <a:latin typeface="Calibri" panose="020F0502020204030204" pitchFamily="34" charset="0"/>
                <a:cs typeface="Arial" panose="020B0604020202020204" pitchFamily="34" charset="0"/>
              </a:rPr>
              <a:t>(SDL/Panasonic)</a:t>
            </a:r>
          </a:p>
        </p:txBody>
      </p:sp>
      <p:sp>
        <p:nvSpPr>
          <p:cNvPr id="9239" name="TextBox 44"/>
          <p:cNvSpPr txBox="1">
            <a:spLocks noChangeArrowheads="1"/>
          </p:cNvSpPr>
          <p:nvPr/>
        </p:nvSpPr>
        <p:spPr bwMode="auto">
          <a:xfrm>
            <a:off x="8641456" y="7230852"/>
            <a:ext cx="1268296"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dirty="0">
                <a:solidFill>
                  <a:srgbClr val="000000"/>
                </a:solidFill>
                <a:latin typeface="Calibri" panose="020F0502020204030204" pitchFamily="34" charset="0"/>
                <a:cs typeface="Arial" panose="020B0604020202020204" pitchFamily="34" charset="0"/>
              </a:rPr>
              <a:t>Solar Panels &amp; </a:t>
            </a:r>
            <a:r>
              <a:rPr lang="en-US" altLang="en-US" sz="1020" b="1" dirty="0" smtClean="0">
                <a:solidFill>
                  <a:srgbClr val="000000"/>
                </a:solidFill>
                <a:latin typeface="Calibri" panose="020F0502020204030204" pitchFamily="34" charset="0"/>
                <a:cs typeface="Arial" panose="020B0604020202020204" pitchFamily="34" charset="0"/>
              </a:rPr>
              <a:t>MGA</a:t>
            </a:r>
            <a:endParaRPr lang="en-US" altLang="en-US" sz="1020" b="1" dirty="0">
              <a:solidFill>
                <a:srgbClr val="000000"/>
              </a:solidFill>
              <a:latin typeface="Calibri" panose="020F0502020204030204" pitchFamily="34" charset="0"/>
              <a:cs typeface="Arial" panose="020B0604020202020204" pitchFamily="34" charset="0"/>
            </a:endParaRPr>
          </a:p>
          <a:p>
            <a:pPr algn="ctr" eaLnBrk="1" hangingPunct="1"/>
            <a:r>
              <a:rPr lang="en-US" altLang="en-US" sz="1020" dirty="0" smtClean="0">
                <a:solidFill>
                  <a:srgbClr val="000000"/>
                </a:solidFill>
                <a:latin typeface="Calibri" panose="020F0502020204030204" pitchFamily="34" charset="0"/>
                <a:cs typeface="Arial" panose="020B0604020202020204" pitchFamily="34" charset="0"/>
              </a:rPr>
              <a:t>(BCT &amp; MMA)</a:t>
            </a:r>
            <a:endParaRPr lang="en-US" altLang="en-US" sz="1020" dirty="0">
              <a:solidFill>
                <a:srgbClr val="000000"/>
              </a:solidFill>
              <a:latin typeface="Calibri" panose="020F0502020204030204" pitchFamily="34" charset="0"/>
              <a:cs typeface="Arial" panose="020B0604020202020204" pitchFamily="34" charset="0"/>
            </a:endParaRPr>
          </a:p>
        </p:txBody>
      </p:sp>
      <p:cxnSp>
        <p:nvCxnSpPr>
          <p:cNvPr id="9240" name="Straight Arrow Connector 24"/>
          <p:cNvCxnSpPr>
            <a:cxnSpLocks noChangeShapeType="1"/>
          </p:cNvCxnSpPr>
          <p:nvPr/>
        </p:nvCxnSpPr>
        <p:spPr bwMode="auto">
          <a:xfrm>
            <a:off x="7840768" y="3834025"/>
            <a:ext cx="712470" cy="91757"/>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1" name="Straight Arrow Connector 25"/>
          <p:cNvCxnSpPr>
            <a:cxnSpLocks noChangeShapeType="1"/>
          </p:cNvCxnSpPr>
          <p:nvPr/>
        </p:nvCxnSpPr>
        <p:spPr bwMode="auto">
          <a:xfrm>
            <a:off x="8126837" y="2547620"/>
            <a:ext cx="426402" cy="476780"/>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2" name="Straight Arrow Connector 26"/>
          <p:cNvCxnSpPr>
            <a:cxnSpLocks noChangeShapeType="1"/>
          </p:cNvCxnSpPr>
          <p:nvPr/>
        </p:nvCxnSpPr>
        <p:spPr bwMode="auto">
          <a:xfrm flipH="1" flipV="1">
            <a:off x="9582362" y="3938377"/>
            <a:ext cx="1239626" cy="35443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3" name="Straight Arrow Connector 27"/>
          <p:cNvCxnSpPr>
            <a:cxnSpLocks noChangeShapeType="1"/>
            <a:stCxn id="9222" idx="2"/>
          </p:cNvCxnSpPr>
          <p:nvPr/>
        </p:nvCxnSpPr>
        <p:spPr bwMode="auto">
          <a:xfrm flipH="1">
            <a:off x="9083995" y="2378152"/>
            <a:ext cx="59372" cy="57428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4" name="Straight Arrow Connector 28"/>
          <p:cNvCxnSpPr>
            <a:cxnSpLocks noChangeShapeType="1"/>
            <a:stCxn id="9237" idx="1"/>
          </p:cNvCxnSpPr>
          <p:nvPr/>
        </p:nvCxnSpPr>
        <p:spPr bwMode="auto">
          <a:xfrm flipH="1">
            <a:off x="9379057" y="2180418"/>
            <a:ext cx="565777" cy="761221"/>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5" name="Straight Arrow Connector 29"/>
          <p:cNvCxnSpPr>
            <a:cxnSpLocks noChangeShapeType="1"/>
          </p:cNvCxnSpPr>
          <p:nvPr/>
        </p:nvCxnSpPr>
        <p:spPr bwMode="auto">
          <a:xfrm>
            <a:off x="7419763" y="2943437"/>
            <a:ext cx="1311593" cy="44979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6" name="Straight Arrow Connector 30"/>
          <p:cNvCxnSpPr>
            <a:cxnSpLocks noChangeShapeType="1"/>
            <a:stCxn id="9224" idx="1"/>
          </p:cNvCxnSpPr>
          <p:nvPr/>
        </p:nvCxnSpPr>
        <p:spPr bwMode="auto">
          <a:xfrm flipH="1">
            <a:off x="9395249" y="3456200"/>
            <a:ext cx="1579668" cy="122343"/>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7" name="Straight Arrow Connector 31"/>
          <p:cNvCxnSpPr>
            <a:cxnSpLocks noChangeShapeType="1"/>
          </p:cNvCxnSpPr>
          <p:nvPr/>
        </p:nvCxnSpPr>
        <p:spPr bwMode="auto">
          <a:xfrm flipV="1">
            <a:off x="8042275" y="4452938"/>
            <a:ext cx="510963" cy="687282"/>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8" name="Straight Arrow Connector 32"/>
          <p:cNvCxnSpPr>
            <a:cxnSpLocks noChangeShapeType="1"/>
          </p:cNvCxnSpPr>
          <p:nvPr/>
        </p:nvCxnSpPr>
        <p:spPr bwMode="auto">
          <a:xfrm flipH="1" flipV="1">
            <a:off x="9371860" y="5345325"/>
            <a:ext cx="1079500" cy="1189249"/>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49" name="Straight Arrow Connector 33"/>
          <p:cNvCxnSpPr>
            <a:cxnSpLocks noChangeShapeType="1"/>
          </p:cNvCxnSpPr>
          <p:nvPr/>
        </p:nvCxnSpPr>
        <p:spPr bwMode="auto">
          <a:xfrm flipV="1">
            <a:off x="9328680" y="5741142"/>
            <a:ext cx="201507" cy="780838"/>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250" name="Straight Arrow Connector 34"/>
          <p:cNvCxnSpPr>
            <a:cxnSpLocks noChangeShapeType="1"/>
          </p:cNvCxnSpPr>
          <p:nvPr/>
        </p:nvCxnSpPr>
        <p:spPr bwMode="auto">
          <a:xfrm flipH="1" flipV="1">
            <a:off x="9407843" y="4746202"/>
            <a:ext cx="1322387" cy="671090"/>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pic>
        <p:nvPicPr>
          <p:cNvPr id="9251" name="Picture 2" descr="C:\Users\wwilson\Documents\_Projects\NEAS-LF\Renders\august 1 2014 NEAS\front iso closed.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4382094">
            <a:off x="8672883" y="6136058"/>
            <a:ext cx="894186" cy="131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52" name="Straight Arrow Connector 37"/>
          <p:cNvCxnSpPr>
            <a:cxnSpLocks noChangeShapeType="1"/>
          </p:cNvCxnSpPr>
          <p:nvPr/>
        </p:nvCxnSpPr>
        <p:spPr bwMode="auto">
          <a:xfrm flipH="1">
            <a:off x="9893619" y="2407285"/>
            <a:ext cx="1218035" cy="958956"/>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pic>
        <p:nvPicPr>
          <p:cNvPr id="9253" name="Picture 3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257838" y="1444732"/>
            <a:ext cx="741257" cy="989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4" name="TextBox 38"/>
          <p:cNvSpPr txBox="1">
            <a:spLocks noChangeArrowheads="1"/>
          </p:cNvSpPr>
          <p:nvPr/>
        </p:nvSpPr>
        <p:spPr bwMode="auto">
          <a:xfrm>
            <a:off x="6624532" y="2983019"/>
            <a:ext cx="150230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Sun Sensors</a:t>
            </a:r>
          </a:p>
          <a:p>
            <a:pPr algn="ctr" eaLnBrk="1" hangingPunct="1"/>
            <a:r>
              <a:rPr lang="en-US" altLang="en-US" sz="1020">
                <a:solidFill>
                  <a:srgbClr val="000000"/>
                </a:solidFill>
                <a:latin typeface="Calibri" panose="020F0502020204030204" pitchFamily="34" charset="0"/>
                <a:cs typeface="Arial" panose="020B0604020202020204" pitchFamily="34" charset="0"/>
              </a:rPr>
              <a:t>(BCT)</a:t>
            </a:r>
          </a:p>
        </p:txBody>
      </p:sp>
      <p:pic>
        <p:nvPicPr>
          <p:cNvPr id="9255" name="Picture 4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21395" y="2403687"/>
            <a:ext cx="748453" cy="7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56" name="Picture 41"/>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064539" y="6306080"/>
            <a:ext cx="1651635" cy="120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8" name="TextBox 44"/>
          <p:cNvSpPr txBox="1">
            <a:spLocks noChangeArrowheads="1"/>
          </p:cNvSpPr>
          <p:nvPr/>
        </p:nvSpPr>
        <p:spPr bwMode="auto">
          <a:xfrm>
            <a:off x="6933627" y="6964575"/>
            <a:ext cx="1114408"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4025">
              <a:defRPr>
                <a:solidFill>
                  <a:schemeClr val="tx1"/>
                </a:solidFill>
                <a:latin typeface="Arial" panose="020B0604020202020204" pitchFamily="34" charset="0"/>
                <a:ea typeface="ＭＳ Ｐゴシック" panose="020B0600070205080204" pitchFamily="34" charset="-128"/>
              </a:defRPr>
            </a:lvl1pPr>
            <a:lvl2pPr marL="742950" indent="-285750" defTabSz="454025">
              <a:defRPr>
                <a:solidFill>
                  <a:schemeClr val="tx1"/>
                </a:solidFill>
                <a:latin typeface="Arial" panose="020B0604020202020204" pitchFamily="34" charset="0"/>
                <a:ea typeface="ＭＳ Ｐゴシック" panose="020B0600070205080204" pitchFamily="34" charset="-128"/>
              </a:defRPr>
            </a:lvl2pPr>
            <a:lvl3pPr marL="1143000" indent="-228600" defTabSz="454025">
              <a:defRPr>
                <a:solidFill>
                  <a:schemeClr val="tx1"/>
                </a:solidFill>
                <a:latin typeface="Arial" panose="020B0604020202020204" pitchFamily="34" charset="0"/>
                <a:ea typeface="ＭＳ Ｐゴシック" panose="020B0600070205080204" pitchFamily="34" charset="-128"/>
              </a:defRPr>
            </a:lvl3pPr>
            <a:lvl4pPr marL="1600200" indent="-228600" defTabSz="454025">
              <a:defRPr>
                <a:solidFill>
                  <a:schemeClr val="tx1"/>
                </a:solidFill>
                <a:latin typeface="Arial" panose="020B0604020202020204" pitchFamily="34" charset="0"/>
                <a:ea typeface="ＭＳ Ｐゴシック" panose="020B0600070205080204" pitchFamily="34" charset="-128"/>
              </a:defRPr>
            </a:lvl4pPr>
            <a:lvl5pPr marL="2057400" indent="-228600" defTabSz="454025">
              <a:defRPr>
                <a:solidFill>
                  <a:schemeClr val="tx1"/>
                </a:solidFill>
                <a:latin typeface="Arial" panose="020B0604020202020204" pitchFamily="34" charset="0"/>
                <a:ea typeface="ＭＳ Ｐゴシック" panose="020B0600070205080204" pitchFamily="34" charset="-128"/>
              </a:defRPr>
            </a:lvl5pPr>
            <a:lvl6pPr marL="25146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40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020" b="1">
                <a:solidFill>
                  <a:srgbClr val="000000"/>
                </a:solidFill>
                <a:latin typeface="Calibri" panose="020F0502020204030204" pitchFamily="34" charset="0"/>
                <a:cs typeface="Arial" panose="020B0604020202020204" pitchFamily="34" charset="0"/>
              </a:rPr>
              <a:t>Translating Table</a:t>
            </a:r>
          </a:p>
          <a:p>
            <a:pPr algn="ctr" eaLnBrk="1" hangingPunct="1"/>
            <a:r>
              <a:rPr lang="en-US" altLang="en-US" sz="1020">
                <a:solidFill>
                  <a:srgbClr val="000000"/>
                </a:solidFill>
                <a:latin typeface="Calibri" panose="020F0502020204030204" pitchFamily="34" charset="0"/>
                <a:cs typeface="Arial" panose="020B0604020202020204" pitchFamily="34" charset="0"/>
              </a:rPr>
              <a:t>(MSFC)</a:t>
            </a:r>
          </a:p>
        </p:txBody>
      </p:sp>
      <p:cxnSp>
        <p:nvCxnSpPr>
          <p:cNvPr id="9259" name="Straight Arrow Connector 44"/>
          <p:cNvCxnSpPr>
            <a:cxnSpLocks noChangeShapeType="1"/>
          </p:cNvCxnSpPr>
          <p:nvPr/>
        </p:nvCxnSpPr>
        <p:spPr bwMode="auto">
          <a:xfrm flipV="1">
            <a:off x="7626668" y="4179465"/>
            <a:ext cx="1552680" cy="2320925"/>
          </a:xfrm>
          <a:prstGeom prst="straightConnector1">
            <a:avLst/>
          </a:prstGeom>
          <a:noFill/>
          <a:ln w="1905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9260" name="TextBox 45"/>
          <p:cNvSpPr txBox="1">
            <a:spLocks noChangeArrowheads="1"/>
          </p:cNvSpPr>
          <p:nvPr/>
        </p:nvSpPr>
        <p:spPr bwMode="auto">
          <a:xfrm>
            <a:off x="955359" y="6856625"/>
            <a:ext cx="4818168" cy="65030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813" b="1">
                <a:solidFill>
                  <a:srgbClr val="008000"/>
                </a:solidFill>
                <a:latin typeface="55 Helvetica Roman"/>
              </a:rPr>
              <a:t>A fully functional planetary spacecraft in a shoebox</a:t>
            </a:r>
          </a:p>
        </p:txBody>
      </p:sp>
      <p:sp>
        <p:nvSpPr>
          <p:cNvPr id="47" name="Oval 46"/>
          <p:cNvSpPr/>
          <p:nvPr/>
        </p:nvSpPr>
        <p:spPr bwMode="auto">
          <a:xfrm>
            <a:off x="10561108" y="4053523"/>
            <a:ext cx="928370" cy="687282"/>
          </a:xfrm>
          <a:prstGeom prst="ellipse">
            <a:avLst/>
          </a:prstGeom>
          <a:noFill/>
          <a:ln w="38100" cap="flat" cmpd="sng" algn="ctr">
            <a:solidFill>
              <a:srgbClr val="FFC000"/>
            </a:solidFill>
            <a:prstDash val="solid"/>
            <a:round/>
            <a:headEnd type="none" w="med" len="med"/>
            <a:tailEnd type="none" w="med" len="med"/>
          </a:ln>
          <a:effectLst>
            <a:outerShdw blurRad="63500" dist="17961" dir="2700000" algn="ctr" rotWithShape="0">
              <a:schemeClr val="tx1">
                <a:alpha val="74998"/>
              </a:schemeClr>
            </a:outerShdw>
          </a:effectLst>
        </p:spPr>
        <p:txBody>
          <a:bodyPr/>
          <a:lstStyle/>
          <a:p>
            <a:pPr defTabSz="1036314" eaLnBrk="1" hangingPunct="1">
              <a:spcBef>
                <a:spcPct val="20000"/>
              </a:spcBef>
              <a:defRPr/>
            </a:pPr>
            <a:endParaRPr lang="en-US" sz="2720">
              <a:solidFill>
                <a:srgbClr val="FFFFFF"/>
              </a:solidFill>
              <a:latin typeface="Helvetica Neue Black Condensed" charset="0"/>
            </a:endParaRPr>
          </a:p>
        </p:txBody>
      </p:sp>
      <p:sp>
        <p:nvSpPr>
          <p:cNvPr id="48" name="Oval 47"/>
          <p:cNvSpPr/>
          <p:nvPr/>
        </p:nvSpPr>
        <p:spPr bwMode="auto">
          <a:xfrm>
            <a:off x="8380519" y="6307879"/>
            <a:ext cx="1406948" cy="980546"/>
          </a:xfrm>
          <a:prstGeom prst="ellipse">
            <a:avLst/>
          </a:prstGeom>
          <a:noFill/>
          <a:ln w="38100" cap="flat" cmpd="sng" algn="ctr">
            <a:solidFill>
              <a:srgbClr val="FFC000"/>
            </a:solidFill>
            <a:prstDash val="solid"/>
            <a:round/>
            <a:headEnd type="none" w="med" len="med"/>
            <a:tailEnd type="none" w="med" len="med"/>
          </a:ln>
          <a:effectLst>
            <a:outerShdw blurRad="63500" dist="17961" dir="2700000" algn="ctr" rotWithShape="0">
              <a:schemeClr val="tx1">
                <a:alpha val="74998"/>
              </a:schemeClr>
            </a:outerShdw>
          </a:effectLst>
        </p:spPr>
        <p:txBody>
          <a:bodyPr/>
          <a:lstStyle/>
          <a:p>
            <a:pPr defTabSz="1036314" eaLnBrk="1" hangingPunct="1">
              <a:spcBef>
                <a:spcPct val="20000"/>
              </a:spcBef>
              <a:defRPr/>
            </a:pPr>
            <a:endParaRPr lang="en-US" sz="2720">
              <a:solidFill>
                <a:srgbClr val="FFFFFF"/>
              </a:solidFill>
              <a:latin typeface="Helvetica Neue Black Condensed" charset="0"/>
            </a:endParaRPr>
          </a:p>
        </p:txBody>
      </p:sp>
      <p:sp>
        <p:nvSpPr>
          <p:cNvPr id="49" name="Oval 48"/>
          <p:cNvSpPr/>
          <p:nvPr/>
        </p:nvSpPr>
        <p:spPr bwMode="auto">
          <a:xfrm>
            <a:off x="8126836" y="1056112"/>
            <a:ext cx="1473517" cy="948160"/>
          </a:xfrm>
          <a:prstGeom prst="ellipse">
            <a:avLst/>
          </a:prstGeom>
          <a:noFill/>
          <a:ln w="38100" cap="flat" cmpd="sng" algn="ctr">
            <a:solidFill>
              <a:srgbClr val="FFC000"/>
            </a:solidFill>
            <a:prstDash val="solid"/>
            <a:round/>
            <a:headEnd type="none" w="med" len="med"/>
            <a:tailEnd type="none" w="med" len="med"/>
          </a:ln>
          <a:effectLst>
            <a:outerShdw blurRad="63500" dist="17961" dir="2700000" algn="ctr" rotWithShape="0">
              <a:schemeClr val="tx1">
                <a:alpha val="74998"/>
              </a:schemeClr>
            </a:outerShdw>
          </a:effectLst>
        </p:spPr>
        <p:txBody>
          <a:bodyPr/>
          <a:lstStyle/>
          <a:p>
            <a:pPr defTabSz="1036314" eaLnBrk="1" hangingPunct="1">
              <a:spcBef>
                <a:spcPct val="20000"/>
              </a:spcBef>
              <a:defRPr/>
            </a:pPr>
            <a:endParaRPr lang="en-US" sz="2720">
              <a:solidFill>
                <a:srgbClr val="FFFFFF"/>
              </a:solidFill>
              <a:latin typeface="Helvetica Neue Black Condensed" charset="0"/>
            </a:endParaRPr>
          </a:p>
        </p:txBody>
      </p:sp>
      <p:graphicFrame>
        <p:nvGraphicFramePr>
          <p:cNvPr id="51" name="Group 46"/>
          <p:cNvGraphicFramePr>
            <a:graphicFrameLocks noGrp="1"/>
          </p:cNvGraphicFramePr>
          <p:nvPr>
            <p:extLst>
              <p:ext uri="{D42A27DB-BD31-4B8C-83A1-F6EECF244321}">
                <p14:modId xmlns:p14="http://schemas.microsoft.com/office/powerpoint/2010/main" val="2909930316"/>
              </p:ext>
            </p:extLst>
          </p:nvPr>
        </p:nvGraphicFramePr>
        <p:xfrm>
          <a:off x="955358" y="1282806"/>
          <a:ext cx="4836160" cy="5473388"/>
        </p:xfrm>
        <a:graphic>
          <a:graphicData uri="http://schemas.openxmlformats.org/drawingml/2006/table">
            <a:tbl>
              <a:tblPr>
                <a:effectLst/>
              </a:tblPr>
              <a:tblGrid>
                <a:gridCol w="1143092"/>
                <a:gridCol w="3693068"/>
              </a:tblGrid>
              <a:tr h="298790">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Payload</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Context Camera</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4771">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Mechanical&amp; Structure</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“6U” CubeSat form factor </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&lt;14 kg total launch mass</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Modular flight system concept</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8782">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Propulsion</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~86 m</a:t>
                      </a:r>
                      <a:r>
                        <a:rPr kumimoji="0" lang="en-US" sz="1200" b="0" i="0" u="none" strike="noStrike" cap="none" normalizeH="0" baseline="30000" dirty="0" smtClean="0">
                          <a:ln>
                            <a:noFill/>
                          </a:ln>
                          <a:solidFill>
                            <a:schemeClr val="tx1"/>
                          </a:solidFill>
                          <a:effectLst/>
                          <a:latin typeface="Arial" charset="0"/>
                          <a:ea typeface="ＭＳ Ｐゴシック" charset="-128"/>
                        </a:rPr>
                        <a:t>2 </a:t>
                      </a:r>
                      <a:r>
                        <a:rPr kumimoji="0" lang="en-US" sz="1200" b="0" i="0" u="none" strike="noStrike" cap="none" normalizeH="0" baseline="0" dirty="0" smtClean="0">
                          <a:ln>
                            <a:noFill/>
                          </a:ln>
                          <a:solidFill>
                            <a:schemeClr val="tx1"/>
                          </a:solidFill>
                          <a:effectLst/>
                          <a:latin typeface="Arial" charset="0"/>
                          <a:ea typeface="ＭＳ Ｐゴシック" charset="-128"/>
                        </a:rPr>
                        <a:t>aluminized CP-1 solar sail (based on NanoSail-D2)</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8790">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Avionics</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Radiation tolerant architecture</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44763">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Electrical Power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System</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Trifold deployable solar arrays with GaAs cells (~51.2 W EOL at 1 AU solar distance)</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6.2 Ah Battery </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pPr>
                      <a:r>
                        <a:rPr kumimoji="0" lang="en-US" sz="1200" b="0" i="0" u="none" strike="noStrike" cap="none" normalizeH="0" baseline="0" dirty="0" smtClean="0">
                          <a:ln>
                            <a:noFill/>
                          </a:ln>
                          <a:solidFill>
                            <a:schemeClr val="tx1"/>
                          </a:solidFill>
                          <a:effectLst/>
                          <a:latin typeface="Arial" charset="0"/>
                          <a:ea typeface="ＭＳ Ｐゴシック" charset="-128"/>
                        </a:rPr>
                        <a:t>10 -12.3 V unregulated, 5 V/3.5 V regulated</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24747">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Telecom</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JPL Iris 2.0 X-Band Transponder; 4 W RF output power supports </a:t>
                      </a:r>
                      <a:r>
                        <a:rPr kumimoji="0" lang="en-US" sz="1200" b="0" i="0" u="none" strike="noStrike" cap="none" normalizeH="0" baseline="0" dirty="0" err="1" smtClean="0">
                          <a:ln>
                            <a:noFill/>
                          </a:ln>
                          <a:solidFill>
                            <a:schemeClr val="tx1"/>
                          </a:solidFill>
                          <a:effectLst/>
                          <a:latin typeface="Arial" charset="0"/>
                          <a:ea typeface="ＭＳ Ｐゴシック" charset="-128"/>
                        </a:rPr>
                        <a:t>doppler</a:t>
                      </a:r>
                      <a:r>
                        <a:rPr kumimoji="0" lang="en-US" sz="1200" b="0" i="0" u="none" strike="noStrike" cap="none" normalizeH="0" baseline="0" dirty="0" smtClean="0">
                          <a:ln>
                            <a:noFill/>
                          </a:ln>
                          <a:solidFill>
                            <a:schemeClr val="tx1"/>
                          </a:solidFill>
                          <a:effectLst/>
                          <a:latin typeface="Arial" charset="0"/>
                          <a:ea typeface="ＭＳ Ｐゴシック" charset="-128"/>
                        </a:rPr>
                        <a:t>, ranging, and D-DOR </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2 pairs of INSPIRE-heritage LGAs (RX/TX)</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8x8 element microstrip array MGA (TX); ~1 kbps to 34m DSN at 0.8 AU</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2745">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charset="-128"/>
                        </a:rPr>
                        <a:t>Attitude Control System</a:t>
                      </a:r>
                    </a:p>
                  </a:txBody>
                  <a:tcPr marL="108814" marR="108814" marT="54399" marB="54399"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ＭＳ Ｐゴシック"/>
                          <a:cs typeface="ＭＳ Ｐゴシック"/>
                        </a:defRPr>
                      </a:lvl1pPr>
                      <a:lvl2pPr marL="457200" algn="l" defTabSz="914400" rtl="0" eaLnBrk="1" latinLnBrk="0" hangingPunct="1">
                        <a:defRPr sz="1800" kern="1200">
                          <a:solidFill>
                            <a:schemeClr val="tx1"/>
                          </a:solidFill>
                          <a:latin typeface="Arial"/>
                          <a:ea typeface="ＭＳ Ｐゴシック"/>
                          <a:cs typeface="ＭＳ Ｐゴシック"/>
                        </a:defRPr>
                      </a:lvl2pPr>
                      <a:lvl3pPr marL="914400" algn="l" defTabSz="914400" rtl="0" eaLnBrk="1" latinLnBrk="0" hangingPunct="1">
                        <a:defRPr sz="1800" kern="1200">
                          <a:solidFill>
                            <a:schemeClr val="tx1"/>
                          </a:solidFill>
                          <a:latin typeface="Arial"/>
                          <a:ea typeface="ＭＳ Ｐゴシック"/>
                          <a:cs typeface="ＭＳ Ｐゴシック"/>
                        </a:defRPr>
                      </a:lvl3pPr>
                      <a:lvl4pPr marL="1371600" algn="l" defTabSz="914400" rtl="0" eaLnBrk="1" latinLnBrk="0" hangingPunct="1">
                        <a:defRPr sz="1800" kern="1200">
                          <a:solidFill>
                            <a:schemeClr val="tx1"/>
                          </a:solidFill>
                          <a:latin typeface="Arial"/>
                          <a:ea typeface="ＭＳ Ｐゴシック"/>
                          <a:cs typeface="ＭＳ Ｐゴシック"/>
                        </a:defRPr>
                      </a:lvl4pPr>
                      <a:lvl5pPr marL="1828800" algn="l" defTabSz="914400" rtl="0" eaLnBrk="1" latinLnBrk="0" hangingPunct="1">
                        <a:defRPr sz="1800" kern="1200">
                          <a:solidFill>
                            <a:schemeClr val="tx1"/>
                          </a:solidFill>
                          <a:latin typeface="Arial"/>
                          <a:ea typeface="ＭＳ Ｐゴシック"/>
                          <a:cs typeface="ＭＳ Ｐゴシック"/>
                        </a:defRPr>
                      </a:lvl5pPr>
                      <a:lvl6pPr marL="2286000" algn="l" defTabSz="914400" rtl="0" eaLnBrk="1" latinLnBrk="0" hangingPunct="1">
                        <a:defRPr sz="1800" kern="1200">
                          <a:solidFill>
                            <a:schemeClr val="tx1"/>
                          </a:solidFill>
                          <a:latin typeface="Arial"/>
                          <a:ea typeface="ＭＳ Ｐゴシック"/>
                          <a:cs typeface="ＭＳ Ｐゴシック"/>
                        </a:defRPr>
                      </a:lvl6pPr>
                      <a:lvl7pPr marL="2743200" algn="l" defTabSz="914400" rtl="0" eaLnBrk="1" latinLnBrk="0" hangingPunct="1">
                        <a:defRPr sz="1800" kern="1200">
                          <a:solidFill>
                            <a:schemeClr val="tx1"/>
                          </a:solidFill>
                          <a:latin typeface="Arial"/>
                          <a:ea typeface="ＭＳ Ｐゴシック"/>
                          <a:cs typeface="ＭＳ Ｐゴシック"/>
                        </a:defRPr>
                      </a:lvl7pPr>
                      <a:lvl8pPr marL="3200400" algn="l" defTabSz="914400" rtl="0" eaLnBrk="1" latinLnBrk="0" hangingPunct="1">
                        <a:defRPr sz="1800" kern="1200">
                          <a:solidFill>
                            <a:schemeClr val="tx1"/>
                          </a:solidFill>
                          <a:latin typeface="Arial"/>
                          <a:ea typeface="ＭＳ Ｐゴシック"/>
                          <a:cs typeface="ＭＳ Ｐゴシック"/>
                        </a:defRPr>
                      </a:lvl8pPr>
                      <a:lvl9pPr marL="3657600" algn="l" defTabSz="914400" rtl="0" eaLnBrk="1" latinLnBrk="0" hangingPunct="1">
                        <a:defRPr sz="1800" kern="1200">
                          <a:solidFill>
                            <a:schemeClr val="tx1"/>
                          </a:solidFill>
                          <a:latin typeface="Arial"/>
                          <a:ea typeface="ＭＳ Ｐゴシック"/>
                          <a:cs typeface="ＭＳ Ｐゴシック"/>
                        </a:defRPr>
                      </a:lvl9pPr>
                    </a:lstStyle>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15 </a:t>
                      </a:r>
                      <a:r>
                        <a:rPr kumimoji="0" lang="en-US" sz="1200" b="0" i="0" u="none" strike="noStrike" cap="none" normalizeH="0" baseline="0" dirty="0" err="1" smtClean="0">
                          <a:ln>
                            <a:noFill/>
                          </a:ln>
                          <a:solidFill>
                            <a:schemeClr val="tx1"/>
                          </a:solidFill>
                          <a:effectLst/>
                          <a:latin typeface="Arial" charset="0"/>
                          <a:ea typeface="ＭＳ Ｐゴシック" charset="-128"/>
                        </a:rPr>
                        <a:t>mNm</a:t>
                      </a:r>
                      <a:r>
                        <a:rPr kumimoji="0" lang="en-US" sz="1200" b="0" i="0" u="none" strike="noStrike" cap="none" normalizeH="0" baseline="0" dirty="0" smtClean="0">
                          <a:ln>
                            <a:noFill/>
                          </a:ln>
                          <a:solidFill>
                            <a:schemeClr val="tx1"/>
                          </a:solidFill>
                          <a:effectLst/>
                          <a:latin typeface="Arial" charset="0"/>
                          <a:ea typeface="ＭＳ Ｐゴシック" charset="-128"/>
                        </a:rPr>
                        <a:t>-s (x3) &amp; 100 </a:t>
                      </a:r>
                      <a:r>
                        <a:rPr kumimoji="0" lang="en-US" sz="1200" b="0" i="0" u="none" strike="noStrike" cap="none" normalizeH="0" baseline="0" dirty="0" err="1" smtClean="0">
                          <a:ln>
                            <a:noFill/>
                          </a:ln>
                          <a:solidFill>
                            <a:schemeClr val="tx1"/>
                          </a:solidFill>
                          <a:effectLst/>
                          <a:latin typeface="Arial" charset="0"/>
                          <a:ea typeface="ＭＳ Ｐゴシック" charset="-128"/>
                        </a:rPr>
                        <a:t>mNm</a:t>
                      </a:r>
                      <a:r>
                        <a:rPr kumimoji="0" lang="en-US" sz="1200" b="0" i="0" u="none" strike="noStrike" cap="none" normalizeH="0" baseline="0" dirty="0" smtClean="0">
                          <a:ln>
                            <a:noFill/>
                          </a:ln>
                          <a:solidFill>
                            <a:schemeClr val="tx1"/>
                          </a:solidFill>
                          <a:effectLst/>
                          <a:latin typeface="Arial" charset="0"/>
                          <a:ea typeface="ＭＳ Ｐゴシック" charset="-128"/>
                        </a:rPr>
                        <a:t>-s RWAs</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Active mass translation system</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VACCO R-236fa (refrigerant gas) ‘warm gas’ RCS system</a:t>
                      </a:r>
                    </a:p>
                    <a:p>
                      <a:pPr marL="171450" marR="0" lvl="0" indent="-171450" algn="l" defTabSz="914400" rtl="0" eaLnBrk="0" fontAlgn="base" latinLnBrk="0" hangingPunct="0">
                        <a:lnSpc>
                          <a:spcPct val="100000"/>
                        </a:lnSpc>
                        <a:spcBef>
                          <a:spcPct val="20000"/>
                        </a:spcBef>
                        <a:spcAft>
                          <a:spcPct val="0"/>
                        </a:spcAft>
                        <a:buClrTx/>
                        <a:buSzTx/>
                        <a:buFont typeface="Arial"/>
                        <a:buChar char="•"/>
                        <a:tabLst/>
                        <a:defRPr/>
                      </a:pPr>
                      <a:r>
                        <a:rPr kumimoji="0" lang="en-US" sz="1200" b="0" i="0" u="none" strike="noStrike" cap="none" normalizeH="0" baseline="0" dirty="0" smtClean="0">
                          <a:ln>
                            <a:noFill/>
                          </a:ln>
                          <a:solidFill>
                            <a:schemeClr val="tx1"/>
                          </a:solidFill>
                          <a:effectLst/>
                          <a:latin typeface="Arial" charset="0"/>
                          <a:ea typeface="ＭＳ Ｐゴシック" charset="-128"/>
                        </a:rPr>
                        <a:t>Nano </a:t>
                      </a:r>
                      <a:r>
                        <a:rPr kumimoji="0" lang="en-US" sz="1200" b="0" i="0" u="none" strike="noStrike" cap="none" normalizeH="0" baseline="0" dirty="0" err="1" smtClean="0">
                          <a:ln>
                            <a:noFill/>
                          </a:ln>
                          <a:solidFill>
                            <a:schemeClr val="tx1"/>
                          </a:solidFill>
                          <a:effectLst/>
                          <a:latin typeface="Arial" charset="0"/>
                          <a:ea typeface="ＭＳ Ｐゴシック" charset="-128"/>
                        </a:rPr>
                        <a:t>StarTracker</a:t>
                      </a:r>
                      <a:r>
                        <a:rPr kumimoji="0" lang="en-US" sz="1200" b="0" i="0" u="none" strike="noStrike" cap="none" normalizeH="0" baseline="0" dirty="0" smtClean="0">
                          <a:ln>
                            <a:noFill/>
                          </a:ln>
                          <a:solidFill>
                            <a:schemeClr val="tx1"/>
                          </a:solidFill>
                          <a:effectLst/>
                          <a:latin typeface="Arial" charset="0"/>
                          <a:ea typeface="ＭＳ Ｐゴシック" charset="-128"/>
                        </a:rPr>
                        <a:t>, Coarse Sun Sensors &amp; MEMS IMU for attitude determination</a:t>
                      </a:r>
                    </a:p>
                  </a:txBody>
                  <a:tcPr marL="108814" marR="108814" marT="54399" marB="54399"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2" name="Oval 51"/>
          <p:cNvSpPr/>
          <p:nvPr/>
        </p:nvSpPr>
        <p:spPr bwMode="auto">
          <a:xfrm>
            <a:off x="6703696" y="4506913"/>
            <a:ext cx="1406948" cy="978747"/>
          </a:xfrm>
          <a:prstGeom prst="ellipse">
            <a:avLst/>
          </a:prstGeom>
          <a:noFill/>
          <a:ln w="38100" cap="flat" cmpd="sng" algn="ctr">
            <a:solidFill>
              <a:srgbClr val="FFC000"/>
            </a:solidFill>
            <a:prstDash val="solid"/>
            <a:round/>
            <a:headEnd type="none" w="med" len="med"/>
            <a:tailEnd type="none" w="med" len="med"/>
          </a:ln>
          <a:effectLst>
            <a:outerShdw blurRad="63500" dist="17961" dir="2700000" algn="ctr" rotWithShape="0">
              <a:schemeClr val="tx1">
                <a:alpha val="74998"/>
              </a:schemeClr>
            </a:outerShdw>
          </a:effectLst>
        </p:spPr>
        <p:txBody>
          <a:bodyPr/>
          <a:lstStyle/>
          <a:p>
            <a:pPr defTabSz="1036314" eaLnBrk="1" hangingPunct="1">
              <a:spcBef>
                <a:spcPct val="20000"/>
              </a:spcBef>
              <a:defRPr/>
            </a:pPr>
            <a:endParaRPr lang="en-US" sz="2720">
              <a:solidFill>
                <a:srgbClr val="FFFFFF"/>
              </a:solidFill>
              <a:latin typeface="Helvetica Neue Black Condensed" charset="0"/>
            </a:endParaRPr>
          </a:p>
        </p:txBody>
      </p:sp>
      <p:pic>
        <p:nvPicPr>
          <p:cNvPr id="2" name="Picture 1"/>
          <p:cNvPicPr>
            <a:picLocks noChangeAspect="1"/>
          </p:cNvPicPr>
          <p:nvPr/>
        </p:nvPicPr>
        <p:blipFill>
          <a:blip r:embed="rId14"/>
          <a:stretch>
            <a:fillRect/>
          </a:stretch>
        </p:blipFill>
        <p:spPr>
          <a:xfrm>
            <a:off x="7007217" y="6555272"/>
            <a:ext cx="894696" cy="417233"/>
          </a:xfrm>
          <a:prstGeom prst="rect">
            <a:avLst/>
          </a:prstGeom>
        </p:spPr>
      </p:pic>
      <p:pic>
        <p:nvPicPr>
          <p:cNvPr id="4" name="Picture 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766213" y="5121911"/>
            <a:ext cx="1068934" cy="710883"/>
          </a:xfrm>
          <a:prstGeom prst="rect">
            <a:avLst/>
          </a:prstGeom>
        </p:spPr>
      </p:pic>
    </p:spTree>
    <p:extLst>
      <p:ext uri="{BB962C8B-B14F-4D97-AF65-F5344CB8AC3E}">
        <p14:creationId xmlns:p14="http://schemas.microsoft.com/office/powerpoint/2010/main" val="3479309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666" y="128016"/>
            <a:ext cx="11162030" cy="585216"/>
          </a:xfrm>
        </p:spPr>
        <p:txBody>
          <a:bodyPr/>
          <a:lstStyle/>
          <a:p>
            <a:r>
              <a:rPr lang="en-US" kern="1200" dirty="0"/>
              <a:t>NEA Scout Approximate Scale</a:t>
            </a:r>
          </a:p>
        </p:txBody>
      </p:sp>
      <p:sp>
        <p:nvSpPr>
          <p:cNvPr id="10" name="TextBox 9"/>
          <p:cNvSpPr txBox="1"/>
          <p:nvPr/>
        </p:nvSpPr>
        <p:spPr>
          <a:xfrm>
            <a:off x="5204493" y="-28787"/>
            <a:ext cx="2358338" cy="371320"/>
          </a:xfrm>
          <a:prstGeom prst="rect">
            <a:avLst/>
          </a:prstGeom>
          <a:noFill/>
        </p:spPr>
        <p:txBody>
          <a:bodyPr wrap="none" rtlCol="0">
            <a:spAutoFit/>
          </a:bodyPr>
          <a:lstStyle/>
          <a:p>
            <a:pPr defTabSz="690861" eaLnBrk="1" fontAlgn="auto" hangingPunct="1">
              <a:spcBef>
                <a:spcPts val="0"/>
              </a:spcBef>
              <a:spcAft>
                <a:spcPts val="0"/>
              </a:spcAft>
            </a:pPr>
            <a:r>
              <a:rPr lang="en-US" sz="1813" b="1" dirty="0">
                <a:solidFill>
                  <a:srgbClr val="000000"/>
                </a:solidFill>
                <a:latin typeface="Arial"/>
              </a:rPr>
              <a:t>Deployed Solar Sail</a:t>
            </a:r>
          </a:p>
        </p:txBody>
      </p:sp>
      <p:cxnSp>
        <p:nvCxnSpPr>
          <p:cNvPr id="6" name="Elbow Connector 5"/>
          <p:cNvCxnSpPr/>
          <p:nvPr/>
        </p:nvCxnSpPr>
        <p:spPr bwMode="auto">
          <a:xfrm rot="16200000" flipH="1">
            <a:off x="8156550" y="4874870"/>
            <a:ext cx="5061000" cy="2173394"/>
          </a:xfrm>
          <a:prstGeom prst="bentConnector3">
            <a:avLst/>
          </a:prstGeom>
          <a:noFill/>
          <a:ln w="9525" cap="flat" cmpd="sng" algn="ctr">
            <a:noFill/>
            <a:prstDash val="solid"/>
            <a:round/>
            <a:headEnd type="none" w="med" len="med"/>
            <a:tailEnd type="triangle"/>
          </a:ln>
          <a:effectLst>
            <a:outerShdw blurRad="63500" dist="17961" dir="2700000" algn="ctr" rotWithShape="0">
              <a:schemeClr val="tx1">
                <a:alpha val="74998"/>
              </a:schemeClr>
            </a:outerShdw>
          </a:effectLst>
        </p:spPr>
      </p:cxnSp>
      <p:grpSp>
        <p:nvGrpSpPr>
          <p:cNvPr id="24" name="Group 23"/>
          <p:cNvGrpSpPr/>
          <p:nvPr/>
        </p:nvGrpSpPr>
        <p:grpSpPr>
          <a:xfrm>
            <a:off x="1976518" y="1160150"/>
            <a:ext cx="10344178" cy="6441474"/>
            <a:chOff x="3026951" y="1160192"/>
            <a:chExt cx="10344178" cy="6441474"/>
          </a:xfrm>
        </p:grpSpPr>
        <p:pic>
          <p:nvPicPr>
            <p:cNvPr id="36" name="Picture 35"/>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1168831" y="7181464"/>
              <a:ext cx="169608" cy="2671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descr="http://images.clipshrine.com/getimg/PngThumb-Man-Standing-Silhouette-12554.png"/>
            <p:cNvPicPr>
              <a:picLocks noChangeAspect="1" noChangeArrowheads="1"/>
            </p:cNvPicPr>
            <p:nvPr/>
          </p:nvPicPr>
          <p:blipFill>
            <a:blip r:embed="rId5">
              <a:alphaModFix amt="58000"/>
              <a:extLst>
                <a:ext uri="{28A0092B-C50C-407E-A947-70E740481C1C}">
                  <a14:useLocalDpi xmlns:a14="http://schemas.microsoft.com/office/drawing/2010/main" val="0"/>
                </a:ext>
              </a:extLst>
            </a:blip>
            <a:srcRect/>
            <a:stretch>
              <a:fillRect/>
            </a:stretch>
          </p:blipFill>
          <p:spPr bwMode="auto">
            <a:xfrm>
              <a:off x="10531881" y="6197398"/>
              <a:ext cx="411359" cy="125121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rot="16200000">
              <a:off x="9776542" y="5480255"/>
              <a:ext cx="2965877" cy="371320"/>
            </a:xfrm>
            <a:prstGeom prst="rect">
              <a:avLst/>
            </a:prstGeom>
            <a:noFill/>
          </p:spPr>
          <p:txBody>
            <a:bodyPr wrap="none" rtlCol="0">
              <a:spAutoFit/>
            </a:bodyPr>
            <a:lstStyle/>
            <a:p>
              <a:pPr defTabSz="690861" eaLnBrk="1" fontAlgn="auto" hangingPunct="1">
                <a:spcBef>
                  <a:spcPts val="0"/>
                </a:spcBef>
                <a:spcAft>
                  <a:spcPts val="0"/>
                </a:spcAft>
              </a:pPr>
              <a:r>
                <a:rPr lang="en-US" sz="1813" b="1" dirty="0">
                  <a:solidFill>
                    <a:srgbClr val="000000"/>
                  </a:solidFill>
                  <a:latin typeface="Arial"/>
                </a:rPr>
                <a:t>6U Stowed Flight System</a:t>
              </a:r>
            </a:p>
          </p:txBody>
        </p:sp>
        <p:pic>
          <p:nvPicPr>
            <p:cNvPr id="1026" name="Picture 2" descr="image0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5289" y="1160192"/>
              <a:ext cx="4563989" cy="4531482"/>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7"/>
            <a:stretch>
              <a:fillRect/>
            </a:stretch>
          </p:blipFill>
          <p:spPr>
            <a:xfrm>
              <a:off x="5372359" y="5984917"/>
              <a:ext cx="5056901" cy="1463700"/>
            </a:xfrm>
            <a:prstGeom prst="rect">
              <a:avLst/>
            </a:prstGeom>
          </p:spPr>
        </p:pic>
        <p:sp>
          <p:nvSpPr>
            <p:cNvPr id="13" name="TextBox 12"/>
            <p:cNvSpPr txBox="1"/>
            <p:nvPr/>
          </p:nvSpPr>
          <p:spPr>
            <a:xfrm rot="16200000">
              <a:off x="10183712" y="5418158"/>
              <a:ext cx="974947" cy="371320"/>
            </a:xfrm>
            <a:prstGeom prst="rect">
              <a:avLst/>
            </a:prstGeom>
            <a:noFill/>
          </p:spPr>
          <p:txBody>
            <a:bodyPr wrap="none" rtlCol="0">
              <a:spAutoFit/>
            </a:bodyPr>
            <a:lstStyle/>
            <a:p>
              <a:pPr defTabSz="690861" eaLnBrk="1" fontAlgn="auto" hangingPunct="1">
                <a:spcBef>
                  <a:spcPts val="0"/>
                </a:spcBef>
                <a:spcAft>
                  <a:spcPts val="0"/>
                </a:spcAft>
              </a:pPr>
              <a:r>
                <a:rPr lang="en-US" sz="1813" b="1" dirty="0">
                  <a:solidFill>
                    <a:srgbClr val="000000"/>
                  </a:solidFill>
                  <a:latin typeface="Arial"/>
                </a:rPr>
                <a:t>Human</a:t>
              </a:r>
            </a:p>
          </p:txBody>
        </p:sp>
        <p:sp>
          <p:nvSpPr>
            <p:cNvPr id="14" name="TextBox 13"/>
            <p:cNvSpPr txBox="1"/>
            <p:nvPr/>
          </p:nvSpPr>
          <p:spPr>
            <a:xfrm>
              <a:off x="3905291" y="6716767"/>
              <a:ext cx="1467068" cy="371320"/>
            </a:xfrm>
            <a:prstGeom prst="rect">
              <a:avLst/>
            </a:prstGeom>
            <a:noFill/>
          </p:spPr>
          <p:txBody>
            <a:bodyPr wrap="none" rtlCol="0">
              <a:spAutoFit/>
            </a:bodyPr>
            <a:lstStyle/>
            <a:p>
              <a:pPr defTabSz="690861" eaLnBrk="1" fontAlgn="auto" hangingPunct="1">
                <a:spcBef>
                  <a:spcPts val="0"/>
                </a:spcBef>
                <a:spcAft>
                  <a:spcPts val="0"/>
                </a:spcAft>
              </a:pPr>
              <a:r>
                <a:rPr lang="en-US" sz="1813" b="1" dirty="0">
                  <a:solidFill>
                    <a:srgbClr val="000000"/>
                  </a:solidFill>
                  <a:latin typeface="Arial"/>
                </a:rPr>
                <a:t>School Bus</a:t>
              </a:r>
            </a:p>
          </p:txBody>
        </p:sp>
        <p:sp>
          <p:nvSpPr>
            <p:cNvPr id="15" name="TextBox 14"/>
            <p:cNvSpPr txBox="1"/>
            <p:nvPr/>
          </p:nvSpPr>
          <p:spPr>
            <a:xfrm>
              <a:off x="3026951" y="2740920"/>
              <a:ext cx="2577950" cy="400110"/>
            </a:xfrm>
            <a:prstGeom prst="rect">
              <a:avLst/>
            </a:prstGeom>
            <a:noFill/>
          </p:spPr>
          <p:txBody>
            <a:bodyPr wrap="none" rtlCol="0">
              <a:spAutoFit/>
            </a:bodyPr>
            <a:lstStyle/>
            <a:p>
              <a:pPr defTabSz="690861" eaLnBrk="1" fontAlgn="auto" hangingPunct="1">
                <a:spcBef>
                  <a:spcPts val="0"/>
                </a:spcBef>
                <a:spcAft>
                  <a:spcPts val="0"/>
                </a:spcAft>
              </a:pPr>
              <a:r>
                <a:rPr lang="en-US" sz="2000" b="1" dirty="0">
                  <a:solidFill>
                    <a:srgbClr val="000000"/>
                  </a:solidFill>
                  <a:latin typeface="Arial"/>
                </a:rPr>
                <a:t>Deployed Solar Sail</a:t>
              </a:r>
            </a:p>
          </p:txBody>
        </p:sp>
        <p:cxnSp>
          <p:nvCxnSpPr>
            <p:cNvPr id="16" name="Straight Connector 15"/>
            <p:cNvCxnSpPr>
              <a:stCxn id="1026" idx="3"/>
            </p:cNvCxnSpPr>
            <p:nvPr/>
          </p:nvCxnSpPr>
          <p:spPr bwMode="auto">
            <a:xfrm>
              <a:off x="9949278" y="3425933"/>
              <a:ext cx="2918362" cy="0"/>
            </a:xfrm>
            <a:prstGeom prst="line">
              <a:avLst/>
            </a:prstGeom>
            <a:noFill/>
            <a:ln w="12700" cap="flat" cmpd="sng" algn="ctr">
              <a:solidFill>
                <a:schemeClr val="tx1"/>
              </a:solidFill>
              <a:prstDash val="solid"/>
              <a:round/>
              <a:headEnd type="none" w="med" len="med"/>
              <a:tailEnd type="none" w="med" len="med"/>
            </a:ln>
            <a:effectLst>
              <a:outerShdw blurRad="63500" dist="17961" dir="2700000" algn="ctr" rotWithShape="0">
                <a:schemeClr val="tx1">
                  <a:alpha val="74998"/>
                </a:schemeClr>
              </a:outerShdw>
            </a:effectLst>
          </p:spPr>
        </p:cxnSp>
        <p:cxnSp>
          <p:nvCxnSpPr>
            <p:cNvPr id="20" name="Straight Connector 19"/>
            <p:cNvCxnSpPr/>
            <p:nvPr/>
          </p:nvCxnSpPr>
          <p:spPr bwMode="auto">
            <a:xfrm flipV="1">
              <a:off x="12867640" y="3425934"/>
              <a:ext cx="0" cy="3874762"/>
            </a:xfrm>
            <a:prstGeom prst="line">
              <a:avLst/>
            </a:prstGeom>
            <a:noFill/>
            <a:ln w="12700" cap="flat" cmpd="sng" algn="ctr">
              <a:solidFill>
                <a:schemeClr val="tx1"/>
              </a:solidFill>
              <a:prstDash val="solid"/>
              <a:round/>
              <a:headEnd type="none" w="med" len="med"/>
              <a:tailEnd type="none" w="med" len="med"/>
            </a:ln>
            <a:effectLst>
              <a:outerShdw blurRad="63500" dist="17961" dir="2700000" algn="ctr" rotWithShape="0">
                <a:schemeClr val="tx1">
                  <a:alpha val="74998"/>
                </a:schemeClr>
              </a:outerShdw>
            </a:effectLst>
          </p:spPr>
        </p:cxnSp>
        <p:cxnSp>
          <p:nvCxnSpPr>
            <p:cNvPr id="22" name="Straight Arrow Connector 21"/>
            <p:cNvCxnSpPr/>
            <p:nvPr/>
          </p:nvCxnSpPr>
          <p:spPr bwMode="auto">
            <a:xfrm flipH="1">
              <a:off x="11496261" y="7300696"/>
              <a:ext cx="1371379" cy="0"/>
            </a:xfrm>
            <a:prstGeom prst="straightConnector1">
              <a:avLst/>
            </a:prstGeom>
            <a:noFill/>
            <a:ln w="12700" cap="flat" cmpd="sng" algn="ctr">
              <a:solidFill>
                <a:schemeClr val="tx1"/>
              </a:solidFill>
              <a:prstDash val="solid"/>
              <a:round/>
              <a:headEnd type="none" w="med" len="med"/>
              <a:tailEnd type="triangle"/>
            </a:ln>
            <a:effectLst>
              <a:outerShdw blurRad="63500" dist="17961" dir="2700000" algn="ctr" rotWithShape="0">
                <a:schemeClr val="tx1">
                  <a:alpha val="74998"/>
                </a:schemeClr>
              </a:outerShdw>
            </a:effectLst>
          </p:spPr>
        </p:cxnSp>
        <p:sp>
          <p:nvSpPr>
            <p:cNvPr id="23" name="TextBox 22"/>
            <p:cNvSpPr txBox="1"/>
            <p:nvPr/>
          </p:nvSpPr>
          <p:spPr>
            <a:xfrm rot="5400000">
              <a:off x="10763172" y="4993708"/>
              <a:ext cx="4798108" cy="417807"/>
            </a:xfrm>
            <a:prstGeom prst="rect">
              <a:avLst/>
            </a:prstGeom>
            <a:noFill/>
          </p:spPr>
          <p:txBody>
            <a:bodyPr wrap="none" rtlCol="0">
              <a:spAutoFit/>
            </a:bodyPr>
            <a:lstStyle/>
            <a:p>
              <a:pPr defTabSz="690861" eaLnBrk="1" fontAlgn="auto" hangingPunct="1">
                <a:spcBef>
                  <a:spcPts val="0"/>
                </a:spcBef>
                <a:spcAft>
                  <a:spcPts val="0"/>
                </a:spcAft>
              </a:pPr>
              <a:r>
                <a:rPr lang="en-US" sz="2115" dirty="0">
                  <a:solidFill>
                    <a:srgbClr val="000000"/>
                  </a:solidFill>
                  <a:latin typeface="Arial"/>
                </a:rPr>
                <a:t>Folded, spooled and packaged in here</a:t>
              </a:r>
            </a:p>
          </p:txBody>
        </p:sp>
      </p:grpSp>
    </p:spTree>
    <p:extLst>
      <p:ext uri="{BB962C8B-B14F-4D97-AF65-F5344CB8AC3E}">
        <p14:creationId xmlns:p14="http://schemas.microsoft.com/office/powerpoint/2010/main" val="2974727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Active Mass Translation (AMT) </a:t>
            </a:r>
            <a:r>
              <a:rPr lang="en-US" dirty="0"/>
              <a:t>Overview</a:t>
            </a:r>
            <a:br>
              <a:rPr lang="en-US" dirty="0"/>
            </a:br>
            <a:endParaRPr lang="en-US" dirty="0"/>
          </a:p>
        </p:txBody>
      </p:sp>
      <p:sp>
        <p:nvSpPr>
          <p:cNvPr id="4" name="Slide Number Placeholder 3"/>
          <p:cNvSpPr>
            <a:spLocks noGrp="1"/>
          </p:cNvSpPr>
          <p:nvPr>
            <p:ph type="sldNum" sz="quarter" idx="4294967295"/>
          </p:nvPr>
        </p:nvSpPr>
        <p:spPr>
          <a:xfrm>
            <a:off x="11619019" y="7383780"/>
            <a:ext cx="399415" cy="359833"/>
          </a:xfrm>
          <a:prstGeom prst="rect">
            <a:avLst/>
          </a:prstGeom>
        </p:spPr>
        <p:txBody>
          <a:bodyPr/>
          <a:lstStyle/>
          <a:p>
            <a:pPr>
              <a:defRPr/>
            </a:pPr>
            <a:fld id="{09BB778F-1C03-4404-9C30-3CD23078A70F}" type="slidenum">
              <a:rPr lang="en-US" smtClean="0"/>
              <a:pPr>
                <a:defRPr/>
              </a:pPr>
              <a:t>10</a:t>
            </a:fld>
            <a:endParaRPr lang="en-US"/>
          </a:p>
        </p:txBody>
      </p:sp>
      <p:sp>
        <p:nvSpPr>
          <p:cNvPr id="7" name="Content Placeholder 1"/>
          <p:cNvSpPr>
            <a:spLocks noGrp="1"/>
          </p:cNvSpPr>
          <p:nvPr>
            <p:ph idx="1"/>
          </p:nvPr>
        </p:nvSpPr>
        <p:spPr>
          <a:xfrm>
            <a:off x="2292138" y="1286148"/>
            <a:ext cx="9326880" cy="5129425"/>
          </a:xfrm>
        </p:spPr>
        <p:txBody>
          <a:bodyPr/>
          <a:lstStyle/>
          <a:p>
            <a:pPr marL="0" indent="0">
              <a:buNone/>
            </a:pPr>
            <a:r>
              <a:rPr lang="en-US" sz="2040" dirty="0"/>
              <a:t>Problems and Challenges</a:t>
            </a:r>
          </a:p>
          <a:p>
            <a:pPr lvl="1"/>
            <a:r>
              <a:rPr lang="en-US" sz="1360" b="1" dirty="0"/>
              <a:t>NEA Scout’s center of mass (CM) and center of pressure (CP) are not collinear with the estimated thrust vector. This creates a </a:t>
            </a:r>
            <a:r>
              <a:rPr lang="en-US" sz="1360" b="1" i="1" u="sng" dirty="0"/>
              <a:t>disturbance torque</a:t>
            </a:r>
            <a:r>
              <a:rPr lang="en-US" sz="1360" b="1" dirty="0"/>
              <a:t>.  Furthermore, the CP is fore of the CM, creating a naturally unstable vehicle and necessitating an active control mechanism.</a:t>
            </a:r>
          </a:p>
          <a:p>
            <a:pPr lvl="1"/>
            <a:r>
              <a:rPr lang="en-US" sz="1360" b="1" dirty="0"/>
              <a:t>Little mass and volume available.  This challenge is compounded by the vehicle’s total mass (14 kg) and volume (6 Liters) requirement.  The AMT was originally given 250 grams and a volume of 226 x 105 x 17 mm (400 cc).  This </a:t>
            </a:r>
            <a:r>
              <a:rPr lang="en-US" sz="1360" b="1" i="1" u="sng" dirty="0"/>
              <a:t>volume</a:t>
            </a:r>
            <a:r>
              <a:rPr lang="en-US" sz="1360" b="1" dirty="0"/>
              <a:t> and </a:t>
            </a:r>
            <a:r>
              <a:rPr lang="en-US" sz="1360" b="1" i="1" u="sng" dirty="0"/>
              <a:t>mass</a:t>
            </a:r>
            <a:r>
              <a:rPr lang="en-US" sz="1360" b="1" dirty="0"/>
              <a:t> will include: an X-Y translation stage, thermal controls, limit switches, and a wire harness.  The </a:t>
            </a:r>
            <a:r>
              <a:rPr lang="en-US" sz="1360" b="1" i="1" u="sng" dirty="0"/>
              <a:t>wire harness</a:t>
            </a:r>
            <a:r>
              <a:rPr lang="en-US" sz="1360" b="1" dirty="0"/>
              <a:t> must pass through the AMT and survive exposure to </a:t>
            </a:r>
            <a:r>
              <a:rPr lang="en-US" sz="1360" b="1" i="1" u="sng" dirty="0"/>
              <a:t>deep space environments</a:t>
            </a:r>
            <a:r>
              <a:rPr lang="en-US" sz="1360" b="1" dirty="0"/>
              <a:t>.</a:t>
            </a:r>
          </a:p>
          <a:p>
            <a:pPr lvl="1"/>
            <a:endParaRPr lang="en-US" sz="3627" dirty="0"/>
          </a:p>
          <a:p>
            <a:pPr marL="0" indent="0">
              <a:buNone/>
            </a:pPr>
            <a:endParaRPr lang="en-US" sz="2040" dirty="0"/>
          </a:p>
        </p:txBody>
      </p:sp>
      <p:pic>
        <p:nvPicPr>
          <p:cNvPr id="23" name="Picture 22" descr="neas_solar_2015082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8976" y="3887427"/>
            <a:ext cx="4622753" cy="3176966"/>
          </a:xfrm>
          <a:prstGeom prst="rect">
            <a:avLst/>
          </a:prstGeom>
          <a:ln>
            <a:noFill/>
          </a:ln>
        </p:spPr>
      </p:pic>
      <p:pic>
        <p:nvPicPr>
          <p:cNvPr id="24" name="Picture 23"/>
          <p:cNvPicPr>
            <a:picLocks noChangeAspect="1"/>
          </p:cNvPicPr>
          <p:nvPr/>
        </p:nvPicPr>
        <p:blipFill>
          <a:blip r:embed="rId3"/>
          <a:stretch>
            <a:fillRect/>
          </a:stretch>
        </p:blipFill>
        <p:spPr>
          <a:xfrm>
            <a:off x="7672771" y="3589803"/>
            <a:ext cx="3699181" cy="3910669"/>
          </a:xfrm>
          <a:prstGeom prst="rect">
            <a:avLst/>
          </a:prstGeom>
        </p:spPr>
      </p:pic>
      <p:cxnSp>
        <p:nvCxnSpPr>
          <p:cNvPr id="26" name="Straight Connector 25"/>
          <p:cNvCxnSpPr/>
          <p:nvPr/>
        </p:nvCxnSpPr>
        <p:spPr bwMode="auto">
          <a:xfrm>
            <a:off x="6015742" y="6286713"/>
            <a:ext cx="1624209" cy="127210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flipV="1">
            <a:off x="6015742" y="3466150"/>
            <a:ext cx="1624209" cy="154021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Rectangle 30"/>
          <p:cNvSpPr/>
          <p:nvPr/>
        </p:nvSpPr>
        <p:spPr bwMode="auto">
          <a:xfrm>
            <a:off x="4044963" y="5011244"/>
            <a:ext cx="1970779" cy="1275470"/>
          </a:xfrm>
          <a:prstGeom prst="rect">
            <a:avLst/>
          </a:prstGeom>
          <a:noFill/>
          <a:ln w="9525"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sp>
        <p:nvSpPr>
          <p:cNvPr id="34" name="Rectangle 33"/>
          <p:cNvSpPr/>
          <p:nvPr/>
        </p:nvSpPr>
        <p:spPr bwMode="auto">
          <a:xfrm>
            <a:off x="7639951" y="3466152"/>
            <a:ext cx="3764822" cy="4097546"/>
          </a:xfrm>
          <a:prstGeom prst="rect">
            <a:avLst/>
          </a:prstGeom>
          <a:noFill/>
          <a:ln w="9525"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sp>
        <p:nvSpPr>
          <p:cNvPr id="37" name="Oval 36"/>
          <p:cNvSpPr/>
          <p:nvPr/>
        </p:nvSpPr>
        <p:spPr>
          <a:xfrm>
            <a:off x="5399378" y="5925838"/>
            <a:ext cx="207264" cy="207264"/>
          </a:xfrm>
          <a:prstGeom prst="ellipse">
            <a:avLst/>
          </a:prstGeom>
          <a:solidFill>
            <a:srgbClr val="C00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sp>
        <p:nvSpPr>
          <p:cNvPr id="39" name="Oval 38"/>
          <p:cNvSpPr/>
          <p:nvPr/>
        </p:nvSpPr>
        <p:spPr>
          <a:xfrm>
            <a:off x="10579443" y="6876286"/>
            <a:ext cx="310896" cy="310896"/>
          </a:xfrm>
          <a:prstGeom prst="ellipse">
            <a:avLst/>
          </a:prstGeom>
          <a:solidFill>
            <a:srgbClr val="C00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cxnSp>
        <p:nvCxnSpPr>
          <p:cNvPr id="42" name="Straight Arrow Connector 41"/>
          <p:cNvCxnSpPr/>
          <p:nvPr/>
        </p:nvCxnSpPr>
        <p:spPr bwMode="auto">
          <a:xfrm flipH="1">
            <a:off x="5140341" y="3835418"/>
            <a:ext cx="0" cy="3419856"/>
          </a:xfrm>
          <a:prstGeom prst="straightConnector1">
            <a:avLst/>
          </a:prstGeom>
          <a:solidFill>
            <a:schemeClr val="accent1"/>
          </a:solidFill>
          <a:ln w="50800" cap="flat" cmpd="sng" algn="ctr">
            <a:solidFill>
              <a:schemeClr val="tx1"/>
            </a:solidFill>
            <a:prstDash val="solid"/>
            <a:round/>
            <a:headEnd type="none" w="med" len="med"/>
            <a:tailEnd type="triangle"/>
          </a:ln>
          <a:effectLst/>
        </p:spPr>
      </p:cxnSp>
      <p:cxnSp>
        <p:nvCxnSpPr>
          <p:cNvPr id="43" name="Straight Arrow Connector 42"/>
          <p:cNvCxnSpPr/>
          <p:nvPr/>
        </p:nvCxnSpPr>
        <p:spPr bwMode="auto">
          <a:xfrm>
            <a:off x="9522361" y="3662349"/>
            <a:ext cx="0" cy="3627120"/>
          </a:xfrm>
          <a:prstGeom prst="straightConnector1">
            <a:avLst/>
          </a:prstGeom>
          <a:solidFill>
            <a:schemeClr val="accent1"/>
          </a:solidFill>
          <a:ln w="50800" cap="flat" cmpd="sng" algn="ctr">
            <a:solidFill>
              <a:schemeClr val="tx1"/>
            </a:solidFill>
            <a:prstDash val="solid"/>
            <a:round/>
            <a:headEnd type="none" w="med" len="med"/>
            <a:tailEnd type="triangle"/>
          </a:ln>
          <a:effectLst/>
        </p:spPr>
      </p:cxnSp>
      <p:sp>
        <p:nvSpPr>
          <p:cNvPr id="40" name="Oval 39"/>
          <p:cNvSpPr/>
          <p:nvPr/>
        </p:nvSpPr>
        <p:spPr>
          <a:xfrm>
            <a:off x="9366913" y="5981425"/>
            <a:ext cx="310896" cy="310896"/>
          </a:xfrm>
          <a:prstGeom prst="ellipse">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sp>
        <p:nvSpPr>
          <p:cNvPr id="38" name="Oval 37"/>
          <p:cNvSpPr/>
          <p:nvPr/>
        </p:nvSpPr>
        <p:spPr>
          <a:xfrm>
            <a:off x="5030351" y="5545346"/>
            <a:ext cx="207264" cy="207264"/>
          </a:xfrm>
          <a:prstGeom prst="ellipse">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sp>
        <p:nvSpPr>
          <p:cNvPr id="55" name="Curved Up Arrow 54"/>
          <p:cNvSpPr/>
          <p:nvPr/>
        </p:nvSpPr>
        <p:spPr bwMode="auto">
          <a:xfrm>
            <a:off x="10237290" y="7025233"/>
            <a:ext cx="1062969" cy="505807"/>
          </a:xfrm>
          <a:prstGeom prst="curvedUpArrow">
            <a:avLst/>
          </a:prstGeom>
          <a:solidFill>
            <a:srgbClr val="3333FF"/>
          </a:solidFill>
          <a:ln w="25400"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grpSp>
        <p:nvGrpSpPr>
          <p:cNvPr id="62" name="Group 61"/>
          <p:cNvGrpSpPr/>
          <p:nvPr/>
        </p:nvGrpSpPr>
        <p:grpSpPr>
          <a:xfrm>
            <a:off x="2005708" y="5627036"/>
            <a:ext cx="1102153" cy="2000184"/>
            <a:chOff x="4114464" y="1594487"/>
            <a:chExt cx="1135367" cy="2123198"/>
          </a:xfrm>
        </p:grpSpPr>
        <p:grpSp>
          <p:nvGrpSpPr>
            <p:cNvPr id="63" name="Group 62"/>
            <p:cNvGrpSpPr/>
            <p:nvPr/>
          </p:nvGrpSpPr>
          <p:grpSpPr>
            <a:xfrm>
              <a:off x="4114464" y="1960917"/>
              <a:ext cx="1135367" cy="1756768"/>
              <a:chOff x="-88808" y="4892768"/>
              <a:chExt cx="1161500" cy="1939832"/>
            </a:xfrm>
          </p:grpSpPr>
          <p:sp>
            <p:nvSpPr>
              <p:cNvPr id="65" name="Rectangle 64"/>
              <p:cNvSpPr/>
              <p:nvPr/>
            </p:nvSpPr>
            <p:spPr bwMode="auto">
              <a:xfrm>
                <a:off x="0" y="4892768"/>
                <a:ext cx="983884" cy="1939832"/>
              </a:xfrm>
              <a:prstGeom prst="rect">
                <a:avLst/>
              </a:prstGeom>
              <a:solidFill>
                <a:schemeClr val="lt1"/>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grpSp>
            <p:nvGrpSpPr>
              <p:cNvPr id="66" name="Group 65"/>
              <p:cNvGrpSpPr/>
              <p:nvPr/>
            </p:nvGrpSpPr>
            <p:grpSpPr>
              <a:xfrm>
                <a:off x="-88808" y="4964003"/>
                <a:ext cx="1161500" cy="1796326"/>
                <a:chOff x="4179543" y="4564764"/>
                <a:chExt cx="1161500" cy="1796326"/>
              </a:xfrm>
            </p:grpSpPr>
            <p:grpSp>
              <p:nvGrpSpPr>
                <p:cNvPr id="67" name="Group 66"/>
                <p:cNvGrpSpPr/>
                <p:nvPr/>
              </p:nvGrpSpPr>
              <p:grpSpPr>
                <a:xfrm>
                  <a:off x="4396766" y="4564764"/>
                  <a:ext cx="666708" cy="1135455"/>
                  <a:chOff x="4283738" y="5096203"/>
                  <a:chExt cx="666708" cy="1135455"/>
                </a:xfrm>
              </p:grpSpPr>
              <p:sp>
                <p:nvSpPr>
                  <p:cNvPr id="70" name="TextBox 69"/>
                  <p:cNvSpPr txBox="1"/>
                  <p:nvPr/>
                </p:nvSpPr>
                <p:spPr>
                  <a:xfrm>
                    <a:off x="4325881" y="5508605"/>
                    <a:ext cx="624565" cy="322871"/>
                  </a:xfrm>
                  <a:prstGeom prst="rect">
                    <a:avLst/>
                  </a:prstGeom>
                  <a:solidFill>
                    <a:srgbClr val="FFC000"/>
                  </a:solidFill>
                  <a:ln w="25400" cap="sq">
                    <a:solidFill>
                      <a:schemeClr val="tx1"/>
                    </a:solidFill>
                  </a:ln>
                </p:spPr>
                <p:txBody>
                  <a:bodyPr wrap="square" rtlCol="0">
                    <a:spAutoFit/>
                  </a:bodyPr>
                  <a:lstStyle/>
                  <a:p>
                    <a:pPr algn="ctr"/>
                    <a:r>
                      <a:rPr lang="en-US" sz="1190" b="1" dirty="0"/>
                      <a:t>CP</a:t>
                    </a:r>
                  </a:p>
                </p:txBody>
              </p:sp>
              <p:sp>
                <p:nvSpPr>
                  <p:cNvPr id="71" name="TextBox 70"/>
                  <p:cNvSpPr txBox="1"/>
                  <p:nvPr/>
                </p:nvSpPr>
                <p:spPr>
                  <a:xfrm>
                    <a:off x="4325881" y="5908787"/>
                    <a:ext cx="624565" cy="322871"/>
                  </a:xfrm>
                  <a:prstGeom prst="rect">
                    <a:avLst/>
                  </a:prstGeom>
                  <a:solidFill>
                    <a:srgbClr val="C00000"/>
                  </a:solidFill>
                  <a:ln w="25400" cap="sq">
                    <a:solidFill>
                      <a:schemeClr val="tx1"/>
                    </a:solidFill>
                  </a:ln>
                </p:spPr>
                <p:txBody>
                  <a:bodyPr wrap="square" rtlCol="0">
                    <a:spAutoFit/>
                  </a:bodyPr>
                  <a:lstStyle/>
                  <a:p>
                    <a:pPr algn="ctr"/>
                    <a:r>
                      <a:rPr lang="en-US" sz="1190" b="1" dirty="0"/>
                      <a:t>CM</a:t>
                    </a:r>
                  </a:p>
                </p:txBody>
              </p:sp>
              <p:cxnSp>
                <p:nvCxnSpPr>
                  <p:cNvPr id="72" name="Straight Arrow Connector 71"/>
                  <p:cNvCxnSpPr/>
                  <p:nvPr/>
                </p:nvCxnSpPr>
                <p:spPr>
                  <a:xfrm flipV="1">
                    <a:off x="4939220" y="5096203"/>
                    <a:ext cx="0" cy="365760"/>
                  </a:xfrm>
                  <a:prstGeom prst="straightConnector1">
                    <a:avLst/>
                  </a:prstGeom>
                  <a:ln w="25400">
                    <a:solidFill>
                      <a:schemeClr val="tx1"/>
                    </a:solidFill>
                    <a:headEnd type="none"/>
                    <a:tailEnd type="triangle" w="med" len="sm"/>
                  </a:ln>
                </p:spPr>
                <p:style>
                  <a:lnRef idx="1">
                    <a:schemeClr val="accent2"/>
                  </a:lnRef>
                  <a:fillRef idx="0">
                    <a:schemeClr val="accent2"/>
                  </a:fillRef>
                  <a:effectRef idx="0">
                    <a:schemeClr val="accent2"/>
                  </a:effectRef>
                  <a:fontRef idx="minor">
                    <a:schemeClr val="tx1"/>
                  </a:fontRef>
                </p:style>
              </p:cxnSp>
              <p:sp>
                <p:nvSpPr>
                  <p:cNvPr id="73" name="TextBox 72"/>
                  <p:cNvSpPr txBox="1"/>
                  <p:nvPr/>
                </p:nvSpPr>
                <p:spPr>
                  <a:xfrm>
                    <a:off x="4283738" y="5127181"/>
                    <a:ext cx="666708" cy="292207"/>
                  </a:xfrm>
                  <a:prstGeom prst="rect">
                    <a:avLst/>
                  </a:prstGeom>
                  <a:noFill/>
                  <a:ln>
                    <a:noFill/>
                  </a:ln>
                </p:spPr>
                <p:txBody>
                  <a:bodyPr wrap="square" rtlCol="0">
                    <a:spAutoFit/>
                  </a:bodyPr>
                  <a:lstStyle/>
                  <a:p>
                    <a:pPr algn="ctr"/>
                    <a:r>
                      <a:rPr lang="en-US" sz="1020" b="1" dirty="0"/>
                      <a:t>Thrust</a:t>
                    </a:r>
                  </a:p>
                </p:txBody>
              </p:sp>
            </p:grpSp>
            <p:sp>
              <p:nvSpPr>
                <p:cNvPr id="68" name="Curved Up Arrow 67"/>
                <p:cNvSpPr/>
                <p:nvPr/>
              </p:nvSpPr>
              <p:spPr bwMode="auto">
                <a:xfrm flipH="1">
                  <a:off x="4457142" y="6101220"/>
                  <a:ext cx="560532" cy="259870"/>
                </a:xfrm>
                <a:prstGeom prst="curvedUpArrow">
                  <a:avLst/>
                </a:prstGeom>
                <a:solidFill>
                  <a:srgbClr val="3333FF"/>
                </a:solidFill>
                <a:ln w="12700"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sp>
              <p:nvSpPr>
                <p:cNvPr id="69" name="TextBox 68"/>
                <p:cNvSpPr txBox="1"/>
                <p:nvPr/>
              </p:nvSpPr>
              <p:spPr>
                <a:xfrm>
                  <a:off x="4179543" y="5684386"/>
                  <a:ext cx="1161500" cy="476189"/>
                </a:xfrm>
                <a:prstGeom prst="rect">
                  <a:avLst/>
                </a:prstGeom>
                <a:noFill/>
                <a:ln>
                  <a:noFill/>
                </a:ln>
              </p:spPr>
              <p:txBody>
                <a:bodyPr wrap="square" rtlCol="0">
                  <a:spAutoFit/>
                </a:bodyPr>
                <a:lstStyle/>
                <a:p>
                  <a:pPr algn="ctr"/>
                  <a:r>
                    <a:rPr lang="en-US" sz="1020" b="1" dirty="0"/>
                    <a:t>Disturbance Torque</a:t>
                  </a:r>
                </a:p>
              </p:txBody>
            </p:sp>
          </p:grpSp>
        </p:grpSp>
        <p:sp>
          <p:nvSpPr>
            <p:cNvPr id="64" name="TextBox 63"/>
            <p:cNvSpPr txBox="1"/>
            <p:nvPr/>
          </p:nvSpPr>
          <p:spPr>
            <a:xfrm>
              <a:off x="4201275" y="1594487"/>
              <a:ext cx="961747" cy="35726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587" b="1" dirty="0"/>
                <a:t>KEY</a:t>
              </a:r>
              <a:endParaRPr lang="en-US" sz="2040" b="1" dirty="0"/>
            </a:p>
          </p:txBody>
        </p:sp>
      </p:grpSp>
    </p:spTree>
    <p:extLst>
      <p:ext uri="{BB962C8B-B14F-4D97-AF65-F5344CB8AC3E}">
        <p14:creationId xmlns:p14="http://schemas.microsoft.com/office/powerpoint/2010/main" val="34008197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AMT </a:t>
            </a:r>
            <a:r>
              <a:rPr lang="en-US" dirty="0"/>
              <a:t>Overview</a:t>
            </a:r>
            <a:br>
              <a:rPr lang="en-US" dirty="0"/>
            </a:br>
            <a:endParaRPr lang="en-US" dirty="0"/>
          </a:p>
        </p:txBody>
      </p:sp>
      <p:sp>
        <p:nvSpPr>
          <p:cNvPr id="4" name="Slide Number Placeholder 3"/>
          <p:cNvSpPr>
            <a:spLocks noGrp="1"/>
          </p:cNvSpPr>
          <p:nvPr>
            <p:ph type="sldNum" sz="quarter" idx="4294967295"/>
          </p:nvPr>
        </p:nvSpPr>
        <p:spPr>
          <a:xfrm>
            <a:off x="11619019" y="7383780"/>
            <a:ext cx="399415" cy="359833"/>
          </a:xfrm>
          <a:prstGeom prst="rect">
            <a:avLst/>
          </a:prstGeom>
        </p:spPr>
        <p:txBody>
          <a:bodyPr/>
          <a:lstStyle/>
          <a:p>
            <a:pPr>
              <a:defRPr/>
            </a:pPr>
            <a:fld id="{09BB778F-1C03-4404-9C30-3CD23078A70F}" type="slidenum">
              <a:rPr lang="en-US" smtClean="0"/>
              <a:pPr>
                <a:defRPr/>
              </a:pPr>
              <a:t>11</a:t>
            </a:fld>
            <a:endParaRPr lang="en-US"/>
          </a:p>
        </p:txBody>
      </p:sp>
      <p:grpSp>
        <p:nvGrpSpPr>
          <p:cNvPr id="36" name="Group 35"/>
          <p:cNvGrpSpPr>
            <a:grpSpLocks noChangeAspect="1"/>
          </p:cNvGrpSpPr>
          <p:nvPr/>
        </p:nvGrpSpPr>
        <p:grpSpPr>
          <a:xfrm>
            <a:off x="7303409" y="1221271"/>
            <a:ext cx="4597865" cy="4091399"/>
            <a:chOff x="3906578" y="2023200"/>
            <a:chExt cx="5047944" cy="4491899"/>
          </a:xfrm>
        </p:grpSpPr>
        <p:grpSp>
          <p:nvGrpSpPr>
            <p:cNvPr id="27" name="Group 26"/>
            <p:cNvGrpSpPr>
              <a:grpSpLocks noChangeAspect="1"/>
            </p:cNvGrpSpPr>
            <p:nvPr/>
          </p:nvGrpSpPr>
          <p:grpSpPr>
            <a:xfrm>
              <a:off x="3906578" y="2387019"/>
              <a:ext cx="5047944" cy="4128080"/>
              <a:chOff x="3987693" y="1963904"/>
              <a:chExt cx="4609230" cy="3769311"/>
            </a:xfrm>
          </p:grpSpPr>
          <p:pic>
            <p:nvPicPr>
              <p:cNvPr id="5" name="Picture 4"/>
              <p:cNvPicPr>
                <a:picLocks noChangeAspect="1"/>
              </p:cNvPicPr>
              <p:nvPr/>
            </p:nvPicPr>
            <p:blipFill>
              <a:blip r:embed="rId2"/>
              <a:stretch>
                <a:fillRect/>
              </a:stretch>
            </p:blipFill>
            <p:spPr>
              <a:xfrm>
                <a:off x="3987693" y="1963904"/>
                <a:ext cx="4609230" cy="3769311"/>
              </a:xfrm>
              <a:prstGeom prst="rect">
                <a:avLst/>
              </a:prstGeom>
            </p:spPr>
          </p:pic>
          <p:grpSp>
            <p:nvGrpSpPr>
              <p:cNvPr id="26" name="Group 25"/>
              <p:cNvGrpSpPr/>
              <p:nvPr/>
            </p:nvGrpSpPr>
            <p:grpSpPr>
              <a:xfrm>
                <a:off x="6750464" y="2245677"/>
                <a:ext cx="284317" cy="3339720"/>
                <a:chOff x="6750464" y="2245677"/>
                <a:chExt cx="284317" cy="3339720"/>
              </a:xfrm>
            </p:grpSpPr>
            <p:cxnSp>
              <p:nvCxnSpPr>
                <p:cNvPr id="23" name="Straight Arrow Connector 22"/>
                <p:cNvCxnSpPr/>
                <p:nvPr/>
              </p:nvCxnSpPr>
              <p:spPr bwMode="auto">
                <a:xfrm>
                  <a:off x="6887624" y="2245677"/>
                  <a:ext cx="0" cy="3339720"/>
                </a:xfrm>
                <a:prstGeom prst="straightConnector1">
                  <a:avLst/>
                </a:prstGeom>
                <a:solidFill>
                  <a:schemeClr val="accent1"/>
                </a:solidFill>
                <a:ln w="50800" cap="flat" cmpd="sng" algn="ctr">
                  <a:solidFill>
                    <a:schemeClr val="tx1"/>
                  </a:solidFill>
                  <a:prstDash val="solid"/>
                  <a:round/>
                  <a:headEnd type="none" w="med" len="med"/>
                  <a:tailEnd type="triangle"/>
                </a:ln>
                <a:effectLst/>
              </p:spPr>
            </p:cxnSp>
            <p:sp>
              <p:nvSpPr>
                <p:cNvPr id="22" name="Oval 21"/>
                <p:cNvSpPr/>
                <p:nvPr/>
              </p:nvSpPr>
              <p:spPr>
                <a:xfrm>
                  <a:off x="6750464" y="5063781"/>
                  <a:ext cx="274320" cy="274320"/>
                </a:xfrm>
                <a:prstGeom prst="ellipse">
                  <a:avLst/>
                </a:prstGeom>
                <a:solidFill>
                  <a:srgbClr val="C00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sp>
              <p:nvSpPr>
                <p:cNvPr id="24" name="Oval 23"/>
                <p:cNvSpPr/>
                <p:nvPr/>
              </p:nvSpPr>
              <p:spPr>
                <a:xfrm>
                  <a:off x="6760461" y="4137038"/>
                  <a:ext cx="274320" cy="274320"/>
                </a:xfrm>
                <a:prstGeom prst="ellipse">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grpSp>
        </p:grpSp>
        <p:sp>
          <p:nvSpPr>
            <p:cNvPr id="34" name="TextBox 33"/>
            <p:cNvSpPr txBox="1"/>
            <p:nvPr/>
          </p:nvSpPr>
          <p:spPr>
            <a:xfrm>
              <a:off x="5325584" y="2023200"/>
              <a:ext cx="2209931" cy="446034"/>
            </a:xfrm>
            <a:prstGeom prst="rect">
              <a:avLst/>
            </a:prstGeom>
            <a:noFill/>
          </p:spPr>
          <p:txBody>
            <a:bodyPr wrap="square" rtlCol="0">
              <a:spAutoFit/>
            </a:bodyPr>
            <a:lstStyle/>
            <a:p>
              <a:r>
                <a:rPr lang="en-US" sz="2040" b="1" dirty="0"/>
                <a:t>Trimmed State</a:t>
              </a:r>
            </a:p>
          </p:txBody>
        </p:sp>
      </p:grpSp>
      <p:grpSp>
        <p:nvGrpSpPr>
          <p:cNvPr id="35" name="Group 34"/>
          <p:cNvGrpSpPr>
            <a:grpSpLocks noChangeAspect="1"/>
          </p:cNvGrpSpPr>
          <p:nvPr/>
        </p:nvGrpSpPr>
        <p:grpSpPr>
          <a:xfrm>
            <a:off x="2019292" y="1156723"/>
            <a:ext cx="3692088" cy="4090998"/>
            <a:chOff x="87718" y="1015354"/>
            <a:chExt cx="3818860" cy="4231466"/>
          </a:xfrm>
        </p:grpSpPr>
        <p:grpSp>
          <p:nvGrpSpPr>
            <p:cNvPr id="30" name="Group 29"/>
            <p:cNvGrpSpPr>
              <a:grpSpLocks noChangeAspect="1"/>
            </p:cNvGrpSpPr>
            <p:nvPr/>
          </p:nvGrpSpPr>
          <p:grpSpPr>
            <a:xfrm>
              <a:off x="87718" y="1530078"/>
              <a:ext cx="3818860" cy="3716742"/>
              <a:chOff x="316366" y="2266676"/>
              <a:chExt cx="3263983" cy="3503932"/>
            </a:xfrm>
          </p:grpSpPr>
          <p:grpSp>
            <p:nvGrpSpPr>
              <p:cNvPr id="28" name="Group 27"/>
              <p:cNvGrpSpPr/>
              <p:nvPr/>
            </p:nvGrpSpPr>
            <p:grpSpPr>
              <a:xfrm>
                <a:off x="316366" y="2266676"/>
                <a:ext cx="3263983" cy="3503932"/>
                <a:chOff x="316366" y="2266676"/>
                <a:chExt cx="3263983" cy="3503932"/>
              </a:xfrm>
            </p:grpSpPr>
            <p:grpSp>
              <p:nvGrpSpPr>
                <p:cNvPr id="25" name="Group 24"/>
                <p:cNvGrpSpPr>
                  <a:grpSpLocks noChangeAspect="1"/>
                </p:cNvGrpSpPr>
                <p:nvPr/>
              </p:nvGrpSpPr>
              <p:grpSpPr>
                <a:xfrm>
                  <a:off x="316366" y="2266676"/>
                  <a:ext cx="3263983" cy="3477260"/>
                  <a:chOff x="312905" y="1989451"/>
                  <a:chExt cx="3263983" cy="3477260"/>
                </a:xfrm>
              </p:grpSpPr>
              <p:pic>
                <p:nvPicPr>
                  <p:cNvPr id="7" name="Picture 6"/>
                  <p:cNvPicPr>
                    <a:picLocks noChangeAspect="1"/>
                  </p:cNvPicPr>
                  <p:nvPr/>
                </p:nvPicPr>
                <p:blipFill>
                  <a:blip r:embed="rId3"/>
                  <a:stretch>
                    <a:fillRect/>
                  </a:stretch>
                </p:blipFill>
                <p:spPr>
                  <a:xfrm>
                    <a:off x="312905" y="1989451"/>
                    <a:ext cx="3263983" cy="3450588"/>
                  </a:xfrm>
                  <a:prstGeom prst="rect">
                    <a:avLst/>
                  </a:prstGeom>
                </p:spPr>
              </p:pic>
              <p:sp>
                <p:nvSpPr>
                  <p:cNvPr id="8" name="Oval 7"/>
                  <p:cNvSpPr/>
                  <p:nvPr/>
                </p:nvSpPr>
                <p:spPr>
                  <a:xfrm>
                    <a:off x="2855849" y="4926621"/>
                    <a:ext cx="274320" cy="274320"/>
                  </a:xfrm>
                  <a:prstGeom prst="ellipse">
                    <a:avLst/>
                  </a:prstGeom>
                  <a:solidFill>
                    <a:srgbClr val="C00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sp>
                <p:nvSpPr>
                  <p:cNvPr id="11" name="Curved Up Arrow 10"/>
                  <p:cNvSpPr/>
                  <p:nvPr/>
                </p:nvSpPr>
                <p:spPr bwMode="auto">
                  <a:xfrm>
                    <a:off x="2573697" y="5020411"/>
                    <a:ext cx="838624" cy="446300"/>
                  </a:xfrm>
                  <a:prstGeom prst="curvedUpArrow">
                    <a:avLst/>
                  </a:prstGeom>
                  <a:solidFill>
                    <a:srgbClr val="3333FF"/>
                  </a:solidFill>
                  <a:ln w="25400"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grpSp>
            <p:cxnSp>
              <p:nvCxnSpPr>
                <p:cNvPr id="9" name="Straight Arrow Connector 8"/>
                <p:cNvCxnSpPr/>
                <p:nvPr/>
              </p:nvCxnSpPr>
              <p:spPr bwMode="auto">
                <a:xfrm flipH="1">
                  <a:off x="1929134" y="2322432"/>
                  <a:ext cx="0" cy="3448176"/>
                </a:xfrm>
                <a:prstGeom prst="straightConnector1">
                  <a:avLst/>
                </a:prstGeom>
                <a:solidFill>
                  <a:schemeClr val="accent1"/>
                </a:solidFill>
                <a:ln w="50800" cap="flat" cmpd="sng" algn="ctr">
                  <a:solidFill>
                    <a:schemeClr val="tx1"/>
                  </a:solidFill>
                  <a:prstDash val="solid"/>
                  <a:round/>
                  <a:headEnd type="none" w="med" len="med"/>
                  <a:tailEnd type="triangle"/>
                </a:ln>
                <a:effectLst/>
              </p:spPr>
            </p:cxnSp>
          </p:grpSp>
          <p:sp>
            <p:nvSpPr>
              <p:cNvPr id="29" name="Oval 28"/>
              <p:cNvSpPr/>
              <p:nvPr/>
            </p:nvSpPr>
            <p:spPr>
              <a:xfrm>
                <a:off x="1789430" y="4329027"/>
                <a:ext cx="274320" cy="274320"/>
              </a:xfrm>
              <a:prstGeom prst="ellipse">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20"/>
              </a:p>
            </p:txBody>
          </p:sp>
        </p:grpSp>
        <p:sp>
          <p:nvSpPr>
            <p:cNvPr id="33" name="TextBox 32"/>
            <p:cNvSpPr txBox="1"/>
            <p:nvPr/>
          </p:nvSpPr>
          <p:spPr>
            <a:xfrm>
              <a:off x="919303" y="1015354"/>
              <a:ext cx="2425707" cy="420214"/>
            </a:xfrm>
            <a:prstGeom prst="rect">
              <a:avLst/>
            </a:prstGeom>
            <a:noFill/>
          </p:spPr>
          <p:txBody>
            <a:bodyPr wrap="square" rtlCol="0">
              <a:spAutoFit/>
            </a:bodyPr>
            <a:lstStyle/>
            <a:p>
              <a:r>
                <a:rPr lang="en-US" sz="2040" b="1" dirty="0"/>
                <a:t>Nominal State</a:t>
              </a:r>
            </a:p>
          </p:txBody>
        </p:sp>
      </p:grpSp>
      <p:grpSp>
        <p:nvGrpSpPr>
          <p:cNvPr id="10" name="Group 9"/>
          <p:cNvGrpSpPr>
            <a:grpSpLocks noChangeAspect="1"/>
          </p:cNvGrpSpPr>
          <p:nvPr/>
        </p:nvGrpSpPr>
        <p:grpSpPr>
          <a:xfrm>
            <a:off x="5399036" y="5627036"/>
            <a:ext cx="2883948" cy="1981980"/>
            <a:chOff x="2697618" y="735516"/>
            <a:chExt cx="4078900" cy="2803205"/>
          </a:xfrm>
        </p:grpSpPr>
        <p:pic>
          <p:nvPicPr>
            <p:cNvPr id="37" name="Picture 36" descr="neas_solar_20150820.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7618" y="735516"/>
              <a:ext cx="4078900" cy="2803205"/>
            </a:xfrm>
            <a:prstGeom prst="rect">
              <a:avLst/>
            </a:prstGeom>
            <a:ln>
              <a:noFill/>
            </a:ln>
          </p:spPr>
        </p:pic>
        <p:sp>
          <p:nvSpPr>
            <p:cNvPr id="38" name="Rectangle 37"/>
            <p:cNvSpPr/>
            <p:nvPr/>
          </p:nvSpPr>
          <p:spPr bwMode="auto">
            <a:xfrm>
              <a:off x="3867606" y="1727119"/>
              <a:ext cx="1738923" cy="1125415"/>
            </a:xfrm>
            <a:prstGeom prst="rect">
              <a:avLst/>
            </a:prstGeom>
            <a:noFill/>
            <a:ln w="9525"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grpSp>
      <p:cxnSp>
        <p:nvCxnSpPr>
          <p:cNvPr id="44" name="Straight Arrow Connector 43"/>
          <p:cNvCxnSpPr>
            <a:stCxn id="63" idx="1"/>
          </p:cNvCxnSpPr>
          <p:nvPr/>
        </p:nvCxnSpPr>
        <p:spPr bwMode="auto">
          <a:xfrm flipH="1">
            <a:off x="5737259" y="3477030"/>
            <a:ext cx="641352" cy="357890"/>
          </a:xfrm>
          <a:prstGeom prst="straightConnector1">
            <a:avLst/>
          </a:prstGeom>
          <a:solidFill>
            <a:schemeClr val="accent1"/>
          </a:solidFill>
          <a:ln w="25400" cap="flat" cmpd="sng" algn="ctr">
            <a:solidFill>
              <a:schemeClr val="tx1"/>
            </a:solidFill>
            <a:prstDash val="solid"/>
            <a:round/>
            <a:headEnd type="none" w="med" len="med"/>
            <a:tailEnd type="triangle"/>
          </a:ln>
          <a:effectLst/>
        </p:spPr>
      </p:cxnSp>
      <p:sp>
        <p:nvSpPr>
          <p:cNvPr id="63" name="TextBox 62"/>
          <p:cNvSpPr txBox="1"/>
          <p:nvPr/>
        </p:nvSpPr>
        <p:spPr>
          <a:xfrm>
            <a:off x="6378611" y="3256424"/>
            <a:ext cx="924798" cy="441211"/>
          </a:xfrm>
          <a:prstGeom prst="rect">
            <a:avLst/>
          </a:prstGeom>
          <a:noFill/>
        </p:spPr>
        <p:txBody>
          <a:bodyPr wrap="square" rtlCol="0">
            <a:spAutoFit/>
          </a:bodyPr>
          <a:lstStyle/>
          <a:p>
            <a:r>
              <a:rPr lang="en-US" sz="2267" b="1" dirty="0"/>
              <a:t>AMT</a:t>
            </a:r>
          </a:p>
        </p:txBody>
      </p:sp>
      <p:cxnSp>
        <p:nvCxnSpPr>
          <p:cNvPr id="75" name="Straight Arrow Connector 74"/>
          <p:cNvCxnSpPr>
            <a:stCxn id="63" idx="3"/>
          </p:cNvCxnSpPr>
          <p:nvPr/>
        </p:nvCxnSpPr>
        <p:spPr bwMode="auto">
          <a:xfrm>
            <a:off x="7303409" y="3477030"/>
            <a:ext cx="765344" cy="832956"/>
          </a:xfrm>
          <a:prstGeom prst="straightConnector1">
            <a:avLst/>
          </a:prstGeom>
          <a:solidFill>
            <a:schemeClr val="accent1"/>
          </a:solidFill>
          <a:ln w="25400" cap="flat" cmpd="sng" algn="ctr">
            <a:solidFill>
              <a:schemeClr val="tx1"/>
            </a:solidFill>
            <a:prstDash val="solid"/>
            <a:round/>
            <a:headEnd type="none" w="med" len="med"/>
            <a:tailEnd type="triangle"/>
          </a:ln>
          <a:effectLst/>
        </p:spPr>
      </p:cxnSp>
      <p:grpSp>
        <p:nvGrpSpPr>
          <p:cNvPr id="86" name="Group 85"/>
          <p:cNvGrpSpPr/>
          <p:nvPr/>
        </p:nvGrpSpPr>
        <p:grpSpPr>
          <a:xfrm>
            <a:off x="2005708" y="5627036"/>
            <a:ext cx="1102153" cy="2000184"/>
            <a:chOff x="4114464" y="1594487"/>
            <a:chExt cx="1135367" cy="2123198"/>
          </a:xfrm>
        </p:grpSpPr>
        <p:grpSp>
          <p:nvGrpSpPr>
            <p:cNvPr id="87" name="Group 86"/>
            <p:cNvGrpSpPr/>
            <p:nvPr/>
          </p:nvGrpSpPr>
          <p:grpSpPr>
            <a:xfrm>
              <a:off x="4114464" y="1960917"/>
              <a:ext cx="1135367" cy="1756768"/>
              <a:chOff x="-88808" y="4892768"/>
              <a:chExt cx="1161500" cy="1939832"/>
            </a:xfrm>
          </p:grpSpPr>
          <p:sp>
            <p:nvSpPr>
              <p:cNvPr id="89" name="Rectangle 88"/>
              <p:cNvSpPr/>
              <p:nvPr/>
            </p:nvSpPr>
            <p:spPr bwMode="auto">
              <a:xfrm>
                <a:off x="0" y="4892768"/>
                <a:ext cx="983884" cy="1939832"/>
              </a:xfrm>
              <a:prstGeom prst="rect">
                <a:avLst/>
              </a:prstGeom>
              <a:solidFill>
                <a:schemeClr val="lt1"/>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grpSp>
            <p:nvGrpSpPr>
              <p:cNvPr id="90" name="Group 89"/>
              <p:cNvGrpSpPr/>
              <p:nvPr/>
            </p:nvGrpSpPr>
            <p:grpSpPr>
              <a:xfrm>
                <a:off x="-88808" y="4964003"/>
                <a:ext cx="1161500" cy="1796326"/>
                <a:chOff x="4179543" y="4564764"/>
                <a:chExt cx="1161500" cy="1796326"/>
              </a:xfrm>
            </p:grpSpPr>
            <p:grpSp>
              <p:nvGrpSpPr>
                <p:cNvPr id="91" name="Group 90"/>
                <p:cNvGrpSpPr/>
                <p:nvPr/>
              </p:nvGrpSpPr>
              <p:grpSpPr>
                <a:xfrm>
                  <a:off x="4396766" y="4564764"/>
                  <a:ext cx="666708" cy="1135455"/>
                  <a:chOff x="4283738" y="5096203"/>
                  <a:chExt cx="666708" cy="1135455"/>
                </a:xfrm>
              </p:grpSpPr>
              <p:sp>
                <p:nvSpPr>
                  <p:cNvPr id="94" name="TextBox 93"/>
                  <p:cNvSpPr txBox="1"/>
                  <p:nvPr/>
                </p:nvSpPr>
                <p:spPr>
                  <a:xfrm>
                    <a:off x="4325881" y="5508605"/>
                    <a:ext cx="624565" cy="322871"/>
                  </a:xfrm>
                  <a:prstGeom prst="rect">
                    <a:avLst/>
                  </a:prstGeom>
                  <a:solidFill>
                    <a:srgbClr val="FFC000"/>
                  </a:solidFill>
                  <a:ln w="25400" cap="sq">
                    <a:solidFill>
                      <a:schemeClr val="tx1"/>
                    </a:solidFill>
                  </a:ln>
                </p:spPr>
                <p:txBody>
                  <a:bodyPr wrap="square" rtlCol="0">
                    <a:spAutoFit/>
                  </a:bodyPr>
                  <a:lstStyle/>
                  <a:p>
                    <a:pPr algn="ctr"/>
                    <a:r>
                      <a:rPr lang="en-US" sz="1190" b="1" dirty="0"/>
                      <a:t>CP</a:t>
                    </a:r>
                  </a:p>
                </p:txBody>
              </p:sp>
              <p:sp>
                <p:nvSpPr>
                  <p:cNvPr id="95" name="TextBox 94"/>
                  <p:cNvSpPr txBox="1"/>
                  <p:nvPr/>
                </p:nvSpPr>
                <p:spPr>
                  <a:xfrm>
                    <a:off x="4325881" y="5908787"/>
                    <a:ext cx="624565" cy="322871"/>
                  </a:xfrm>
                  <a:prstGeom prst="rect">
                    <a:avLst/>
                  </a:prstGeom>
                  <a:solidFill>
                    <a:srgbClr val="C00000"/>
                  </a:solidFill>
                  <a:ln w="25400" cap="sq">
                    <a:solidFill>
                      <a:schemeClr val="tx1"/>
                    </a:solidFill>
                  </a:ln>
                </p:spPr>
                <p:txBody>
                  <a:bodyPr wrap="square" rtlCol="0">
                    <a:spAutoFit/>
                  </a:bodyPr>
                  <a:lstStyle/>
                  <a:p>
                    <a:pPr algn="ctr"/>
                    <a:r>
                      <a:rPr lang="en-US" sz="1190" b="1" dirty="0"/>
                      <a:t>CM</a:t>
                    </a:r>
                  </a:p>
                </p:txBody>
              </p:sp>
              <p:cxnSp>
                <p:nvCxnSpPr>
                  <p:cNvPr id="96" name="Straight Arrow Connector 95"/>
                  <p:cNvCxnSpPr/>
                  <p:nvPr/>
                </p:nvCxnSpPr>
                <p:spPr>
                  <a:xfrm flipV="1">
                    <a:off x="4939220" y="5096203"/>
                    <a:ext cx="0" cy="365760"/>
                  </a:xfrm>
                  <a:prstGeom prst="straightConnector1">
                    <a:avLst/>
                  </a:prstGeom>
                  <a:ln w="25400">
                    <a:solidFill>
                      <a:schemeClr val="tx1"/>
                    </a:solidFill>
                    <a:headEnd type="none"/>
                    <a:tailEnd type="triangle" w="med" len="sm"/>
                  </a:ln>
                </p:spPr>
                <p:style>
                  <a:lnRef idx="1">
                    <a:schemeClr val="accent2"/>
                  </a:lnRef>
                  <a:fillRef idx="0">
                    <a:schemeClr val="accent2"/>
                  </a:fillRef>
                  <a:effectRef idx="0">
                    <a:schemeClr val="accent2"/>
                  </a:effectRef>
                  <a:fontRef idx="minor">
                    <a:schemeClr val="tx1"/>
                  </a:fontRef>
                </p:style>
              </p:cxnSp>
              <p:sp>
                <p:nvSpPr>
                  <p:cNvPr id="97" name="TextBox 96"/>
                  <p:cNvSpPr txBox="1"/>
                  <p:nvPr/>
                </p:nvSpPr>
                <p:spPr>
                  <a:xfrm>
                    <a:off x="4283738" y="5127181"/>
                    <a:ext cx="666708" cy="292207"/>
                  </a:xfrm>
                  <a:prstGeom prst="rect">
                    <a:avLst/>
                  </a:prstGeom>
                  <a:noFill/>
                  <a:ln>
                    <a:noFill/>
                  </a:ln>
                </p:spPr>
                <p:txBody>
                  <a:bodyPr wrap="square" rtlCol="0">
                    <a:spAutoFit/>
                  </a:bodyPr>
                  <a:lstStyle/>
                  <a:p>
                    <a:pPr algn="ctr"/>
                    <a:r>
                      <a:rPr lang="en-US" sz="1020" b="1" dirty="0"/>
                      <a:t>Thrust</a:t>
                    </a:r>
                  </a:p>
                </p:txBody>
              </p:sp>
            </p:grpSp>
            <p:sp>
              <p:nvSpPr>
                <p:cNvPr id="92" name="Curved Up Arrow 91"/>
                <p:cNvSpPr/>
                <p:nvPr/>
              </p:nvSpPr>
              <p:spPr bwMode="auto">
                <a:xfrm flipH="1">
                  <a:off x="4457142" y="6101220"/>
                  <a:ext cx="560532" cy="259870"/>
                </a:xfrm>
                <a:prstGeom prst="curvedUpArrow">
                  <a:avLst/>
                </a:prstGeom>
                <a:solidFill>
                  <a:srgbClr val="3333FF"/>
                </a:solidFill>
                <a:ln w="12700" cap="flat" cmpd="sng" algn="ctr">
                  <a:solidFill>
                    <a:schemeClr val="tx1"/>
                  </a:solid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0"/>
                  <a:endParaRPr lang="en-US" sz="2720">
                    <a:solidFill>
                      <a:schemeClr val="tx1"/>
                    </a:solidFill>
                    <a:latin typeface="Arial" charset="0"/>
                    <a:ea typeface="ＭＳ Ｐゴシック" pitchFamily="112" charset="-128"/>
                  </a:endParaRPr>
                </a:p>
              </p:txBody>
            </p:sp>
            <p:sp>
              <p:nvSpPr>
                <p:cNvPr id="93" name="TextBox 92"/>
                <p:cNvSpPr txBox="1"/>
                <p:nvPr/>
              </p:nvSpPr>
              <p:spPr>
                <a:xfrm>
                  <a:off x="4179543" y="5684386"/>
                  <a:ext cx="1161500" cy="476189"/>
                </a:xfrm>
                <a:prstGeom prst="rect">
                  <a:avLst/>
                </a:prstGeom>
                <a:noFill/>
                <a:ln>
                  <a:noFill/>
                </a:ln>
              </p:spPr>
              <p:txBody>
                <a:bodyPr wrap="square" rtlCol="0">
                  <a:spAutoFit/>
                </a:bodyPr>
                <a:lstStyle/>
                <a:p>
                  <a:pPr algn="ctr"/>
                  <a:r>
                    <a:rPr lang="en-US" sz="1020" b="1" dirty="0"/>
                    <a:t>Disturbance Torque</a:t>
                  </a:r>
                </a:p>
              </p:txBody>
            </p:sp>
          </p:grpSp>
        </p:grpSp>
        <p:sp>
          <p:nvSpPr>
            <p:cNvPr id="88" name="TextBox 87"/>
            <p:cNvSpPr txBox="1"/>
            <p:nvPr/>
          </p:nvSpPr>
          <p:spPr>
            <a:xfrm>
              <a:off x="4201275" y="1594487"/>
              <a:ext cx="961747" cy="35726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587" b="1" dirty="0"/>
                <a:t>KEY</a:t>
              </a:r>
              <a:endParaRPr lang="en-US" sz="2040" b="1" dirty="0"/>
            </a:p>
          </p:txBody>
        </p:sp>
      </p:grpSp>
    </p:spTree>
    <p:extLst>
      <p:ext uri="{BB962C8B-B14F-4D97-AF65-F5344CB8AC3E}">
        <p14:creationId xmlns:p14="http://schemas.microsoft.com/office/powerpoint/2010/main" val="3572322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0084" y="102383"/>
            <a:ext cx="8908970" cy="585216"/>
          </a:xfrm>
        </p:spPr>
        <p:txBody>
          <a:bodyPr/>
          <a:lstStyle/>
          <a:p>
            <a:r>
              <a:rPr lang="en-US" dirty="0" smtClean="0"/>
              <a:t>On Schedule to Deliver Spacecraft</a:t>
            </a:r>
            <a:endParaRPr lang="en-US" dirty="0"/>
          </a:p>
        </p:txBody>
      </p:sp>
      <p:sp>
        <p:nvSpPr>
          <p:cNvPr id="4" name="Slide Number Placeholder 3"/>
          <p:cNvSpPr>
            <a:spLocks noGrp="1"/>
          </p:cNvSpPr>
          <p:nvPr>
            <p:ph type="sldNum" sz="quarter" idx="12"/>
          </p:nvPr>
        </p:nvSpPr>
        <p:spPr/>
        <p:txBody>
          <a:bodyPr/>
          <a:lstStyle/>
          <a:p>
            <a:fld id="{5EF7DE0A-A9C3-4450-94D0-46880265B49B}" type="slidenum">
              <a:rPr lang="en-US" smtClean="0"/>
              <a:pPr/>
              <a:t>12</a:t>
            </a:fld>
            <a:endParaRPr lang="en-US" dirty="0"/>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131427" y="1381302"/>
            <a:ext cx="3088193" cy="2911956"/>
          </a:xfrm>
          <a:prstGeom prst="rect">
            <a:avLst/>
          </a:prstGeom>
          <a:ln>
            <a:solidFill>
              <a:schemeClr val="tx1"/>
            </a:solidFill>
          </a:ln>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1" y="4593021"/>
            <a:ext cx="4802313" cy="320107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3141" y="3584708"/>
            <a:ext cx="1843761" cy="90249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6902" y="1788324"/>
            <a:ext cx="9030698" cy="6005767"/>
          </a:xfrm>
          <a:prstGeom prst="rect">
            <a:avLst/>
          </a:prstGeom>
        </p:spPr>
      </p:pic>
    </p:spTree>
    <p:extLst>
      <p:ext uri="{BB962C8B-B14F-4D97-AF65-F5344CB8AC3E}">
        <p14:creationId xmlns:p14="http://schemas.microsoft.com/office/powerpoint/2010/main" val="3857780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21184" y="1773153"/>
            <a:ext cx="1073555" cy="966693"/>
          </a:xfrm>
          <a:prstGeom prst="rect">
            <a:avLst/>
          </a:prstGeom>
        </p:spPr>
      </p:pic>
      <p:sp>
        <p:nvSpPr>
          <p:cNvPr id="2" name="Title 1"/>
          <p:cNvSpPr>
            <a:spLocks noGrp="1"/>
          </p:cNvSpPr>
          <p:nvPr>
            <p:ph type="title"/>
          </p:nvPr>
        </p:nvSpPr>
        <p:spPr>
          <a:xfrm>
            <a:off x="1161288" y="128016"/>
            <a:ext cx="11572218" cy="585216"/>
          </a:xfrm>
        </p:spPr>
        <p:txBody>
          <a:bodyPr/>
          <a:lstStyle/>
          <a:p>
            <a:r>
              <a:rPr lang="en-US" sz="3600" dirty="0" smtClean="0"/>
              <a:t>Assembly, Integration, and Test (AI&amp;T) Overview</a:t>
            </a:r>
            <a:endParaRPr lang="en-US" sz="3600" dirty="0"/>
          </a:p>
        </p:txBody>
      </p:sp>
      <p:sp>
        <p:nvSpPr>
          <p:cNvPr id="52" name="Rounded Rectangle 51"/>
          <p:cNvSpPr/>
          <p:nvPr/>
        </p:nvSpPr>
        <p:spPr>
          <a:xfrm>
            <a:off x="2153544" y="1614179"/>
            <a:ext cx="1483210" cy="1266154"/>
          </a:xfrm>
          <a:prstGeom prst="roundRect">
            <a:avLst/>
          </a:prstGeom>
          <a:noFill/>
          <a:ln w="63500" cap="flat" cmpd="dbl" algn="ctr">
            <a:solidFill>
              <a:srgbClr val="FF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53" name="TextBox 52"/>
          <p:cNvSpPr txBox="1"/>
          <p:nvPr/>
        </p:nvSpPr>
        <p:spPr>
          <a:xfrm>
            <a:off x="2156833" y="1579430"/>
            <a:ext cx="1483210" cy="266676"/>
          </a:xfrm>
          <a:prstGeom prst="rect">
            <a:avLst/>
          </a:prstGeom>
          <a:noFill/>
        </p:spPr>
        <p:txBody>
          <a:bodyPr wrap="square" rtlCol="0">
            <a:spAutoFit/>
          </a:bodyPr>
          <a:lstStyle/>
          <a:p>
            <a:pPr algn="ctr" defTabSz="1036290">
              <a:defRPr/>
            </a:pPr>
            <a:r>
              <a:rPr lang="en-US" sz="1133" kern="0" dirty="0">
                <a:solidFill>
                  <a:prstClr val="black"/>
                </a:solidFill>
                <a:latin typeface="Calibri"/>
              </a:rPr>
              <a:t>Solar Sail Assembly</a:t>
            </a:r>
          </a:p>
        </p:txBody>
      </p:sp>
      <p:sp>
        <p:nvSpPr>
          <p:cNvPr id="54" name="TextBox 53"/>
          <p:cNvSpPr txBox="1"/>
          <p:nvPr/>
        </p:nvSpPr>
        <p:spPr>
          <a:xfrm>
            <a:off x="3030479" y="2648277"/>
            <a:ext cx="542638"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MSFC</a:t>
            </a:r>
          </a:p>
        </p:txBody>
      </p:sp>
      <p:sp>
        <p:nvSpPr>
          <p:cNvPr id="55" name="Rounded Rectangle 54"/>
          <p:cNvSpPr/>
          <p:nvPr/>
        </p:nvSpPr>
        <p:spPr>
          <a:xfrm>
            <a:off x="2160122" y="3500786"/>
            <a:ext cx="1483210" cy="2345966"/>
          </a:xfrm>
          <a:prstGeom prst="roundRect">
            <a:avLst/>
          </a:prstGeom>
          <a:noFill/>
          <a:ln w="63500" cap="flat" cmpd="sng" algn="ctr">
            <a:solidFill>
              <a:srgbClr val="4F81BD">
                <a:shade val="50000"/>
              </a:srgbClr>
            </a:solidFill>
            <a:prstDash val="solid"/>
          </a:ln>
          <a:effectLst/>
        </p:spPr>
        <p:txBody>
          <a:bodyPr rtlCol="0" anchor="ctr"/>
          <a:lstStyle/>
          <a:p>
            <a:pPr algn="ctr" defTabSz="1036290">
              <a:defRPr/>
            </a:pPr>
            <a:endParaRPr lang="en-US" sz="1020" kern="0">
              <a:solidFill>
                <a:prstClr val="white"/>
              </a:solidFill>
              <a:latin typeface="Calibri"/>
            </a:endParaRPr>
          </a:p>
        </p:txBody>
      </p:sp>
      <p:pic>
        <p:nvPicPr>
          <p:cNvPr id="56" name="Picture 55" descr="Description: cid:image001.jpg@01CF8628.9D4878E0"/>
          <p:cNvPicPr>
            <a:picLocks noChangeAspect="1"/>
          </p:cNvPicPr>
          <p:nvPr/>
        </p:nvPicPr>
        <p:blipFill rotWithShape="1">
          <a:blip r:embed="rId3" r:link="rId4">
            <a:extLst>
              <a:ext uri="{28A0092B-C50C-407E-A947-70E740481C1C}">
                <a14:useLocalDpi xmlns:a14="http://schemas.microsoft.com/office/drawing/2010/main" val="0"/>
              </a:ext>
            </a:extLst>
          </a:blip>
          <a:srcRect/>
          <a:stretch/>
        </p:blipFill>
        <p:spPr bwMode="auto">
          <a:xfrm>
            <a:off x="2379726" y="4763684"/>
            <a:ext cx="1034134" cy="955823"/>
          </a:xfrm>
          <a:prstGeom prst="rect">
            <a:avLst/>
          </a:prstGeom>
          <a:noFill/>
          <a:ln>
            <a:noFill/>
          </a:ln>
        </p:spPr>
      </p:pic>
      <p:sp>
        <p:nvSpPr>
          <p:cNvPr id="57" name="TextBox 56"/>
          <p:cNvSpPr txBox="1"/>
          <p:nvPr/>
        </p:nvSpPr>
        <p:spPr>
          <a:xfrm>
            <a:off x="2160123" y="3517215"/>
            <a:ext cx="1483210" cy="266676"/>
          </a:xfrm>
          <a:prstGeom prst="rect">
            <a:avLst/>
          </a:prstGeom>
          <a:noFill/>
        </p:spPr>
        <p:txBody>
          <a:bodyPr wrap="square" rtlCol="0">
            <a:spAutoFit/>
          </a:bodyPr>
          <a:lstStyle/>
          <a:p>
            <a:pPr algn="ctr" defTabSz="1036290">
              <a:defRPr/>
            </a:pPr>
            <a:r>
              <a:rPr lang="en-US" sz="1133" kern="0" dirty="0">
                <a:solidFill>
                  <a:prstClr val="black"/>
                </a:solidFill>
                <a:latin typeface="Calibri"/>
              </a:rPr>
              <a:t>Upper Assembly</a:t>
            </a:r>
          </a:p>
        </p:txBody>
      </p:sp>
      <p:pic>
        <p:nvPicPr>
          <p:cNvPr id="58" name="Picture 5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356" t="1715" r="2322" b="60262"/>
          <a:stretch/>
        </p:blipFill>
        <p:spPr bwMode="auto">
          <a:xfrm>
            <a:off x="2255048" y="3765687"/>
            <a:ext cx="1293355" cy="78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TextBox 58"/>
          <p:cNvSpPr txBox="1"/>
          <p:nvPr/>
        </p:nvSpPr>
        <p:spPr>
          <a:xfrm>
            <a:off x="2160122" y="4553349"/>
            <a:ext cx="1483210" cy="266676"/>
          </a:xfrm>
          <a:prstGeom prst="rect">
            <a:avLst/>
          </a:prstGeom>
          <a:noFill/>
        </p:spPr>
        <p:txBody>
          <a:bodyPr wrap="square" rtlCol="0">
            <a:spAutoFit/>
          </a:bodyPr>
          <a:lstStyle/>
          <a:p>
            <a:pPr algn="ctr" defTabSz="1036290">
              <a:defRPr/>
            </a:pPr>
            <a:r>
              <a:rPr lang="en-US" sz="1133" kern="0" dirty="0">
                <a:solidFill>
                  <a:prstClr val="black"/>
                </a:solidFill>
                <a:latin typeface="Calibri"/>
              </a:rPr>
              <a:t>Lower Assembly</a:t>
            </a:r>
          </a:p>
        </p:txBody>
      </p:sp>
      <p:sp>
        <p:nvSpPr>
          <p:cNvPr id="61" name="Right Arrow 60"/>
          <p:cNvSpPr/>
          <p:nvPr/>
        </p:nvSpPr>
        <p:spPr>
          <a:xfrm>
            <a:off x="3681284" y="4567316"/>
            <a:ext cx="468509"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62" name="Right Arrow 61"/>
          <p:cNvSpPr/>
          <p:nvPr/>
        </p:nvSpPr>
        <p:spPr>
          <a:xfrm>
            <a:off x="3681285" y="2210802"/>
            <a:ext cx="468508"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63" name="Rounded Rectangle 62"/>
          <p:cNvSpPr/>
          <p:nvPr/>
        </p:nvSpPr>
        <p:spPr>
          <a:xfrm>
            <a:off x="4196305" y="1614178"/>
            <a:ext cx="2439286" cy="3507905"/>
          </a:xfrm>
          <a:prstGeom prst="roundRect">
            <a:avLst/>
          </a:prstGeom>
          <a:noFill/>
          <a:ln w="63500" cap="flat" cmpd="dbl" algn="ctr">
            <a:solidFill>
              <a:srgbClr val="FF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64" name="TextBox 63"/>
          <p:cNvSpPr txBox="1"/>
          <p:nvPr/>
        </p:nvSpPr>
        <p:spPr>
          <a:xfrm>
            <a:off x="5837264" y="4891180"/>
            <a:ext cx="542638"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MSFC</a:t>
            </a:r>
          </a:p>
        </p:txBody>
      </p:sp>
      <p:pic>
        <p:nvPicPr>
          <p:cNvPr id="65" name="Picture 64"/>
          <p:cNvPicPr>
            <a:picLocks noChangeAspect="1"/>
          </p:cNvPicPr>
          <p:nvPr/>
        </p:nvPicPr>
        <p:blipFill rotWithShape="1">
          <a:blip r:embed="rId6">
            <a:extLst>
              <a:ext uri="{BEBA8EAE-BF5A-486C-A8C5-ECC9F3942E4B}">
                <a14:imgProps xmlns:a14="http://schemas.microsoft.com/office/drawing/2010/main">
                  <a14:imgLayer r:embed="rId7">
                    <a14:imgEffect>
                      <a14:backgroundRemoval t="454" b="100000" l="0" r="100000">
                        <a14:backgroundMark x1="99875" y1="93194" x2="97509" y2="94737"/>
                      </a14:backgroundRemoval>
                    </a14:imgEffect>
                  </a14:imgLayer>
                </a14:imgProps>
              </a:ext>
              <a:ext uri="{28A0092B-C50C-407E-A947-70E740481C1C}">
                <a14:useLocalDpi xmlns:a14="http://schemas.microsoft.com/office/drawing/2010/main" val="0"/>
              </a:ext>
            </a:extLst>
          </a:blip>
          <a:srcRect/>
          <a:stretch/>
        </p:blipFill>
        <p:spPr>
          <a:xfrm>
            <a:off x="4385979" y="1871843"/>
            <a:ext cx="2059936" cy="2824592"/>
          </a:xfrm>
          <a:prstGeom prst="rect">
            <a:avLst/>
          </a:prstGeom>
        </p:spPr>
      </p:pic>
      <p:sp>
        <p:nvSpPr>
          <p:cNvPr id="66" name="TextBox 65"/>
          <p:cNvSpPr txBox="1"/>
          <p:nvPr/>
        </p:nvSpPr>
        <p:spPr>
          <a:xfrm>
            <a:off x="4196304" y="1709225"/>
            <a:ext cx="2439286" cy="266676"/>
          </a:xfrm>
          <a:prstGeom prst="rect">
            <a:avLst/>
          </a:prstGeom>
          <a:noFill/>
        </p:spPr>
        <p:txBody>
          <a:bodyPr wrap="square" rtlCol="0">
            <a:spAutoFit/>
          </a:bodyPr>
          <a:lstStyle/>
          <a:p>
            <a:pPr algn="ctr" defTabSz="1036290">
              <a:defRPr/>
            </a:pPr>
            <a:r>
              <a:rPr lang="en-US" sz="1133" kern="0" dirty="0">
                <a:solidFill>
                  <a:prstClr val="black"/>
                </a:solidFill>
                <a:latin typeface="Calibri"/>
              </a:rPr>
              <a:t>Flight System Integrated</a:t>
            </a:r>
          </a:p>
        </p:txBody>
      </p:sp>
      <p:grpSp>
        <p:nvGrpSpPr>
          <p:cNvPr id="67" name="Group 66"/>
          <p:cNvGrpSpPr>
            <a:grpSpLocks noChangeAspect="1"/>
          </p:cNvGrpSpPr>
          <p:nvPr/>
        </p:nvGrpSpPr>
        <p:grpSpPr>
          <a:xfrm>
            <a:off x="7355248" y="3895798"/>
            <a:ext cx="1341671" cy="1042136"/>
            <a:chOff x="-3962400" y="215777"/>
            <a:chExt cx="4095750" cy="3181350"/>
          </a:xfrm>
        </p:grpSpPr>
        <p:pic>
          <p:nvPicPr>
            <p:cNvPr id="9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215777"/>
              <a:ext cx="40957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 name="Rectangle 90"/>
            <p:cNvSpPr/>
            <p:nvPr/>
          </p:nvSpPr>
          <p:spPr>
            <a:xfrm>
              <a:off x="-457200" y="838200"/>
              <a:ext cx="590550" cy="253294"/>
            </a:xfrm>
            <a:prstGeom prst="rect">
              <a:avLst/>
            </a:prstGeom>
            <a:solidFill>
              <a:sysClr val="window" lastClr="FFFFFF"/>
            </a:solidFill>
            <a:ln w="25400" cap="flat" cmpd="sng" algn="ctr">
              <a:noFill/>
              <a:prstDash val="solid"/>
            </a:ln>
            <a:effectLst/>
          </p:spPr>
          <p:txBody>
            <a:bodyPr rtlCol="0" anchor="ctr"/>
            <a:lstStyle/>
            <a:p>
              <a:pPr algn="ctr" defTabSz="1036290">
                <a:defRPr/>
              </a:pPr>
              <a:endParaRPr lang="en-US" sz="1020" kern="0">
                <a:solidFill>
                  <a:prstClr val="white"/>
                </a:solidFill>
                <a:latin typeface="Calibri"/>
              </a:endParaRPr>
            </a:p>
          </p:txBody>
        </p:sp>
      </p:grpSp>
      <p:sp>
        <p:nvSpPr>
          <p:cNvPr id="68" name="Rounded Rectangle 67"/>
          <p:cNvSpPr/>
          <p:nvPr/>
        </p:nvSpPr>
        <p:spPr>
          <a:xfrm>
            <a:off x="4196305" y="5381932"/>
            <a:ext cx="2439286" cy="790404"/>
          </a:xfrm>
          <a:prstGeom prst="roundRect">
            <a:avLst/>
          </a:prstGeom>
          <a:noFill/>
          <a:ln w="63500" cap="flat" cmpd="dbl" algn="ctr">
            <a:solidFill>
              <a:srgbClr val="FF0000"/>
            </a:solidFill>
            <a:prstDash val="solid"/>
          </a:ln>
          <a:effectLst/>
        </p:spPr>
        <p:txBody>
          <a:bodyPr rtlCol="0" anchor="ctr"/>
          <a:lstStyle/>
          <a:p>
            <a:pPr algn="ctr" defTabSz="1036290">
              <a:defRPr/>
            </a:pPr>
            <a:r>
              <a:rPr lang="en-US" sz="1190" kern="0" dirty="0">
                <a:solidFill>
                  <a:prstClr val="black"/>
                </a:solidFill>
                <a:latin typeface="Calibri"/>
              </a:rPr>
              <a:t>Functional and Environmental Testing</a:t>
            </a:r>
          </a:p>
        </p:txBody>
      </p:sp>
      <p:sp>
        <p:nvSpPr>
          <p:cNvPr id="69" name="TextBox 68"/>
          <p:cNvSpPr txBox="1"/>
          <p:nvPr/>
        </p:nvSpPr>
        <p:spPr>
          <a:xfrm>
            <a:off x="5837264" y="5953074"/>
            <a:ext cx="542638"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MSFC</a:t>
            </a:r>
          </a:p>
        </p:txBody>
      </p:sp>
      <p:sp>
        <p:nvSpPr>
          <p:cNvPr id="70" name="Right Arrow 69"/>
          <p:cNvSpPr/>
          <p:nvPr/>
        </p:nvSpPr>
        <p:spPr>
          <a:xfrm rot="5400000">
            <a:off x="5310152" y="5167071"/>
            <a:ext cx="211591"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71" name="Rounded Rectangle 70"/>
          <p:cNvSpPr/>
          <p:nvPr/>
        </p:nvSpPr>
        <p:spPr>
          <a:xfrm>
            <a:off x="7204287" y="3330988"/>
            <a:ext cx="1714047" cy="1746552"/>
          </a:xfrm>
          <a:prstGeom prst="roundRect">
            <a:avLst/>
          </a:prstGeom>
          <a:noFill/>
          <a:ln w="63500" cap="flat" cmpd="sng" algn="ctr">
            <a:solidFill>
              <a:srgbClr val="9BBB59">
                <a:lumMod val="50000"/>
              </a:srgbClr>
            </a:solidFill>
            <a:prstDash val="sysDot"/>
          </a:ln>
          <a:effectLst/>
        </p:spPr>
        <p:txBody>
          <a:bodyPr rtlCol="0" anchor="ctr"/>
          <a:lstStyle/>
          <a:p>
            <a:pPr algn="ctr" defTabSz="1036290">
              <a:defRPr/>
            </a:pPr>
            <a:endParaRPr lang="en-US" sz="1020" kern="0">
              <a:solidFill>
                <a:prstClr val="white"/>
              </a:solidFill>
              <a:latin typeface="Calibri"/>
            </a:endParaRPr>
          </a:p>
        </p:txBody>
      </p:sp>
      <p:sp>
        <p:nvSpPr>
          <p:cNvPr id="72" name="TextBox 71"/>
          <p:cNvSpPr txBox="1"/>
          <p:nvPr/>
        </p:nvSpPr>
        <p:spPr>
          <a:xfrm>
            <a:off x="7197690" y="3320163"/>
            <a:ext cx="1720643" cy="615361"/>
          </a:xfrm>
          <a:prstGeom prst="rect">
            <a:avLst/>
          </a:prstGeom>
          <a:noFill/>
        </p:spPr>
        <p:txBody>
          <a:bodyPr wrap="square" rtlCol="0">
            <a:spAutoFit/>
          </a:bodyPr>
          <a:lstStyle/>
          <a:p>
            <a:pPr algn="ctr" defTabSz="1036290">
              <a:defRPr/>
            </a:pPr>
            <a:r>
              <a:rPr lang="en-US" sz="1133" kern="0" dirty="0">
                <a:solidFill>
                  <a:prstClr val="black"/>
                </a:solidFill>
                <a:latin typeface="Calibri"/>
              </a:rPr>
              <a:t>Integrate Dispenser &amp; Flight System &amp; Acceptance Test</a:t>
            </a:r>
          </a:p>
        </p:txBody>
      </p:sp>
      <p:sp>
        <p:nvSpPr>
          <p:cNvPr id="73" name="TextBox 72"/>
          <p:cNvSpPr txBox="1"/>
          <p:nvPr/>
        </p:nvSpPr>
        <p:spPr>
          <a:xfrm>
            <a:off x="3690080" y="4356883"/>
            <a:ext cx="426720" cy="249299"/>
          </a:xfrm>
          <a:prstGeom prst="rect">
            <a:avLst/>
          </a:prstGeom>
          <a:noFill/>
        </p:spPr>
        <p:txBody>
          <a:bodyPr wrap="none" rtlCol="0">
            <a:spAutoFit/>
          </a:bodyPr>
          <a:lstStyle/>
          <a:p>
            <a:pPr defTabSz="1036290">
              <a:defRPr/>
            </a:pPr>
            <a:r>
              <a:rPr lang="en-US" sz="1020" i="1" kern="0" dirty="0">
                <a:solidFill>
                  <a:prstClr val="black"/>
                </a:solidFill>
                <a:latin typeface="Calibri"/>
              </a:rPr>
              <a:t>SHIP</a:t>
            </a:r>
          </a:p>
        </p:txBody>
      </p:sp>
      <p:sp>
        <p:nvSpPr>
          <p:cNvPr id="74" name="TextBox 73"/>
          <p:cNvSpPr txBox="1"/>
          <p:nvPr/>
        </p:nvSpPr>
        <p:spPr>
          <a:xfrm>
            <a:off x="6706234" y="5847292"/>
            <a:ext cx="426720" cy="249299"/>
          </a:xfrm>
          <a:prstGeom prst="rect">
            <a:avLst/>
          </a:prstGeom>
          <a:noFill/>
        </p:spPr>
        <p:txBody>
          <a:bodyPr wrap="none" rtlCol="0">
            <a:spAutoFit/>
          </a:bodyPr>
          <a:lstStyle/>
          <a:p>
            <a:pPr defTabSz="1036290">
              <a:defRPr/>
            </a:pPr>
            <a:r>
              <a:rPr lang="en-US" sz="1020" i="1" kern="0" dirty="0">
                <a:solidFill>
                  <a:prstClr val="black"/>
                </a:solidFill>
                <a:latin typeface="Calibri"/>
              </a:rPr>
              <a:t>SHIP</a:t>
            </a:r>
          </a:p>
        </p:txBody>
      </p:sp>
      <p:pic>
        <p:nvPicPr>
          <p:cNvPr id="75" name="Picture 4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90768" y="1964858"/>
            <a:ext cx="1562401" cy="87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527600" y="1614179"/>
            <a:ext cx="1785012" cy="4558157"/>
          </a:xfrm>
          <a:prstGeom prst="rect">
            <a:avLst/>
          </a:prstGeom>
          <a:noFill/>
          <a:ln w="63500">
            <a:solidFill>
              <a:sysClr val="windowText" lastClr="000000"/>
            </a:solidFill>
            <a:prstDash val="dash"/>
            <a:miter lim="800000"/>
            <a:headEnd/>
            <a:tailEnd/>
          </a:ln>
          <a:extLst>
            <a:ext uri="{909E8E84-426E-40DD-AFC4-6F175D3DCCD1}">
              <a14:hiddenFill xmlns:a14="http://schemas.microsoft.com/office/drawing/2010/main">
                <a:solidFill>
                  <a:srgbClr val="FFFFFF"/>
                </a:solidFill>
              </a14:hiddenFill>
            </a:ext>
          </a:extLst>
        </p:spPr>
      </p:pic>
      <p:sp>
        <p:nvSpPr>
          <p:cNvPr id="77" name="Rounded Rectangle 76"/>
          <p:cNvSpPr/>
          <p:nvPr/>
        </p:nvSpPr>
        <p:spPr>
          <a:xfrm>
            <a:off x="7197690" y="1614178"/>
            <a:ext cx="1714047" cy="1365220"/>
          </a:xfrm>
          <a:prstGeom prst="roundRect">
            <a:avLst/>
          </a:prstGeom>
          <a:noFill/>
          <a:ln w="63500" cap="flat" cmpd="sng" algn="ctr">
            <a:solidFill>
              <a:sysClr val="windowText" lastClr="000000"/>
            </a:solidFill>
            <a:prstDash val="dash"/>
          </a:ln>
          <a:effectLst/>
        </p:spPr>
        <p:txBody>
          <a:bodyPr rtlCol="0" anchor="ctr"/>
          <a:lstStyle/>
          <a:p>
            <a:pPr algn="ctr" defTabSz="1036290">
              <a:defRPr/>
            </a:pPr>
            <a:endParaRPr lang="en-US" sz="1020" kern="0">
              <a:solidFill>
                <a:prstClr val="white"/>
              </a:solidFill>
              <a:latin typeface="Calibri"/>
            </a:endParaRPr>
          </a:p>
        </p:txBody>
      </p:sp>
      <p:sp>
        <p:nvSpPr>
          <p:cNvPr id="78" name="TextBox 77"/>
          <p:cNvSpPr txBox="1"/>
          <p:nvPr/>
        </p:nvSpPr>
        <p:spPr>
          <a:xfrm>
            <a:off x="7191094" y="1676187"/>
            <a:ext cx="1720643" cy="266676"/>
          </a:xfrm>
          <a:prstGeom prst="rect">
            <a:avLst/>
          </a:prstGeom>
          <a:noFill/>
        </p:spPr>
        <p:txBody>
          <a:bodyPr wrap="square" rtlCol="0">
            <a:spAutoFit/>
          </a:bodyPr>
          <a:lstStyle/>
          <a:p>
            <a:pPr algn="ctr" defTabSz="1036290">
              <a:defRPr/>
            </a:pPr>
            <a:r>
              <a:rPr lang="en-US" sz="1133" kern="0" dirty="0">
                <a:solidFill>
                  <a:prstClr val="black"/>
                </a:solidFill>
                <a:latin typeface="Calibri"/>
              </a:rPr>
              <a:t>Install into MSA</a:t>
            </a:r>
          </a:p>
        </p:txBody>
      </p:sp>
      <p:sp>
        <p:nvSpPr>
          <p:cNvPr id="79" name="Right Arrow 78"/>
          <p:cNvSpPr/>
          <p:nvPr/>
        </p:nvSpPr>
        <p:spPr>
          <a:xfrm rot="16200000">
            <a:off x="7955514" y="3055235"/>
            <a:ext cx="211591"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80" name="TextBox 79"/>
          <p:cNvSpPr txBox="1"/>
          <p:nvPr/>
        </p:nvSpPr>
        <p:spPr>
          <a:xfrm>
            <a:off x="8125296" y="3046376"/>
            <a:ext cx="1093569" cy="249299"/>
          </a:xfrm>
          <a:prstGeom prst="rect">
            <a:avLst/>
          </a:prstGeom>
          <a:noFill/>
        </p:spPr>
        <p:txBody>
          <a:bodyPr wrap="none" rtlCol="0">
            <a:spAutoFit/>
          </a:bodyPr>
          <a:lstStyle/>
          <a:p>
            <a:pPr defTabSz="1036290">
              <a:defRPr/>
            </a:pPr>
            <a:r>
              <a:rPr lang="en-US" sz="1020" i="1" kern="0" dirty="0">
                <a:solidFill>
                  <a:prstClr val="black"/>
                </a:solidFill>
                <a:latin typeface="Calibri"/>
              </a:rPr>
              <a:t>SHIP/HANDOVER</a:t>
            </a:r>
          </a:p>
        </p:txBody>
      </p:sp>
      <p:sp>
        <p:nvSpPr>
          <p:cNvPr id="81" name="TextBox 80"/>
          <p:cNvSpPr txBox="1"/>
          <p:nvPr/>
        </p:nvSpPr>
        <p:spPr>
          <a:xfrm>
            <a:off x="8232148" y="2749103"/>
            <a:ext cx="542638"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KSC</a:t>
            </a:r>
          </a:p>
        </p:txBody>
      </p:sp>
      <p:sp>
        <p:nvSpPr>
          <p:cNvPr id="82" name="Right Arrow 81"/>
          <p:cNvSpPr/>
          <p:nvPr/>
        </p:nvSpPr>
        <p:spPr>
          <a:xfrm>
            <a:off x="8954509" y="2211227"/>
            <a:ext cx="468508"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83" name="TextBox 82"/>
          <p:cNvSpPr txBox="1"/>
          <p:nvPr/>
        </p:nvSpPr>
        <p:spPr>
          <a:xfrm>
            <a:off x="10769974" y="1628790"/>
            <a:ext cx="542638"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KSC</a:t>
            </a:r>
          </a:p>
        </p:txBody>
      </p:sp>
      <p:sp>
        <p:nvSpPr>
          <p:cNvPr id="84" name="TextBox 83"/>
          <p:cNvSpPr txBox="1"/>
          <p:nvPr/>
        </p:nvSpPr>
        <p:spPr>
          <a:xfrm>
            <a:off x="7508777" y="4851026"/>
            <a:ext cx="1454559"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Dispenser Vendor</a:t>
            </a:r>
          </a:p>
        </p:txBody>
      </p:sp>
      <p:sp>
        <p:nvSpPr>
          <p:cNvPr id="85" name="Right Arrow 84"/>
          <p:cNvSpPr/>
          <p:nvPr/>
        </p:nvSpPr>
        <p:spPr>
          <a:xfrm>
            <a:off x="6691438" y="5678997"/>
            <a:ext cx="468509"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86" name="Right Arrow 85"/>
          <p:cNvSpPr/>
          <p:nvPr/>
        </p:nvSpPr>
        <p:spPr>
          <a:xfrm rot="16200000">
            <a:off x="7940598" y="5138263"/>
            <a:ext cx="211591" cy="196272"/>
          </a:xfrm>
          <a:prstGeom prst="rightArrow">
            <a:avLst/>
          </a:prstGeom>
          <a:solidFill>
            <a:sysClr val="windowText" lastClr="000000"/>
          </a:solidFill>
          <a:ln w="25400" cap="flat" cmpd="sng" algn="ctr">
            <a:solidFill>
              <a:sysClr val="windowText" lastClr="000000"/>
            </a:solidFill>
            <a:prstDash val="solid"/>
          </a:ln>
          <a:effectLst/>
        </p:spPr>
        <p:txBody>
          <a:bodyPr rtlCol="0" anchor="ctr"/>
          <a:lstStyle/>
          <a:p>
            <a:pPr algn="ctr" defTabSz="1036290">
              <a:defRPr/>
            </a:pPr>
            <a:endParaRPr lang="en-US" sz="1020" kern="0">
              <a:solidFill>
                <a:prstClr val="white"/>
              </a:solidFill>
              <a:latin typeface="Calibri"/>
            </a:endParaRPr>
          </a:p>
        </p:txBody>
      </p:sp>
      <p:sp>
        <p:nvSpPr>
          <p:cNvPr id="87" name="TextBox 86"/>
          <p:cNvSpPr txBox="1"/>
          <p:nvPr/>
        </p:nvSpPr>
        <p:spPr>
          <a:xfrm>
            <a:off x="8127515" y="5114026"/>
            <a:ext cx="426720" cy="249299"/>
          </a:xfrm>
          <a:prstGeom prst="rect">
            <a:avLst/>
          </a:prstGeom>
          <a:noFill/>
        </p:spPr>
        <p:txBody>
          <a:bodyPr wrap="none" rtlCol="0">
            <a:spAutoFit/>
          </a:bodyPr>
          <a:lstStyle/>
          <a:p>
            <a:pPr defTabSz="1036290">
              <a:defRPr/>
            </a:pPr>
            <a:r>
              <a:rPr lang="en-US" sz="1020" i="1" kern="0" dirty="0">
                <a:solidFill>
                  <a:prstClr val="black"/>
                </a:solidFill>
                <a:latin typeface="Calibri"/>
              </a:rPr>
              <a:t>SHIP</a:t>
            </a:r>
          </a:p>
        </p:txBody>
      </p:sp>
      <p:sp>
        <p:nvSpPr>
          <p:cNvPr id="88" name="Rounded Rectangle 87"/>
          <p:cNvSpPr/>
          <p:nvPr/>
        </p:nvSpPr>
        <p:spPr>
          <a:xfrm>
            <a:off x="7173061" y="5376467"/>
            <a:ext cx="1781448" cy="790404"/>
          </a:xfrm>
          <a:prstGeom prst="roundRect">
            <a:avLst/>
          </a:prstGeom>
          <a:noFill/>
          <a:ln w="63500" cap="flat" cmpd="sng" algn="ctr">
            <a:solidFill>
              <a:srgbClr val="4F81BD">
                <a:shade val="50000"/>
              </a:srgbClr>
            </a:solidFill>
            <a:prstDash val="solid"/>
          </a:ln>
          <a:effectLst/>
        </p:spPr>
        <p:txBody>
          <a:bodyPr rtlCol="0" anchor="ctr"/>
          <a:lstStyle/>
          <a:p>
            <a:pPr algn="ctr" defTabSz="1036290">
              <a:defRPr/>
            </a:pPr>
            <a:r>
              <a:rPr lang="en-US" sz="1190" kern="0" dirty="0">
                <a:solidFill>
                  <a:prstClr val="black"/>
                </a:solidFill>
                <a:latin typeface="Calibri"/>
              </a:rPr>
              <a:t>DSN Compatibility Test / ETE Testing</a:t>
            </a:r>
          </a:p>
        </p:txBody>
      </p:sp>
      <p:sp>
        <p:nvSpPr>
          <p:cNvPr id="89" name="TextBox 88"/>
          <p:cNvSpPr txBox="1"/>
          <p:nvPr/>
        </p:nvSpPr>
        <p:spPr>
          <a:xfrm>
            <a:off x="8382368" y="5953074"/>
            <a:ext cx="542638" cy="249299"/>
          </a:xfrm>
          <a:prstGeom prst="rect">
            <a:avLst/>
          </a:prstGeom>
          <a:noFill/>
        </p:spPr>
        <p:txBody>
          <a:bodyPr wrap="square" rtlCol="0">
            <a:spAutoFit/>
          </a:bodyPr>
          <a:lstStyle/>
          <a:p>
            <a:pPr algn="ctr" defTabSz="1036290">
              <a:defRPr/>
            </a:pPr>
            <a:r>
              <a:rPr lang="en-US" sz="1020" b="1" kern="0" dirty="0">
                <a:solidFill>
                  <a:prstClr val="black"/>
                </a:solidFill>
                <a:latin typeface="Calibri"/>
              </a:rPr>
              <a:t>JPL</a:t>
            </a:r>
          </a:p>
        </p:txBody>
      </p:sp>
    </p:spTree>
    <p:extLst>
      <p:ext uri="{BB962C8B-B14F-4D97-AF65-F5344CB8AC3E}">
        <p14:creationId xmlns:p14="http://schemas.microsoft.com/office/powerpoint/2010/main" val="3380259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2"/>
          <p:cNvSpPr txBox="1">
            <a:spLocks noChangeArrowheads="1"/>
          </p:cNvSpPr>
          <p:nvPr/>
        </p:nvSpPr>
        <p:spPr bwMode="auto">
          <a:xfrm>
            <a:off x="1161288" y="128016"/>
            <a:ext cx="8355330" cy="585216"/>
          </a:xfrm>
          <a:prstGeom prst="rect">
            <a:avLst/>
          </a:prstGeom>
          <a:noFill/>
          <a:ln w="9525">
            <a:noFill/>
            <a:miter lim="800000"/>
            <a:headEnd/>
            <a:tailEnd/>
          </a:ln>
        </p:spPr>
        <p:txBody>
          <a:bodyPr vert="horz" wrap="square" lIns="103632" tIns="51816" rIns="103632" bIns="51816" numCol="1" anchor="ctr" anchorCtr="0" compatLnSpc="1">
            <a:prstTxWarp prst="textNoShape">
              <a:avLst/>
            </a:prstTxWarp>
          </a:bodyPr>
          <a:lstStyle/>
          <a:p>
            <a:pPr>
              <a:defRPr/>
            </a:pPr>
            <a:r>
              <a:rPr lang="en-US" sz="4000" b="1" dirty="0" smtClean="0">
                <a:solidFill>
                  <a:srgbClr val="FFFFFF"/>
                </a:solidFill>
                <a:latin typeface="+mn-lt"/>
              </a:rPr>
              <a:t>Concept </a:t>
            </a:r>
            <a:r>
              <a:rPr lang="en-US" sz="4000" b="1" dirty="0">
                <a:solidFill>
                  <a:srgbClr val="FFFFFF"/>
                </a:solidFill>
                <a:latin typeface="+mn-lt"/>
              </a:rPr>
              <a:t>of Operations Overview</a:t>
            </a:r>
            <a:endParaRPr lang="en-US" sz="4000" b="1" i="1" kern="0" dirty="0">
              <a:solidFill>
                <a:srgbClr val="FFFFFF"/>
              </a:solidFill>
              <a:latin typeface="+mn-lt"/>
              <a:cs typeface="ＭＳ Ｐゴシック"/>
            </a:endParaRPr>
          </a:p>
        </p:txBody>
      </p:sp>
      <p:pic>
        <p:nvPicPr>
          <p:cNvPr id="119" name="Picture 118"/>
          <p:cNvPicPr/>
          <p:nvPr/>
        </p:nvPicPr>
        <p:blipFill>
          <a:blip r:embed="rId3"/>
          <a:stretch>
            <a:fillRect/>
          </a:stretch>
        </p:blipFill>
        <p:spPr>
          <a:xfrm>
            <a:off x="1870103" y="1061665"/>
            <a:ext cx="10128425" cy="6492526"/>
          </a:xfrm>
          <a:prstGeom prst="rect">
            <a:avLst/>
          </a:prstGeom>
        </p:spPr>
      </p:pic>
    </p:spTree>
    <p:extLst>
      <p:ext uri="{BB962C8B-B14F-4D97-AF65-F5344CB8AC3E}">
        <p14:creationId xmlns:p14="http://schemas.microsoft.com/office/powerpoint/2010/main" val="12698445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1903" y="102540"/>
            <a:ext cx="3423844" cy="585216"/>
          </a:xfrm>
        </p:spPr>
        <p:txBody>
          <a:bodyPr/>
          <a:lstStyle/>
          <a:p>
            <a:r>
              <a:rPr lang="en-US" dirty="0" smtClean="0"/>
              <a:t>Questions?</a:t>
            </a:r>
            <a:endParaRPr lang="en-US" dirty="0"/>
          </a:p>
        </p:txBody>
      </p:sp>
      <p:sp>
        <p:nvSpPr>
          <p:cNvPr id="4" name="Slide Number Placeholder 3"/>
          <p:cNvSpPr>
            <a:spLocks noGrp="1"/>
          </p:cNvSpPr>
          <p:nvPr>
            <p:ph type="sldNum" sz="quarter" idx="12"/>
          </p:nvPr>
        </p:nvSpPr>
        <p:spPr/>
        <p:txBody>
          <a:bodyPr/>
          <a:lstStyle/>
          <a:p>
            <a:fld id="{5EF7DE0A-A9C3-4450-94D0-46880265B49B}" type="slidenum">
              <a:rPr lang="en-US" smtClean="0"/>
              <a:pPr/>
              <a:t>15</a:t>
            </a:fld>
            <a:endParaRPr lang="en-US" dirty="0"/>
          </a:p>
        </p:txBody>
      </p:sp>
      <p:pic>
        <p:nvPicPr>
          <p:cNvPr id="5" name="Picture 4"/>
          <p:cNvPicPr>
            <a:picLocks noChangeAspect="1"/>
          </p:cNvPicPr>
          <p:nvPr/>
        </p:nvPicPr>
        <p:blipFill>
          <a:blip r:embed="rId2"/>
          <a:stretch>
            <a:fillRect/>
          </a:stretch>
        </p:blipFill>
        <p:spPr>
          <a:xfrm>
            <a:off x="1791854" y="1012087"/>
            <a:ext cx="9963807" cy="6760313"/>
          </a:xfrm>
          <a:prstGeom prst="rect">
            <a:avLst/>
          </a:prstGeom>
        </p:spPr>
      </p:pic>
    </p:spTree>
    <p:extLst>
      <p:ext uri="{BB962C8B-B14F-4D97-AF65-F5344CB8AC3E}">
        <p14:creationId xmlns:p14="http://schemas.microsoft.com/office/powerpoint/2010/main" val="3320095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0397" y="3118883"/>
            <a:ext cx="6722705" cy="926826"/>
          </a:xfrm>
        </p:spPr>
        <p:txBody>
          <a:bodyPr/>
          <a:lstStyle/>
          <a:p>
            <a:pPr marL="0" indent="0">
              <a:buNone/>
            </a:pPr>
            <a:r>
              <a:rPr lang="en-US" sz="4800" dirty="0" smtClean="0"/>
              <a:t>Backup Information</a:t>
            </a:r>
            <a:endParaRPr lang="en-US" sz="4800" dirty="0"/>
          </a:p>
        </p:txBody>
      </p:sp>
      <p:sp>
        <p:nvSpPr>
          <p:cNvPr id="4" name="Slide Number Placeholder 3"/>
          <p:cNvSpPr>
            <a:spLocks noGrp="1"/>
          </p:cNvSpPr>
          <p:nvPr>
            <p:ph type="sldNum" sz="quarter" idx="12"/>
          </p:nvPr>
        </p:nvSpPr>
        <p:spPr/>
        <p:txBody>
          <a:bodyPr/>
          <a:lstStyle/>
          <a:p>
            <a:fld id="{5EF7DE0A-A9C3-4450-94D0-46880265B49B}" type="slidenum">
              <a:rPr lang="en-US" smtClean="0"/>
              <a:pPr/>
              <a:t>16</a:t>
            </a:fld>
            <a:endParaRPr lang="en-US" dirty="0"/>
          </a:p>
        </p:txBody>
      </p:sp>
    </p:spTree>
    <p:extLst>
      <p:ext uri="{BB962C8B-B14F-4D97-AF65-F5344CB8AC3E}">
        <p14:creationId xmlns:p14="http://schemas.microsoft.com/office/powerpoint/2010/main" val="2996970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Need for CM/CP Adjustment</a:t>
            </a:r>
            <a:endParaRPr lang="en-US" dirty="0"/>
          </a:p>
        </p:txBody>
      </p:sp>
      <p:sp>
        <p:nvSpPr>
          <p:cNvPr id="4" name="Slide Number Placeholder 3"/>
          <p:cNvSpPr>
            <a:spLocks noGrp="1"/>
          </p:cNvSpPr>
          <p:nvPr>
            <p:ph type="sldNum" sz="quarter" idx="4294967295"/>
          </p:nvPr>
        </p:nvSpPr>
        <p:spPr>
          <a:xfrm>
            <a:off x="11619019" y="7383780"/>
            <a:ext cx="399415" cy="359833"/>
          </a:xfrm>
          <a:prstGeom prst="rect">
            <a:avLst/>
          </a:prstGeom>
        </p:spPr>
        <p:txBody>
          <a:bodyPr/>
          <a:lstStyle/>
          <a:p>
            <a:pPr>
              <a:defRPr/>
            </a:pPr>
            <a:fld id="{09BB778F-1C03-4404-9C30-3CD23078A70F}" type="slidenum">
              <a:rPr lang="en-US" smtClean="0"/>
              <a:pPr>
                <a:defRPr/>
              </a:pPr>
              <a:t>17</a:t>
            </a:fld>
            <a:endParaRPr lang="en-US"/>
          </a:p>
        </p:txBody>
      </p:sp>
      <p:pic>
        <p:nvPicPr>
          <p:cNvPr id="2" name="Picture 1"/>
          <p:cNvPicPr>
            <a:picLocks noChangeAspect="1"/>
          </p:cNvPicPr>
          <p:nvPr/>
        </p:nvPicPr>
        <p:blipFill>
          <a:blip r:embed="rId2"/>
          <a:stretch>
            <a:fillRect/>
          </a:stretch>
        </p:blipFill>
        <p:spPr>
          <a:xfrm>
            <a:off x="2116927" y="1263511"/>
            <a:ext cx="9278718" cy="4794005"/>
          </a:xfrm>
          <a:prstGeom prst="rect">
            <a:avLst/>
          </a:prstGeom>
        </p:spPr>
      </p:pic>
      <p:sp>
        <p:nvSpPr>
          <p:cNvPr id="6" name="TextBox 5"/>
          <p:cNvSpPr txBox="1"/>
          <p:nvPr/>
        </p:nvSpPr>
        <p:spPr>
          <a:xfrm>
            <a:off x="2116927" y="6057516"/>
            <a:ext cx="9278718" cy="406265"/>
          </a:xfrm>
          <a:prstGeom prst="rect">
            <a:avLst/>
          </a:prstGeom>
          <a:noFill/>
        </p:spPr>
        <p:txBody>
          <a:bodyPr wrap="square" rtlCol="0">
            <a:spAutoFit/>
          </a:bodyPr>
          <a:lstStyle/>
          <a:p>
            <a:pPr algn="ctr"/>
            <a:r>
              <a:rPr lang="en-US" sz="1020" dirty="0"/>
              <a:t>The AMT will move one portion of the NEA Scout relative to the other.  This translation of mass will alter the inertial properties of the vehicle and align the CP and CM</a:t>
            </a:r>
          </a:p>
        </p:txBody>
      </p:sp>
    </p:spTree>
    <p:extLst>
      <p:ext uri="{BB962C8B-B14F-4D97-AF65-F5344CB8AC3E}">
        <p14:creationId xmlns:p14="http://schemas.microsoft.com/office/powerpoint/2010/main" val="18369860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AMT Overview</a:t>
            </a:r>
            <a:r>
              <a:rPr lang="en-US" dirty="0"/>
              <a:t/>
            </a:r>
            <a:br>
              <a:rPr lang="en-US" dirty="0"/>
            </a:br>
            <a:endParaRPr lang="en-US" dirty="0"/>
          </a:p>
        </p:txBody>
      </p:sp>
      <p:sp>
        <p:nvSpPr>
          <p:cNvPr id="4" name="Slide Number Placeholder 3"/>
          <p:cNvSpPr>
            <a:spLocks noGrp="1"/>
          </p:cNvSpPr>
          <p:nvPr>
            <p:ph type="sldNum" sz="quarter" idx="4294967295"/>
          </p:nvPr>
        </p:nvSpPr>
        <p:spPr>
          <a:xfrm>
            <a:off x="11619019" y="7383780"/>
            <a:ext cx="399415" cy="359833"/>
          </a:xfrm>
          <a:prstGeom prst="rect">
            <a:avLst/>
          </a:prstGeom>
        </p:spPr>
        <p:txBody>
          <a:bodyPr/>
          <a:lstStyle/>
          <a:p>
            <a:pPr>
              <a:defRPr/>
            </a:pPr>
            <a:fld id="{09BB778F-1C03-4404-9C30-3CD23078A70F}" type="slidenum">
              <a:rPr lang="en-US" smtClean="0"/>
              <a:pPr>
                <a:defRPr/>
              </a:pPr>
              <a:t>18</a:t>
            </a:fld>
            <a:endParaRPr lang="en-US"/>
          </a:p>
        </p:txBody>
      </p:sp>
      <p:grpSp>
        <p:nvGrpSpPr>
          <p:cNvPr id="6" name="Group 5"/>
          <p:cNvGrpSpPr/>
          <p:nvPr/>
        </p:nvGrpSpPr>
        <p:grpSpPr>
          <a:xfrm>
            <a:off x="1973810" y="1783712"/>
            <a:ext cx="9528061" cy="5682448"/>
            <a:chOff x="1622592" y="3438914"/>
            <a:chExt cx="5911684" cy="3428152"/>
          </a:xfrm>
        </p:grpSpPr>
        <p:grpSp>
          <p:nvGrpSpPr>
            <p:cNvPr id="12" name="Group 11"/>
            <p:cNvGrpSpPr/>
            <p:nvPr/>
          </p:nvGrpSpPr>
          <p:grpSpPr>
            <a:xfrm>
              <a:off x="1622592" y="3438914"/>
              <a:ext cx="5911684" cy="3428152"/>
              <a:chOff x="1622592" y="3438914"/>
              <a:chExt cx="5911684" cy="3428152"/>
            </a:xfrm>
          </p:grpSpPr>
          <p:grpSp>
            <p:nvGrpSpPr>
              <p:cNvPr id="19" name="Group 18"/>
              <p:cNvGrpSpPr/>
              <p:nvPr/>
            </p:nvGrpSpPr>
            <p:grpSpPr>
              <a:xfrm>
                <a:off x="1622592" y="3470376"/>
                <a:ext cx="5911684" cy="3396690"/>
                <a:chOff x="1622592" y="3470376"/>
                <a:chExt cx="5911684" cy="3396690"/>
              </a:xfrm>
            </p:grpSpPr>
            <p:grpSp>
              <p:nvGrpSpPr>
                <p:cNvPr id="23" name="Group 22"/>
                <p:cNvGrpSpPr/>
                <p:nvPr/>
              </p:nvGrpSpPr>
              <p:grpSpPr>
                <a:xfrm>
                  <a:off x="1622592" y="3470376"/>
                  <a:ext cx="5911684" cy="3066174"/>
                  <a:chOff x="1622592" y="3470376"/>
                  <a:chExt cx="5911684" cy="3066174"/>
                </a:xfrm>
              </p:grpSpPr>
              <p:grpSp>
                <p:nvGrpSpPr>
                  <p:cNvPr id="34" name="Group 33"/>
                  <p:cNvGrpSpPr/>
                  <p:nvPr/>
                </p:nvGrpSpPr>
                <p:grpSpPr>
                  <a:xfrm>
                    <a:off x="1706477" y="3694057"/>
                    <a:ext cx="5827799" cy="2842493"/>
                    <a:chOff x="5232486" y="1691853"/>
                    <a:chExt cx="7155268" cy="3296549"/>
                  </a:xfrm>
                </p:grpSpPr>
                <p:pic>
                  <p:nvPicPr>
                    <p:cNvPr id="36" name="Picture 35"/>
                    <p:cNvPicPr>
                      <a:picLocks noChangeAspect="1"/>
                    </p:cNvPicPr>
                    <p:nvPr/>
                  </p:nvPicPr>
                  <p:blipFill>
                    <a:blip r:embed="rId2"/>
                    <a:stretch>
                      <a:fillRect/>
                    </a:stretch>
                  </p:blipFill>
                  <p:spPr>
                    <a:xfrm>
                      <a:off x="5232486" y="1691853"/>
                      <a:ext cx="7155268" cy="3296549"/>
                    </a:xfrm>
                    <a:prstGeom prst="rect">
                      <a:avLst/>
                    </a:prstGeom>
                    <a:effectLst>
                      <a:softEdge rad="25400"/>
                    </a:effectLst>
                  </p:spPr>
                </p:pic>
                <p:sp>
                  <p:nvSpPr>
                    <p:cNvPr id="37" name="TextBox 36"/>
                    <p:cNvSpPr txBox="1"/>
                    <p:nvPr/>
                  </p:nvSpPr>
                  <p:spPr>
                    <a:xfrm>
                      <a:off x="7907546" y="3171686"/>
                      <a:ext cx="927490" cy="333146"/>
                    </a:xfrm>
                    <a:prstGeom prst="rect">
                      <a:avLst/>
                    </a:prstGeom>
                    <a:noFill/>
                  </p:spPr>
                  <p:txBody>
                    <a:bodyPr wrap="square" rtlCol="0">
                      <a:spAutoFit/>
                    </a:bodyPr>
                    <a:lstStyle/>
                    <a:p>
                      <a:r>
                        <a:rPr lang="en-US" sz="1247" b="1" dirty="0"/>
                        <a:t>2X Stainless Lead Screws</a:t>
                      </a:r>
                    </a:p>
                  </p:txBody>
                </p:sp>
                <p:cxnSp>
                  <p:nvCxnSpPr>
                    <p:cNvPr id="38" name="Straight Arrow Connector 37"/>
                    <p:cNvCxnSpPr>
                      <a:stCxn id="37" idx="1"/>
                    </p:cNvCxnSpPr>
                    <p:nvPr/>
                  </p:nvCxnSpPr>
                  <p:spPr>
                    <a:xfrm flipH="1" flipV="1">
                      <a:off x="7166331" y="2702295"/>
                      <a:ext cx="741215" cy="6359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TextBox 38"/>
                    <p:cNvSpPr txBox="1"/>
                    <p:nvPr/>
                  </p:nvSpPr>
                  <p:spPr>
                    <a:xfrm>
                      <a:off x="5991608" y="4215809"/>
                      <a:ext cx="1160309" cy="333146"/>
                    </a:xfrm>
                    <a:prstGeom prst="rect">
                      <a:avLst/>
                    </a:prstGeom>
                    <a:noFill/>
                  </p:spPr>
                  <p:txBody>
                    <a:bodyPr wrap="square" rtlCol="0">
                      <a:spAutoFit/>
                    </a:bodyPr>
                    <a:lstStyle/>
                    <a:p>
                      <a:pPr algn="r"/>
                      <a:r>
                        <a:rPr lang="en-US" sz="1247" b="1" dirty="0"/>
                        <a:t>4X Steel Rail and Carriages</a:t>
                      </a:r>
                    </a:p>
                  </p:txBody>
                </p:sp>
                <p:cxnSp>
                  <p:nvCxnSpPr>
                    <p:cNvPr id="40" name="Straight Arrow Connector 39"/>
                    <p:cNvCxnSpPr>
                      <a:stCxn id="39" idx="3"/>
                    </p:cNvCxnSpPr>
                    <p:nvPr/>
                  </p:nvCxnSpPr>
                  <p:spPr>
                    <a:xfrm flipV="1">
                      <a:off x="7151916" y="4105293"/>
                      <a:ext cx="504868" cy="2770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 name="TextBox 40"/>
                    <p:cNvSpPr txBox="1"/>
                    <p:nvPr/>
                  </p:nvSpPr>
                  <p:spPr>
                    <a:xfrm>
                      <a:off x="7512482" y="4607690"/>
                      <a:ext cx="1191907" cy="333146"/>
                    </a:xfrm>
                    <a:prstGeom prst="rect">
                      <a:avLst/>
                    </a:prstGeom>
                    <a:noFill/>
                  </p:spPr>
                  <p:txBody>
                    <a:bodyPr wrap="square" rtlCol="0">
                      <a:spAutoFit/>
                    </a:bodyPr>
                    <a:lstStyle/>
                    <a:p>
                      <a:pPr algn="r"/>
                      <a:r>
                        <a:rPr lang="en-US" sz="1247" b="1" dirty="0"/>
                        <a:t>Aluminum Chassis</a:t>
                      </a:r>
                    </a:p>
                  </p:txBody>
                </p:sp>
                <p:cxnSp>
                  <p:nvCxnSpPr>
                    <p:cNvPr id="42" name="Straight Arrow Connector 41"/>
                    <p:cNvCxnSpPr>
                      <a:stCxn id="41" idx="3"/>
                    </p:cNvCxnSpPr>
                    <p:nvPr/>
                  </p:nvCxnSpPr>
                  <p:spPr>
                    <a:xfrm flipV="1">
                      <a:off x="8704390" y="4392032"/>
                      <a:ext cx="577418" cy="3822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6" name="TextBox 25"/>
                  <p:cNvSpPr txBox="1"/>
                  <p:nvPr/>
                </p:nvSpPr>
                <p:spPr>
                  <a:xfrm>
                    <a:off x="4855700" y="4002576"/>
                    <a:ext cx="562092" cy="287259"/>
                  </a:xfrm>
                  <a:prstGeom prst="rect">
                    <a:avLst/>
                  </a:prstGeom>
                  <a:noFill/>
                </p:spPr>
                <p:txBody>
                  <a:bodyPr wrap="square" rtlCol="0">
                    <a:spAutoFit/>
                  </a:bodyPr>
                  <a:lstStyle/>
                  <a:p>
                    <a:r>
                      <a:rPr lang="en-US" sz="1247" b="1" dirty="0"/>
                      <a:t>Tape Heater</a:t>
                    </a:r>
                  </a:p>
                </p:txBody>
              </p:sp>
              <p:cxnSp>
                <p:nvCxnSpPr>
                  <p:cNvPr id="27" name="Straight Arrow Connector 26"/>
                  <p:cNvCxnSpPr>
                    <a:stCxn id="26" idx="1"/>
                  </p:cNvCxnSpPr>
                  <p:nvPr/>
                </p:nvCxnSpPr>
                <p:spPr>
                  <a:xfrm flipH="1">
                    <a:off x="3803683" y="4146206"/>
                    <a:ext cx="1052017" cy="1763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1622592" y="3470376"/>
                    <a:ext cx="836990" cy="287259"/>
                  </a:xfrm>
                  <a:prstGeom prst="rect">
                    <a:avLst/>
                  </a:prstGeom>
                  <a:noFill/>
                </p:spPr>
                <p:txBody>
                  <a:bodyPr wrap="square" rtlCol="0">
                    <a:spAutoFit/>
                  </a:bodyPr>
                  <a:lstStyle/>
                  <a:p>
                    <a:pPr algn="r"/>
                    <a:r>
                      <a:rPr lang="en-US" sz="1247" b="1" dirty="0"/>
                      <a:t>2X Limit Switch</a:t>
                    </a:r>
                  </a:p>
                </p:txBody>
              </p:sp>
              <p:cxnSp>
                <p:nvCxnSpPr>
                  <p:cNvPr id="29" name="Straight Arrow Connector 28"/>
                  <p:cNvCxnSpPr>
                    <a:stCxn id="28" idx="3"/>
                  </p:cNvCxnSpPr>
                  <p:nvPr/>
                </p:nvCxnSpPr>
                <p:spPr>
                  <a:xfrm>
                    <a:off x="2459582" y="3614006"/>
                    <a:ext cx="606132" cy="1873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4" name="TextBox 23"/>
                <p:cNvSpPr txBox="1"/>
                <p:nvPr/>
              </p:nvSpPr>
              <p:spPr>
                <a:xfrm>
                  <a:off x="3361872" y="6727150"/>
                  <a:ext cx="2836748" cy="139916"/>
                </a:xfrm>
                <a:prstGeom prst="rect">
                  <a:avLst/>
                </a:prstGeom>
                <a:noFill/>
              </p:spPr>
              <p:txBody>
                <a:bodyPr wrap="square" rtlCol="0">
                  <a:spAutoFit/>
                </a:bodyPr>
                <a:lstStyle/>
                <a:p>
                  <a:r>
                    <a:rPr lang="en-US" sz="907" dirty="0"/>
                    <a:t>* Stepper Motors are housed inside of the aluminum block and are not readily visible</a:t>
                  </a:r>
                </a:p>
              </p:txBody>
            </p:sp>
          </p:grpSp>
          <p:sp>
            <p:nvSpPr>
              <p:cNvPr id="15" name="TextBox 14"/>
              <p:cNvSpPr txBox="1"/>
              <p:nvPr/>
            </p:nvSpPr>
            <p:spPr>
              <a:xfrm>
                <a:off x="6235548" y="6282634"/>
                <a:ext cx="970780" cy="171482"/>
              </a:xfrm>
              <a:prstGeom prst="rect">
                <a:avLst/>
              </a:prstGeom>
              <a:noFill/>
            </p:spPr>
            <p:txBody>
              <a:bodyPr wrap="square" rtlCol="0">
                <a:spAutoFit/>
              </a:bodyPr>
              <a:lstStyle/>
              <a:p>
                <a:r>
                  <a:rPr lang="en-US" sz="1247" b="1" dirty="0"/>
                  <a:t>4X Bearings</a:t>
                </a:r>
              </a:p>
            </p:txBody>
          </p:sp>
          <p:cxnSp>
            <p:nvCxnSpPr>
              <p:cNvPr id="16" name="Straight Arrow Connector 15"/>
              <p:cNvCxnSpPr>
                <a:stCxn id="15" idx="0"/>
              </p:cNvCxnSpPr>
              <p:nvPr/>
            </p:nvCxnSpPr>
            <p:spPr>
              <a:xfrm flipV="1">
                <a:off x="6720938" y="5954782"/>
                <a:ext cx="269824" cy="3278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4290520" y="3438914"/>
                <a:ext cx="700299" cy="287259"/>
              </a:xfrm>
              <a:prstGeom prst="rect">
                <a:avLst/>
              </a:prstGeom>
              <a:noFill/>
            </p:spPr>
            <p:txBody>
              <a:bodyPr wrap="square" rtlCol="0">
                <a:spAutoFit/>
              </a:bodyPr>
              <a:lstStyle/>
              <a:p>
                <a:r>
                  <a:rPr lang="en-US" sz="1247" b="1" dirty="0"/>
                  <a:t>2X Stepper Motors*</a:t>
                </a:r>
              </a:p>
            </p:txBody>
          </p:sp>
          <p:cxnSp>
            <p:nvCxnSpPr>
              <p:cNvPr id="18" name="Straight Arrow Connector 17"/>
              <p:cNvCxnSpPr>
                <a:stCxn id="17" idx="1"/>
              </p:cNvCxnSpPr>
              <p:nvPr/>
            </p:nvCxnSpPr>
            <p:spPr>
              <a:xfrm flipH="1">
                <a:off x="3364902" y="3582544"/>
                <a:ext cx="925618" cy="51603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grpSp>
        <p:cxnSp>
          <p:nvCxnSpPr>
            <p:cNvPr id="8" name="Straight Arrow Connector 7"/>
            <p:cNvCxnSpPr/>
            <p:nvPr/>
          </p:nvCxnSpPr>
          <p:spPr>
            <a:xfrm flipV="1">
              <a:off x="2735129" y="4741650"/>
              <a:ext cx="334084" cy="14632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731737" y="4890718"/>
              <a:ext cx="360119" cy="161434"/>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018887" y="4722354"/>
              <a:ext cx="254064" cy="171482"/>
            </a:xfrm>
            <a:prstGeom prst="rect">
              <a:avLst/>
            </a:prstGeom>
            <a:noFill/>
          </p:spPr>
          <p:txBody>
            <a:bodyPr wrap="square" rtlCol="0">
              <a:spAutoFit/>
            </a:bodyPr>
            <a:lstStyle/>
            <a:p>
              <a:r>
                <a:rPr lang="en-US" sz="1247" dirty="0"/>
                <a:t>Y</a:t>
              </a:r>
            </a:p>
          </p:txBody>
        </p:sp>
        <p:sp>
          <p:nvSpPr>
            <p:cNvPr id="11" name="TextBox 10"/>
            <p:cNvSpPr txBox="1"/>
            <p:nvPr/>
          </p:nvSpPr>
          <p:spPr>
            <a:xfrm>
              <a:off x="3040759" y="4904664"/>
              <a:ext cx="254064" cy="171482"/>
            </a:xfrm>
            <a:prstGeom prst="rect">
              <a:avLst/>
            </a:prstGeom>
            <a:noFill/>
          </p:spPr>
          <p:txBody>
            <a:bodyPr wrap="square" rtlCol="0">
              <a:spAutoFit/>
            </a:bodyPr>
            <a:lstStyle/>
            <a:p>
              <a:r>
                <a:rPr lang="en-US" sz="1247" dirty="0"/>
                <a:t>X</a:t>
              </a:r>
            </a:p>
          </p:txBody>
        </p:sp>
      </p:grpSp>
      <p:sp>
        <p:nvSpPr>
          <p:cNvPr id="45" name="TextBox 44"/>
          <p:cNvSpPr txBox="1"/>
          <p:nvPr/>
        </p:nvSpPr>
        <p:spPr>
          <a:xfrm>
            <a:off x="7884707" y="1575664"/>
            <a:ext cx="4040504" cy="1374222"/>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530" b="1" u="sng" dirty="0">
                <a:solidFill>
                  <a:schemeClr val="tx1"/>
                </a:solidFill>
              </a:rPr>
              <a:t>CAPABILITIES</a:t>
            </a:r>
          </a:p>
          <a:p>
            <a:pPr marL="194304" indent="-194304">
              <a:buFont typeface="Arial" panose="020B0604020202020204" pitchFamily="34" charset="0"/>
              <a:buChar char="•"/>
            </a:pPr>
            <a:r>
              <a:rPr lang="en-US" sz="1360" dirty="0">
                <a:solidFill>
                  <a:schemeClr val="tx1"/>
                </a:solidFill>
              </a:rPr>
              <a:t>Translation:  160 X 68 mm (X &amp; Y respectively)</a:t>
            </a:r>
          </a:p>
          <a:p>
            <a:pPr marL="194304" indent="-194304">
              <a:buFont typeface="Arial" panose="020B0604020202020204" pitchFamily="34" charset="0"/>
              <a:buChar char="•"/>
            </a:pPr>
            <a:r>
              <a:rPr lang="en-US" sz="1360" dirty="0">
                <a:solidFill>
                  <a:schemeClr val="tx1"/>
                </a:solidFill>
              </a:rPr>
              <a:t>Speed:  0.3 and 0.1 mm/s (X &amp; Y respectively)</a:t>
            </a:r>
          </a:p>
          <a:p>
            <a:pPr marL="194304" indent="-194304">
              <a:buFont typeface="Arial" panose="020B0604020202020204" pitchFamily="34" charset="0"/>
              <a:buChar char="•"/>
            </a:pPr>
            <a:r>
              <a:rPr lang="en-US" sz="1360" dirty="0">
                <a:solidFill>
                  <a:schemeClr val="tx1"/>
                </a:solidFill>
              </a:rPr>
              <a:t>Precision:  0.01 mm</a:t>
            </a:r>
          </a:p>
          <a:p>
            <a:pPr marL="194304" indent="-194304">
              <a:buFont typeface="Arial" panose="020B0604020202020204" pitchFamily="34" charset="0"/>
              <a:buChar char="•"/>
            </a:pPr>
            <a:r>
              <a:rPr lang="en-US" sz="1360" dirty="0">
                <a:solidFill>
                  <a:schemeClr val="tx1"/>
                </a:solidFill>
              </a:rPr>
              <a:t>Volume:  220 x 99 x 14 mm (300 cc)</a:t>
            </a:r>
          </a:p>
          <a:p>
            <a:pPr marL="194304" indent="-194304">
              <a:buFont typeface="Arial" panose="020B0604020202020204" pitchFamily="34" charset="0"/>
              <a:buChar char="•"/>
            </a:pPr>
            <a:r>
              <a:rPr lang="en-US" sz="1360" dirty="0">
                <a:solidFill>
                  <a:schemeClr val="tx1"/>
                </a:solidFill>
              </a:rPr>
              <a:t>Mass:  &lt; 350 grams (including control board)</a:t>
            </a:r>
          </a:p>
        </p:txBody>
      </p:sp>
      <p:sp>
        <p:nvSpPr>
          <p:cNvPr id="48" name="TextBox 47"/>
          <p:cNvSpPr txBox="1"/>
          <p:nvPr/>
        </p:nvSpPr>
        <p:spPr>
          <a:xfrm>
            <a:off x="7588369" y="5176975"/>
            <a:ext cx="1217534" cy="668068"/>
          </a:xfrm>
          <a:prstGeom prst="rect">
            <a:avLst/>
          </a:prstGeom>
          <a:noFill/>
        </p:spPr>
        <p:txBody>
          <a:bodyPr wrap="square" rtlCol="0">
            <a:spAutoFit/>
          </a:bodyPr>
          <a:lstStyle/>
          <a:p>
            <a:r>
              <a:rPr lang="en-US" sz="1247" b="1" dirty="0"/>
              <a:t>Harness Feedthrough Volume</a:t>
            </a:r>
          </a:p>
        </p:txBody>
      </p:sp>
      <p:sp>
        <p:nvSpPr>
          <p:cNvPr id="50" name="Content Placeholder 1"/>
          <p:cNvSpPr>
            <a:spLocks noGrp="1"/>
          </p:cNvSpPr>
          <p:nvPr>
            <p:ph idx="1"/>
          </p:nvPr>
        </p:nvSpPr>
        <p:spPr>
          <a:xfrm>
            <a:off x="2292138" y="1286148"/>
            <a:ext cx="9326880" cy="5129425"/>
          </a:xfrm>
        </p:spPr>
        <p:txBody>
          <a:bodyPr/>
          <a:lstStyle/>
          <a:p>
            <a:pPr marL="0" indent="0">
              <a:buNone/>
            </a:pPr>
            <a:r>
              <a:rPr lang="en-US" sz="2040" dirty="0"/>
              <a:t>Current Design State</a:t>
            </a:r>
            <a:endParaRPr lang="en-US" sz="1360" b="1" dirty="0"/>
          </a:p>
          <a:p>
            <a:pPr lvl="1"/>
            <a:endParaRPr lang="en-US" sz="3627" dirty="0"/>
          </a:p>
          <a:p>
            <a:pPr marL="0" indent="0">
              <a:buNone/>
            </a:pPr>
            <a:endParaRPr lang="en-US" sz="2040" dirty="0"/>
          </a:p>
        </p:txBody>
      </p:sp>
    </p:spTree>
    <p:extLst>
      <p:ext uri="{BB962C8B-B14F-4D97-AF65-F5344CB8AC3E}">
        <p14:creationId xmlns:p14="http://schemas.microsoft.com/office/powerpoint/2010/main" val="2442958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nnon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nnon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CO_Blac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O_Black" id="{D85BD830-2F49-416B-A04E-22F2F3291FDE}" vid="{9CBD4532-AC75-44DC-AF38-9204DC51148E}"/>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2808</TotalTime>
  <Words>1272</Words>
  <Application>Microsoft Office PowerPoint</Application>
  <PresentationFormat>Custom</PresentationFormat>
  <Paragraphs>260</Paragraphs>
  <Slides>18</Slides>
  <Notes>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18</vt:i4>
      </vt:variant>
    </vt:vector>
  </HeadingPairs>
  <TitlesOfParts>
    <vt:vector size="32" baseType="lpstr">
      <vt:lpstr>MS PGothic</vt:lpstr>
      <vt:lpstr>MS PGothic</vt:lpstr>
      <vt:lpstr>55 Helvetica Roman</vt:lpstr>
      <vt:lpstr>Arial</vt:lpstr>
      <vt:lpstr>Calibri</vt:lpstr>
      <vt:lpstr>Helvetica</vt:lpstr>
      <vt:lpstr>Helvetica Neue Black Condensed</vt:lpstr>
      <vt:lpstr>Monotype Sorts</vt:lpstr>
      <vt:lpstr>Wingdings</vt:lpstr>
      <vt:lpstr>ヒラギノ角ゴ Pro W3</vt:lpstr>
      <vt:lpstr>ヒラギノ角ゴ Pro W6</vt:lpstr>
      <vt:lpstr>Dennon Template</vt:lpstr>
      <vt:lpstr>1_Dennon Template</vt:lpstr>
      <vt:lpstr>ACO_Black</vt:lpstr>
      <vt:lpstr>Near Earth Asteroid (NEA) Scout</vt:lpstr>
      <vt:lpstr>Solar Sail Missions Flown (as of April 11, 2018)</vt:lpstr>
      <vt:lpstr>Planned Solar Sail Missions (as of April 11, 2018)</vt:lpstr>
      <vt:lpstr>Near Earth Asteroid Scout</vt:lpstr>
      <vt:lpstr>NEA Scout Goals &amp; Objectives</vt:lpstr>
      <vt:lpstr>Baseline Target Asteroid: 1991 VG</vt:lpstr>
      <vt:lpstr>Near Earth Asteroid Scout Mission Overview </vt:lpstr>
      <vt:lpstr>PowerPoint Presentation</vt:lpstr>
      <vt:lpstr>NEA Scout Approximate Scale</vt:lpstr>
      <vt:lpstr>Active Mass Translation (AMT) Overview </vt:lpstr>
      <vt:lpstr>AMT Overview </vt:lpstr>
      <vt:lpstr>On Schedule to Deliver Spacecraft</vt:lpstr>
      <vt:lpstr>Assembly, Integration, and Test (AI&amp;T) Overview</vt:lpstr>
      <vt:lpstr>PowerPoint Presentation</vt:lpstr>
      <vt:lpstr>Questions?</vt:lpstr>
      <vt:lpstr>PowerPoint Presentation</vt:lpstr>
      <vt:lpstr>The Need for CM/CP Adjustment</vt:lpstr>
      <vt:lpstr>AMT Overview </vt:lpstr>
    </vt:vector>
  </TitlesOfParts>
  <Company>NASA/ODIN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HTV EDT Propulsion Conceptual Study</dc:title>
  <dc:creator>bwiegman</dc:creator>
  <cp:lastModifiedBy>Johnson, Les (MSFC-ED04)</cp:lastModifiedBy>
  <cp:revision>369</cp:revision>
  <cp:lastPrinted>2012-09-04T19:22:45Z</cp:lastPrinted>
  <dcterms:created xsi:type="dcterms:W3CDTF">2012-08-20T23:33:59Z</dcterms:created>
  <dcterms:modified xsi:type="dcterms:W3CDTF">2018-04-26T20:10:51Z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TC062562941033</vt:lpwstr>
  </property>
</Properties>
</file>