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0" r:id="rId2"/>
  </p:sldMasterIdLst>
  <p:notesMasterIdLst>
    <p:notesMasterId r:id="rId31"/>
  </p:notesMasterIdLst>
  <p:sldIdLst>
    <p:sldId id="256" r:id="rId3"/>
    <p:sldId id="257" r:id="rId4"/>
    <p:sldId id="286" r:id="rId5"/>
    <p:sldId id="270" r:id="rId6"/>
    <p:sldId id="279" r:id="rId7"/>
    <p:sldId id="294" r:id="rId8"/>
    <p:sldId id="295" r:id="rId9"/>
    <p:sldId id="298" r:id="rId10"/>
    <p:sldId id="289" r:id="rId11"/>
    <p:sldId id="291" r:id="rId12"/>
    <p:sldId id="292" r:id="rId13"/>
    <p:sldId id="281" r:id="rId14"/>
    <p:sldId id="262" r:id="rId15"/>
    <p:sldId id="299" r:id="rId16"/>
    <p:sldId id="284" r:id="rId17"/>
    <p:sldId id="293" r:id="rId18"/>
    <p:sldId id="297" r:id="rId19"/>
    <p:sldId id="290" r:id="rId20"/>
    <p:sldId id="278" r:id="rId21"/>
    <p:sldId id="283" r:id="rId22"/>
    <p:sldId id="296" r:id="rId23"/>
    <p:sldId id="261" r:id="rId24"/>
    <p:sldId id="288" r:id="rId25"/>
    <p:sldId id="277" r:id="rId26"/>
    <p:sldId id="269" r:id="rId27"/>
    <p:sldId id="263" r:id="rId28"/>
    <p:sldId id="267" r:id="rId29"/>
    <p:sldId id="276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6877"/>
    <a:srgbClr val="2A39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81"/>
    <p:restoredTop sz="94618"/>
  </p:normalViewPr>
  <p:slideViewPr>
    <p:cSldViewPr snapToGrid="0" snapToObjects="1">
      <p:cViewPr varScale="1">
        <p:scale>
          <a:sx n="78" d="100"/>
          <a:sy n="78" d="100"/>
        </p:scale>
        <p:origin x="168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75DE04-B968-5D47-964D-D5934BD34765}" type="datetimeFigureOut">
              <a:rPr lang="en-US" smtClean="0"/>
              <a:t>4/29/18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C317D-F3C2-9942-B56C-5A848638D0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994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as grad student/PSE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986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939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443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Move to before LPNS/LEND</a:t>
            </a:r>
          </a:p>
          <a:p>
            <a:r>
              <a:rPr lang="en-US" dirty="0"/>
              <a:t>"hydrogen"</a:t>
            </a:r>
            <a:r>
              <a:rPr lang="en-US" baseline="0" dirty="0"/>
              <a:t> -- hydrogen bound in water ice</a:t>
            </a:r>
          </a:p>
          <a:p>
            <a:r>
              <a:rPr lang="en-US" baseline="0" dirty="0"/>
              <a:t>Actually show the energy spectrum for FAN at altitude with 50 ppm and 500 ppm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84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LP </a:t>
            </a:r>
            <a:r>
              <a:rPr lang="mr-IN" dirty="0"/>
              <a:t>–</a:t>
            </a:r>
            <a:r>
              <a:rPr lang="en-US" dirty="0"/>
              <a:t> launch 1998, 30/100 km,</a:t>
            </a:r>
            <a:r>
              <a:rPr lang="en-US" baseline="0" dirty="0"/>
              <a:t> 19 </a:t>
            </a:r>
            <a:r>
              <a:rPr lang="en-US" baseline="0" dirty="0" err="1"/>
              <a:t>mos</a:t>
            </a:r>
            <a:r>
              <a:rPr lang="en-US" baseline="0" dirty="0"/>
              <a:t> (12 @ 100, 7 @ 30)</a:t>
            </a:r>
          </a:p>
          <a:p>
            <a:r>
              <a:rPr lang="en-US" baseline="0" dirty="0"/>
              <a:t>LRO </a:t>
            </a:r>
            <a:r>
              <a:rPr lang="mr-IN" baseline="0" dirty="0"/>
              <a:t>–</a:t>
            </a:r>
            <a:r>
              <a:rPr lang="en-US" baseline="0" dirty="0"/>
              <a:t> launch 2009, 50/100km as low as 30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264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LP </a:t>
            </a:r>
            <a:r>
              <a:rPr lang="mr-IN" dirty="0"/>
              <a:t>–</a:t>
            </a:r>
            <a:r>
              <a:rPr lang="en-US" dirty="0"/>
              <a:t> launch 1998, 30/100 km,</a:t>
            </a:r>
            <a:r>
              <a:rPr lang="en-US" baseline="0" dirty="0"/>
              <a:t> 19 </a:t>
            </a:r>
            <a:r>
              <a:rPr lang="en-US" baseline="0" dirty="0" err="1"/>
              <a:t>mos</a:t>
            </a:r>
            <a:r>
              <a:rPr lang="en-US" baseline="0" dirty="0"/>
              <a:t> (12 @ 100, 7 @ 30)</a:t>
            </a:r>
          </a:p>
          <a:p>
            <a:r>
              <a:rPr lang="en-US" baseline="0" dirty="0"/>
              <a:t>LRO </a:t>
            </a:r>
            <a:r>
              <a:rPr lang="mr-IN" baseline="0" dirty="0"/>
              <a:t>–</a:t>
            </a:r>
            <a:r>
              <a:rPr lang="en-US" baseline="0" dirty="0"/>
              <a:t> launch 2009, 50/100km as low as 30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912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LP </a:t>
            </a:r>
            <a:r>
              <a:rPr lang="mr-IN" dirty="0"/>
              <a:t>–</a:t>
            </a:r>
            <a:r>
              <a:rPr lang="en-US" dirty="0"/>
              <a:t> launch 1998, 30/100 km,</a:t>
            </a:r>
            <a:r>
              <a:rPr lang="en-US" baseline="0" dirty="0"/>
              <a:t> 19 </a:t>
            </a:r>
            <a:r>
              <a:rPr lang="en-US" baseline="0" dirty="0" err="1"/>
              <a:t>mos</a:t>
            </a:r>
            <a:r>
              <a:rPr lang="en-US" baseline="0" dirty="0"/>
              <a:t> (12 @ 100, 7 @ 30)</a:t>
            </a:r>
          </a:p>
          <a:p>
            <a:r>
              <a:rPr lang="en-US" baseline="0" dirty="0"/>
              <a:t>LRO </a:t>
            </a:r>
            <a:r>
              <a:rPr lang="mr-IN" baseline="0" dirty="0"/>
              <a:t>–</a:t>
            </a:r>
            <a:r>
              <a:rPr lang="en-US" baseline="0" dirty="0"/>
              <a:t> launch 2009, 50/100km as low as 30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027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LP </a:t>
            </a:r>
            <a:r>
              <a:rPr lang="mr-IN" dirty="0"/>
              <a:t>–</a:t>
            </a:r>
            <a:r>
              <a:rPr lang="en-US" dirty="0"/>
              <a:t> launch 1998, 30/100 km,</a:t>
            </a:r>
            <a:r>
              <a:rPr lang="en-US" baseline="0" dirty="0"/>
              <a:t> 19 </a:t>
            </a:r>
            <a:r>
              <a:rPr lang="en-US" baseline="0" dirty="0" err="1"/>
              <a:t>mos</a:t>
            </a:r>
            <a:r>
              <a:rPr lang="en-US" baseline="0" dirty="0"/>
              <a:t> (12 @ 100, 7 @ 30)</a:t>
            </a:r>
          </a:p>
          <a:p>
            <a:r>
              <a:rPr lang="en-US" baseline="0" dirty="0"/>
              <a:t>LRO </a:t>
            </a:r>
            <a:r>
              <a:rPr lang="mr-IN" baseline="0" dirty="0"/>
              <a:t>–</a:t>
            </a:r>
            <a:r>
              <a:rPr lang="en-US" baseline="0" dirty="0"/>
              <a:t> launch 2009, 50/100km as low as 30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1753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104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</a:t>
            </a:r>
            <a:r>
              <a:rPr lang="en-US" baseline="0" dirty="0"/>
              <a:t> add graphic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5135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</a:t>
            </a:r>
            <a:r>
              <a:rPr lang="en-US" baseline="0" dirty="0"/>
              <a:t> add graphic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240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67867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Graphic from</a:t>
            </a:r>
            <a:r>
              <a:rPr lang="en-US" baseline="0" dirty="0"/>
              <a:t> LPSC </a:t>
            </a:r>
            <a:r>
              <a:rPr lang="en-US" baseline="0" dirty="0" err="1"/>
              <a:t>microsymposium</a:t>
            </a:r>
            <a:r>
              <a:rPr lang="en-US" baseline="0" dirty="0"/>
              <a:t> - LP SNR compared to ours</a:t>
            </a:r>
          </a:p>
          <a:p>
            <a:endParaRPr lang="en-US" baseline="0" dirty="0"/>
          </a:p>
          <a:p>
            <a:r>
              <a:rPr lang="en-US" baseline="0" dirty="0"/>
              <a:t>Maybe show count/s over mission duration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568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5474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3934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87524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299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5119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Double check TRL-9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4274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Shorten</a:t>
            </a:r>
            <a:r>
              <a:rPr lang="en-US" baseline="0" dirty="0"/>
              <a:t> blue bar....</a:t>
            </a:r>
          </a:p>
          <a:p>
            <a:r>
              <a:rPr lang="en-US" baseline="0" dirty="0"/>
              <a:t>Highlight stuff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2638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2252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432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238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067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564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03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31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39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547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046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083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7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831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87218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466393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27469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99772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7211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515285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368057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832057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699665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879992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63754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-28755" y="6253604"/>
            <a:ext cx="12220755" cy="6043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cs-CZ"/>
              <a:t>Low-Cost Planetary Missions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B92CA397-755A-1547-86A9-B93661248AC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079" y="165418"/>
            <a:ext cx="1314081" cy="13099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3604"/>
            <a:ext cx="1915633" cy="57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382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5736068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emf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emf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emf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tiff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" t="13841" r="15739" b="22819"/>
          <a:stretch/>
        </p:blipFill>
        <p:spPr>
          <a:xfrm>
            <a:off x="-233916" y="-148856"/>
            <a:ext cx="12440093" cy="70174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9E2EE1-2873-014D-BB62-1D3DC374CAB0}"/>
              </a:ext>
            </a:extLst>
          </p:cNvPr>
          <p:cNvSpPr/>
          <p:nvPr/>
        </p:nvSpPr>
        <p:spPr>
          <a:xfrm>
            <a:off x="2522483" y="-148856"/>
            <a:ext cx="9096703" cy="58559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1B99E9-9FE4-DA4E-81F6-10CD11B5E8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880632">
            <a:off x="2050939" y="-1635697"/>
            <a:ext cx="14123057" cy="79442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58850" y="203218"/>
            <a:ext cx="9823968" cy="1557724"/>
          </a:xfrm>
          <a:solidFill>
            <a:schemeClr val="bg1">
              <a:alpha val="80000"/>
            </a:schemeClr>
          </a:solidFill>
        </p:spPr>
        <p:txBody>
          <a:bodyPr anchor="ctr">
            <a:noAutofit/>
          </a:bodyPr>
          <a:lstStyle/>
          <a:p>
            <a:r>
              <a:rPr lang="en-US" sz="4800" dirty="0">
                <a:latin typeface="Century Gothic" panose="020B0502020202020204" pitchFamily="34" charset="0"/>
              </a:rPr>
              <a:t>Development of the Lunar Polar Hydrogen Mapper Mission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45416" y="4763475"/>
            <a:ext cx="5081428" cy="1213945"/>
          </a:xfrm>
          <a:solidFill>
            <a:schemeClr val="bg1">
              <a:alpha val="80000"/>
            </a:schemeClr>
          </a:solidFill>
        </p:spPr>
        <p:txBody>
          <a:bodyPr anchor="ctr">
            <a:normAutofit fontScale="92500" lnSpcReduction="10000"/>
          </a:bodyPr>
          <a:lstStyle/>
          <a:p>
            <a:r>
              <a:rPr lang="en-US" sz="2200" b="1" dirty="0">
                <a:latin typeface="Century Gothic" panose="020B0502020202020204" pitchFamily="34" charset="0"/>
              </a:rPr>
              <a:t>Craig Hardgrove: Principal Investigator, Assistant Professor, ASU 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ISSC 2018 – Caltech, Pasadena CA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May 7, 2018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27DD73-8A6C-E648-9B2F-B95146B61D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2566" y="6085874"/>
            <a:ext cx="2998889" cy="6866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8672096-6A24-9C48-89E6-E94DBA0217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786003" y="-814970"/>
            <a:ext cx="35941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868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LunaH-Map Mission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1" y="2005012"/>
            <a:ext cx="5638799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NASA SMD </a:t>
            </a:r>
            <a:r>
              <a:rPr lang="en-US" dirty="0" err="1">
                <a:latin typeface="Century Gothic" panose="020B0502020202020204" pitchFamily="34" charset="0"/>
              </a:rPr>
              <a:t>SIMPLEx</a:t>
            </a:r>
            <a:r>
              <a:rPr lang="en-US" dirty="0">
                <a:latin typeface="Century Gothic" panose="020B0502020202020204" pitchFamily="34" charset="0"/>
              </a:rPr>
              <a:t> 2015 mission led by ASU</a:t>
            </a:r>
          </a:p>
          <a:p>
            <a:r>
              <a:rPr lang="en-US" dirty="0">
                <a:latin typeface="Century Gothic" panose="020B0502020202020204" pitchFamily="34" charset="0"/>
              </a:rPr>
              <a:t>6U+ CubeSat form factor to launch on SLS EM-1</a:t>
            </a:r>
          </a:p>
          <a:p>
            <a:r>
              <a:rPr lang="en-US" b="1" dirty="0">
                <a:latin typeface="Century Gothic" panose="020B0502020202020204" pitchFamily="34" charset="0"/>
              </a:rPr>
              <a:t>Science Objective</a:t>
            </a:r>
            <a:r>
              <a:rPr lang="en-US" dirty="0">
                <a:latin typeface="Century Gothic" panose="020B0502020202020204" pitchFamily="34" charset="0"/>
              </a:rPr>
              <a:t>: Map hydrogen enrichments within PSRs at the lunar south pole</a:t>
            </a:r>
          </a:p>
          <a:p>
            <a:r>
              <a:rPr lang="en-US" b="1" dirty="0">
                <a:latin typeface="Century Gothic" panose="020B0502020202020204" pitchFamily="34" charset="0"/>
              </a:rPr>
              <a:t>Tech Objectives</a:t>
            </a:r>
            <a:r>
              <a:rPr lang="en-US" dirty="0">
                <a:latin typeface="Century Gothic" panose="020B0502020202020204" pitchFamily="34" charset="0"/>
              </a:rPr>
              <a:t>: Demonstrate neutron spectroscopy, deep space operations &amp; propulsion from a small sat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ISSC 2018 – May 7 Caltech Pasadena, CA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2</a:t>
            </a:fld>
            <a:endParaRPr lang="en-US" dirty="0"/>
          </a:p>
        </p:txBody>
      </p:sp>
      <p:pic>
        <p:nvPicPr>
          <p:cNvPr id="10" name="Picture 5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0" t="22430" r="14719" b="3629"/>
          <a:stretch>
            <a:fillRect/>
          </a:stretch>
        </p:blipFill>
        <p:spPr bwMode="auto">
          <a:xfrm>
            <a:off x="583019" y="1690688"/>
            <a:ext cx="870251" cy="4215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9183" y="2936478"/>
            <a:ext cx="3448724" cy="1724362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838200" y="2558847"/>
            <a:ext cx="359004" cy="1372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 flipH="1">
            <a:off x="2069184" y="2277034"/>
            <a:ext cx="3448725" cy="303007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1008668" y="2334322"/>
            <a:ext cx="2284659" cy="2245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7" idx="3"/>
          </p:cNvCxnSpPr>
          <p:nvPr/>
        </p:nvCxnSpPr>
        <p:spPr>
          <a:xfrm>
            <a:off x="890775" y="2675971"/>
            <a:ext cx="1332035" cy="174734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974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6343B697-82E0-AB4D-9AAC-F8B6453A0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310" y="-119429"/>
            <a:ext cx="11750565" cy="760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984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5952" y="14440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Neutron Detection Physics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091" y="1300481"/>
            <a:ext cx="7610109" cy="4903732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76230CA6-F76A-5142-98F7-A8A79D30B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ISSC 2018 – May 7 Caltech Pasadena, CA</a:t>
            </a:r>
          </a:p>
        </p:txBody>
      </p:sp>
    </p:spTree>
    <p:extLst>
      <p:ext uri="{BB962C8B-B14F-4D97-AF65-F5344CB8AC3E}">
        <p14:creationId xmlns:p14="http://schemas.microsoft.com/office/powerpoint/2010/main" val="1225443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A4A366D7-5C7E-0A48-8FBF-E4F222862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9921" y="1404211"/>
            <a:ext cx="9068210" cy="433007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5</a:t>
            </a:fld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F57141-0CE1-754C-8FD8-F415A970E00D}"/>
              </a:ext>
            </a:extLst>
          </p:cNvPr>
          <p:cNvSpPr/>
          <p:nvPr/>
        </p:nvSpPr>
        <p:spPr>
          <a:xfrm>
            <a:off x="2684079" y="5878755"/>
            <a:ext cx="3700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Century Gothic" panose="020B0502020202020204" pitchFamily="34" charset="0"/>
              </a:rPr>
              <a:t>*Feldman et al., Science, 281, 1496, 1998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50170D7-687A-BF41-9364-1E4C53EDB840}"/>
              </a:ext>
            </a:extLst>
          </p:cNvPr>
          <p:cNvSpPr/>
          <p:nvPr/>
        </p:nvSpPr>
        <p:spPr>
          <a:xfrm>
            <a:off x="8769247" y="1527700"/>
            <a:ext cx="3422754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latin typeface="Century Gothic" panose="020B0502020202020204" pitchFamily="34" charset="0"/>
              </a:rPr>
              <a:t>Neutron measurements are sensitive to </a:t>
            </a:r>
            <a:r>
              <a:rPr lang="en-US" sz="1700" b="1" dirty="0">
                <a:latin typeface="Century Gothic" panose="020B0502020202020204" pitchFamily="34" charset="0"/>
              </a:rPr>
              <a:t>bulk</a:t>
            </a:r>
            <a:r>
              <a:rPr lang="en-US" sz="1700" dirty="0">
                <a:latin typeface="Century Gothic" panose="020B0502020202020204" pitchFamily="34" charset="0"/>
              </a:rPr>
              <a:t> hydrogen distributions at 1 meter depth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latin typeface="Century Gothic" panose="020B0502020202020204" pitchFamily="34" charset="0"/>
              </a:rPr>
              <a:t>Uncollimated neutron detector ‘footprints’ are approximately 1½ times orbital altitude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latin typeface="Century Gothic" panose="020B0502020202020204" pitchFamily="34" charset="0"/>
              </a:rPr>
              <a:t>Lunar hydrogen abundances within PSRs broadly ranging from 200 ppm up to almost 40 </a:t>
            </a:r>
            <a:r>
              <a:rPr lang="en-US" sz="1700" dirty="0" err="1">
                <a:latin typeface="Century Gothic" panose="020B0502020202020204" pitchFamily="34" charset="0"/>
              </a:rPr>
              <a:t>wt</a:t>
            </a:r>
            <a:r>
              <a:rPr lang="en-US" sz="1700" dirty="0">
                <a:latin typeface="Century Gothic" panose="020B0502020202020204" pitchFamily="34" charset="0"/>
              </a:rPr>
              <a:t>% could be consistent with LPNS data depending on spatial distribution, extent of coverage, and burial depth [Lawrence et al 2006].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485" y="33572"/>
            <a:ext cx="10515600" cy="1325563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Polar Volatile Distributions from Neutron Spectroscopy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74C031-0439-9846-9B68-A56B126B072C}"/>
              </a:ext>
            </a:extLst>
          </p:cNvPr>
          <p:cNvSpPr/>
          <p:nvPr/>
        </p:nvSpPr>
        <p:spPr>
          <a:xfrm>
            <a:off x="3848661" y="1541393"/>
            <a:ext cx="13708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>
                <a:latin typeface="Century Gothic" panose="020B0502020202020204" pitchFamily="34" charset="0"/>
              </a:rPr>
              <a:t>150 km</a:t>
            </a:r>
            <a:r>
              <a:rPr lang="en-US" sz="1400" i="1" baseline="30000" dirty="0">
                <a:latin typeface="Century Gothic" panose="020B0502020202020204" pitchFamily="34" charset="0"/>
              </a:rPr>
              <a:t>2</a:t>
            </a:r>
            <a:r>
              <a:rPr lang="en-US" sz="1400" i="1" dirty="0">
                <a:latin typeface="Century Gothic" panose="020B0502020202020204" pitchFamily="34" charset="0"/>
              </a:rPr>
              <a:t> pixels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C6A399CA-860E-2B46-B95F-E0B7838C9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ISSC 2018 – May 7 Caltech Pasadena, CA</a:t>
            </a:r>
          </a:p>
        </p:txBody>
      </p:sp>
    </p:spTree>
    <p:extLst>
      <p:ext uri="{BB962C8B-B14F-4D97-AF65-F5344CB8AC3E}">
        <p14:creationId xmlns:p14="http://schemas.microsoft.com/office/powerpoint/2010/main" val="884017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142"/>
            <a:ext cx="10515600" cy="1325563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Lunar Neutron Spectroscopy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5059081"/>
            <a:ext cx="5181600" cy="111788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Pixon-based reconstruction of LPNS data (Elphic et al 2007) reveals high WEH abundances in Cabeus (near 1 </a:t>
            </a:r>
            <a:r>
              <a:rPr lang="en-US" dirty="0" err="1">
                <a:latin typeface="Century Gothic" panose="020B0502020202020204" pitchFamily="34" charset="0"/>
              </a:rPr>
              <a:t>wt</a:t>
            </a:r>
            <a:r>
              <a:rPr lang="en-US" dirty="0">
                <a:latin typeface="Century Gothic" panose="020B0502020202020204" pitchFamily="34" charset="0"/>
              </a:rPr>
              <a:t>%) and lower abundances in Shoemaker, Haworth, and Faustini (~0.3 </a:t>
            </a:r>
            <a:r>
              <a:rPr lang="en-US" dirty="0" err="1">
                <a:latin typeface="Century Gothic" panose="020B0502020202020204" pitchFamily="34" charset="0"/>
              </a:rPr>
              <a:t>wt</a:t>
            </a:r>
            <a:r>
              <a:rPr lang="en-US" dirty="0">
                <a:latin typeface="Century Gothic" panose="020B0502020202020204" pitchFamily="34" charset="0"/>
              </a:rPr>
              <a:t>%)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5059081"/>
            <a:ext cx="5181600" cy="111788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Analysis of LEND data (Sanin et al 2017) reveals higher WEH abundances (~0.5 </a:t>
            </a:r>
            <a:r>
              <a:rPr lang="en-US" dirty="0" err="1">
                <a:latin typeface="Century Gothic" panose="020B0502020202020204" pitchFamily="34" charset="0"/>
              </a:rPr>
              <a:t>wt</a:t>
            </a:r>
            <a:r>
              <a:rPr lang="en-US" dirty="0">
                <a:latin typeface="Century Gothic" panose="020B0502020202020204" pitchFamily="34" charset="0"/>
              </a:rPr>
              <a:t>%) in south polar craters Shoemaker, Haworth, and </a:t>
            </a:r>
            <a:r>
              <a:rPr lang="en-US" dirty="0" err="1">
                <a:latin typeface="Century Gothic" panose="020B0502020202020204" pitchFamily="34" charset="0"/>
              </a:rPr>
              <a:t>Faustini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683" y="1690688"/>
            <a:ext cx="3604633" cy="31890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719" y="1690687"/>
            <a:ext cx="3630561" cy="318900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53063C-9996-E949-960D-6A14C383B735}"/>
              </a:ext>
            </a:extLst>
          </p:cNvPr>
          <p:cNvSpPr/>
          <p:nvPr/>
        </p:nvSpPr>
        <p:spPr>
          <a:xfrm>
            <a:off x="342217" y="4418028"/>
            <a:ext cx="12715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>
                <a:latin typeface="Century Gothic" panose="020B0502020202020204" pitchFamily="34" charset="0"/>
              </a:rPr>
              <a:t>35 km</a:t>
            </a:r>
            <a:r>
              <a:rPr lang="en-US" sz="1400" i="1" baseline="30000" dirty="0">
                <a:latin typeface="Century Gothic" panose="020B0502020202020204" pitchFamily="34" charset="0"/>
              </a:rPr>
              <a:t>2</a:t>
            </a:r>
            <a:r>
              <a:rPr lang="en-US" sz="1400" i="1" dirty="0">
                <a:latin typeface="Century Gothic" panose="020B0502020202020204" pitchFamily="34" charset="0"/>
              </a:rPr>
              <a:t> pixels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65E50E-F073-0C44-9CF4-381783C8FEAF}"/>
              </a:ext>
            </a:extLst>
          </p:cNvPr>
          <p:cNvSpPr/>
          <p:nvPr/>
        </p:nvSpPr>
        <p:spPr>
          <a:xfrm>
            <a:off x="10565316" y="4418028"/>
            <a:ext cx="12715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>
                <a:latin typeface="Century Gothic" panose="020B0502020202020204" pitchFamily="34" charset="0"/>
              </a:rPr>
              <a:t>15 km</a:t>
            </a:r>
            <a:r>
              <a:rPr lang="en-US" sz="1400" i="1" baseline="30000" dirty="0">
                <a:latin typeface="Century Gothic" panose="020B0502020202020204" pitchFamily="34" charset="0"/>
              </a:rPr>
              <a:t>2</a:t>
            </a:r>
            <a:r>
              <a:rPr lang="en-US" sz="1400" i="1" dirty="0">
                <a:latin typeface="Century Gothic" panose="020B0502020202020204" pitchFamily="34" charset="0"/>
              </a:rPr>
              <a:t> pixels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38F1B2-1C7D-D049-86A7-870E1142D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ISSC 2018 – May 7 Caltech Pasadena, CA</a:t>
            </a:r>
          </a:p>
        </p:txBody>
      </p:sp>
    </p:spTree>
    <p:extLst>
      <p:ext uri="{BB962C8B-B14F-4D97-AF65-F5344CB8AC3E}">
        <p14:creationId xmlns:p14="http://schemas.microsoft.com/office/powerpoint/2010/main" val="2254810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737" y="5023039"/>
            <a:ext cx="3652157" cy="111788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Pixon-based reconstruction of LPNS data (Elphic et al 2007)  reveals high WEH abundances in Cabeus (near 1 </a:t>
            </a:r>
            <a:r>
              <a:rPr lang="en-US" dirty="0" err="1">
                <a:latin typeface="Century Gothic" panose="020B0502020202020204" pitchFamily="34" charset="0"/>
              </a:rPr>
              <a:t>wt</a:t>
            </a:r>
            <a:r>
              <a:rPr lang="en-US" dirty="0">
                <a:latin typeface="Century Gothic" panose="020B0502020202020204" pitchFamily="34" charset="0"/>
              </a:rPr>
              <a:t>%) and lower abundances in Shoemaker, Haworth, and </a:t>
            </a:r>
            <a:r>
              <a:rPr lang="en-US" dirty="0" err="1">
                <a:latin typeface="Century Gothic" panose="020B0502020202020204" pitchFamily="34" charset="0"/>
              </a:rPr>
              <a:t>Faustini</a:t>
            </a:r>
            <a:r>
              <a:rPr lang="en-US" dirty="0">
                <a:latin typeface="Century Gothic" panose="020B0502020202020204" pitchFamily="34" charset="0"/>
              </a:rPr>
              <a:t> (~0.3 </a:t>
            </a:r>
            <a:r>
              <a:rPr lang="en-US" dirty="0" err="1">
                <a:latin typeface="Century Gothic" panose="020B0502020202020204" pitchFamily="34" charset="0"/>
              </a:rPr>
              <a:t>wt</a:t>
            </a:r>
            <a:r>
              <a:rPr lang="en-US" dirty="0">
                <a:latin typeface="Century Gothic" panose="020B0502020202020204" pitchFamily="34" charset="0"/>
              </a:rPr>
              <a:t>%)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34944" y="4992731"/>
            <a:ext cx="4098569" cy="111788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Analysis of LEND data (Sanin et al 2017) reveals higher WEH abundances (~0.5 </a:t>
            </a:r>
            <a:r>
              <a:rPr lang="en-US" dirty="0" err="1">
                <a:latin typeface="Century Gothic" panose="020B0502020202020204" pitchFamily="34" charset="0"/>
              </a:rPr>
              <a:t>wt</a:t>
            </a:r>
            <a:r>
              <a:rPr lang="en-US" dirty="0">
                <a:latin typeface="Century Gothic" panose="020B0502020202020204" pitchFamily="34" charset="0"/>
              </a:rPr>
              <a:t>%) in south polar craters Shoemaker, Haworth, and </a:t>
            </a:r>
            <a:r>
              <a:rPr lang="en-US" dirty="0" err="1">
                <a:latin typeface="Century Gothic" panose="020B0502020202020204" pitchFamily="34" charset="0"/>
              </a:rPr>
              <a:t>Faustini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945" y="1557989"/>
            <a:ext cx="3604633" cy="31890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71" y="1690688"/>
            <a:ext cx="3630561" cy="318900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7769406-703E-7947-94CB-1188F0C097BE}"/>
              </a:ext>
            </a:extLst>
          </p:cNvPr>
          <p:cNvGrpSpPr/>
          <p:nvPr/>
        </p:nvGrpSpPr>
        <p:grpSpPr>
          <a:xfrm>
            <a:off x="4468761" y="1333311"/>
            <a:ext cx="3511814" cy="4701640"/>
            <a:chOff x="0" y="0"/>
            <a:chExt cx="2745740" cy="367639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F7A2C05-9AE9-224A-91FB-15B7FECBA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745740" cy="2965450"/>
            </a:xfrm>
            <a:prstGeom prst="rect">
              <a:avLst/>
            </a:prstGeom>
          </p:spPr>
        </p:pic>
        <p:sp>
          <p:nvSpPr>
            <p:cNvPr id="13" name="Text Box 16">
              <a:extLst>
                <a:ext uri="{FF2B5EF4-FFF2-40B4-BE49-F238E27FC236}">
                  <a16:creationId xmlns:a16="http://schemas.microsoft.com/office/drawing/2014/main" id="{A953DEF3-003D-E743-BA58-765B20763584}"/>
                </a:ext>
              </a:extLst>
            </p:cNvPr>
            <p:cNvSpPr txBox="1"/>
            <p:nvPr/>
          </p:nvSpPr>
          <p:spPr>
            <a:xfrm>
              <a:off x="0" y="3023616"/>
              <a:ext cx="2745740" cy="652780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100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Figure 1 Map of current day ice stability depth from Siegler et al [2015] as used in constraint map development</a:t>
              </a:r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4568B70C-E142-FF40-AA09-3667AE247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142"/>
            <a:ext cx="10515600" cy="1325563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Lunar Neutron Spectroscopy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FA562299-AFB5-0746-98D2-F1B5B763B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ISSC 2018 – May 7 Caltech Pasadena, CA</a:t>
            </a:r>
          </a:p>
        </p:txBody>
      </p:sp>
    </p:spTree>
    <p:extLst>
      <p:ext uri="{BB962C8B-B14F-4D97-AF65-F5344CB8AC3E}">
        <p14:creationId xmlns:p14="http://schemas.microsoft.com/office/powerpoint/2010/main" val="3768817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564" y="410368"/>
            <a:ext cx="10515600" cy="1325563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Neutron Measurements of the Moon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8</a:t>
            </a:fld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16DFEF9-1355-D24F-8C47-D9EEB67A360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>
                <a:latin typeface="Century Gothic" panose="020B0502020202020204" pitchFamily="34" charset="0"/>
              </a:rPr>
              <a:t>LunaH</a:t>
            </a:r>
            <a:r>
              <a:rPr lang="en-US" dirty="0">
                <a:latin typeface="Century Gothic" panose="020B0502020202020204" pitchFamily="34" charset="0"/>
              </a:rPr>
              <a:t>-Map measures </a:t>
            </a:r>
            <a:r>
              <a:rPr lang="en-US" i="1" dirty="0">
                <a:latin typeface="Century Gothic" panose="020B0502020202020204" pitchFamily="34" charset="0"/>
              </a:rPr>
              <a:t>only</a:t>
            </a:r>
            <a:r>
              <a:rPr lang="en-US" dirty="0">
                <a:latin typeface="Century Gothic" panose="020B0502020202020204" pitchFamily="34" charset="0"/>
              </a:rPr>
              <a:t> epithermal neutrons:</a:t>
            </a:r>
          </a:p>
          <a:p>
            <a:pPr lvl="1"/>
            <a:r>
              <a:rPr lang="en-US" dirty="0">
                <a:latin typeface="Century Gothic" panose="020B0502020202020204" pitchFamily="34" charset="0"/>
              </a:rPr>
              <a:t>Using a large (200 cm</a:t>
            </a:r>
            <a:r>
              <a:rPr lang="en-US" baseline="30000" dirty="0">
                <a:latin typeface="Century Gothic" panose="020B0502020202020204" pitchFamily="34" charset="0"/>
              </a:rPr>
              <a:t>2</a:t>
            </a:r>
            <a:r>
              <a:rPr lang="en-US" dirty="0">
                <a:latin typeface="Century Gothic" panose="020B0502020202020204" pitchFamily="34" charset="0"/>
              </a:rPr>
              <a:t>) detector array</a:t>
            </a:r>
          </a:p>
          <a:p>
            <a:pPr lvl="1"/>
            <a:r>
              <a:rPr lang="en-US" dirty="0">
                <a:latin typeface="Century Gothic" panose="020B0502020202020204" pitchFamily="34" charset="0"/>
              </a:rPr>
              <a:t>To constrain abundance of hydrogen within PSRs</a:t>
            </a:r>
          </a:p>
          <a:p>
            <a:pPr lvl="1"/>
            <a:r>
              <a:rPr lang="en-US" dirty="0">
                <a:latin typeface="Century Gothic" panose="020B0502020202020204" pitchFamily="34" charset="0"/>
              </a:rPr>
              <a:t>To provide complementary data to LP-NS and LRO LEND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42A58BFE-2F91-A642-ADB2-EEE12D2F89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Low-altitude (&lt; 20 km) uncollimated measurements of lunar neutrons can be used to:</a:t>
            </a:r>
          </a:p>
          <a:p>
            <a:pPr lvl="1"/>
            <a:r>
              <a:rPr lang="en-US" dirty="0">
                <a:latin typeface="Century Gothic" panose="020B0502020202020204" pitchFamily="34" charset="0"/>
              </a:rPr>
              <a:t>Determine the bulk hydrogen content and depth </a:t>
            </a:r>
            <a:r>
              <a:rPr lang="en-US" i="1" dirty="0">
                <a:latin typeface="Century Gothic" panose="020B0502020202020204" pitchFamily="34" charset="0"/>
              </a:rPr>
              <a:t>within</a:t>
            </a:r>
            <a:r>
              <a:rPr lang="en-US" dirty="0">
                <a:latin typeface="Century Gothic" panose="020B0502020202020204" pitchFamily="34" charset="0"/>
              </a:rPr>
              <a:t> PSRs (Diameter &lt; ~35km)</a:t>
            </a:r>
          </a:p>
          <a:p>
            <a:r>
              <a:rPr lang="en-US" dirty="0">
                <a:latin typeface="Century Gothic" panose="020B0502020202020204" pitchFamily="34" charset="0"/>
              </a:rPr>
              <a:t>These data can be used to constrain:</a:t>
            </a:r>
          </a:p>
          <a:p>
            <a:pPr lvl="1"/>
            <a:r>
              <a:rPr lang="en-US" dirty="0">
                <a:latin typeface="Century Gothic" panose="020B0502020202020204" pitchFamily="34" charset="0"/>
              </a:rPr>
              <a:t>Sources and sinks for polar volatiles</a:t>
            </a:r>
          </a:p>
          <a:p>
            <a:pPr lvl="1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1636D2E2-C12F-614A-821B-8FEEBA341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ISSC 2018 – May 7 Caltech Pasadena, CA</a:t>
            </a:r>
          </a:p>
        </p:txBody>
      </p:sp>
    </p:spTree>
    <p:extLst>
      <p:ext uri="{BB962C8B-B14F-4D97-AF65-F5344CB8AC3E}">
        <p14:creationId xmlns:p14="http://schemas.microsoft.com/office/powerpoint/2010/main" val="3630153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FAN Neutron Energy Spectrum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9</a:t>
            </a:fld>
            <a:endParaRPr lang="en-US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8214425" y="1966649"/>
            <a:ext cx="3733800" cy="15941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>
              <a:buFont typeface="Arial"/>
              <a:buNone/>
            </a:pPr>
            <a:r>
              <a:rPr lang="en-US" sz="2000" dirty="0">
                <a:latin typeface="Century Gothic" panose="020B0502020202020204" pitchFamily="34" charset="0"/>
              </a:rPr>
              <a:t>Increased hydrogen suppresses epithermal neutrons (E &gt; 0.4 eV) and increases thermal neutrons (E &lt; 0.4 eV)</a:t>
            </a:r>
          </a:p>
          <a:p>
            <a:pPr marL="101600" indent="0">
              <a:buFont typeface="Arial"/>
              <a:buNone/>
            </a:pP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8214425" y="3816542"/>
            <a:ext cx="3672775" cy="14869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>
              <a:buFont typeface="Arial"/>
              <a:buNone/>
            </a:pPr>
            <a:r>
              <a:rPr lang="en-US" sz="2000" dirty="0">
                <a:latin typeface="Century Gothic" panose="020B0502020202020204" pitchFamily="34" charset="0"/>
              </a:rPr>
              <a:t>LunaH-Map’s </a:t>
            </a:r>
            <a:r>
              <a:rPr lang="en-US" sz="2000" i="1" dirty="0">
                <a:latin typeface="Century Gothic" panose="020B0502020202020204" pitchFamily="34" charset="0"/>
              </a:rPr>
              <a:t>signal </a:t>
            </a:r>
            <a:r>
              <a:rPr lang="en-US" sz="2000" dirty="0">
                <a:latin typeface="Century Gothic" panose="020B0502020202020204" pitchFamily="34" charset="0"/>
              </a:rPr>
              <a:t>is the difference between </a:t>
            </a:r>
            <a:r>
              <a:rPr lang="en-US" sz="2000" b="1" dirty="0">
                <a:latin typeface="Century Gothic" panose="020B0502020202020204" pitchFamily="34" charset="0"/>
              </a:rPr>
              <a:t>dry</a:t>
            </a:r>
            <a:r>
              <a:rPr lang="en-US" sz="2000" dirty="0">
                <a:latin typeface="Century Gothic" panose="020B0502020202020204" pitchFamily="34" charset="0"/>
              </a:rPr>
              <a:t> epithermal count rate and </a:t>
            </a:r>
            <a:r>
              <a:rPr lang="en-US" sz="2000" b="1" dirty="0">
                <a:latin typeface="Century Gothic" panose="020B0502020202020204" pitchFamily="34" charset="0"/>
              </a:rPr>
              <a:t>enriched</a:t>
            </a:r>
            <a:r>
              <a:rPr lang="en-US" sz="2000" dirty="0">
                <a:latin typeface="Century Gothic" panose="020B0502020202020204" pitchFamily="34" charset="0"/>
              </a:rPr>
              <a:t> epithermal count rate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22AD02-D1FB-904C-9411-476F442A41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68" t="14943" r="8728" b="17011"/>
          <a:stretch/>
        </p:blipFill>
        <p:spPr>
          <a:xfrm>
            <a:off x="154222" y="1405267"/>
            <a:ext cx="7768755" cy="4822549"/>
          </a:xfrm>
          <a:prstGeom prst="rect">
            <a:avLst/>
          </a:prstGeom>
        </p:spPr>
      </p:pic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7546D08E-A57F-3B45-9C43-5D88C7D26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ISSC 2018 – May 7 Caltech Pasadena, CA</a:t>
            </a:r>
          </a:p>
        </p:txBody>
      </p:sp>
    </p:spTree>
    <p:extLst>
      <p:ext uri="{BB962C8B-B14F-4D97-AF65-F5344CB8AC3E}">
        <p14:creationId xmlns:p14="http://schemas.microsoft.com/office/powerpoint/2010/main" val="1920445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10</a:t>
            </a:fld>
            <a:endParaRPr lang="en-US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8214425" y="1966649"/>
            <a:ext cx="3733800" cy="15941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>
              <a:buFont typeface="Arial"/>
              <a:buNone/>
            </a:pPr>
            <a:r>
              <a:rPr lang="en-US" sz="2000" dirty="0">
                <a:latin typeface="Century Gothic" panose="020B0502020202020204" pitchFamily="34" charset="0"/>
              </a:rPr>
              <a:t>Increased hydrogen suppresses epithermal neutrons (E &gt; 0.4 eV) and increases thermal neutrons (E &lt; 0.4 eV)</a:t>
            </a:r>
          </a:p>
          <a:p>
            <a:pPr marL="101600" indent="0">
              <a:buFont typeface="Arial"/>
              <a:buNone/>
            </a:pP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8214425" y="3816542"/>
            <a:ext cx="3672775" cy="14869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>
              <a:buFont typeface="Arial"/>
              <a:buNone/>
            </a:pPr>
            <a:r>
              <a:rPr lang="en-US" sz="2000" dirty="0">
                <a:latin typeface="Century Gothic" panose="020B0502020202020204" pitchFamily="34" charset="0"/>
              </a:rPr>
              <a:t>LunaH-Map’s </a:t>
            </a:r>
            <a:r>
              <a:rPr lang="en-US" sz="2000" i="1" dirty="0">
                <a:latin typeface="Century Gothic" panose="020B0502020202020204" pitchFamily="34" charset="0"/>
              </a:rPr>
              <a:t>signal </a:t>
            </a:r>
            <a:r>
              <a:rPr lang="en-US" sz="2000" dirty="0">
                <a:latin typeface="Century Gothic" panose="020B0502020202020204" pitchFamily="34" charset="0"/>
              </a:rPr>
              <a:t>is the difference between </a:t>
            </a:r>
            <a:r>
              <a:rPr lang="en-US" sz="2000" b="1" dirty="0">
                <a:latin typeface="Century Gothic" panose="020B0502020202020204" pitchFamily="34" charset="0"/>
              </a:rPr>
              <a:t>dry</a:t>
            </a:r>
            <a:r>
              <a:rPr lang="en-US" sz="2000" dirty="0">
                <a:latin typeface="Century Gothic" panose="020B0502020202020204" pitchFamily="34" charset="0"/>
              </a:rPr>
              <a:t> epithermal count rate and </a:t>
            </a:r>
            <a:r>
              <a:rPr lang="en-US" sz="2000" b="1" dirty="0">
                <a:latin typeface="Century Gothic" panose="020B0502020202020204" pitchFamily="34" charset="0"/>
              </a:rPr>
              <a:t>enriched</a:t>
            </a:r>
            <a:r>
              <a:rPr lang="en-US" sz="2000" dirty="0">
                <a:latin typeface="Century Gothic" panose="020B0502020202020204" pitchFamily="34" charset="0"/>
              </a:rPr>
              <a:t> epithermal count rate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624673-A1C6-914F-A679-31B0F72122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10" t="10344" r="13703" b="11264"/>
          <a:stretch/>
        </p:blipFill>
        <p:spPr>
          <a:xfrm>
            <a:off x="630622" y="122083"/>
            <a:ext cx="7299434" cy="6041522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3259091E-9437-5748-987F-44658A933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ISSC 2018 – May 7 Caltech Pasadena, CA</a:t>
            </a:r>
          </a:p>
        </p:txBody>
      </p:sp>
    </p:spTree>
    <p:extLst>
      <p:ext uri="{BB962C8B-B14F-4D97-AF65-F5344CB8AC3E}">
        <p14:creationId xmlns:p14="http://schemas.microsoft.com/office/powerpoint/2010/main" val="1146791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11</a:t>
            </a:fld>
            <a:endParaRPr lang="en-US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8214425" y="1966649"/>
            <a:ext cx="3733800" cy="15941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>
              <a:buFont typeface="Arial"/>
              <a:buNone/>
            </a:pPr>
            <a:r>
              <a:rPr lang="en-US" sz="2000" dirty="0">
                <a:latin typeface="Century Gothic" panose="020B0502020202020204" pitchFamily="34" charset="0"/>
              </a:rPr>
              <a:t>Increased hydrogen suppresses epithermal neutrons (E &gt; 0.4 eV) and increases thermal neutrons (E &lt; 0.4 eV)</a:t>
            </a:r>
          </a:p>
          <a:p>
            <a:pPr marL="101600" indent="0">
              <a:buFont typeface="Arial"/>
              <a:buNone/>
            </a:pP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8214425" y="3816542"/>
            <a:ext cx="3672775" cy="14869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>
              <a:buFont typeface="Arial"/>
              <a:buNone/>
            </a:pPr>
            <a:r>
              <a:rPr lang="en-US" sz="2000" dirty="0">
                <a:latin typeface="Century Gothic" panose="020B0502020202020204" pitchFamily="34" charset="0"/>
              </a:rPr>
              <a:t>LunaH-Map’s </a:t>
            </a:r>
            <a:r>
              <a:rPr lang="en-US" sz="2000" i="1" dirty="0">
                <a:latin typeface="Century Gothic" panose="020B0502020202020204" pitchFamily="34" charset="0"/>
              </a:rPr>
              <a:t>signal </a:t>
            </a:r>
            <a:r>
              <a:rPr lang="en-US" sz="2000" dirty="0">
                <a:latin typeface="Century Gothic" panose="020B0502020202020204" pitchFamily="34" charset="0"/>
              </a:rPr>
              <a:t>is the difference between </a:t>
            </a:r>
            <a:r>
              <a:rPr lang="en-US" sz="2000" b="1" dirty="0">
                <a:latin typeface="Century Gothic" panose="020B0502020202020204" pitchFamily="34" charset="0"/>
              </a:rPr>
              <a:t>dry</a:t>
            </a:r>
            <a:r>
              <a:rPr lang="en-US" sz="2000" dirty="0">
                <a:latin typeface="Century Gothic" panose="020B0502020202020204" pitchFamily="34" charset="0"/>
              </a:rPr>
              <a:t> epithermal count rate and </a:t>
            </a:r>
            <a:r>
              <a:rPr lang="en-US" sz="2000" b="1" dirty="0">
                <a:latin typeface="Century Gothic" panose="020B0502020202020204" pitchFamily="34" charset="0"/>
              </a:rPr>
              <a:t>enriched</a:t>
            </a:r>
            <a:r>
              <a:rPr lang="en-US" sz="2000" dirty="0">
                <a:latin typeface="Century Gothic" panose="020B0502020202020204" pitchFamily="34" charset="0"/>
              </a:rPr>
              <a:t> epithermal count rate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BB80040-2FA4-0D40-B89B-202EF137B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32" y="391910"/>
            <a:ext cx="6505736" cy="5652693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15B51384-EEE1-CC43-9B48-80D0D7BC8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ISSC 2018 – May 7 Caltech Pasadena, CA</a:t>
            </a:r>
          </a:p>
        </p:txBody>
      </p:sp>
    </p:spTree>
    <p:extLst>
      <p:ext uri="{BB962C8B-B14F-4D97-AF65-F5344CB8AC3E}">
        <p14:creationId xmlns:p14="http://schemas.microsoft.com/office/powerpoint/2010/main" val="3200580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03419"/>
            <a:ext cx="10515600" cy="1325563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Miniature Neutron Spectrometer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12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5" t="29556" r="63495" b="45535"/>
          <a:stretch>
            <a:fillRect/>
          </a:stretch>
        </p:blipFill>
        <p:spPr bwMode="auto">
          <a:xfrm>
            <a:off x="3544035" y="2510655"/>
            <a:ext cx="1401763" cy="147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381538" y="4009004"/>
            <a:ext cx="172675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CLYC Module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953435"/>
              </p:ext>
            </p:extLst>
          </p:nvPr>
        </p:nvGraphicFramePr>
        <p:xfrm>
          <a:off x="9134614" y="1870930"/>
          <a:ext cx="2970439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68996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Detector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2x4</a:t>
                      </a: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 array of CLYC (</a:t>
                      </a:r>
                      <a:r>
                        <a:rPr lang="en-US" sz="1400" b="0" baseline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elpasolite</a:t>
                      </a: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 scintillator, Cs</a:t>
                      </a:r>
                      <a:r>
                        <a:rPr lang="en-US" sz="1400" b="0" baseline="-250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2</a:t>
                      </a: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LiYCl</a:t>
                      </a:r>
                      <a:r>
                        <a:rPr lang="en-US" sz="1400" b="0" baseline="-250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6</a:t>
                      </a: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:Ce) crystals, each crystal 4 cm x 6.3 cm x 2 cm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Dimensions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25 cm x 10 cm x 8 cm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Mass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3.3 kg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Power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10W</a:t>
                      </a:r>
                      <a:r>
                        <a:rPr lang="en-US" sz="1400" baseline="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 (min), </a:t>
                      </a:r>
                      <a:r>
                        <a:rPr lang="en-US" sz="140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22W (max)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Data</a:t>
                      </a:r>
                      <a:r>
                        <a:rPr lang="en-US" sz="1400" b="1" baseline="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 Acquisition </a:t>
                      </a:r>
                      <a:endParaRPr lang="en-US" sz="1400" b="1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Counts binned every 1 sec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DBD7BAD0-753E-BC40-859B-31C8920CD5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347" y="311475"/>
            <a:ext cx="3691772" cy="65631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2B29678-3E35-C841-BB5A-082BA3A6DD7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00" r="10783"/>
          <a:stretch/>
        </p:blipFill>
        <p:spPr>
          <a:xfrm>
            <a:off x="5265399" y="1060755"/>
            <a:ext cx="3112926" cy="250231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001B5AF-A9A1-CA46-B7BB-3FA335CBABD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172"/>
          <a:stretch/>
        </p:blipFill>
        <p:spPr>
          <a:xfrm>
            <a:off x="5430290" y="3491123"/>
            <a:ext cx="3539433" cy="238234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DE9AC92-0D5A-9446-B9CB-F34C0A8A721F}"/>
              </a:ext>
            </a:extLst>
          </p:cNvPr>
          <p:cNvSpPr txBox="1"/>
          <p:nvPr/>
        </p:nvSpPr>
        <p:spPr>
          <a:xfrm>
            <a:off x="2627362" y="5423456"/>
            <a:ext cx="25264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Instrument Housing and Electronics</a:t>
            </a:r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9837F7AC-C23C-F444-A683-F3B7DEBEC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ISSC 2018 – May 7 Caltech Pasadena, CA</a:t>
            </a:r>
          </a:p>
        </p:txBody>
      </p:sp>
    </p:spTree>
    <p:extLst>
      <p:ext uri="{BB962C8B-B14F-4D97-AF65-F5344CB8AC3E}">
        <p14:creationId xmlns:p14="http://schemas.microsoft.com/office/powerpoint/2010/main" val="1703766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Mini-NS EDU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212" y="1690689"/>
            <a:ext cx="2173893" cy="4100512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2091012" cy="41005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t="3499"/>
          <a:stretch/>
        </p:blipFill>
        <p:spPr>
          <a:xfrm>
            <a:off x="5894243" y="1690688"/>
            <a:ext cx="4999306" cy="36984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677E02E-B7CA-4E61-996E-388C73F51AA4}"/>
              </a:ext>
            </a:extLst>
          </p:cNvPr>
          <p:cNvSpPr txBox="1"/>
          <p:nvPr/>
        </p:nvSpPr>
        <p:spPr>
          <a:xfrm>
            <a:off x="5894243" y="5408578"/>
            <a:ext cx="49993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Test results from single EDU module exposed to Na-22 and </a:t>
            </a:r>
            <a:r>
              <a:rPr lang="en-US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AmBe</a:t>
            </a:r>
            <a:endParaRPr lang="en-US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D7A2E2A1-FFAD-0645-836C-9C7BC115E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ISSC 2018 – May 7 Caltech Pasadena, CA</a:t>
            </a:r>
          </a:p>
        </p:txBody>
      </p:sp>
    </p:spTree>
    <p:extLst>
      <p:ext uri="{BB962C8B-B14F-4D97-AF65-F5344CB8AC3E}">
        <p14:creationId xmlns:p14="http://schemas.microsoft.com/office/powerpoint/2010/main" val="1229033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026" y="337684"/>
            <a:ext cx="10515600" cy="1325563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Mini-NS Flight Unit and Calibration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14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77E02E-B7CA-4E61-996E-388C73F51AA4}"/>
              </a:ext>
            </a:extLst>
          </p:cNvPr>
          <p:cNvSpPr txBox="1"/>
          <p:nvPr/>
        </p:nvSpPr>
        <p:spPr>
          <a:xfrm>
            <a:off x="7868059" y="1892881"/>
            <a:ext cx="403860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144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Flight instrument chassis machined for fit checks in spacecraft EDU at ASU</a:t>
            </a:r>
          </a:p>
          <a:p>
            <a:pPr marL="285750" indent="-285750" defTabSz="9144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9144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Mini-NS Flight Unit delivery in early summer 2017</a:t>
            </a:r>
          </a:p>
          <a:p>
            <a:pPr marL="285750" indent="-285750" defTabSz="9144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9144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Mini-NS Flight Unit calibration at Los Alamos National Lab Neutron Free In-Air (NFIA) facility in late summer</a:t>
            </a:r>
          </a:p>
        </p:txBody>
      </p:sp>
      <p:pic>
        <p:nvPicPr>
          <p:cNvPr id="11" name="Shape 149">
            <a:extLst>
              <a:ext uri="{FF2B5EF4-FFF2-40B4-BE49-F238E27FC236}">
                <a16:creationId xmlns:a16="http://schemas.microsoft.com/office/drawing/2014/main" id="{37041306-8D62-3C41-916A-94B8BF2A91E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6036" r="10581"/>
          <a:stretch/>
        </p:blipFill>
        <p:spPr>
          <a:xfrm>
            <a:off x="328026" y="1663247"/>
            <a:ext cx="4376977" cy="3937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Shape 150">
            <a:extLst>
              <a:ext uri="{FF2B5EF4-FFF2-40B4-BE49-F238E27FC236}">
                <a16:creationId xmlns:a16="http://schemas.microsoft.com/office/drawing/2014/main" id="{C152B05D-3796-2F4C-B54F-B48EB859963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7929" r="2880"/>
          <a:stretch/>
        </p:blipFill>
        <p:spPr>
          <a:xfrm>
            <a:off x="4978899" y="1676967"/>
            <a:ext cx="2615264" cy="390970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A099F9CB-EBF6-FA4D-8EAA-2FB029725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ISSC 2018 – May 7 Caltech Pasadena, CA</a:t>
            </a:r>
          </a:p>
        </p:txBody>
      </p:sp>
    </p:spTree>
    <p:extLst>
      <p:ext uri="{BB962C8B-B14F-4D97-AF65-F5344CB8AC3E}">
        <p14:creationId xmlns:p14="http://schemas.microsoft.com/office/powerpoint/2010/main" val="1782080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Trajectory Design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15</a:t>
            </a:fld>
            <a:endParaRPr lang="en-US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6322" y="1690688"/>
            <a:ext cx="4805955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Content Placeholder 7" descr="LunaH____Transfer_to_Science___Nominal__EarthVie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2929" y="1690688"/>
            <a:ext cx="2013393" cy="2487134"/>
          </a:xfrm>
          <a:prstGeom prst="rect">
            <a:avLst/>
          </a:prstGeom>
        </p:spPr>
      </p:pic>
      <p:pic>
        <p:nvPicPr>
          <p:cNvPr id="12" name="Content Placeholder 6" descr="LunaH____Transfer_to_Science___Nomin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" y="4154488"/>
            <a:ext cx="2018122" cy="188753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38200" y="169068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386635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21672" y="169068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3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040797"/>
              </p:ext>
            </p:extLst>
          </p:nvPr>
        </p:nvGraphicFramePr>
        <p:xfrm>
          <a:off x="7999987" y="1690687"/>
          <a:ext cx="3691523" cy="2993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19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9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08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Period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4.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76 hour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460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Aposelene </a:t>
                      </a:r>
                      <a:r>
                        <a:rPr lang="en-US" sz="1800" b="1" baseline="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Altitude</a:t>
                      </a:r>
                      <a:endParaRPr lang="en-US" sz="1800" b="1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3150 km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664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Periselene Altitude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RAAN dependent</a:t>
                      </a:r>
                      <a:r>
                        <a:rPr lang="en-US" sz="1800" baseline="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 </a:t>
                      </a:r>
                    </a:p>
                    <a:p>
                      <a:r>
                        <a:rPr lang="en-US" sz="1800" baseline="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15-25 km</a:t>
                      </a:r>
                      <a:endParaRPr lang="en-US" sz="1800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37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Inclination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90°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4664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Argument of Periselene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273.5°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999986" y="4698147"/>
            <a:ext cx="3691523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entury Gothic" panose="020B0502020202020204" pitchFamily="34" charset="0"/>
                <a:ea typeface="Helvetica" charset="0"/>
                <a:cs typeface="Helvetica" charset="0"/>
              </a:rPr>
              <a:t>Genova</a:t>
            </a:r>
            <a:r>
              <a:rPr lang="en-US" dirty="0">
                <a:latin typeface="Century Gothic" panose="020B0502020202020204" pitchFamily="34" charset="0"/>
                <a:ea typeface="Helvetica" charset="0"/>
                <a:cs typeface="Helvetica" charset="0"/>
              </a:rPr>
              <a:t>, A. L. and Dunham, D. W. (2017) 27</a:t>
            </a:r>
            <a:r>
              <a:rPr lang="en-US" baseline="30000" dirty="0">
                <a:latin typeface="Century Gothic" panose="020B0502020202020204" pitchFamily="34" charset="0"/>
                <a:ea typeface="Helvetica" charset="0"/>
                <a:cs typeface="Helvetica" charset="0"/>
              </a:rPr>
              <a:t>th</a:t>
            </a:r>
            <a:r>
              <a:rPr lang="en-US" dirty="0">
                <a:latin typeface="Century Gothic" panose="020B0502020202020204" pitchFamily="34" charset="0"/>
                <a:ea typeface="Helvetica" charset="0"/>
                <a:cs typeface="Helvetica" charset="0"/>
              </a:rPr>
              <a:t> AAS/AIAA Space Flight Mechanics Meeting 17-456. </a:t>
            </a:r>
          </a:p>
        </p:txBody>
      </p:sp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2F04C7B7-BA17-AA4A-B6A1-D0E8FB181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ISSC 2018 – May 7 Caltech Pasadena, CA</a:t>
            </a:r>
          </a:p>
        </p:txBody>
      </p:sp>
    </p:spTree>
    <p:extLst>
      <p:ext uri="{BB962C8B-B14F-4D97-AF65-F5344CB8AC3E}">
        <p14:creationId xmlns:p14="http://schemas.microsoft.com/office/powerpoint/2010/main" val="1377366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Science Phase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/>
          </p:nvPr>
        </p:nvGraphicFramePr>
        <p:xfrm>
          <a:off x="7999987" y="1690687"/>
          <a:ext cx="3691523" cy="2993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19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9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08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Period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4.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76 hour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460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Aposelene </a:t>
                      </a:r>
                      <a:r>
                        <a:rPr lang="en-US" sz="1800" b="1" baseline="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Altitude</a:t>
                      </a:r>
                      <a:endParaRPr lang="en-US" sz="1800" b="1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3150 km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664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Periselene Altitude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RAAN dependent</a:t>
                      </a:r>
                      <a:r>
                        <a:rPr lang="en-US" sz="1800" baseline="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 </a:t>
                      </a:r>
                    </a:p>
                    <a:p>
                      <a:r>
                        <a:rPr lang="en-US" sz="1800" baseline="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15-25 km</a:t>
                      </a:r>
                      <a:endParaRPr lang="en-US" sz="1800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37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Inclination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90°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4664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Argument of Periselene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  <a:ea typeface="Helvetica" charset="0"/>
                          <a:cs typeface="Helvetica" charset="0"/>
                        </a:rPr>
                        <a:t>273.5°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999986" y="4698147"/>
            <a:ext cx="3691523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entury Gothic" panose="020B0502020202020204" pitchFamily="34" charset="0"/>
                <a:ea typeface="Helvetica" charset="0"/>
                <a:cs typeface="Helvetica" charset="0"/>
              </a:rPr>
              <a:t>Genova</a:t>
            </a:r>
            <a:r>
              <a:rPr lang="en-US" dirty="0">
                <a:latin typeface="Century Gothic" panose="020B0502020202020204" pitchFamily="34" charset="0"/>
                <a:ea typeface="Helvetica" charset="0"/>
                <a:cs typeface="Helvetica" charset="0"/>
              </a:rPr>
              <a:t>, A. L. and Dunham, D. W. (2017) 27</a:t>
            </a:r>
            <a:r>
              <a:rPr lang="en-US" baseline="30000" dirty="0">
                <a:latin typeface="Century Gothic" panose="020B0502020202020204" pitchFamily="34" charset="0"/>
                <a:ea typeface="Helvetica" charset="0"/>
                <a:cs typeface="Helvetica" charset="0"/>
              </a:rPr>
              <a:t>th</a:t>
            </a:r>
            <a:r>
              <a:rPr lang="en-US" dirty="0">
                <a:latin typeface="Century Gothic" panose="020B0502020202020204" pitchFamily="34" charset="0"/>
                <a:ea typeface="Helvetica" charset="0"/>
                <a:cs typeface="Helvetica" charset="0"/>
              </a:rPr>
              <a:t> AAS/AIAA Space Flight Mechanics Meeting 17-456.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AA91FF1-F18B-F84B-A76F-A368931E3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0" y="1036110"/>
            <a:ext cx="5916668" cy="5091303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25FA1881-8E99-0D48-8E1F-7A7557DB0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ISSC 2018 – May 7 Caltech Pasadena, CA</a:t>
            </a:r>
          </a:p>
        </p:txBody>
      </p:sp>
    </p:spTree>
    <p:extLst>
      <p:ext uri="{BB962C8B-B14F-4D97-AF65-F5344CB8AC3E}">
        <p14:creationId xmlns:p14="http://schemas.microsoft.com/office/powerpoint/2010/main" val="1051529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Shape 101"/>
          <p:cNvPicPr preferRelativeResize="0"/>
          <p:nvPr/>
        </p:nvPicPr>
        <p:blipFill rotWithShape="1">
          <a:blip r:embed="rId3">
            <a:alphaModFix/>
          </a:blip>
          <a:srcRect l="21579" t="40723" r="5882" b="11349"/>
          <a:stretch/>
        </p:blipFill>
        <p:spPr>
          <a:xfrm>
            <a:off x="28534" y="647874"/>
            <a:ext cx="12163471" cy="6210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0" y="259700"/>
            <a:ext cx="60920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4400" dirty="0">
                <a:solidFill>
                  <a:srgbClr val="D9D9D9"/>
                </a:solidFill>
                <a:latin typeface="Century Gothic" panose="020B0502020202020204" pitchFamily="34" charset="0"/>
              </a:rPr>
              <a:t>Science Phase</a:t>
            </a:r>
            <a:endParaRPr sz="4400" dirty="0">
              <a:solidFill>
                <a:srgbClr val="D9D9D9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1498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LunaH-Map Sensitivity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18</a:t>
            </a:fld>
            <a:endParaRPr lang="en-US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1524000" y="5433839"/>
            <a:ext cx="8832574" cy="69468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>
              <a:buFont typeface="Arial"/>
              <a:buNone/>
            </a:pPr>
            <a:r>
              <a:rPr lang="en-US" sz="1800" dirty="0">
                <a:latin typeface="Century Gothic" panose="020B0502020202020204" pitchFamily="34" charset="0"/>
              </a:rPr>
              <a:t>Enrichments of 600 ppm +/- 120 ppm WEH are detectable for ~94% of the surface </a:t>
            </a:r>
            <a:r>
              <a:rPr lang="en-US" sz="1800" dirty="0" err="1">
                <a:latin typeface="Century Gothic" panose="020B0502020202020204" pitchFamily="34" charset="0"/>
              </a:rPr>
              <a:t>poleward</a:t>
            </a:r>
            <a:r>
              <a:rPr lang="en-US" sz="1800" dirty="0">
                <a:latin typeface="Century Gothic" panose="020B0502020202020204" pitchFamily="34" charset="0"/>
              </a:rPr>
              <a:t> of 85°S in spatial bins of 15km x 15km.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13" y="1466818"/>
            <a:ext cx="5102087" cy="38265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91762"/>
            <a:ext cx="5257800" cy="3943350"/>
          </a:xfrm>
          <a:prstGeom prst="rect">
            <a:avLst/>
          </a:prstGeom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411FAAE-52B0-3144-9D03-D3D3C584A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ISSC 2018 – May 7 Caltech Pasadena, CA</a:t>
            </a:r>
          </a:p>
        </p:txBody>
      </p:sp>
    </p:spTree>
    <p:extLst>
      <p:ext uri="{BB962C8B-B14F-4D97-AF65-F5344CB8AC3E}">
        <p14:creationId xmlns:p14="http://schemas.microsoft.com/office/powerpoint/2010/main" val="1975328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South Polar Volatile Mapping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1670446" y="5108004"/>
            <a:ext cx="8954026" cy="101988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>
              <a:buFont typeface="Arial"/>
              <a:buNone/>
            </a:pPr>
            <a:r>
              <a:rPr lang="en-US" sz="1900" dirty="0">
                <a:latin typeface="Century Gothic" panose="020B0502020202020204" pitchFamily="34" charset="0"/>
              </a:rPr>
              <a:t>Simulations of maps made from 15x3150km science orbit. Basemap combines LEND high H regions (Sanin et al., 2017) and the </a:t>
            </a:r>
            <a:r>
              <a:rPr lang="en-US" sz="1900" dirty="0" err="1">
                <a:latin typeface="Century Gothic" panose="020B0502020202020204" pitchFamily="34" charset="0"/>
              </a:rPr>
              <a:t>Shackleton</a:t>
            </a:r>
            <a:r>
              <a:rPr lang="en-US" sz="1900" dirty="0">
                <a:latin typeface="Century Gothic" panose="020B0502020202020204" pitchFamily="34" charset="0"/>
              </a:rPr>
              <a:t> enrichment from pixon-reconstructed LPNS data (Elphic et al, 2007) to illustrate the type of map LunaH-Map will be able to create. </a:t>
            </a:r>
            <a:endParaRPr lang="en-US" sz="1200" i="1" dirty="0">
              <a:latin typeface="Century Gothic" panose="020B0502020202020204" pitchFamily="34" charset="0"/>
            </a:endParaRPr>
          </a:p>
          <a:p>
            <a:pPr marL="101600" indent="0">
              <a:buFont typeface="Arial"/>
              <a:buNone/>
            </a:pPr>
            <a:endParaRPr lang="en-US" sz="2000" dirty="0">
              <a:latin typeface="Century Gothic" panose="020B0502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097" y="1690688"/>
            <a:ext cx="4556421" cy="3417316"/>
          </a:xfrm>
          <a:prstGeom prst="rect">
            <a:avLst/>
          </a:prstGeom>
        </p:spPr>
      </p:pic>
      <p:grpSp>
        <p:nvGrpSpPr>
          <p:cNvPr id="19" name="Group 18"/>
          <p:cNvGrpSpPr>
            <a:grpSpLocks noChangeAspect="1"/>
          </p:cNvGrpSpPr>
          <p:nvPr/>
        </p:nvGrpSpPr>
        <p:grpSpPr>
          <a:xfrm>
            <a:off x="1670446" y="1690688"/>
            <a:ext cx="4557762" cy="3418322"/>
            <a:chOff x="5482003" y="1052353"/>
            <a:chExt cx="3200400" cy="240030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2003" y="1052353"/>
              <a:ext cx="3200400" cy="2400300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6529892" y="1213832"/>
              <a:ext cx="472483" cy="36285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322372" y="1629122"/>
              <a:ext cx="472483" cy="36285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r>
                <a:rPr lang="en-US" sz="1400" dirty="0" err="1">
                  <a:solidFill>
                    <a:schemeClr val="bg1"/>
                  </a:solidFill>
                </a:rPr>
                <a:t>Sh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950922" y="1301923"/>
              <a:ext cx="472483" cy="36285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H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086130" y="2071902"/>
              <a:ext cx="472483" cy="36285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S</a:t>
              </a:r>
            </a:p>
          </p:txBody>
        </p:sp>
      </p:grp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7D25C680-9B6E-FD46-9EA7-BF8181D54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ISSC 2018 – May 7 Caltech Pasadena, CA</a:t>
            </a:r>
          </a:p>
        </p:txBody>
      </p:sp>
    </p:spTree>
    <p:extLst>
      <p:ext uri="{BB962C8B-B14F-4D97-AF65-F5344CB8AC3E}">
        <p14:creationId xmlns:p14="http://schemas.microsoft.com/office/powerpoint/2010/main" val="4532530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/>
          <p:cNvSpPr/>
          <p:nvPr/>
        </p:nvSpPr>
        <p:spPr>
          <a:xfrm>
            <a:off x="8499059" y="1830053"/>
            <a:ext cx="3311938" cy="31587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6" t="6075" r="43753" b="15741"/>
          <a:stretch>
            <a:fillRect/>
          </a:stretch>
        </p:blipFill>
        <p:spPr bwMode="auto">
          <a:xfrm>
            <a:off x="968703" y="1824730"/>
            <a:ext cx="2277210" cy="4089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entury Gothic" panose="020B0502020202020204" pitchFamily="34" charset="0"/>
              </a:rPr>
              <a:t>LunaH</a:t>
            </a:r>
            <a:r>
              <a:rPr lang="en-US" dirty="0">
                <a:latin typeface="Century Gothic" panose="020B0502020202020204" pitchFamily="34" charset="0"/>
              </a:rPr>
              <a:t>-Map Spacecraft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20</a:t>
            </a:fld>
            <a:endParaRPr lang="en-US"/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4" t="16621" r="9949" b="36366"/>
          <a:stretch>
            <a:fillRect/>
          </a:stretch>
        </p:blipFill>
        <p:spPr bwMode="auto">
          <a:xfrm>
            <a:off x="3426278" y="1824730"/>
            <a:ext cx="4870375" cy="2327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58082D2-2F8E-4E7D-8C64-069AA06C6318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935132" y="4865197"/>
            <a:ext cx="236161" cy="65948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B13D9D8-3E5F-4CE9-88B0-062D568EDA46}"/>
              </a:ext>
            </a:extLst>
          </p:cNvPr>
          <p:cNvSpPr txBox="1"/>
          <p:nvPr/>
        </p:nvSpPr>
        <p:spPr>
          <a:xfrm>
            <a:off x="1472043" y="5539758"/>
            <a:ext cx="157447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BIT-3 Thruster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D37C7A9-584E-4D2F-8E4A-57BBAF3DFBA1}"/>
              </a:ext>
            </a:extLst>
          </p:cNvPr>
          <p:cNvCxnSpPr>
            <a:cxnSpLocks/>
            <a:stCxn id="15" idx="0"/>
          </p:cNvCxnSpPr>
          <p:nvPr/>
        </p:nvCxnSpPr>
        <p:spPr>
          <a:xfrm flipH="1" flipV="1">
            <a:off x="5974492" y="2988464"/>
            <a:ext cx="1293216" cy="155288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BA0779E-B71C-4DB9-A8B6-1FD42EE7030E}"/>
              </a:ext>
            </a:extLst>
          </p:cNvPr>
          <p:cNvSpPr txBox="1"/>
          <p:nvPr/>
        </p:nvSpPr>
        <p:spPr>
          <a:xfrm>
            <a:off x="3648193" y="4541346"/>
            <a:ext cx="147668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XB1-50 /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Star Tracker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0089B81-E418-43DF-8D0A-4DB0FC95BC4B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2608551" y="4398134"/>
            <a:ext cx="1039642" cy="46637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677E02E-B7CA-4E61-996E-388C73F51AA4}"/>
              </a:ext>
            </a:extLst>
          </p:cNvPr>
          <p:cNvSpPr txBox="1"/>
          <p:nvPr/>
        </p:nvSpPr>
        <p:spPr>
          <a:xfrm>
            <a:off x="6332195" y="4541346"/>
            <a:ext cx="187102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Primary Coarse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 Sun Sensor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0C9457-E905-430F-A646-7E590A3ABC80}"/>
              </a:ext>
            </a:extLst>
          </p:cNvPr>
          <p:cNvSpPr txBox="1"/>
          <p:nvPr/>
        </p:nvSpPr>
        <p:spPr>
          <a:xfrm>
            <a:off x="8497576" y="960563"/>
            <a:ext cx="200728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Single Axis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Solar Array Drive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CBCDB64-9223-4878-BFF0-A6B92CD6E732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5861466" y="1283729"/>
            <a:ext cx="2636110" cy="139976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183E039-F131-44B4-9507-FD2684051BB6}"/>
              </a:ext>
            </a:extLst>
          </p:cNvPr>
          <p:cNvSpPr txBox="1"/>
          <p:nvPr/>
        </p:nvSpPr>
        <p:spPr>
          <a:xfrm>
            <a:off x="3648193" y="5191083"/>
            <a:ext cx="7128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LGA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3CE126B-3399-4916-9E5F-939FCCC03A1D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2225902" y="4833565"/>
            <a:ext cx="1422291" cy="54218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B4BB2A2-7AFE-4C32-811A-7DF97DB1795A}"/>
              </a:ext>
            </a:extLst>
          </p:cNvPr>
          <p:cNvSpPr txBox="1"/>
          <p:nvPr/>
        </p:nvSpPr>
        <p:spPr>
          <a:xfrm>
            <a:off x="231253" y="5524677"/>
            <a:ext cx="140775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Separation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Connector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A4B516C-4063-4393-A3CB-71A552CAA7B1}"/>
              </a:ext>
            </a:extLst>
          </p:cNvPr>
          <p:cNvCxnSpPr>
            <a:cxnSpLocks/>
            <a:stCxn id="8" idx="0"/>
          </p:cNvCxnSpPr>
          <p:nvPr/>
        </p:nvCxnSpPr>
        <p:spPr>
          <a:xfrm flipH="1" flipV="1">
            <a:off x="1623121" y="5144260"/>
            <a:ext cx="636157" cy="39549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EF61D20-4CD7-4205-B242-D6439A9B050E}"/>
              </a:ext>
            </a:extLst>
          </p:cNvPr>
          <p:cNvSpPr txBox="1"/>
          <p:nvPr/>
        </p:nvSpPr>
        <p:spPr>
          <a:xfrm>
            <a:off x="193577" y="1876914"/>
            <a:ext cx="134363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Mini-NS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Instrument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5E3777C-5C9A-4DD1-BADF-148EA321592E}"/>
              </a:ext>
            </a:extLst>
          </p:cNvPr>
          <p:cNvCxnSpPr>
            <a:cxnSpLocks/>
            <a:stCxn id="23" idx="2"/>
          </p:cNvCxnSpPr>
          <p:nvPr/>
        </p:nvCxnSpPr>
        <p:spPr>
          <a:xfrm>
            <a:off x="865396" y="2523245"/>
            <a:ext cx="670045" cy="12548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DEB3A9E-AF60-476F-B02F-889D9268C16D}"/>
              </a:ext>
            </a:extLst>
          </p:cNvPr>
          <p:cNvSpPr txBox="1"/>
          <p:nvPr/>
        </p:nvSpPr>
        <p:spPr>
          <a:xfrm>
            <a:off x="5014827" y="4541346"/>
            <a:ext cx="141737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Solar Array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Hold Down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Arms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56F9D53-D93E-4080-80EA-EDC2EEF31059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5723515" y="3869498"/>
            <a:ext cx="137950" cy="67184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A34A18F-7EC0-4B6C-9154-50BEB8A91FC5}"/>
              </a:ext>
            </a:extLst>
          </p:cNvPr>
          <p:cNvCxnSpPr>
            <a:cxnSpLocks/>
            <a:stCxn id="25" idx="0"/>
          </p:cNvCxnSpPr>
          <p:nvPr/>
        </p:nvCxnSpPr>
        <p:spPr>
          <a:xfrm flipH="1" flipV="1">
            <a:off x="4922317" y="3869498"/>
            <a:ext cx="801198" cy="67184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0600" y="2547283"/>
            <a:ext cx="3087373" cy="2315974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B183E039-F131-44B4-9507-FD2684051BB6}"/>
              </a:ext>
            </a:extLst>
          </p:cNvPr>
          <p:cNvSpPr txBox="1"/>
          <p:nvPr/>
        </p:nvSpPr>
        <p:spPr>
          <a:xfrm>
            <a:off x="237557" y="3150553"/>
            <a:ext cx="66556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LGA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F3CE126B-3399-4916-9E5F-939FCCC03A1D}"/>
              </a:ext>
            </a:extLst>
          </p:cNvPr>
          <p:cNvCxnSpPr>
            <a:cxnSpLocks/>
            <a:stCxn id="55" idx="2"/>
          </p:cNvCxnSpPr>
          <p:nvPr/>
        </p:nvCxnSpPr>
        <p:spPr>
          <a:xfrm>
            <a:off x="570341" y="3519885"/>
            <a:ext cx="542171" cy="77817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B183E039-F131-44B4-9507-FD2684051BB6}"/>
              </a:ext>
            </a:extLst>
          </p:cNvPr>
          <p:cNvSpPr txBox="1"/>
          <p:nvPr/>
        </p:nvSpPr>
        <p:spPr>
          <a:xfrm>
            <a:off x="3656773" y="5675925"/>
            <a:ext cx="18985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prstClr val="black"/>
                </a:solidFill>
                <a:latin typeface="Century Gothic" panose="020B0502020202020204" pitchFamily="34" charset="0"/>
              </a:rPr>
              <a:t>Coarse Sun Sensor</a:t>
            </a:r>
            <a:endParaRPr lang="en-US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F3CE126B-3399-4916-9E5F-939FCCC03A1D}"/>
              </a:ext>
            </a:extLst>
          </p:cNvPr>
          <p:cNvCxnSpPr>
            <a:cxnSpLocks/>
          </p:cNvCxnSpPr>
          <p:nvPr/>
        </p:nvCxnSpPr>
        <p:spPr>
          <a:xfrm flipH="1" flipV="1">
            <a:off x="2056724" y="5000015"/>
            <a:ext cx="1600050" cy="86057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0677E02E-B7CA-4E61-996E-388C73F51AA4}"/>
              </a:ext>
            </a:extLst>
          </p:cNvPr>
          <p:cNvSpPr txBox="1"/>
          <p:nvPr/>
        </p:nvSpPr>
        <p:spPr>
          <a:xfrm>
            <a:off x="8610600" y="1830053"/>
            <a:ext cx="30873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1:1 3D Printed Model of LunaH-Map Flight System</a:t>
            </a:r>
          </a:p>
        </p:txBody>
      </p:sp>
      <p:sp>
        <p:nvSpPr>
          <p:cNvPr id="32" name="Footer Placeholder 3">
            <a:extLst>
              <a:ext uri="{FF2B5EF4-FFF2-40B4-BE49-F238E27FC236}">
                <a16:creationId xmlns:a16="http://schemas.microsoft.com/office/drawing/2014/main" id="{52F6C1A9-B37D-E74F-AD3B-094BA5144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ISSC 2018 – May 7 Caltech Pasadena, CA</a:t>
            </a:r>
          </a:p>
        </p:txBody>
      </p:sp>
    </p:spTree>
    <p:extLst>
      <p:ext uri="{BB962C8B-B14F-4D97-AF65-F5344CB8AC3E}">
        <p14:creationId xmlns:p14="http://schemas.microsoft.com/office/powerpoint/2010/main" val="15049771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5698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Shape 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4999" y="395401"/>
            <a:ext cx="9987704" cy="646259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204533" y="395400"/>
            <a:ext cx="3856800" cy="763600"/>
          </a:xfrm>
          <a:prstGeom prst="rect">
            <a:avLst/>
          </a:prstGeom>
          <a:solidFill>
            <a:srgbClr val="6D9EEB"/>
          </a:solidFill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dirty="0">
                <a:solidFill>
                  <a:srgbClr val="FFFFFF"/>
                </a:solidFill>
                <a:latin typeface="Century Gothic" panose="020B0502020202020204" pitchFamily="34" charset="0"/>
              </a:rPr>
              <a:t>Spacecraft Specs</a:t>
            </a:r>
            <a:endParaRPr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96" name="Shape 96"/>
          <p:cNvGraphicFramePr/>
          <p:nvPr>
            <p:extLst>
              <p:ext uri="{D42A27DB-BD31-4B8C-83A1-F6EECF244321}">
                <p14:modId xmlns:p14="http://schemas.microsoft.com/office/powerpoint/2010/main" val="877775271"/>
              </p:ext>
            </p:extLst>
          </p:nvPr>
        </p:nvGraphicFramePr>
        <p:xfrm>
          <a:off x="204534" y="1196333"/>
          <a:ext cx="3856766" cy="41450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5851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1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148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Dimensions: (stowed)</a:t>
                      </a:r>
                      <a:endParaRPr sz="16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10x20x30cm</a:t>
                      </a:r>
                      <a:endParaRPr sz="1600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4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Mass</a:t>
                      </a:r>
                      <a:endParaRPr sz="16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14 kg</a:t>
                      </a:r>
                      <a:endParaRPr sz="16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48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Power</a:t>
                      </a:r>
                      <a:endParaRPr sz="16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90W BOL</a:t>
                      </a:r>
                      <a:endParaRPr sz="16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56W-hr Battery</a:t>
                      </a:r>
                      <a:endParaRPr sz="16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48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Propulsion</a:t>
                      </a:r>
                      <a:endParaRPr sz="16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Busek BIT-3 Ion Thruster</a:t>
                      </a:r>
                      <a:endParaRPr sz="16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48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Comm.</a:t>
                      </a:r>
                      <a:endParaRPr sz="16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JPL Iris Deep Space Transponder</a:t>
                      </a:r>
                      <a:endParaRPr sz="16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64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C&amp;DH / GN&amp;C</a:t>
                      </a:r>
                      <a:endParaRPr sz="16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BCT XB1-50</a:t>
                      </a:r>
                      <a:endParaRPr sz="1600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C7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62956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Propulsion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800" y="1481940"/>
            <a:ext cx="4422013" cy="2941188"/>
          </a:xfrm>
        </p:spPr>
      </p:pic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5671800" y="4589641"/>
            <a:ext cx="4422013" cy="1526567"/>
          </a:xfrm>
        </p:spPr>
        <p:txBody>
          <a:bodyPr>
            <a:noAutofit/>
          </a:bodyPr>
          <a:lstStyle/>
          <a:p>
            <a:r>
              <a:rPr lang="en-US" sz="2400" dirty="0" err="1">
                <a:latin typeface="Century Gothic" panose="020B0502020202020204" pitchFamily="34" charset="0"/>
              </a:rPr>
              <a:t>Busek</a:t>
            </a:r>
            <a:r>
              <a:rPr lang="en-US" sz="2400" dirty="0">
                <a:latin typeface="Century Gothic" panose="020B0502020202020204" pitchFamily="34" charset="0"/>
              </a:rPr>
              <a:t> BIT-3 ion thruster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Iodine propellant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10° gimbal for momentum management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22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4" t="11486" r="2474" b="9211"/>
          <a:stretch/>
        </p:blipFill>
        <p:spPr>
          <a:xfrm>
            <a:off x="636494" y="1690688"/>
            <a:ext cx="4208930" cy="3980329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2607804" y="1623453"/>
            <a:ext cx="266699" cy="3704663"/>
            <a:chOff x="2607804" y="1623453"/>
            <a:chExt cx="266699" cy="3704663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2743200" y="1623453"/>
              <a:ext cx="11206" cy="3650912"/>
            </a:xfrm>
            <a:prstGeom prst="straightConnector1">
              <a:avLst/>
            </a:prstGeom>
            <a:ln w="508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Shape 1389"/>
            <p:cNvSpPr/>
            <p:nvPr/>
          </p:nvSpPr>
          <p:spPr>
            <a:xfrm>
              <a:off x="2607804" y="4909017"/>
              <a:ext cx="266699" cy="419099"/>
            </a:xfrm>
            <a:prstGeom prst="rect">
              <a:avLst/>
            </a:prstGeom>
            <a:solidFill>
              <a:schemeClr val="accent2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900" b="0" i="0" u="none" strike="noStrike" cap="none">
                <a:solidFill>
                  <a:srgbClr val="666666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44ECF723-2679-094B-BDB5-117D2B359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ISSC 2018 – May 7 Caltech Pasadena, CA</a:t>
            </a:r>
          </a:p>
        </p:txBody>
      </p:sp>
    </p:spTree>
    <p:extLst>
      <p:ext uri="{BB962C8B-B14F-4D97-AF65-F5344CB8AC3E}">
        <p14:creationId xmlns:p14="http://schemas.microsoft.com/office/powerpoint/2010/main" val="1145411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Propulsion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800" y="1481940"/>
            <a:ext cx="4422013" cy="2941188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23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4" t="11486" r="2474" b="9211"/>
          <a:stretch/>
        </p:blipFill>
        <p:spPr>
          <a:xfrm>
            <a:off x="636494" y="1690688"/>
            <a:ext cx="4208930" cy="3980329"/>
          </a:xfrm>
          <a:prstGeom prst="rect">
            <a:avLst/>
          </a:prstGeom>
        </p:spPr>
      </p:pic>
      <p:cxnSp>
        <p:nvCxnSpPr>
          <p:cNvPr id="33" name="Straight Arrow Connector 32"/>
          <p:cNvCxnSpPr>
            <a:stCxn id="35" idx="2"/>
          </p:cNvCxnSpPr>
          <p:nvPr/>
        </p:nvCxnSpPr>
        <p:spPr>
          <a:xfrm flipV="1">
            <a:off x="2680294" y="1690688"/>
            <a:ext cx="618494" cy="3634244"/>
          </a:xfrm>
          <a:prstGeom prst="straightConnector1">
            <a:avLst/>
          </a:prstGeom>
          <a:ln w="508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Shape 1389"/>
          <p:cNvSpPr/>
          <p:nvPr/>
        </p:nvSpPr>
        <p:spPr>
          <a:xfrm rot="600000">
            <a:off x="2583332" y="4909016"/>
            <a:ext cx="266699" cy="419099"/>
          </a:xfrm>
          <a:prstGeom prst="rect">
            <a:avLst/>
          </a:prstGeom>
          <a:solidFill>
            <a:schemeClr val="accent1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900" b="0" i="0" u="none" strike="noStrike" cap="none">
              <a:solidFill>
                <a:srgbClr val="66666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" name="Content Placeholder 9"/>
          <p:cNvSpPr txBox="1">
            <a:spLocks/>
          </p:cNvSpPr>
          <p:nvPr/>
        </p:nvSpPr>
        <p:spPr>
          <a:xfrm>
            <a:off x="5671800" y="4589641"/>
            <a:ext cx="4422013" cy="15265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>
                <a:latin typeface="Century Gothic" panose="020B0502020202020204" pitchFamily="34" charset="0"/>
              </a:rPr>
              <a:t>Busek</a:t>
            </a:r>
            <a:r>
              <a:rPr lang="en-US" sz="2400" dirty="0">
                <a:latin typeface="Century Gothic" panose="020B0502020202020204" pitchFamily="34" charset="0"/>
              </a:rPr>
              <a:t> BIT-3 ion thruster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Iodine propellant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10° gimbal for momentum management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1B6B927B-3B8F-0341-999B-D22AE472B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ISSC 2018 – May 7 Caltech Pasadena, CA</a:t>
            </a:r>
          </a:p>
        </p:txBody>
      </p:sp>
    </p:spTree>
    <p:extLst>
      <p:ext uri="{BB962C8B-B14F-4D97-AF65-F5344CB8AC3E}">
        <p14:creationId xmlns:p14="http://schemas.microsoft.com/office/powerpoint/2010/main" val="9743369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PC1 </a:t>
            </a:r>
            <a:r>
              <a:rPr lang="mr-IN" dirty="0">
                <a:latin typeface="Century Gothic" panose="020B0502020202020204" pitchFamily="34" charset="0"/>
              </a:rPr>
              <a:t>–</a:t>
            </a:r>
            <a:r>
              <a:rPr lang="en-US" dirty="0">
                <a:latin typeface="Century Gothic" panose="020B0502020202020204" pitchFamily="34" charset="0"/>
              </a:rPr>
              <a:t> Instrument Qualification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24</a:t>
            </a:fld>
            <a:endParaRPr lang="en-US"/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-4851119" y="4125110"/>
            <a:ext cx="4204996" cy="1702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0200" marR="0" indent="-228600" algn="l" defTabSz="4572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charset="0"/>
              <a:buAutoNum type="arabicParenR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>
              <a:buFont typeface="Arial" charset="0"/>
              <a:buNone/>
            </a:pPr>
            <a:r>
              <a:rPr lang="en-US" sz="2000" dirty="0"/>
              <a:t>An integration time of 8 hours enables LunaH-Map to measure the &gt;10MeV protons (high energy bin) to an uncertainty of &lt;1%. </a:t>
            </a:r>
          </a:p>
          <a:p>
            <a:pPr marL="101600" indent="0">
              <a:buFont typeface="Arial" charset="0"/>
              <a:buNone/>
            </a:pPr>
            <a:endParaRPr lang="en-US" sz="2000" dirty="0"/>
          </a:p>
          <a:p>
            <a:pPr marL="101600" indent="0">
              <a:buFont typeface="Arial" charset="0"/>
              <a:buNone/>
            </a:pPr>
            <a:endParaRPr lang="en-US" sz="2000" dirty="0"/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805102" y="1684542"/>
            <a:ext cx="4268640" cy="139377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>
              <a:buFont typeface="Arial"/>
              <a:buNone/>
            </a:pPr>
            <a:r>
              <a:rPr lang="en-US" sz="2000" dirty="0">
                <a:latin typeface="Century Gothic" panose="020B0502020202020204" pitchFamily="34" charset="0"/>
              </a:rPr>
              <a:t>During first lunar flyby, LunaH-Map will observe the lunar neutron count rate of ~3.15 cps at the PC-1 flyby altitude of ~2800 km. </a:t>
            </a:r>
          </a:p>
          <a:p>
            <a:pPr marL="101600" indent="0">
              <a:buFont typeface="Arial"/>
              <a:buNone/>
            </a:pPr>
            <a:endParaRPr lang="en-US" sz="2000" dirty="0">
              <a:latin typeface="Century Gothic" panose="020B0502020202020204" pitchFamily="34" charset="0"/>
            </a:endParaRPr>
          </a:p>
          <a:p>
            <a:pPr marL="101600" indent="0">
              <a:buFont typeface="Arial"/>
              <a:buNone/>
            </a:pPr>
            <a:endParaRPr lang="en-US" sz="2000" dirty="0">
              <a:latin typeface="Century Gothic" panose="020B0502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936" y="1382722"/>
            <a:ext cx="5688928" cy="4266696"/>
          </a:xfrm>
          <a:prstGeom prst="rect">
            <a:avLst/>
          </a:prstGeom>
        </p:spPr>
      </p:pic>
      <p:sp>
        <p:nvSpPr>
          <p:cNvPr id="13" name="Text Placeholder 3"/>
          <p:cNvSpPr txBox="1">
            <a:spLocks/>
          </p:cNvSpPr>
          <p:nvPr/>
        </p:nvSpPr>
        <p:spPr>
          <a:xfrm>
            <a:off x="805102" y="3129504"/>
            <a:ext cx="4268640" cy="14014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30200" marR="0" indent="-228600" algn="l" defTabSz="4572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charset="0"/>
              <a:buAutoNum type="arabicParenR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>
              <a:buFont typeface="Arial" charset="0"/>
              <a:buNone/>
            </a:pPr>
            <a:r>
              <a:rPr lang="en-US" sz="2000" dirty="0">
                <a:latin typeface="Century Gothic" panose="020B0502020202020204" pitchFamily="34" charset="0"/>
              </a:rPr>
              <a:t>LunaH-Map is below 3000 km altitude for &gt;30 minutes. The predicted epithermal neutron count rate of 3.15 cps can be measured to +/-0.04 cps. </a:t>
            </a:r>
          </a:p>
          <a:p>
            <a:pPr marL="101600" indent="0">
              <a:buFont typeface="Arial" charset="0"/>
              <a:buNone/>
            </a:pPr>
            <a:endParaRPr lang="en-US" sz="2000" dirty="0">
              <a:latin typeface="Century Gothic" panose="020B0502020202020204" pitchFamily="34" charset="0"/>
            </a:endParaRPr>
          </a:p>
          <a:p>
            <a:pPr marL="101600" indent="0">
              <a:buFont typeface="Arial" charset="0"/>
              <a:buNone/>
            </a:pP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805102" y="4633344"/>
            <a:ext cx="4268640" cy="77125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330200" marR="0" indent="-228600" algn="l" defTabSz="4572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charset="0"/>
              <a:buAutoNum type="arabicParenR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>
              <a:buFont typeface="Arial" charset="0"/>
              <a:buNone/>
            </a:pPr>
            <a:r>
              <a:rPr lang="en-US" sz="2000" b="1" dirty="0">
                <a:latin typeface="Century Gothic" panose="020B0502020202020204" pitchFamily="34" charset="0"/>
              </a:rPr>
              <a:t>Demonstrate Mini-NS operation in the </a:t>
            </a:r>
            <a:r>
              <a:rPr lang="en-US" sz="2000" b="1" u="sng" dirty="0">
                <a:latin typeface="Century Gothic" panose="020B0502020202020204" pitchFamily="34" charset="0"/>
              </a:rPr>
              <a:t>lunar</a:t>
            </a:r>
            <a:r>
              <a:rPr lang="en-US" sz="2000" b="1" dirty="0">
                <a:latin typeface="Century Gothic" panose="020B0502020202020204" pitchFamily="34" charset="0"/>
              </a:rPr>
              <a:t> environment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77E01970-1847-774E-A24D-247499BEB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ISSC 2018 – May 7 Caltech Pasadena, CA</a:t>
            </a:r>
          </a:p>
        </p:txBody>
      </p:sp>
    </p:spTree>
    <p:extLst>
      <p:ext uri="{BB962C8B-B14F-4D97-AF65-F5344CB8AC3E}">
        <p14:creationId xmlns:p14="http://schemas.microsoft.com/office/powerpoint/2010/main" val="14510704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531" y="158509"/>
            <a:ext cx="10515600" cy="1325563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Day in the Life - Science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25</a:t>
            </a:fld>
            <a:endParaRPr lang="en-US"/>
          </a:p>
        </p:txBody>
      </p:sp>
      <p:sp>
        <p:nvSpPr>
          <p:cNvPr id="13" name="Arc 12"/>
          <p:cNvSpPr/>
          <p:nvPr/>
        </p:nvSpPr>
        <p:spPr>
          <a:xfrm>
            <a:off x="4195482" y="1708878"/>
            <a:ext cx="3801036" cy="4258609"/>
          </a:xfrm>
          <a:prstGeom prst="arc">
            <a:avLst>
              <a:gd name="adj1" fmla="val 18377170"/>
              <a:gd name="adj2" fmla="val 101763"/>
            </a:avLst>
          </a:prstGeom>
          <a:noFill/>
          <a:ln w="190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810527" y="3362625"/>
            <a:ext cx="2216971" cy="52322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Tracking/Communication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53400" y="2699407"/>
            <a:ext cx="2209800" cy="52322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Tracking/Communication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16688" y="4824411"/>
            <a:ext cx="2525806" cy="73866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Eclipse (beta angle dependent) </a:t>
            </a:r>
            <a:r>
              <a:rPr lang="mr-IN" sz="1400" dirty="0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–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 no operations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99311" y="1286420"/>
            <a:ext cx="2364745" cy="73866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Statistical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aposelene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manuever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 (every 3-5 days)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35797" y="5374147"/>
            <a:ext cx="1794632" cy="7386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Mini-NS active ~30 min centered around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periselene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  <a:ea typeface="Helvetica" charset="0"/>
              <a:cs typeface="Helvetica" charset="0"/>
            </a:endParaRPr>
          </a:p>
        </p:txBody>
      </p:sp>
      <p:sp>
        <p:nvSpPr>
          <p:cNvPr id="23" name="Arc 22"/>
          <p:cNvSpPr/>
          <p:nvPr/>
        </p:nvSpPr>
        <p:spPr>
          <a:xfrm>
            <a:off x="4195482" y="1686483"/>
            <a:ext cx="3801036" cy="4258609"/>
          </a:xfrm>
          <a:prstGeom prst="arc">
            <a:avLst>
              <a:gd name="adj1" fmla="val 118501"/>
              <a:gd name="adj2" fmla="val 4021434"/>
            </a:avLst>
          </a:prstGeom>
          <a:noFill/>
          <a:ln w="190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c 23"/>
          <p:cNvSpPr/>
          <p:nvPr/>
        </p:nvSpPr>
        <p:spPr>
          <a:xfrm>
            <a:off x="4195482" y="1686483"/>
            <a:ext cx="3801036" cy="4258609"/>
          </a:xfrm>
          <a:prstGeom prst="arc">
            <a:avLst>
              <a:gd name="adj1" fmla="val 3975460"/>
              <a:gd name="adj2" fmla="val 7461212"/>
            </a:avLst>
          </a:prstGeom>
          <a:noFill/>
          <a:ln w="1905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c 24"/>
          <p:cNvSpPr/>
          <p:nvPr/>
        </p:nvSpPr>
        <p:spPr>
          <a:xfrm>
            <a:off x="4195482" y="1686482"/>
            <a:ext cx="3801036" cy="4258609"/>
          </a:xfrm>
          <a:prstGeom prst="arc">
            <a:avLst>
              <a:gd name="adj1" fmla="val 7448962"/>
              <a:gd name="adj2" fmla="val 13738494"/>
            </a:avLst>
          </a:prstGeom>
          <a:noFill/>
          <a:ln w="190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c 26"/>
          <p:cNvSpPr/>
          <p:nvPr/>
        </p:nvSpPr>
        <p:spPr>
          <a:xfrm>
            <a:off x="4184380" y="1697679"/>
            <a:ext cx="3801036" cy="4258609"/>
          </a:xfrm>
          <a:prstGeom prst="arc">
            <a:avLst>
              <a:gd name="adj1" fmla="val 13740629"/>
              <a:gd name="adj2" fmla="val 18628633"/>
            </a:avLst>
          </a:prstGeom>
          <a:noFill/>
          <a:ln w="190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089" y="4155650"/>
            <a:ext cx="1591822" cy="1589591"/>
          </a:xfrm>
          <a:prstGeom prst="rect">
            <a:avLst/>
          </a:prstGeom>
        </p:spPr>
      </p:pic>
      <p:sp>
        <p:nvSpPr>
          <p:cNvPr id="22" name="Footer Placeholder 3">
            <a:extLst>
              <a:ext uri="{FF2B5EF4-FFF2-40B4-BE49-F238E27FC236}">
                <a16:creationId xmlns:a16="http://schemas.microsoft.com/office/drawing/2014/main" id="{A7592184-59EC-784B-A566-F95037EDB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ISSC 2018 – May 7 Caltech Pasadena, CA</a:t>
            </a:r>
          </a:p>
        </p:txBody>
      </p:sp>
    </p:spTree>
    <p:extLst>
      <p:ext uri="{BB962C8B-B14F-4D97-AF65-F5344CB8AC3E}">
        <p14:creationId xmlns:p14="http://schemas.microsoft.com/office/powerpoint/2010/main" val="1175442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Mission/Science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5153" y="1690688"/>
            <a:ext cx="3518647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Co-located in ASU’s shared operations facility 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JPL AMMOS/AMPCS for uplink and downlink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Science/instrument ops heritage from MER, LROC, and MSL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Science/instrument ops development coincident with Mars 2020 and Psyche missions</a:t>
            </a:r>
          </a:p>
          <a:p>
            <a:pPr marL="0" indent="0">
              <a:buNone/>
            </a:pPr>
            <a:endParaRPr lang="en-US" sz="2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US" sz="2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26</a:t>
            </a:fld>
            <a:endParaRPr lang="en-US"/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6772513" cy="3975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0CE2880E-0CE9-0A49-89E9-CE64FE281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ISSC 2018 – May 7 Caltech Pasadena, CA</a:t>
            </a:r>
          </a:p>
        </p:txBody>
      </p:sp>
    </p:spTree>
    <p:extLst>
      <p:ext uri="{BB962C8B-B14F-4D97-AF65-F5344CB8AC3E}">
        <p14:creationId xmlns:p14="http://schemas.microsoft.com/office/powerpoint/2010/main" val="1056969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058" y="-254605"/>
            <a:ext cx="10515600" cy="1325563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Road to Launch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23058" y="1205895"/>
            <a:ext cx="5678978" cy="4351338"/>
          </a:xfrm>
        </p:spPr>
        <p:txBody>
          <a:bodyPr>
            <a:norm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Critical Design Review </a:t>
            </a:r>
            <a:r>
              <a:rPr lang="mr-IN" dirty="0">
                <a:latin typeface="Century Gothic" panose="020B0502020202020204" pitchFamily="34" charset="0"/>
              </a:rPr>
              <a:t>–</a:t>
            </a:r>
            <a:r>
              <a:rPr lang="en-US" dirty="0">
                <a:latin typeface="Century Gothic" panose="020B0502020202020204" pitchFamily="34" charset="0"/>
              </a:rPr>
              <a:t> Completed June 29, 2017</a:t>
            </a:r>
          </a:p>
          <a:p>
            <a:r>
              <a:rPr lang="en-US" dirty="0">
                <a:latin typeface="Century Gothic" panose="020B0502020202020204" pitchFamily="34" charset="0"/>
              </a:rPr>
              <a:t>Phase 2 Safety Review </a:t>
            </a:r>
            <a:r>
              <a:rPr lang="mr-IN" dirty="0">
                <a:latin typeface="Century Gothic" panose="020B0502020202020204" pitchFamily="34" charset="0"/>
              </a:rPr>
              <a:t>–</a:t>
            </a:r>
            <a:r>
              <a:rPr lang="en-US" dirty="0">
                <a:latin typeface="Century Gothic" panose="020B0502020202020204" pitchFamily="34" charset="0"/>
              </a:rPr>
              <a:t> August 8, 2017</a:t>
            </a:r>
          </a:p>
          <a:p>
            <a:r>
              <a:rPr lang="en-US" dirty="0">
                <a:latin typeface="Century Gothic" panose="020B0502020202020204" pitchFamily="34" charset="0"/>
              </a:rPr>
              <a:t>Enter Assembly, Integration, and Test </a:t>
            </a:r>
            <a:r>
              <a:rPr lang="mr-IN" dirty="0">
                <a:latin typeface="Century Gothic" panose="020B0502020202020204" pitchFamily="34" charset="0"/>
              </a:rPr>
              <a:t>–</a:t>
            </a:r>
            <a:r>
              <a:rPr lang="en-US" dirty="0">
                <a:latin typeface="Century Gothic" panose="020B0502020202020204" pitchFamily="34" charset="0"/>
              </a:rPr>
              <a:t> Q4 2017 </a:t>
            </a:r>
          </a:p>
          <a:p>
            <a:pPr lvl="1"/>
            <a:r>
              <a:rPr lang="en-US" dirty="0">
                <a:latin typeface="Century Gothic" panose="020B0502020202020204" pitchFamily="34" charset="0"/>
              </a:rPr>
              <a:t>AI&amp;T Review/Workshop with review board</a:t>
            </a:r>
          </a:p>
          <a:p>
            <a:r>
              <a:rPr lang="en-US" dirty="0">
                <a:latin typeface="Century Gothic" panose="020B0502020202020204" pitchFamily="34" charset="0"/>
              </a:rPr>
              <a:t>Launch </a:t>
            </a:r>
            <a:r>
              <a:rPr lang="mr-IN" dirty="0">
                <a:latin typeface="Century Gothic" panose="020B0502020202020204" pitchFamily="34" charset="0"/>
              </a:rPr>
              <a:t>–</a:t>
            </a:r>
            <a:r>
              <a:rPr lang="en-US" dirty="0">
                <a:latin typeface="Century Gothic" panose="020B0502020202020204" pitchFamily="34" charset="0"/>
              </a:rPr>
              <a:t> SLS EM-1, December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27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60396108"/>
              </p:ext>
            </p:extLst>
          </p:nvPr>
        </p:nvGraphicFramePr>
        <p:xfrm>
          <a:off x="6002787" y="0"/>
          <a:ext cx="6181287" cy="5323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5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5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0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aseline="0" dirty="0">
                          <a:latin typeface="Century Gothic" panose="020B0502020202020204" pitchFamily="34" charset="0"/>
                        </a:rPr>
                        <a:t>LunaH-Map Program Milestones to Date</a:t>
                      </a:r>
                    </a:p>
                  </a:txBody>
                  <a:tcPr marL="91446" marR="91446" marT="45715" marB="45715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91446" marR="91446" marT="45715" marB="45715"/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91446" marR="91446" marT="45715" marB="4571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baseline="0" dirty="0">
                          <a:latin typeface="Century Gothic" panose="020B0502020202020204" pitchFamily="34" charset="0"/>
                        </a:rPr>
                        <a:t>IAA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Century Gothic" panose="020B0502020202020204" pitchFamily="34" charset="0"/>
                        </a:rPr>
                        <a:t>11 December</a:t>
                      </a:r>
                      <a:r>
                        <a:rPr lang="en-US" sz="1800" baseline="0" dirty="0">
                          <a:latin typeface="Century Gothic" panose="020B0502020202020204" pitchFamily="34" charset="0"/>
                        </a:rPr>
                        <a:t> 2015</a:t>
                      </a:r>
                      <a:endParaRPr lang="en-US" sz="1800" dirty="0">
                        <a:latin typeface="Century Gothic" panose="020B0502020202020204" pitchFamily="34" charset="0"/>
                      </a:endParaRP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Δ</a:t>
                      </a:r>
                      <a:r>
                        <a:rPr lang="en-US" sz="1800" baseline="0" dirty="0">
                          <a:latin typeface="Century Gothic" panose="020B0502020202020204" pitchFamily="34" charset="0"/>
                        </a:rPr>
                        <a:t>-IAA REQUIRED</a:t>
                      </a:r>
                      <a:endParaRPr lang="en-US" sz="1800" dirty="0">
                        <a:latin typeface="Century Gothic" panose="020B0502020202020204" pitchFamily="34" charset="0"/>
                      </a:endParaRPr>
                    </a:p>
                  </a:txBody>
                  <a:tcPr marL="91446" marR="91446" marT="45715" marB="4571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Century Gothic" panose="020B0502020202020204" pitchFamily="34" charset="0"/>
                        </a:rPr>
                        <a:t>Δ</a:t>
                      </a:r>
                      <a:r>
                        <a:rPr lang="en-US" sz="1800" baseline="0" dirty="0">
                          <a:latin typeface="Century Gothic" panose="020B0502020202020204" pitchFamily="34" charset="0"/>
                        </a:rPr>
                        <a:t>-IAA</a:t>
                      </a:r>
                      <a:endParaRPr lang="en-US" sz="1800" dirty="0">
                        <a:latin typeface="Century Gothic" panose="020B0502020202020204" pitchFamily="34" charset="0"/>
                      </a:endParaRPr>
                    </a:p>
                  </a:txBody>
                  <a:tcPr marL="91446" marR="91446" marT="45715" marB="45715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Century Gothic" panose="020B0502020202020204" pitchFamily="34" charset="0"/>
                        </a:rPr>
                        <a:t>24 February 2016 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PASSED with RFAs</a:t>
                      </a:r>
                    </a:p>
                  </a:txBody>
                  <a:tcPr marL="91446" marR="91446" marT="45715" marB="4571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baseline="0" dirty="0">
                          <a:latin typeface="Century Gothic" panose="020B0502020202020204" pitchFamily="34" charset="0"/>
                        </a:rPr>
                        <a:t>SRR</a:t>
                      </a:r>
                      <a:endParaRPr lang="en-US" sz="1800" dirty="0">
                        <a:latin typeface="Century Gothic" panose="020B0502020202020204" pitchFamily="34" charset="0"/>
                      </a:endParaRPr>
                    </a:p>
                  </a:txBody>
                  <a:tcPr marL="91446" marR="91446" marT="45715" marB="45715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Century Gothic" panose="020B0502020202020204" pitchFamily="34" charset="0"/>
                        </a:rPr>
                        <a:t>8 April 2016 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PASSED with RFAs</a:t>
                      </a:r>
                    </a:p>
                  </a:txBody>
                  <a:tcPr marL="91446" marR="91446" marT="45715" marB="4571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baseline="0" dirty="0">
                          <a:latin typeface="Century Gothic" panose="020B0502020202020204" pitchFamily="34" charset="0"/>
                        </a:rPr>
                        <a:t>I-PDR</a:t>
                      </a:r>
                      <a:endParaRPr lang="en-US" sz="1800" dirty="0">
                        <a:latin typeface="Century Gothic" panose="020B0502020202020204" pitchFamily="34" charset="0"/>
                      </a:endParaRPr>
                    </a:p>
                  </a:txBody>
                  <a:tcPr marL="91446" marR="91446" marT="45715" marB="45715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Century Gothic" panose="020B0502020202020204" pitchFamily="34" charset="0"/>
                        </a:rPr>
                        <a:t>9 June 2016 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PASSED with RFAs</a:t>
                      </a:r>
                    </a:p>
                  </a:txBody>
                  <a:tcPr marL="91446" marR="91446" marT="45715" marB="4571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baseline="0" dirty="0">
                          <a:latin typeface="Century Gothic" panose="020B0502020202020204" pitchFamily="34" charset="0"/>
                        </a:rPr>
                        <a:t>Phase 1 SR</a:t>
                      </a:r>
                      <a:endParaRPr lang="en-US" sz="1800" dirty="0">
                        <a:latin typeface="Century Gothic" panose="020B0502020202020204" pitchFamily="34" charset="0"/>
                      </a:endParaRPr>
                    </a:p>
                  </a:txBody>
                  <a:tcPr marL="91446" marR="91446" marT="45715" marB="45715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Century Gothic" panose="020B0502020202020204" pitchFamily="34" charset="0"/>
                        </a:rPr>
                        <a:t>21 June 2016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PASSED</a:t>
                      </a:r>
                    </a:p>
                  </a:txBody>
                  <a:tcPr marL="91446" marR="91446" marT="45715" marB="4571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Century Gothic" panose="020B0502020202020204" pitchFamily="34" charset="0"/>
                        </a:rPr>
                        <a:t>M-PDR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Century Gothic" panose="020B0502020202020204" pitchFamily="34" charset="0"/>
                        </a:rPr>
                        <a:t>25 July 2016 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PASSED with RFAs</a:t>
                      </a:r>
                    </a:p>
                  </a:txBody>
                  <a:tcPr marL="91446" marR="91446" marT="45715" marB="4571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entury Gothic" panose="020B0502020202020204" pitchFamily="34" charset="0"/>
                        </a:rPr>
                        <a:t>CDR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entury Gothic" panose="020B0502020202020204" pitchFamily="34" charset="0"/>
                        </a:rPr>
                        <a:t>29 June 2017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COMPLETED</a:t>
                      </a:r>
                    </a:p>
                  </a:txBody>
                  <a:tcPr marL="91446" marR="91446" marT="45715" marB="4571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Century Gothic" panose="020B0502020202020204" pitchFamily="34" charset="0"/>
                        </a:rPr>
                        <a:t>Phase 2 SR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Century Gothic" panose="020B0502020202020204" pitchFamily="34" charset="0"/>
                        </a:rPr>
                        <a:t>11 Nov 2017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Century Gothic" panose="020B0502020202020204" pitchFamily="34" charset="0"/>
                        </a:rPr>
                        <a:t>COMPLETED</a:t>
                      </a:r>
                    </a:p>
                  </a:txBody>
                  <a:tcPr marL="91446" marR="91446" marT="45715" marB="45715"/>
                </a:tc>
                <a:extLst>
                  <a:ext uri="{0D108BD9-81ED-4DB2-BD59-A6C34878D82A}">
                    <a16:rowId xmlns:a16="http://schemas.microsoft.com/office/drawing/2014/main" val="3660023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entury Gothic" panose="020B0502020202020204" pitchFamily="34" charset="0"/>
                        </a:rPr>
                        <a:t>Integration Workshop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entury Gothic" panose="020B0502020202020204" pitchFamily="34" charset="0"/>
                        </a:rPr>
                        <a:t>8 Dec 2017</a:t>
                      </a:r>
                    </a:p>
                  </a:txBody>
                  <a:tcPr marL="91446" marR="91446" marT="45715" marB="45715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COMPLETED</a:t>
                      </a:r>
                    </a:p>
                  </a:txBody>
                  <a:tcPr marL="91446" marR="91446" marT="45715" marB="45715"/>
                </a:tc>
                <a:extLst>
                  <a:ext uri="{0D108BD9-81ED-4DB2-BD59-A6C34878D82A}">
                    <a16:rowId xmlns:a16="http://schemas.microsoft.com/office/drawing/2014/main" val="3009479137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D4B183F-919C-EC44-B529-D5452240A40F}"/>
              </a:ext>
            </a:extLst>
          </p:cNvPr>
          <p:cNvSpPr/>
          <p:nvPr/>
        </p:nvSpPr>
        <p:spPr>
          <a:xfrm>
            <a:off x="4605252" y="5319591"/>
            <a:ext cx="76795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Review Board Members: Dr. Andrew </a:t>
            </a:r>
            <a:r>
              <a:rPr lang="en-US" sz="1200" dirty="0" err="1">
                <a:latin typeface="Century Gothic" panose="020B0502020202020204" pitchFamily="34" charset="0"/>
              </a:rPr>
              <a:t>Klesh</a:t>
            </a:r>
            <a:r>
              <a:rPr lang="en-US" sz="1200" dirty="0">
                <a:latin typeface="Century Gothic" panose="020B0502020202020204" pitchFamily="34" charset="0"/>
              </a:rPr>
              <a:t>, Jet Propulsion Laboratory (Review Board Chair), Dr. Thomas </a:t>
            </a:r>
            <a:r>
              <a:rPr lang="en-US" sz="1200" dirty="0" err="1">
                <a:latin typeface="Century Gothic" panose="020B0502020202020204" pitchFamily="34" charset="0"/>
              </a:rPr>
              <a:t>Werne</a:t>
            </a:r>
            <a:r>
              <a:rPr lang="en-US" sz="1200" dirty="0">
                <a:latin typeface="Century Gothic" panose="020B0502020202020204" pitchFamily="34" charset="0"/>
              </a:rPr>
              <a:t>, JPL, Dr. Travis </a:t>
            </a:r>
            <a:r>
              <a:rPr lang="en-US" sz="1200" dirty="0" err="1">
                <a:latin typeface="Century Gothic" panose="020B0502020202020204" pitchFamily="34" charset="0"/>
              </a:rPr>
              <a:t>Imken</a:t>
            </a:r>
            <a:r>
              <a:rPr lang="en-US" sz="1200" dirty="0">
                <a:latin typeface="Century Gothic" panose="020B0502020202020204" pitchFamily="34" charset="0"/>
              </a:rPr>
              <a:t>, JPL, Dr. Juergen Mueller, JPL, Dr. Eric Gustafson, JPL, Dr. Thomas </a:t>
            </a:r>
            <a:r>
              <a:rPr lang="en-US" sz="1200" dirty="0" err="1">
                <a:latin typeface="Century Gothic" panose="020B0502020202020204" pitchFamily="34" charset="0"/>
              </a:rPr>
              <a:t>Prettyman</a:t>
            </a:r>
            <a:r>
              <a:rPr lang="en-US" sz="1200" dirty="0">
                <a:latin typeface="Century Gothic" panose="020B0502020202020204" pitchFamily="34" charset="0"/>
              </a:rPr>
              <a:t>, Planetary Sciences Institute, Dr. James Bell, Arizona State University, Dr. Jordi Puig-</a:t>
            </a:r>
            <a:r>
              <a:rPr lang="en-US" sz="1200" dirty="0" err="1">
                <a:latin typeface="Century Gothic" panose="020B0502020202020204" pitchFamily="34" charset="0"/>
              </a:rPr>
              <a:t>Suari</a:t>
            </a:r>
            <a:r>
              <a:rPr lang="en-US" sz="1200" dirty="0">
                <a:latin typeface="Century Gothic" panose="020B0502020202020204" pitchFamily="34" charset="0"/>
              </a:rPr>
              <a:t>, California Polytechnic State University, Richard </a:t>
            </a:r>
            <a:r>
              <a:rPr lang="en-US" sz="1200" dirty="0" err="1">
                <a:latin typeface="Century Gothic" panose="020B0502020202020204" pitchFamily="34" charset="0"/>
              </a:rPr>
              <a:t>Elphic</a:t>
            </a:r>
            <a:r>
              <a:rPr lang="en-US" sz="1200" dirty="0">
                <a:latin typeface="Century Gothic" panose="020B0502020202020204" pitchFamily="34" charset="0"/>
              </a:rPr>
              <a:t>, NASA Ames.</a:t>
            </a:r>
            <a:endParaRPr lang="en-US" sz="1200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54C8EAD3-7FEF-CC4C-9DA3-6BAFA76C1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ISSC 2018 – May 7 Caltech Pasadena, CA</a:t>
            </a:r>
          </a:p>
        </p:txBody>
      </p:sp>
    </p:spTree>
    <p:extLst>
      <p:ext uri="{BB962C8B-B14F-4D97-AF65-F5344CB8AC3E}">
        <p14:creationId xmlns:p14="http://schemas.microsoft.com/office/powerpoint/2010/main" val="10966077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" t="13841" r="15739" b="22819"/>
          <a:stretch/>
        </p:blipFill>
        <p:spPr>
          <a:xfrm>
            <a:off x="-233916" y="-148856"/>
            <a:ext cx="12440093" cy="70174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4473196"/>
            <a:ext cx="26217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Twitter: @</a:t>
            </a:r>
            <a:r>
              <a:rPr lang="en-US" sz="2000" b="1" dirty="0" err="1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lunahmap</a:t>
            </a:r>
            <a:endParaRPr lang="en-US" sz="2000" b="1" dirty="0">
              <a:solidFill>
                <a:schemeClr val="bg1"/>
              </a:solidFill>
              <a:latin typeface="Century Gothic" panose="020B0502020202020204" pitchFamily="34" charset="0"/>
              <a:ea typeface="Helvetica" charset="0"/>
              <a:cs typeface="Helvetica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873306"/>
            <a:ext cx="6066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lunahmap.asu.edu</a:t>
            </a:r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/</a:t>
            </a:r>
            <a:r>
              <a:rPr lang="en-US" sz="2000" b="1" dirty="0" err="1">
                <a:solidFill>
                  <a:schemeClr val="bg1"/>
                </a:solidFill>
                <a:latin typeface="Century Gothic" panose="020B0502020202020204" pitchFamily="34" charset="0"/>
                <a:ea typeface="Helvetica" charset="0"/>
                <a:cs typeface="Helvetica" charset="0"/>
              </a:rPr>
              <a:t>foldyourown_lunahmap.pdf</a:t>
            </a:r>
            <a:endParaRPr lang="en-US" sz="2000" b="1" dirty="0">
              <a:solidFill>
                <a:schemeClr val="bg1"/>
              </a:solidFill>
              <a:latin typeface="Century Gothic" panose="020B0502020202020204" pitchFamily="34" charset="0"/>
              <a:ea typeface="Helvetica" charset="0"/>
              <a:cs typeface="Helvetica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A397-755A-1547-86A9-B93661248AC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248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30727</TotalTime>
  <Words>1749</Words>
  <Application>Microsoft Macintosh PowerPoint</Application>
  <PresentationFormat>Widescreen</PresentationFormat>
  <Paragraphs>282</Paragraphs>
  <Slides>28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Calibri</vt:lpstr>
      <vt:lpstr>Century Gothic</vt:lpstr>
      <vt:lpstr>Helvetica</vt:lpstr>
      <vt:lpstr>Helvetica Neue</vt:lpstr>
      <vt:lpstr>Mangal</vt:lpstr>
      <vt:lpstr>Times New Roman</vt:lpstr>
      <vt:lpstr>Office Theme</vt:lpstr>
      <vt:lpstr>Simple Light</vt:lpstr>
      <vt:lpstr>Development of the Lunar Polar Hydrogen Mapper Mission</vt:lpstr>
      <vt:lpstr>LunaH-Map Mission Overview</vt:lpstr>
      <vt:lpstr>PowerPoint Presentation</vt:lpstr>
      <vt:lpstr>Neutron Detection Physics</vt:lpstr>
      <vt:lpstr>Polar Volatile Distributions from Neutron Spectroscopy</vt:lpstr>
      <vt:lpstr>Lunar Neutron Spectroscopy</vt:lpstr>
      <vt:lpstr>Lunar Neutron Spectroscopy</vt:lpstr>
      <vt:lpstr>Neutron Measurements of the Moon</vt:lpstr>
      <vt:lpstr>FAN Neutron Energy Spectrum </vt:lpstr>
      <vt:lpstr>PowerPoint Presentation</vt:lpstr>
      <vt:lpstr>PowerPoint Presentation</vt:lpstr>
      <vt:lpstr>Miniature Neutron Spectrometer</vt:lpstr>
      <vt:lpstr>Mini-NS EDU</vt:lpstr>
      <vt:lpstr>Mini-NS Flight Unit and Calibration</vt:lpstr>
      <vt:lpstr>Trajectory Design </vt:lpstr>
      <vt:lpstr>Science Phase</vt:lpstr>
      <vt:lpstr>Science Phase</vt:lpstr>
      <vt:lpstr>LunaH-Map Sensitivity</vt:lpstr>
      <vt:lpstr>South Polar Volatile Mapping</vt:lpstr>
      <vt:lpstr>LunaH-Map Spacecraft</vt:lpstr>
      <vt:lpstr>Spacecraft Specs</vt:lpstr>
      <vt:lpstr>Propulsion</vt:lpstr>
      <vt:lpstr>Propulsion</vt:lpstr>
      <vt:lpstr>PC1 – Instrument Qualification</vt:lpstr>
      <vt:lpstr>Day in the Life - Science</vt:lpstr>
      <vt:lpstr>Mission/Science Operations</vt:lpstr>
      <vt:lpstr>Road to Launch </vt:lpstr>
      <vt:lpstr>PowerPoint Presentation</vt:lpstr>
    </vt:vector>
  </TitlesOfParts>
  <Company/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 West</dc:creator>
  <cp:lastModifiedBy>Microsoft Office User</cp:lastModifiedBy>
  <cp:revision>129</cp:revision>
  <dcterms:created xsi:type="dcterms:W3CDTF">2017-04-18T16:57:51Z</dcterms:created>
  <dcterms:modified xsi:type="dcterms:W3CDTF">2018-04-29T16:10:50Z</dcterms:modified>
</cp:coreProperties>
</file>