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null)" ContentType="image/x-emf"/>
  <Default Extension="wdp" ContentType="image/vnd.ms-photo"/>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333" r:id="rId3"/>
    <p:sldId id="340" r:id="rId4"/>
    <p:sldId id="260" r:id="rId5"/>
    <p:sldId id="258" r:id="rId6"/>
    <p:sldId id="342" r:id="rId7"/>
    <p:sldId id="319" r:id="rId8"/>
    <p:sldId id="326" r:id="rId9"/>
    <p:sldId id="311" r:id="rId10"/>
    <p:sldId id="257" r:id="rId11"/>
    <p:sldId id="328" r:id="rId12"/>
    <p:sldId id="330" r:id="rId13"/>
    <p:sldId id="320" r:id="rId14"/>
    <p:sldId id="266" r:id="rId15"/>
    <p:sldId id="335" r:id="rId16"/>
    <p:sldId id="314" r:id="rId17"/>
    <p:sldId id="315" r:id="rId18"/>
    <p:sldId id="329" r:id="rId19"/>
    <p:sldId id="344" r:id="rId20"/>
    <p:sldId id="343" r:id="rId21"/>
    <p:sldId id="346" r:id="rId22"/>
    <p:sldId id="34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06D9"/>
    <a:srgbClr val="04CCDD"/>
    <a:srgbClr val="5209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48" autoAdjust="0"/>
    <p:restoredTop sz="94577"/>
  </p:normalViewPr>
  <p:slideViewPr>
    <p:cSldViewPr snapToGrid="0" snapToObjects="1">
      <p:cViewPr varScale="1">
        <p:scale>
          <a:sx n="112" d="100"/>
          <a:sy n="112" d="100"/>
        </p:scale>
        <p:origin x="1456" y="184"/>
      </p:cViewPr>
      <p:guideLst>
        <p:guide orient="horz" pos="2160"/>
        <p:guide pos="2880"/>
      </p:guideLst>
    </p:cSldViewPr>
  </p:slideViewPr>
  <p:notesTextViewPr>
    <p:cViewPr>
      <p:scale>
        <a:sx n="100" d="100"/>
        <a:sy n="100" d="100"/>
      </p:scale>
      <p:origin x="0" y="0"/>
    </p:cViewPr>
  </p:notesTextViewPr>
  <p:sorterViewPr>
    <p:cViewPr>
      <p:scale>
        <a:sx n="55" d="100"/>
        <a:sy n="5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4/25/18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4/25/18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a:t>
            </a:fld>
            <a:endParaRPr lang="en-US"/>
          </a:p>
        </p:txBody>
      </p:sp>
    </p:spTree>
    <p:extLst>
      <p:ext uri="{BB962C8B-B14F-4D97-AF65-F5344CB8AC3E}">
        <p14:creationId xmlns:p14="http://schemas.microsoft.com/office/powerpoint/2010/main" val="35919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7</a:t>
            </a:fld>
            <a:endParaRPr lang="en-US"/>
          </a:p>
        </p:txBody>
      </p:sp>
    </p:spTree>
    <p:extLst>
      <p:ext uri="{BB962C8B-B14F-4D97-AF65-F5344CB8AC3E}">
        <p14:creationId xmlns:p14="http://schemas.microsoft.com/office/powerpoint/2010/main" val="105496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BE9F55-1463-4249-BB08-BC074BE3A623}" type="slidenum">
              <a:rPr lang="en-US" smtClean="0"/>
              <a:t>16</a:t>
            </a:fld>
            <a:endParaRPr lang="en-US"/>
          </a:p>
        </p:txBody>
      </p:sp>
    </p:spTree>
    <p:extLst>
      <p:ext uri="{BB962C8B-B14F-4D97-AF65-F5344CB8AC3E}">
        <p14:creationId xmlns:p14="http://schemas.microsoft.com/office/powerpoint/2010/main" val="18154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CDW 2018</a:t>
            </a:r>
          </a:p>
        </p:txBody>
      </p:sp>
      <p:sp>
        <p:nvSpPr>
          <p:cNvPr id="6" name="Footer Placeholder 5"/>
          <p:cNvSpPr>
            <a:spLocks noGrp="1"/>
          </p:cNvSpPr>
          <p:nvPr>
            <p:ph type="ftr" sz="quarter" idx="11"/>
          </p:nvPr>
        </p:nvSpPr>
        <p:spPr/>
        <p:txBody>
          <a:bodyPr/>
          <a:lstStyle/>
          <a:p>
            <a:r>
              <a:rPr lang="en-US"/>
              <a:t>Clarketal Lunar Cubesat Cluster</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CDW 2018</a:t>
            </a:r>
          </a:p>
        </p:txBody>
      </p:sp>
      <p:sp>
        <p:nvSpPr>
          <p:cNvPr id="8" name="Footer Placeholder 7"/>
          <p:cNvSpPr>
            <a:spLocks noGrp="1"/>
          </p:cNvSpPr>
          <p:nvPr>
            <p:ph type="ftr" sz="quarter" idx="11"/>
          </p:nvPr>
        </p:nvSpPr>
        <p:spPr/>
        <p:txBody>
          <a:bodyPr/>
          <a:lstStyle/>
          <a:p>
            <a:r>
              <a:rPr lang="en-US"/>
              <a:t>Clarketal Lunar Cubesat Cluster</a:t>
            </a:r>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CDW 2018</a:t>
            </a:r>
          </a:p>
        </p:txBody>
      </p:sp>
      <p:sp>
        <p:nvSpPr>
          <p:cNvPr id="4" name="Footer Placeholder 3"/>
          <p:cNvSpPr>
            <a:spLocks noGrp="1"/>
          </p:cNvSpPr>
          <p:nvPr>
            <p:ph type="ftr" sz="quarter" idx="11"/>
          </p:nvPr>
        </p:nvSpPr>
        <p:spPr/>
        <p:txBody>
          <a:bodyPr/>
          <a:lstStyle/>
          <a:p>
            <a:r>
              <a:rPr lang="en-US"/>
              <a:t>Clarketal Lunar Cubesat Cluster</a:t>
            </a:r>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a:t>CDW 2018</a:t>
            </a:r>
            <a:endParaRPr lang="en-US" dirty="0"/>
          </a:p>
        </p:txBody>
      </p:sp>
      <p:sp>
        <p:nvSpPr>
          <p:cNvPr id="9" name="Footer Placeholder 8"/>
          <p:cNvSpPr>
            <a:spLocks noGrp="1"/>
          </p:cNvSpPr>
          <p:nvPr>
            <p:ph type="ftr" sz="quarter" idx="11"/>
          </p:nvPr>
        </p:nvSpPr>
        <p:spPr/>
        <p:txBody>
          <a:bodyPr/>
          <a:lstStyle/>
          <a:p>
            <a:r>
              <a:rPr lang="en-US"/>
              <a:t>Clarketal Lunar Cubesat Cluster</a:t>
            </a:r>
            <a:endParaRPr lang="en-US" dirty="0"/>
          </a:p>
        </p:txBody>
      </p:sp>
      <p:sp>
        <p:nvSpPr>
          <p:cNvPr id="10" name="Slide Number Placeholder 9"/>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CDW 2018</a:t>
            </a:r>
          </a:p>
        </p:txBody>
      </p:sp>
      <p:sp>
        <p:nvSpPr>
          <p:cNvPr id="6" name="Footer Placeholder 5"/>
          <p:cNvSpPr>
            <a:spLocks noGrp="1"/>
          </p:cNvSpPr>
          <p:nvPr>
            <p:ph type="ftr" sz="quarter" idx="11"/>
          </p:nvPr>
        </p:nvSpPr>
        <p:spPr/>
        <p:txBody>
          <a:bodyPr/>
          <a:lstStyle/>
          <a:p>
            <a:r>
              <a:rPr lang="en-US"/>
              <a:t>Clarketal Lunar Cubesat Cluster</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CDW 2018</a:t>
            </a:r>
          </a:p>
        </p:txBody>
      </p:sp>
      <p:sp>
        <p:nvSpPr>
          <p:cNvPr id="6" name="Footer Placeholder 5"/>
          <p:cNvSpPr>
            <a:spLocks noGrp="1"/>
          </p:cNvSpPr>
          <p:nvPr>
            <p:ph type="ftr" sz="quarter" idx="11"/>
          </p:nvPr>
        </p:nvSpPr>
        <p:spPr/>
        <p:txBody>
          <a:bodyPr/>
          <a:lstStyle/>
          <a:p>
            <a:r>
              <a:rPr lang="en-US"/>
              <a:t>Clarketal Lunar Cubesat Cluster</a:t>
            </a:r>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CDW 2018</a:t>
            </a:r>
          </a:p>
        </p:txBody>
      </p:sp>
      <p:sp>
        <p:nvSpPr>
          <p:cNvPr id="5" name="Footer Placeholder 4"/>
          <p:cNvSpPr>
            <a:spLocks noGrp="1"/>
          </p:cNvSpPr>
          <p:nvPr>
            <p:ph type="ftr" sz="quarter" idx="11"/>
          </p:nvPr>
        </p:nvSpPr>
        <p:spPr/>
        <p:txBody>
          <a:bodyPr/>
          <a:lstStyle/>
          <a:p>
            <a:r>
              <a:rPr lang="en-US"/>
              <a:t>Clarketal Lunar Cubesat Cluster</a:t>
            </a:r>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CDW 2018</a:t>
            </a:r>
            <a:endParaRPr lang="en-US" dirty="0"/>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Clarketal Lunar Cubesat Cluster</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www.nas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nul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jp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 Id="rId9"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tiff"/><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tiff"/><Relationship Id="rId1" Type="http://schemas.openxmlformats.org/officeDocument/2006/relationships/slideLayout" Target="../slideLayouts/slideLayout7.xml"/><Relationship Id="rId4" Type="http://schemas.openxmlformats.org/officeDocument/2006/relationships/image" Target="../media/image44.tiff"/></Relationships>
</file>

<file path=ppt/slides/_rels/slide22.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tiff"/><Relationship Id="rId1" Type="http://schemas.openxmlformats.org/officeDocument/2006/relationships/slideLayout" Target="../slideLayouts/slideLayout7.xml"/><Relationship Id="rId4" Type="http://schemas.openxmlformats.org/officeDocument/2006/relationships/image" Target="../media/image47.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1938992"/>
          </a:xfrm>
          <a:prstGeom prst="rect">
            <a:avLst/>
          </a:prstGeom>
          <a:solidFill>
            <a:schemeClr val="bg1">
              <a:alpha val="50000"/>
            </a:schemeClr>
          </a:solidFill>
        </p:spPr>
        <p:txBody>
          <a:bodyPr wrap="square" lIns="91440" tIns="45720" rIns="91440" bIns="45720" rtlCol="0">
            <a:spAutoFit/>
          </a:bodyPr>
          <a:lstStyle/>
          <a:p>
            <a:pPr algn="ctr"/>
            <a:r>
              <a:rPr lang="en-US" sz="2000" b="1"/>
              <a:t>The Lunar Ice Cube Missions</a:t>
            </a:r>
            <a:endParaRPr lang="en-US" sz="2000">
              <a:effectLst/>
            </a:endParaRPr>
          </a:p>
          <a:p>
            <a:pPr algn="ctr"/>
            <a:endParaRPr lang="en-US" sz="2000" dirty="0"/>
          </a:p>
          <a:p>
            <a:pPr algn="ctr"/>
            <a:r>
              <a:rPr lang="en-US" sz="2000" dirty="0"/>
              <a:t>P.E. Clark (CalTech/JPL), </a:t>
            </a:r>
          </a:p>
          <a:p>
            <a:pPr algn="ctr"/>
            <a:r>
              <a:rPr lang="en-US" sz="2000" dirty="0"/>
              <a:t>B.Malphrus (Morehead State University), </a:t>
            </a:r>
          </a:p>
          <a:p>
            <a:pPr algn="ctr"/>
            <a:r>
              <a:rPr lang="en-US" sz="2000" dirty="0"/>
              <a:t>W. Farrell, N. Petro, R. MacDowall, T. Hurford, and C. Brambora (NASA/GSFC) </a:t>
            </a:r>
          </a:p>
          <a:p>
            <a:pPr algn="ctr"/>
            <a:r>
              <a:rPr lang="en-US" sz="2000" dirty="0"/>
              <a:t>and members of the Lunar ICe Cube Team</a:t>
            </a:r>
          </a:p>
        </p:txBody>
      </p:sp>
      <p:sp>
        <p:nvSpPr>
          <p:cNvPr id="6" name="Footer Placeholder 5"/>
          <p:cNvSpPr>
            <a:spLocks noGrp="1"/>
          </p:cNvSpPr>
          <p:nvPr>
            <p:ph type="ftr" sz="quarter" idx="11"/>
          </p:nvPr>
        </p:nvSpPr>
        <p:spPr>
          <a:xfrm>
            <a:off x="2707778" y="6561305"/>
            <a:ext cx="3725819" cy="265996"/>
          </a:xfrm>
        </p:spPr>
        <p:txBody>
          <a:bodyPr/>
          <a:lstStyle/>
          <a:p>
            <a:r>
              <a:rPr lang="en-US"/>
              <a:t>Clarketal Lunar Cubesat Cluster</a:t>
            </a:r>
            <a:endParaRPr lang="en-US" dirty="0"/>
          </a:p>
        </p:txBody>
      </p:sp>
      <p:sp>
        <p:nvSpPr>
          <p:cNvPr id="7" name="Slide Number Placeholder 6"/>
          <p:cNvSpPr>
            <a:spLocks noGrp="1"/>
          </p:cNvSpPr>
          <p:nvPr>
            <p:ph type="sldNum" sz="quarter" idx="12"/>
          </p:nvPr>
        </p:nvSpPr>
        <p:spPr>
          <a:xfrm>
            <a:off x="6553200" y="6561305"/>
            <a:ext cx="2133600" cy="265996"/>
          </a:xfrm>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a:xfrm>
            <a:off x="457200" y="6561305"/>
            <a:ext cx="2133600" cy="250878"/>
          </a:xfrm>
        </p:spPr>
        <p:txBody>
          <a:bodyPr/>
          <a:lstStyle/>
          <a:p>
            <a:r>
              <a:rPr lang="en-US"/>
              <a:t>CDW 2018</a:t>
            </a:r>
          </a:p>
        </p:txBody>
      </p:sp>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8" y="5474373"/>
            <a:ext cx="1018032" cy="841248"/>
          </a:xfrm>
          <a:prstGeom prst="rect">
            <a:avLst/>
          </a:prstGeom>
        </p:spPr>
      </p:pic>
      <p:sp>
        <p:nvSpPr>
          <p:cNvPr id="10" name="Footer Placeholder 3"/>
          <p:cNvSpPr txBox="1">
            <a:spLocks/>
          </p:cNvSpPr>
          <p:nvPr/>
        </p:nvSpPr>
        <p:spPr>
          <a:xfrm>
            <a:off x="5113014" y="4180946"/>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California</a:t>
            </a:r>
          </a:p>
          <a:p>
            <a:endParaRPr lang="en-US" b="1" dirty="0">
              <a:solidFill>
                <a:srgbClr val="000000"/>
              </a:solidFill>
              <a:latin typeface="Arial" charset="0"/>
            </a:endParaRPr>
          </a:p>
          <a:p>
            <a:r>
              <a:rPr lang="en-US" b="1" dirty="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  2016. All rights reserved.</a:t>
            </a:r>
          </a:p>
          <a:p>
            <a:pPr>
              <a:lnSpc>
                <a:spcPts val="2038"/>
              </a:lnSpc>
            </a:pPr>
            <a:r>
              <a:rPr lang="en-US" sz="1050" dirty="0">
                <a:solidFill>
                  <a:srgbClr val="000000"/>
                </a:solidFill>
                <a:latin typeface="Arial" charset="0"/>
              </a:rPr>
              <a:t>Government sponsorship acknowledged.</a:t>
            </a:r>
            <a:endParaRPr lang="en-US" dirty="0">
              <a:solidFill>
                <a:srgbClr val="000000"/>
              </a:solidFill>
            </a:endParaRPr>
          </a:p>
        </p:txBody>
      </p:sp>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1193680" y="5481725"/>
            <a:ext cx="3744240" cy="738664"/>
          </a:xfrm>
          <a:prstGeom prst="rect">
            <a:avLst/>
          </a:prstGeom>
          <a:noFill/>
        </p:spPr>
        <p:txBody>
          <a:bodyPr wrap="square" rtlCol="0">
            <a:spAutoFit/>
          </a:bodyPr>
          <a:lstStyle/>
          <a:p>
            <a:r>
              <a:rPr lang="en-US" sz="2400" b="1" dirty="0"/>
              <a:t>Jet Propulsion Laboratory</a:t>
            </a:r>
          </a:p>
          <a:p>
            <a:r>
              <a:rPr lang="en-US" dirty="0"/>
              <a:t>California Institute of Technology</a:t>
            </a:r>
          </a:p>
        </p:txBody>
      </p:sp>
      <p:pic>
        <p:nvPicPr>
          <p:cNvPr id="15" name="Picture 14">
            <a:extLst>
              <a:ext uri="{FF2B5EF4-FFF2-40B4-BE49-F238E27FC236}">
                <a16:creationId xmlns:a16="http://schemas.microsoft.com/office/drawing/2014/main" id="{CDDA5AF5-D191-4B45-AE63-D389649514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963" y="2636851"/>
            <a:ext cx="9144000" cy="2250015"/>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51E9643-65B3-4D4B-BD1E-6D67C507335B}"/>
              </a:ext>
            </a:extLst>
          </p:cNvPr>
          <p:cNvPicPr>
            <a:picLocks noChangeAspect="1"/>
          </p:cNvPicPr>
          <p:nvPr/>
        </p:nvPicPr>
        <p:blipFill>
          <a:blip r:embed="rId2"/>
          <a:stretch>
            <a:fillRect/>
          </a:stretch>
        </p:blipFill>
        <p:spPr>
          <a:xfrm>
            <a:off x="5498014" y="85490"/>
            <a:ext cx="3308056" cy="4493962"/>
          </a:xfrm>
          <a:prstGeom prst="rect">
            <a:avLst/>
          </a:prstGeom>
        </p:spPr>
      </p:pic>
      <p:sp>
        <p:nvSpPr>
          <p:cNvPr id="2" name="Date Placeholder 1"/>
          <p:cNvSpPr>
            <a:spLocks noGrp="1"/>
          </p:cNvSpPr>
          <p:nvPr>
            <p:ph type="dt" sz="half" idx="10"/>
          </p:nvPr>
        </p:nvSpPr>
        <p:spPr/>
        <p:txBody>
          <a:bodyPr/>
          <a:lstStyle/>
          <a:p>
            <a:r>
              <a:rPr lang="en-US"/>
              <a:t>CDW 2018</a:t>
            </a:r>
            <a:endParaRPr lang="en-US" dirty="0"/>
          </a:p>
        </p:txBody>
      </p:sp>
      <p:sp>
        <p:nvSpPr>
          <p:cNvPr id="3" name="Footer Placeholder 2"/>
          <p:cNvSpPr>
            <a:spLocks noGrp="1"/>
          </p:cNvSpPr>
          <p:nvPr>
            <p:ph type="ftr" sz="quarter" idx="11"/>
          </p:nvPr>
        </p:nvSpPr>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2</a:t>
            </a:fld>
            <a:endParaRPr lang="en-US"/>
          </a:p>
        </p:txBody>
      </p:sp>
      <p:sp>
        <p:nvSpPr>
          <p:cNvPr id="5" name="TextBox 4"/>
          <p:cNvSpPr txBox="1"/>
          <p:nvPr/>
        </p:nvSpPr>
        <p:spPr>
          <a:xfrm>
            <a:off x="62176" y="243511"/>
            <a:ext cx="5256300" cy="6647974"/>
          </a:xfrm>
          <a:prstGeom prst="rect">
            <a:avLst/>
          </a:prstGeom>
          <a:solidFill>
            <a:schemeClr val="bg1">
              <a:alpha val="50000"/>
            </a:schemeClr>
          </a:solidFill>
        </p:spPr>
        <p:txBody>
          <a:bodyPr wrap="square" rtlCol="0">
            <a:spAutoFit/>
          </a:bodyPr>
          <a:lstStyle/>
          <a:p>
            <a:pPr>
              <a:defRPr/>
            </a:pPr>
            <a:r>
              <a:rPr lang="en-US" sz="2000" b="1" dirty="0">
                <a:solidFill>
                  <a:srgbClr val="000000"/>
                </a:solidFill>
                <a:latin typeface="Arial" charset="0"/>
              </a:rPr>
              <a:t>Current Status</a:t>
            </a:r>
          </a:p>
          <a:p>
            <a:pPr>
              <a:defRPr/>
            </a:pPr>
            <a:endParaRPr lang="en-US" sz="2000" b="1" dirty="0">
              <a:solidFill>
                <a:srgbClr val="000000"/>
              </a:solidFill>
              <a:latin typeface="Arial" charset="0"/>
            </a:endParaRPr>
          </a:p>
          <a:p>
            <a:pPr lvl="0" defTabSz="914400" fontAlgn="base">
              <a:spcBef>
                <a:spcPct val="0"/>
              </a:spcBef>
              <a:spcAft>
                <a:spcPct val="0"/>
              </a:spcAft>
              <a:defRPr/>
            </a:pPr>
            <a:r>
              <a:rPr lang="en-US" dirty="0"/>
              <a:t>EM1 Launch now 2020.</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Lunar Ice Cube, Lunar Flashlight, LunaHMap all passed CDR.</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Publications (Source): Online Presentations, Short papers for all three from 2015 at LPSC, LEAG, and Interplanetary SmallSat Conference. Papers, Clark et al, 2016, SPIE Optics on Lunar Ice Cube; Vinckier et al, 2017, SPIE Optics, and Imken et al, 2017, IEEE on Lunar Flashlight. </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For Lunar Ice Cube Science:</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All critical / long-lead Flight hardware has been ordered.</a:t>
            </a:r>
          </a:p>
          <a:p>
            <a:pPr lvl="0" defTabSz="914400" fontAlgn="base">
              <a:spcBef>
                <a:spcPct val="0"/>
              </a:spcBef>
              <a:spcAft>
                <a:spcPct val="0"/>
              </a:spcAft>
              <a:defRPr/>
            </a:pPr>
            <a:endParaRPr lang="en-US" sz="800" dirty="0"/>
          </a:p>
          <a:p>
            <a:pPr lvl="0" defTabSz="914400" fontAlgn="base">
              <a:spcBef>
                <a:spcPct val="0"/>
              </a:spcBef>
              <a:spcAft>
                <a:spcPct val="0"/>
              </a:spcAft>
              <a:defRPr/>
            </a:pPr>
            <a:r>
              <a:rPr lang="en-US" dirty="0" err="1"/>
              <a:t>FlatSat</a:t>
            </a:r>
            <a:r>
              <a:rPr lang="en-US" dirty="0"/>
              <a:t> with non rad-hard subsystems and emulators is close to completion.</a:t>
            </a:r>
          </a:p>
          <a:p>
            <a:pPr lvl="0" defTabSz="914400" fontAlgn="base">
              <a:spcBef>
                <a:spcPct val="0"/>
              </a:spcBef>
              <a:spcAft>
                <a:spcPct val="0"/>
              </a:spcAft>
              <a:defRPr/>
            </a:pPr>
            <a:endParaRPr lang="en-US" dirty="0"/>
          </a:p>
          <a:p>
            <a:pPr lvl="0" defTabSz="914400" fontAlgn="base">
              <a:spcBef>
                <a:spcPct val="0"/>
              </a:spcBef>
              <a:spcAft>
                <a:spcPct val="0"/>
              </a:spcAft>
              <a:defRPr/>
            </a:pPr>
            <a:r>
              <a:rPr lang="en-US" dirty="0"/>
              <a:t>Development and testing Data System beginning this summer.</a:t>
            </a:r>
          </a:p>
        </p:txBody>
      </p:sp>
      <p:pic>
        <p:nvPicPr>
          <p:cNvPr id="9" name="Picture 8">
            <a:extLst>
              <a:ext uri="{FF2B5EF4-FFF2-40B4-BE49-F238E27FC236}">
                <a16:creationId xmlns:a16="http://schemas.microsoft.com/office/drawing/2014/main" id="{173974E8-763A-6046-96FB-3B0D3657426C}"/>
              </a:ext>
            </a:extLst>
          </p:cNvPr>
          <p:cNvPicPr>
            <a:picLocks noChangeAspect="1"/>
          </p:cNvPicPr>
          <p:nvPr/>
        </p:nvPicPr>
        <p:blipFill>
          <a:blip r:embed="rId3"/>
          <a:stretch>
            <a:fillRect/>
          </a:stretch>
        </p:blipFill>
        <p:spPr>
          <a:xfrm>
            <a:off x="5605857" y="1516612"/>
            <a:ext cx="3368324" cy="449248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9829" y="2226293"/>
            <a:ext cx="3309371" cy="4477142"/>
          </a:xfrm>
          <a:prstGeom prst="rect">
            <a:avLst/>
          </a:prstGeom>
        </p:spPr>
      </p:pic>
    </p:spTree>
    <p:extLst>
      <p:ext uri="{BB962C8B-B14F-4D97-AF65-F5344CB8AC3E}">
        <p14:creationId xmlns:p14="http://schemas.microsoft.com/office/powerpoint/2010/main" val="317647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E4050F-DD7D-6347-9790-2890E09394A2}"/>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EDFB1701-383D-914A-9C72-6201B89F9702}"/>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2D86A230-9A81-5A45-B284-4227B0BE1860}"/>
              </a:ext>
            </a:extLst>
          </p:cNvPr>
          <p:cNvSpPr>
            <a:spLocks noGrp="1"/>
          </p:cNvSpPr>
          <p:nvPr>
            <p:ph type="sldNum" sz="quarter" idx="12"/>
          </p:nvPr>
        </p:nvSpPr>
        <p:spPr/>
        <p:txBody>
          <a:bodyPr/>
          <a:lstStyle/>
          <a:p>
            <a:fld id="{61DB02BC-888A-9449-ADDC-9153D0D66787}" type="slidenum">
              <a:rPr lang="en-US" smtClean="0"/>
              <a:t>3</a:t>
            </a:fld>
            <a:endParaRPr lang="en-US"/>
          </a:p>
        </p:txBody>
      </p:sp>
      <p:graphicFrame>
        <p:nvGraphicFramePr>
          <p:cNvPr id="5" name="Table 4">
            <a:extLst>
              <a:ext uri="{FF2B5EF4-FFF2-40B4-BE49-F238E27FC236}">
                <a16:creationId xmlns:a16="http://schemas.microsoft.com/office/drawing/2014/main" id="{424C6216-F874-6B4B-AB7C-B34AF46E70AF}"/>
              </a:ext>
            </a:extLst>
          </p:cNvPr>
          <p:cNvGraphicFramePr>
            <a:graphicFrameLocks noGrp="1"/>
          </p:cNvGraphicFramePr>
          <p:nvPr>
            <p:extLst>
              <p:ext uri="{D42A27DB-BD31-4B8C-83A1-F6EECF244321}">
                <p14:modId xmlns:p14="http://schemas.microsoft.com/office/powerpoint/2010/main" val="3702191119"/>
              </p:ext>
            </p:extLst>
          </p:nvPr>
        </p:nvGraphicFramePr>
        <p:xfrm>
          <a:off x="365760" y="822235"/>
          <a:ext cx="8321040" cy="3700272"/>
        </p:xfrm>
        <a:graphic>
          <a:graphicData uri="http://schemas.openxmlformats.org/drawingml/2006/table">
            <a:tbl>
              <a:tblPr firstRow="1" bandRow="1">
                <a:tableStyleId>{5940675A-B579-460E-94D1-54222C63F5DA}</a:tableStyleId>
              </a:tblPr>
              <a:tblGrid>
                <a:gridCol w="6296297">
                  <a:extLst>
                    <a:ext uri="{9D8B030D-6E8A-4147-A177-3AD203B41FA5}">
                      <a16:colId xmlns:a16="http://schemas.microsoft.com/office/drawing/2014/main" val="2816465555"/>
                    </a:ext>
                  </a:extLst>
                </a:gridCol>
                <a:gridCol w="2024743">
                  <a:extLst>
                    <a:ext uri="{9D8B030D-6E8A-4147-A177-3AD203B41FA5}">
                      <a16:colId xmlns:a16="http://schemas.microsoft.com/office/drawing/2014/main" val="1306619236"/>
                    </a:ext>
                  </a:extLst>
                </a:gridCol>
              </a:tblGrid>
              <a:tr h="261982">
                <a:tc>
                  <a:txBody>
                    <a:bodyPr/>
                    <a:lstStyle/>
                    <a:p>
                      <a:r>
                        <a:rPr lang="en-US" sz="1400"/>
                        <a:t>Relevance to NASA</a:t>
                      </a:r>
                    </a:p>
                  </a:txBody>
                  <a:tcPr marL="18288" marR="18288" marT="18288" marB="18288">
                    <a:solidFill>
                      <a:schemeClr val="bg1"/>
                    </a:solidFill>
                  </a:tcPr>
                </a:tc>
                <a:tc>
                  <a:txBody>
                    <a:bodyPr/>
                    <a:lstStyle/>
                    <a:p>
                      <a:r>
                        <a:rPr lang="en-US" sz="1400"/>
                        <a:t>Growing Evidence for Global Distribution</a:t>
                      </a:r>
                    </a:p>
                  </a:txBody>
                  <a:tcPr marL="18288" marR="18288" marT="18288" marB="18288">
                    <a:solidFill>
                      <a:schemeClr val="bg1"/>
                    </a:solidFill>
                  </a:tcPr>
                </a:tc>
                <a:extLst>
                  <a:ext uri="{0D108BD9-81ED-4DB2-BD59-A6C34878D82A}">
                    <a16:rowId xmlns:a16="http://schemas.microsoft.com/office/drawing/2014/main" val="2254738050"/>
                  </a:ext>
                </a:extLst>
              </a:tr>
              <a:tr h="1112520">
                <a:tc>
                  <a:txBody>
                    <a:bodyPr/>
                    <a:lstStyle/>
                    <a:p>
                      <a:pPr marL="0" indent="0">
                        <a:defRPr/>
                      </a:pPr>
                      <a:r>
                        <a:rPr lang="en-US" sz="1400" b="1" dirty="0"/>
                        <a:t>HEOMD Strategic Knowledge Gaps: </a:t>
                      </a:r>
                    </a:p>
                    <a:p>
                      <a:pPr marL="0" indent="0">
                        <a:defRPr/>
                      </a:pPr>
                      <a:r>
                        <a:rPr lang="en-US" sz="1400" b="0" dirty="0"/>
                        <a:t>1) T</a:t>
                      </a:r>
                      <a:r>
                        <a:rPr lang="en-US" sz="1400" dirty="0"/>
                        <a:t>emporal Variability and Movement Dynamics of </a:t>
                      </a:r>
                      <a:r>
                        <a:rPr lang="en-US" sz="1400" b="1" dirty="0"/>
                        <a:t>Surface-Correlated OH and H2O </a:t>
                      </a:r>
                      <a:r>
                        <a:rPr lang="en-US" sz="1400" dirty="0"/>
                        <a:t>deposits toward permanently shadowed area retention (Lunar Ice Cube)</a:t>
                      </a:r>
                    </a:p>
                    <a:p>
                      <a:pPr marL="0" indent="0">
                        <a:defRPr/>
                      </a:pPr>
                      <a:endParaRPr lang="en-US" sz="1400" dirty="0"/>
                    </a:p>
                    <a:p>
                      <a:pPr marL="0" indent="0">
                        <a:defRPr/>
                      </a:pPr>
                      <a:r>
                        <a:rPr lang="en-US" sz="1400" dirty="0"/>
                        <a:t>2) Composition, Form and Distribution of </a:t>
                      </a:r>
                      <a:r>
                        <a:rPr lang="en-US" sz="1400" b="1" dirty="0"/>
                        <a:t>Polar Volatiles (Lunar Flashlight, LunaH Map)</a:t>
                      </a:r>
                    </a:p>
                    <a:p>
                      <a:pPr marL="0" indent="0">
                        <a:defRPr/>
                      </a:pPr>
                      <a:endParaRPr lang="en-US" sz="1400" dirty="0"/>
                    </a:p>
                    <a:p>
                      <a:pPr marL="0" indent="-1588">
                        <a:defRPr/>
                      </a:pPr>
                      <a:r>
                        <a:rPr lang="en-US" sz="1400" dirty="0"/>
                        <a:t>3)Quality/quantity/distribution/form of </a:t>
                      </a:r>
                      <a:r>
                        <a:rPr lang="en-US" sz="1400" b="1" dirty="0"/>
                        <a:t>H species and other volatiles</a:t>
                      </a:r>
                      <a:r>
                        <a:rPr lang="en-US" sz="1400" dirty="0"/>
                        <a:t> in </a:t>
                      </a:r>
                      <a:r>
                        <a:rPr lang="en-US" sz="1400" b="1" dirty="0"/>
                        <a:t>mare and highlands regolith (Lunar Ice Cube)</a:t>
                      </a:r>
                      <a:endParaRPr lang="en-US" sz="1400" dirty="0"/>
                    </a:p>
                    <a:p>
                      <a:endParaRPr lang="en-US" sz="1400"/>
                    </a:p>
                    <a:p>
                      <a:pPr marL="0" marR="0" indent="0" algn="l" defTabSz="457200" rtl="0" eaLnBrk="1" fontAlgn="auto" latinLnBrk="0" hangingPunct="1">
                        <a:lnSpc>
                          <a:spcPct val="100000"/>
                        </a:lnSpc>
                        <a:spcBef>
                          <a:spcPts val="0"/>
                        </a:spcBef>
                        <a:spcAft>
                          <a:spcPts val="0"/>
                        </a:spcAft>
                        <a:buClrTx/>
                        <a:buSzTx/>
                        <a:buFontTx/>
                        <a:buNone/>
                        <a:tabLst/>
                        <a:defRPr/>
                      </a:pPr>
                      <a:r>
                        <a:rPr lang="en-US" sz="1400" b="1">
                          <a:effectLst/>
                          <a:latin typeface="+mj-lt"/>
                          <a:ea typeface="MS Mincho" panose="02020609040205080304" pitchFamily="49" charset="-128"/>
                        </a:rPr>
                        <a:t>SMD Decadal Survey</a:t>
                      </a:r>
                      <a:r>
                        <a:rPr lang="en-US" sz="1400">
                          <a:effectLst/>
                          <a:latin typeface="+mj-lt"/>
                          <a:ea typeface="MS Mincho" panose="02020609040205080304" pitchFamily="49" charset="-128"/>
                        </a:rPr>
                        <a:t>: understanding solar system formation, and evolution of the </a:t>
                      </a:r>
                      <a:r>
                        <a:rPr lang="en-US" sz="1400" b="1">
                          <a:effectLst/>
                          <a:latin typeface="+mj-lt"/>
                          <a:ea typeface="MS Mincho" panose="02020609040205080304" pitchFamily="49" charset="-128"/>
                        </a:rPr>
                        <a:t>lunar</a:t>
                      </a:r>
                      <a:r>
                        <a:rPr lang="en-US" sz="1400">
                          <a:effectLst/>
                          <a:latin typeface="+mj-lt"/>
                          <a:ea typeface="MS Mincho" panose="02020609040205080304" pitchFamily="49" charset="-128"/>
                        </a:rPr>
                        <a:t> surface and atmosphere by further establishing the </a:t>
                      </a:r>
                      <a:r>
                        <a:rPr lang="en-US" sz="1400" b="1">
                          <a:effectLst/>
                          <a:latin typeface="+mj-lt"/>
                          <a:ea typeface="MS Mincho" panose="02020609040205080304" pitchFamily="49" charset="-128"/>
                        </a:rPr>
                        <a:t>role of surface volatiles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a:effectLst/>
                        <a:latin typeface="+mj-lt"/>
                        <a:ea typeface="MS Mincho" panose="02020609040205080304" pitchFamily="49"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a:solidFill>
                            <a:schemeClr val="tx1"/>
                          </a:solidFill>
                          <a:effectLst/>
                          <a:latin typeface="+mj-lt"/>
                          <a:ea typeface="+mn-ea"/>
                          <a:cs typeface="+mn-cs"/>
                        </a:rPr>
                        <a:t>SMD Scientific Context for Exploration of the Moon</a:t>
                      </a:r>
                      <a:r>
                        <a:rPr lang="en-US" sz="1400" kern="1200">
                          <a:solidFill>
                            <a:schemeClr val="tx1"/>
                          </a:solidFill>
                          <a:effectLst/>
                          <a:latin typeface="+mj-lt"/>
                          <a:ea typeface="+mn-ea"/>
                          <a:cs typeface="+mn-cs"/>
                        </a:rPr>
                        <a:t>: Using the Moon to study regolith, </a:t>
                      </a:r>
                      <a:r>
                        <a:rPr lang="en-US" sz="1400" b="1" kern="1200">
                          <a:solidFill>
                            <a:schemeClr val="tx1"/>
                          </a:solidFill>
                          <a:effectLst/>
                          <a:latin typeface="+mj-lt"/>
                          <a:ea typeface="+mn-ea"/>
                          <a:cs typeface="+mn-cs"/>
                        </a:rPr>
                        <a:t>exosphere (including water vapor)</a:t>
                      </a:r>
                      <a:r>
                        <a:rPr lang="en-US" sz="1400" kern="1200">
                          <a:solidFill>
                            <a:schemeClr val="tx1"/>
                          </a:solidFill>
                          <a:effectLst/>
                          <a:latin typeface="+mj-lt"/>
                          <a:ea typeface="+mn-ea"/>
                          <a:cs typeface="+mn-cs"/>
                        </a:rPr>
                        <a:t> processes on airless bodies</a:t>
                      </a:r>
                      <a:r>
                        <a:rPr lang="en-US" sz="1400" kern="1200">
                          <a:solidFill>
                            <a:schemeClr val="tx1"/>
                          </a:solidFill>
                          <a:effectLst/>
                          <a:latin typeface="+mn-lt"/>
                          <a:ea typeface="+mn-ea"/>
                          <a:cs typeface="+mn-cs"/>
                        </a:rPr>
                        <a:t> </a:t>
                      </a:r>
                      <a:endParaRPr lang="en-US" sz="1400">
                        <a:effectLst/>
                        <a:latin typeface="+mj-lt"/>
                        <a:ea typeface="MS Mincho" panose="02020609040205080304" pitchFamily="49" charset="-128"/>
                      </a:endParaRPr>
                    </a:p>
                  </a:txBody>
                  <a:tcPr marL="18288" marR="18288" marT="18288" marB="1828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surface ice near both poles (cold traps).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bound water in volcanic deposits.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Evidence for hydroxyl (OH) and water varying as function of of temperature (local time of day) and illumination (slope orientation) in 100's of PPM range. </a:t>
                      </a:r>
                    </a:p>
                  </a:txBody>
                  <a:tcPr marL="18288" marR="18288" marT="18288" marB="18288">
                    <a:solidFill>
                      <a:schemeClr val="bg1"/>
                    </a:solidFill>
                  </a:tcPr>
                </a:tc>
                <a:extLst>
                  <a:ext uri="{0D108BD9-81ED-4DB2-BD59-A6C34878D82A}">
                    <a16:rowId xmlns:a16="http://schemas.microsoft.com/office/drawing/2014/main" val="2091970560"/>
                  </a:ext>
                </a:extLst>
              </a:tr>
            </a:tbl>
          </a:graphicData>
        </a:graphic>
      </p:graphicFrame>
      <p:sp>
        <p:nvSpPr>
          <p:cNvPr id="6" name="TextBox 5">
            <a:extLst>
              <a:ext uri="{FF2B5EF4-FFF2-40B4-BE49-F238E27FC236}">
                <a16:creationId xmlns:a16="http://schemas.microsoft.com/office/drawing/2014/main" id="{16411620-D1B8-E14F-BEF1-37B6239FF05B}"/>
              </a:ext>
            </a:extLst>
          </p:cNvPr>
          <p:cNvSpPr txBox="1"/>
          <p:nvPr/>
        </p:nvSpPr>
        <p:spPr>
          <a:xfrm>
            <a:off x="3535679" y="222069"/>
            <a:ext cx="2303417" cy="369332"/>
          </a:xfrm>
          <a:prstGeom prst="rect">
            <a:avLst/>
          </a:prstGeom>
          <a:noFill/>
        </p:spPr>
        <p:txBody>
          <a:bodyPr wrap="square" rtlCol="0">
            <a:spAutoFit/>
          </a:bodyPr>
          <a:lstStyle/>
          <a:p>
            <a:r>
              <a:rPr lang="en-US" b="1"/>
              <a:t>Significance of Water </a:t>
            </a:r>
          </a:p>
        </p:txBody>
      </p:sp>
    </p:spTree>
    <p:extLst>
      <p:ext uri="{BB962C8B-B14F-4D97-AF65-F5344CB8AC3E}">
        <p14:creationId xmlns:p14="http://schemas.microsoft.com/office/powerpoint/2010/main" val="272292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77AC8-FD30-784E-A663-A20BC2A15BC6}"/>
              </a:ext>
            </a:extLst>
          </p:cNvPr>
          <p:cNvPicPr>
            <a:picLocks noChangeAspect="1"/>
          </p:cNvPicPr>
          <p:nvPr/>
        </p:nvPicPr>
        <p:blipFill rotWithShape="1">
          <a:blip r:embed="rId2"/>
          <a:srcRect l="17139" b="18739"/>
          <a:stretch/>
        </p:blipFill>
        <p:spPr>
          <a:xfrm>
            <a:off x="279346" y="138242"/>
            <a:ext cx="3557158" cy="1786354"/>
          </a:xfrm>
          <a:prstGeom prst="rect">
            <a:avLst/>
          </a:prstGeom>
        </p:spPr>
      </p:pic>
      <p:pic>
        <p:nvPicPr>
          <p:cNvPr id="8" name="Picture 7">
            <a:extLst>
              <a:ext uri="{FF2B5EF4-FFF2-40B4-BE49-F238E27FC236}">
                <a16:creationId xmlns:a16="http://schemas.microsoft.com/office/drawing/2014/main" id="{2FB7EC80-6D40-3F4F-B116-F97805C96008}"/>
              </a:ext>
            </a:extLst>
          </p:cNvPr>
          <p:cNvPicPr>
            <a:picLocks noChangeAspect="1"/>
          </p:cNvPicPr>
          <p:nvPr/>
        </p:nvPicPr>
        <p:blipFill rotWithShape="1">
          <a:blip r:embed="rId3"/>
          <a:srcRect l="10487" t="8283" r="9228" b="13940"/>
          <a:stretch/>
        </p:blipFill>
        <p:spPr>
          <a:xfrm>
            <a:off x="4491729" y="377687"/>
            <a:ext cx="4500923" cy="5106794"/>
          </a:xfrm>
          <a:prstGeom prst="rect">
            <a:avLst/>
          </a:prstGeom>
        </p:spPr>
      </p:pic>
      <p:sp>
        <p:nvSpPr>
          <p:cNvPr id="2" name="TextBox 1">
            <a:extLst>
              <a:ext uri="{FF2B5EF4-FFF2-40B4-BE49-F238E27FC236}">
                <a16:creationId xmlns:a16="http://schemas.microsoft.com/office/drawing/2014/main" id="{0A874836-FD16-0448-B67B-514FA14BFF97}"/>
              </a:ext>
            </a:extLst>
          </p:cNvPr>
          <p:cNvSpPr txBox="1"/>
          <p:nvPr/>
        </p:nvSpPr>
        <p:spPr>
          <a:xfrm>
            <a:off x="4491729" y="4755734"/>
            <a:ext cx="4383914" cy="954107"/>
          </a:xfrm>
          <a:prstGeom prst="rect">
            <a:avLst/>
          </a:prstGeom>
          <a:solidFill>
            <a:schemeClr val="bg1"/>
          </a:solidFill>
        </p:spPr>
        <p:txBody>
          <a:bodyPr wrap="square" rtlCol="0">
            <a:spAutoFit/>
          </a:bodyPr>
          <a:lstStyle/>
          <a:p>
            <a:r>
              <a:rPr lang="en-US" sz="1400"/>
              <a:t>Water and Hydroxyl on Moon. Combined Red (Pyroxene), Green (Reflectance continuum), Blue (water and hydroxyl absorption) bands. Blue, Cyan, Magenta, Pink water indicators.  Chandrayaan M3, Pieters et al 2009</a:t>
            </a:r>
          </a:p>
        </p:txBody>
      </p:sp>
      <p:sp>
        <p:nvSpPr>
          <p:cNvPr id="3" name="TextBox 2">
            <a:extLst>
              <a:ext uri="{FF2B5EF4-FFF2-40B4-BE49-F238E27FC236}">
                <a16:creationId xmlns:a16="http://schemas.microsoft.com/office/drawing/2014/main" id="{2B651FC0-42EF-ED4A-BAE7-B28EE6FCCAF5}"/>
              </a:ext>
            </a:extLst>
          </p:cNvPr>
          <p:cNvSpPr txBox="1"/>
          <p:nvPr/>
        </p:nvSpPr>
        <p:spPr>
          <a:xfrm>
            <a:off x="279346" y="1914962"/>
            <a:ext cx="3557158" cy="954107"/>
          </a:xfrm>
          <a:prstGeom prst="rect">
            <a:avLst/>
          </a:prstGeom>
          <a:solidFill>
            <a:schemeClr val="bg1"/>
          </a:solidFill>
        </p:spPr>
        <p:txBody>
          <a:bodyPr wrap="square" rtlCol="0">
            <a:spAutoFit/>
          </a:bodyPr>
          <a:lstStyle/>
          <a:p>
            <a:r>
              <a:rPr lang="en-US" sz="1400"/>
              <a:t>Reflectance spectra showing water and hydroxyl aborption features (near 3 microns) depth as a function of latitude. Chandrayaan M3, Pieters et al 2009</a:t>
            </a:r>
          </a:p>
        </p:txBody>
      </p:sp>
      <p:pic>
        <p:nvPicPr>
          <p:cNvPr id="10" name="Picture 9">
            <a:extLst>
              <a:ext uri="{FF2B5EF4-FFF2-40B4-BE49-F238E27FC236}">
                <a16:creationId xmlns:a16="http://schemas.microsoft.com/office/drawing/2014/main" id="{BDDC3563-01C6-1D49-BF1C-EA7575084370}"/>
              </a:ext>
            </a:extLst>
          </p:cNvPr>
          <p:cNvPicPr>
            <a:picLocks noChangeAspect="1"/>
          </p:cNvPicPr>
          <p:nvPr/>
        </p:nvPicPr>
        <p:blipFill rotWithShape="1">
          <a:blip r:embed="rId4"/>
          <a:srcRect l="35244" t="41235" r="5380" b="18185"/>
          <a:stretch/>
        </p:blipFill>
        <p:spPr>
          <a:xfrm>
            <a:off x="225466" y="2780416"/>
            <a:ext cx="3670867" cy="3193002"/>
          </a:xfrm>
          <a:prstGeom prst="rect">
            <a:avLst/>
          </a:prstGeom>
        </p:spPr>
      </p:pic>
      <p:sp>
        <p:nvSpPr>
          <p:cNvPr id="11" name="TextBox 10">
            <a:extLst>
              <a:ext uri="{FF2B5EF4-FFF2-40B4-BE49-F238E27FC236}">
                <a16:creationId xmlns:a16="http://schemas.microsoft.com/office/drawing/2014/main" id="{994D2E50-28C1-234E-8624-59B5BA06B901}"/>
              </a:ext>
            </a:extLst>
          </p:cNvPr>
          <p:cNvSpPr txBox="1"/>
          <p:nvPr/>
        </p:nvSpPr>
        <p:spPr>
          <a:xfrm>
            <a:off x="279347" y="5903845"/>
            <a:ext cx="3557158" cy="738664"/>
          </a:xfrm>
          <a:prstGeom prst="rect">
            <a:avLst/>
          </a:prstGeom>
          <a:solidFill>
            <a:schemeClr val="bg1"/>
          </a:solidFill>
        </p:spPr>
        <p:txBody>
          <a:bodyPr wrap="square" rtlCol="0">
            <a:spAutoFit/>
          </a:bodyPr>
          <a:lstStyle/>
          <a:p>
            <a:r>
              <a:rPr lang="en-US" sz="1400"/>
              <a:t>Reflectance spectra with absorption feature strength correlated with time of day. Deep Impact Epoxi. Sunshine et al 2009</a:t>
            </a:r>
          </a:p>
        </p:txBody>
      </p:sp>
      <p:sp>
        <p:nvSpPr>
          <p:cNvPr id="4" name="Date Placeholder 3">
            <a:extLst>
              <a:ext uri="{FF2B5EF4-FFF2-40B4-BE49-F238E27FC236}">
                <a16:creationId xmlns:a16="http://schemas.microsoft.com/office/drawing/2014/main" id="{C14BCCDA-9D1E-A049-A091-2CFA46A9B1C2}"/>
              </a:ext>
            </a:extLst>
          </p:cNvPr>
          <p:cNvSpPr>
            <a:spLocks noGrp="1"/>
          </p:cNvSpPr>
          <p:nvPr>
            <p:ph type="dt" sz="half" idx="10"/>
          </p:nvPr>
        </p:nvSpPr>
        <p:spPr/>
        <p:txBody>
          <a:bodyPr/>
          <a:lstStyle/>
          <a:p>
            <a:r>
              <a:rPr lang="en-US"/>
              <a:t>CDW 2018</a:t>
            </a:r>
            <a:endParaRPr lang="en-US" dirty="0"/>
          </a:p>
        </p:txBody>
      </p:sp>
      <p:sp>
        <p:nvSpPr>
          <p:cNvPr id="5" name="Footer Placeholder 4">
            <a:extLst>
              <a:ext uri="{FF2B5EF4-FFF2-40B4-BE49-F238E27FC236}">
                <a16:creationId xmlns:a16="http://schemas.microsoft.com/office/drawing/2014/main" id="{D68AE654-A219-614C-BCC8-C821C3239EEE}"/>
              </a:ext>
            </a:extLst>
          </p:cNvPr>
          <p:cNvSpPr>
            <a:spLocks noGrp="1"/>
          </p:cNvSpPr>
          <p:nvPr>
            <p:ph type="ftr" sz="quarter" idx="11"/>
          </p:nvPr>
        </p:nvSpPr>
        <p:spPr/>
        <p:txBody>
          <a:bodyPr/>
          <a:lstStyle/>
          <a:p>
            <a:r>
              <a:rPr lang="en-US"/>
              <a:t>Clarketal Lunar Cubesat Cluster</a:t>
            </a:r>
            <a:endParaRPr lang="en-US" dirty="0"/>
          </a:p>
        </p:txBody>
      </p:sp>
      <p:sp>
        <p:nvSpPr>
          <p:cNvPr id="6" name="Slide Number Placeholder 5">
            <a:extLst>
              <a:ext uri="{FF2B5EF4-FFF2-40B4-BE49-F238E27FC236}">
                <a16:creationId xmlns:a16="http://schemas.microsoft.com/office/drawing/2014/main" id="{5E3F6A1A-B193-4143-B277-21EA91E651B8}"/>
              </a:ext>
            </a:extLst>
          </p:cNvPr>
          <p:cNvSpPr>
            <a:spLocks noGrp="1"/>
          </p:cNvSpPr>
          <p:nvPr>
            <p:ph type="sldNum" sz="quarter" idx="12"/>
          </p:nvPr>
        </p:nvSpPr>
        <p:spPr/>
        <p:txBody>
          <a:bodyPr/>
          <a:lstStyle/>
          <a:p>
            <a:fld id="{61DB02BC-888A-9449-ADDC-9153D0D66787}" type="slidenum">
              <a:rPr lang="en-US" smtClean="0"/>
              <a:t>4</a:t>
            </a:fld>
            <a:endParaRPr lang="en-US"/>
          </a:p>
        </p:txBody>
      </p:sp>
      <p:sp>
        <p:nvSpPr>
          <p:cNvPr id="12" name="TextBox 11">
            <a:extLst>
              <a:ext uri="{FF2B5EF4-FFF2-40B4-BE49-F238E27FC236}">
                <a16:creationId xmlns:a16="http://schemas.microsoft.com/office/drawing/2014/main" id="{354D10FD-8772-694B-A91B-EF1D5391C32E}"/>
              </a:ext>
            </a:extLst>
          </p:cNvPr>
          <p:cNvSpPr txBox="1"/>
          <p:nvPr/>
        </p:nvSpPr>
        <p:spPr>
          <a:xfrm>
            <a:off x="5098672" y="8355"/>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105462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7D19AA-88C9-5544-906F-632FC7180378}"/>
              </a:ext>
            </a:extLst>
          </p:cNvPr>
          <p:cNvPicPr>
            <a:picLocks noChangeAspect="1"/>
          </p:cNvPicPr>
          <p:nvPr/>
        </p:nvPicPr>
        <p:blipFill rotWithShape="1">
          <a:blip r:embed="rId2"/>
          <a:srcRect l="17866" r="15348" b="15518"/>
          <a:stretch/>
        </p:blipFill>
        <p:spPr>
          <a:xfrm>
            <a:off x="5527615" y="565946"/>
            <a:ext cx="3397547" cy="2634454"/>
          </a:xfrm>
          <a:prstGeom prst="rect">
            <a:avLst/>
          </a:prstGeom>
        </p:spPr>
      </p:pic>
      <p:sp>
        <p:nvSpPr>
          <p:cNvPr id="3" name="TextBox 2">
            <a:extLst>
              <a:ext uri="{FF2B5EF4-FFF2-40B4-BE49-F238E27FC236}">
                <a16:creationId xmlns:a16="http://schemas.microsoft.com/office/drawing/2014/main" id="{93ED1995-9E17-4246-A446-42866D1AF00A}"/>
              </a:ext>
            </a:extLst>
          </p:cNvPr>
          <p:cNvSpPr txBox="1"/>
          <p:nvPr/>
        </p:nvSpPr>
        <p:spPr>
          <a:xfrm>
            <a:off x="5527615" y="3200399"/>
            <a:ext cx="3397547" cy="2031325"/>
          </a:xfrm>
          <a:prstGeom prst="rect">
            <a:avLst/>
          </a:prstGeom>
          <a:solidFill>
            <a:schemeClr val="bg1"/>
          </a:solidFill>
        </p:spPr>
        <p:txBody>
          <a:bodyPr wrap="square" rtlCol="0">
            <a:spAutoFit/>
          </a:bodyPr>
          <a:lstStyle/>
          <a:p>
            <a:r>
              <a:rPr lang="en-US" sz="1400" dirty="0"/>
              <a:t>Map of 2.85 u Effective Single Particle Absorption Thickness (ESPAT) derived from M3 at low lunar latitudes. Features apparently associated with pyroclastic deposits, lending credence to hypothesis of volatile-rich (hundreds ppm) sources in mantle.  A aristarchus; O orientale, RB Rima Bode, SG Sulpicius Gallus, TL Taur-Littrow.   Milliken and Li, 2017. </a:t>
            </a:r>
          </a:p>
        </p:txBody>
      </p:sp>
      <p:sp>
        <p:nvSpPr>
          <p:cNvPr id="4" name="TextBox 3">
            <a:extLst>
              <a:ext uri="{FF2B5EF4-FFF2-40B4-BE49-F238E27FC236}">
                <a16:creationId xmlns:a16="http://schemas.microsoft.com/office/drawing/2014/main" id="{3C46AD60-786C-BB48-B2A3-C10FF84458E3}"/>
              </a:ext>
            </a:extLst>
          </p:cNvPr>
          <p:cNvSpPr txBox="1"/>
          <p:nvPr/>
        </p:nvSpPr>
        <p:spPr>
          <a:xfrm>
            <a:off x="3643367" y="160473"/>
            <a:ext cx="3170028" cy="369332"/>
          </a:xfrm>
          <a:prstGeom prst="rect">
            <a:avLst/>
          </a:prstGeom>
          <a:noFill/>
        </p:spPr>
        <p:txBody>
          <a:bodyPr wrap="square" rtlCol="0">
            <a:spAutoFit/>
          </a:bodyPr>
          <a:lstStyle/>
          <a:p>
            <a:r>
              <a:rPr lang="en-US" b="1"/>
              <a:t>Evidence for Water</a:t>
            </a:r>
          </a:p>
        </p:txBody>
      </p:sp>
      <p:pic>
        <p:nvPicPr>
          <p:cNvPr id="6" name="Picture 5">
            <a:extLst>
              <a:ext uri="{FF2B5EF4-FFF2-40B4-BE49-F238E27FC236}">
                <a16:creationId xmlns:a16="http://schemas.microsoft.com/office/drawing/2014/main" id="{492B11A3-C7DF-7B49-95F8-1D0B6FA11B7A}"/>
              </a:ext>
            </a:extLst>
          </p:cNvPr>
          <p:cNvPicPr>
            <a:picLocks noChangeAspect="1"/>
          </p:cNvPicPr>
          <p:nvPr/>
        </p:nvPicPr>
        <p:blipFill>
          <a:blip r:embed="rId3"/>
          <a:stretch>
            <a:fillRect/>
          </a:stretch>
        </p:blipFill>
        <p:spPr>
          <a:xfrm>
            <a:off x="204301" y="565946"/>
            <a:ext cx="3990012" cy="5553745"/>
          </a:xfrm>
          <a:prstGeom prst="rect">
            <a:avLst/>
          </a:prstGeom>
        </p:spPr>
      </p:pic>
      <p:sp>
        <p:nvSpPr>
          <p:cNvPr id="5" name="TextBox 4">
            <a:extLst>
              <a:ext uri="{FF2B5EF4-FFF2-40B4-BE49-F238E27FC236}">
                <a16:creationId xmlns:a16="http://schemas.microsoft.com/office/drawing/2014/main" id="{A17180C6-C443-C343-ABA4-342DC01CDC8A}"/>
              </a:ext>
            </a:extLst>
          </p:cNvPr>
          <p:cNvSpPr txBox="1"/>
          <p:nvPr/>
        </p:nvSpPr>
        <p:spPr>
          <a:xfrm>
            <a:off x="204300" y="5081952"/>
            <a:ext cx="3990013" cy="1169551"/>
          </a:xfrm>
          <a:prstGeom prst="rect">
            <a:avLst/>
          </a:prstGeom>
          <a:solidFill>
            <a:schemeClr val="bg1"/>
          </a:solidFill>
        </p:spPr>
        <p:txBody>
          <a:bodyPr wrap="square" rtlCol="0">
            <a:spAutoFit/>
          </a:bodyPr>
          <a:lstStyle/>
          <a:p>
            <a:r>
              <a:rPr lang="en-US" sz="1400"/>
              <a:t>M3 calculated ESPAT estimated water content (Apollo landing sites in yellow) map (A), all longitude-averaged latitude profile (B), and +/- 35 degree latitude-averaged longitude profile (C). Li and Milliken, 2017.</a:t>
            </a:r>
          </a:p>
        </p:txBody>
      </p:sp>
      <p:sp>
        <p:nvSpPr>
          <p:cNvPr id="8" name="Date Placeholder 7">
            <a:extLst>
              <a:ext uri="{FF2B5EF4-FFF2-40B4-BE49-F238E27FC236}">
                <a16:creationId xmlns:a16="http://schemas.microsoft.com/office/drawing/2014/main" id="{4BB8F7E9-7952-594F-8FE1-938AAC3A4CE5}"/>
              </a:ext>
            </a:extLst>
          </p:cNvPr>
          <p:cNvSpPr>
            <a:spLocks noGrp="1"/>
          </p:cNvSpPr>
          <p:nvPr>
            <p:ph type="dt" sz="half" idx="10"/>
          </p:nvPr>
        </p:nvSpPr>
        <p:spPr/>
        <p:txBody>
          <a:bodyPr/>
          <a:lstStyle/>
          <a:p>
            <a:r>
              <a:rPr lang="en-US"/>
              <a:t>CDW 2018</a:t>
            </a:r>
            <a:endParaRPr lang="en-US" dirty="0"/>
          </a:p>
        </p:txBody>
      </p:sp>
      <p:sp>
        <p:nvSpPr>
          <p:cNvPr id="9" name="Footer Placeholder 8">
            <a:extLst>
              <a:ext uri="{FF2B5EF4-FFF2-40B4-BE49-F238E27FC236}">
                <a16:creationId xmlns:a16="http://schemas.microsoft.com/office/drawing/2014/main" id="{DA1D86F6-2115-AC4F-9F51-2AFC9F500084}"/>
              </a:ext>
            </a:extLst>
          </p:cNvPr>
          <p:cNvSpPr>
            <a:spLocks noGrp="1"/>
          </p:cNvSpPr>
          <p:nvPr>
            <p:ph type="ftr" sz="quarter" idx="11"/>
          </p:nvPr>
        </p:nvSpPr>
        <p:spPr/>
        <p:txBody>
          <a:bodyPr/>
          <a:lstStyle/>
          <a:p>
            <a:r>
              <a:rPr lang="en-US"/>
              <a:t>Clarketal Lunar Cubesat Cluster</a:t>
            </a:r>
            <a:endParaRPr lang="en-US" dirty="0"/>
          </a:p>
        </p:txBody>
      </p:sp>
      <p:sp>
        <p:nvSpPr>
          <p:cNvPr id="10" name="Slide Number Placeholder 9">
            <a:extLst>
              <a:ext uri="{FF2B5EF4-FFF2-40B4-BE49-F238E27FC236}">
                <a16:creationId xmlns:a16="http://schemas.microsoft.com/office/drawing/2014/main" id="{CD5D3022-60AF-A24D-AC1B-1A37D557C36B}"/>
              </a:ext>
            </a:extLst>
          </p:cNvPr>
          <p:cNvSpPr>
            <a:spLocks noGrp="1"/>
          </p:cNvSpPr>
          <p:nvPr>
            <p:ph type="sldNum" sz="quarter" idx="12"/>
          </p:nvPr>
        </p:nvSpPr>
        <p:spPr/>
        <p:txBody>
          <a:bodyPr/>
          <a:lstStyle/>
          <a:p>
            <a:fld id="{61DB02BC-888A-9449-ADDC-9153D0D66787}" type="slidenum">
              <a:rPr lang="en-US" smtClean="0"/>
              <a:t>5</a:t>
            </a:fld>
            <a:endParaRPr lang="en-US"/>
          </a:p>
        </p:txBody>
      </p:sp>
      <p:sp>
        <p:nvSpPr>
          <p:cNvPr id="12" name="TextBox 11">
            <a:extLst>
              <a:ext uri="{FF2B5EF4-FFF2-40B4-BE49-F238E27FC236}">
                <a16:creationId xmlns:a16="http://schemas.microsoft.com/office/drawing/2014/main" id="{8A01B740-7E80-D945-BA60-BC1A41BB0A45}"/>
              </a:ext>
            </a:extLst>
          </p:cNvPr>
          <p:cNvSpPr txBox="1"/>
          <p:nvPr/>
        </p:nvSpPr>
        <p:spPr>
          <a:xfrm>
            <a:off x="204300" y="5105041"/>
            <a:ext cx="3990013" cy="1169551"/>
          </a:xfrm>
          <a:prstGeom prst="rect">
            <a:avLst/>
          </a:prstGeom>
          <a:solidFill>
            <a:schemeClr val="bg1"/>
          </a:solidFill>
        </p:spPr>
        <p:txBody>
          <a:bodyPr wrap="square" rtlCol="0">
            <a:spAutoFit/>
          </a:bodyPr>
          <a:lstStyle/>
          <a:p>
            <a:r>
              <a:rPr lang="en-US" sz="1400"/>
              <a:t>M3 calculated ESPAT estimated water content (Apollo landing sites in yellow) map (A), all longitude-averaged latitude profile (B), and +/- 35 degree latitude-averaged longitude profile (C). Li and Milliken, 2017.</a:t>
            </a:r>
          </a:p>
        </p:txBody>
      </p:sp>
    </p:spTree>
    <p:extLst>
      <p:ext uri="{BB962C8B-B14F-4D97-AF65-F5344CB8AC3E}">
        <p14:creationId xmlns:p14="http://schemas.microsoft.com/office/powerpoint/2010/main" val="425055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538D64-3B18-D346-975F-7510DD6924CA}"/>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9C70E861-3808-7C49-B549-98A0272A7D48}"/>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E531B898-A0B4-B847-B633-E281517021DA}"/>
              </a:ext>
            </a:extLst>
          </p:cNvPr>
          <p:cNvSpPr>
            <a:spLocks noGrp="1"/>
          </p:cNvSpPr>
          <p:nvPr>
            <p:ph type="sldNum" sz="quarter" idx="12"/>
          </p:nvPr>
        </p:nvSpPr>
        <p:spPr/>
        <p:txBody>
          <a:bodyPr/>
          <a:lstStyle/>
          <a:p>
            <a:fld id="{61DB02BC-888A-9449-ADDC-9153D0D66787}" type="slidenum">
              <a:rPr lang="en-US" smtClean="0"/>
              <a:t>6</a:t>
            </a:fld>
            <a:endParaRPr lang="en-US"/>
          </a:p>
        </p:txBody>
      </p:sp>
      <p:pic>
        <p:nvPicPr>
          <p:cNvPr id="5" name="Picture 4">
            <a:extLst>
              <a:ext uri="{FF2B5EF4-FFF2-40B4-BE49-F238E27FC236}">
                <a16:creationId xmlns:a16="http://schemas.microsoft.com/office/drawing/2014/main" id="{6E43F1DE-FE39-4A48-ACA5-0F7DD28B0B42}"/>
              </a:ext>
            </a:extLst>
          </p:cNvPr>
          <p:cNvPicPr>
            <a:picLocks noChangeAspect="1"/>
          </p:cNvPicPr>
          <p:nvPr/>
        </p:nvPicPr>
        <p:blipFill>
          <a:blip r:embed="rId2"/>
          <a:stretch>
            <a:fillRect/>
          </a:stretch>
        </p:blipFill>
        <p:spPr>
          <a:xfrm>
            <a:off x="457200" y="149582"/>
            <a:ext cx="4487840" cy="3375809"/>
          </a:xfrm>
          <a:prstGeom prst="rect">
            <a:avLst/>
          </a:prstGeom>
        </p:spPr>
      </p:pic>
      <p:pic>
        <p:nvPicPr>
          <p:cNvPr id="6" name="Picture 5" descr="LCROSS volatiles table.png">
            <a:extLst>
              <a:ext uri="{FF2B5EF4-FFF2-40B4-BE49-F238E27FC236}">
                <a16:creationId xmlns:a16="http://schemas.microsoft.com/office/drawing/2014/main" id="{B2BD1D10-2A21-0D47-867B-40BC0DA1290D}"/>
              </a:ext>
            </a:extLst>
          </p:cNvPr>
          <p:cNvPicPr>
            <a:picLocks noChangeAspect="1"/>
          </p:cNvPicPr>
          <p:nvPr/>
        </p:nvPicPr>
        <p:blipFill rotWithShape="1">
          <a:blip r:embed="rId3">
            <a:extLst>
              <a:ext uri="{28A0092B-C50C-407E-A947-70E740481C1C}">
                <a14:useLocalDpi xmlns:a14="http://schemas.microsoft.com/office/drawing/2010/main" val="0"/>
              </a:ext>
            </a:extLst>
          </a:blip>
          <a:srcRect r="51740"/>
          <a:stretch/>
        </p:blipFill>
        <p:spPr>
          <a:xfrm>
            <a:off x="4882628" y="3573366"/>
            <a:ext cx="3981410" cy="2891989"/>
          </a:xfrm>
          <a:prstGeom prst="rect">
            <a:avLst/>
          </a:prstGeom>
        </p:spPr>
      </p:pic>
      <p:sp>
        <p:nvSpPr>
          <p:cNvPr id="7" name="TextBox 6">
            <a:extLst>
              <a:ext uri="{FF2B5EF4-FFF2-40B4-BE49-F238E27FC236}">
                <a16:creationId xmlns:a16="http://schemas.microsoft.com/office/drawing/2014/main" id="{FF99EF63-53FB-CD42-84F3-D4122A49172D}"/>
              </a:ext>
            </a:extLst>
          </p:cNvPr>
          <p:cNvSpPr txBox="1"/>
          <p:nvPr/>
        </p:nvSpPr>
        <p:spPr>
          <a:xfrm>
            <a:off x="5694010" y="149582"/>
            <a:ext cx="3170028" cy="369332"/>
          </a:xfrm>
          <a:prstGeom prst="rect">
            <a:avLst/>
          </a:prstGeom>
          <a:noFill/>
        </p:spPr>
        <p:txBody>
          <a:bodyPr wrap="square" rtlCol="0">
            <a:spAutoFit/>
          </a:bodyPr>
          <a:lstStyle/>
          <a:p>
            <a:r>
              <a:rPr lang="en-US" b="1"/>
              <a:t>Evidence for Water</a:t>
            </a:r>
          </a:p>
        </p:txBody>
      </p:sp>
    </p:spTree>
    <p:extLst>
      <p:ext uri="{BB962C8B-B14F-4D97-AF65-F5344CB8AC3E}">
        <p14:creationId xmlns:p14="http://schemas.microsoft.com/office/powerpoint/2010/main" val="200818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7</a:t>
            </a:fld>
            <a:endParaRPr lang="en-US"/>
          </a:p>
        </p:txBody>
      </p:sp>
      <p:sp>
        <p:nvSpPr>
          <p:cNvPr id="7" name="TextBox 6"/>
          <p:cNvSpPr txBox="1"/>
          <p:nvPr/>
        </p:nvSpPr>
        <p:spPr>
          <a:xfrm>
            <a:off x="906648" y="133340"/>
            <a:ext cx="7105973" cy="707886"/>
          </a:xfrm>
          <a:prstGeom prst="rect">
            <a:avLst/>
          </a:prstGeom>
          <a:noFill/>
        </p:spPr>
        <p:txBody>
          <a:bodyPr wrap="square" rtlCol="0">
            <a:spAutoFit/>
          </a:bodyPr>
          <a:lstStyle/>
          <a:p>
            <a:pPr algn="ctr"/>
            <a:r>
              <a:rPr lang="en-US" sz="2000" b="1" dirty="0"/>
              <a:t>Technology Goals</a:t>
            </a:r>
          </a:p>
          <a:p>
            <a:pPr algn="ctr"/>
            <a:r>
              <a:rPr lang="en-US" sz="2000" b="1" dirty="0"/>
              <a:t>Demonstrate Enabling Technologies for Interplanetary </a:t>
            </a:r>
            <a:r>
              <a:rPr lang="en-US" sz="2000" b="1" dirty="0" err="1"/>
              <a:t>Cubesats</a:t>
            </a:r>
            <a:endParaRPr lang="en-US" sz="2000" b="1" dirty="0"/>
          </a:p>
        </p:txBody>
      </p:sp>
      <p:sp>
        <p:nvSpPr>
          <p:cNvPr id="8" name="TextBox 7"/>
          <p:cNvSpPr txBox="1"/>
          <p:nvPr/>
        </p:nvSpPr>
        <p:spPr>
          <a:xfrm>
            <a:off x="293205" y="1549853"/>
            <a:ext cx="8557590" cy="3170099"/>
          </a:xfrm>
          <a:prstGeom prst="rect">
            <a:avLst/>
          </a:prstGeom>
          <a:solidFill>
            <a:schemeClr val="bg1"/>
          </a:solidFill>
        </p:spPr>
        <p:txBody>
          <a:bodyPr wrap="square" rtlCol="0">
            <a:spAutoFit/>
          </a:bodyPr>
          <a:lstStyle/>
          <a:p>
            <a:pPr marL="171450" lvl="0" indent="-171450" defTabSz="914400" fontAlgn="base">
              <a:spcBef>
                <a:spcPct val="0"/>
              </a:spcBef>
              <a:spcAft>
                <a:spcPct val="0"/>
              </a:spcAft>
              <a:buFont typeface="Arial" panose="020B0604020202020204" pitchFamily="34" charset="0"/>
              <a:buChar char="•"/>
              <a:defRPr/>
            </a:pPr>
            <a:r>
              <a:rPr lang="en-US" sz="2000" b="1" dirty="0" err="1"/>
              <a:t>Lunar Ice Cube and LunaH Map Busek</a:t>
            </a:r>
            <a:r>
              <a:rPr lang="en-US" sz="2000" dirty="0"/>
              <a:t> </a:t>
            </a:r>
            <a:r>
              <a:rPr lang="en-US" sz="2000" b="1" dirty="0"/>
              <a:t>BIT 3 </a:t>
            </a:r>
            <a:r>
              <a:rPr lang="en-US" sz="2000" dirty="0"/>
              <a:t>- High </a:t>
            </a:r>
            <a:r>
              <a:rPr lang="en-US" sz="2000" dirty="0" err="1"/>
              <a:t>isp</a:t>
            </a:r>
            <a:r>
              <a:rPr lang="en-US" sz="2000" dirty="0"/>
              <a:t> RF Ion Engine</a:t>
            </a:r>
          </a:p>
          <a:p>
            <a:pPr marL="171450" lvl="0" indent="-171450" defTabSz="914400" fontAlgn="base">
              <a:spcBef>
                <a:spcPct val="0"/>
              </a:spcBef>
              <a:spcAft>
                <a:spcPct val="0"/>
              </a:spcAft>
              <a:buFont typeface="Arial" panose="020B0604020202020204" pitchFamily="34" charset="0"/>
              <a:buChar char="•"/>
              <a:defRPr/>
            </a:pPr>
            <a:r>
              <a:rPr lang="en-US" sz="2000" b="1" dirty="0"/>
              <a:t>BIRCHES</a:t>
            </a:r>
            <a:r>
              <a:rPr lang="en-US" sz="2000" dirty="0"/>
              <a:t> Miniaturized (from OVIRS) broadband IR Spectrometer with integrated microcryocooler completely capturing the 3 micron region with several features of interest.</a:t>
            </a:r>
          </a:p>
          <a:p>
            <a:pPr marL="171450" lvl="0" indent="-171450" defTabSz="914400" fontAlgn="base">
              <a:spcBef>
                <a:spcPct val="0"/>
              </a:spcBef>
              <a:spcAft>
                <a:spcPct val="0"/>
              </a:spcAft>
              <a:buFont typeface="Arial" panose="020B0604020202020204" pitchFamily="34" charset="0"/>
              <a:buChar char="•"/>
              <a:defRPr/>
            </a:pPr>
            <a:r>
              <a:rPr lang="en-US" sz="2000" b="1" dirty="0"/>
              <a:t>Space Micro C&amp;DH- </a:t>
            </a:r>
            <a:r>
              <a:rPr lang="en-US" sz="2000" dirty="0"/>
              <a:t>Inexpensive Radiation-tolerant Subsystem</a:t>
            </a:r>
          </a:p>
          <a:p>
            <a:pPr marL="171450" lvl="0" indent="-171450" defTabSz="914400" fontAlgn="base">
              <a:spcBef>
                <a:spcPct val="0"/>
              </a:spcBef>
              <a:spcAft>
                <a:spcPct val="0"/>
              </a:spcAft>
              <a:buFont typeface="Arial" panose="020B0604020202020204" pitchFamily="34" charset="0"/>
              <a:buChar char="•"/>
              <a:defRPr/>
            </a:pPr>
            <a:r>
              <a:rPr lang="en-US" sz="2000" b="1" dirty="0"/>
              <a:t>Lunar Ice Cube and LunaH Map: BCT- XACT/-XB1 bus </a:t>
            </a:r>
            <a:r>
              <a:rPr lang="en-US" sz="2000" dirty="0"/>
              <a:t>ADCS (Star Tracker, Reaction Wheels</a:t>
            </a:r>
          </a:p>
          <a:p>
            <a:pPr marL="171450" lvl="0" indent="-171450" defTabSz="914400" fontAlgn="base">
              <a:spcBef>
                <a:spcPct val="0"/>
              </a:spcBef>
              <a:spcAft>
                <a:spcPct val="0"/>
              </a:spcAft>
              <a:buFont typeface="Arial" panose="020B0604020202020204" pitchFamily="34" charset="0"/>
              <a:buChar char="•"/>
              <a:defRPr/>
            </a:pPr>
            <a:r>
              <a:rPr lang="en-US" sz="2000" b="1" dirty="0"/>
              <a:t>Lunar Ice Cube and LunaH Map: JPL Iris v. 2.1 </a:t>
            </a:r>
            <a:r>
              <a:rPr lang="en-US" sz="2000" dirty="0"/>
              <a:t>Ranging Transceiver</a:t>
            </a:r>
          </a:p>
          <a:p>
            <a:pPr marL="171450" lvl="0" indent="-171450" defTabSz="914400" fontAlgn="base">
              <a:spcBef>
                <a:spcPct val="0"/>
              </a:spcBef>
              <a:spcAft>
                <a:spcPct val="0"/>
              </a:spcAft>
              <a:buFont typeface="Arial" panose="020B0604020202020204" pitchFamily="34" charset="0"/>
              <a:buChar char="•"/>
              <a:defRPr/>
            </a:pPr>
            <a:r>
              <a:rPr lang="en-US" sz="2000" dirty="0"/>
              <a:t>Planetary (PDS) Archiving on a limited budget</a:t>
            </a:r>
          </a:p>
          <a:p>
            <a:pPr marL="171450" lvl="0" indent="-171450" defTabSz="914400" fontAlgn="base">
              <a:spcBef>
                <a:spcPct val="0"/>
              </a:spcBef>
              <a:spcAft>
                <a:spcPct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2923628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8</a:t>
            </a:fld>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4" y="548705"/>
            <a:ext cx="5908957" cy="3183447"/>
          </a:xfrm>
          <a:prstGeom prst="rect">
            <a:avLst/>
          </a:prstGeom>
        </p:spPr>
      </p:pic>
      <p:sp>
        <p:nvSpPr>
          <p:cNvPr id="12" name="Title 3"/>
          <p:cNvSpPr txBox="1">
            <a:spLocks/>
          </p:cNvSpPr>
          <p:nvPr/>
        </p:nvSpPr>
        <p:spPr>
          <a:xfrm>
            <a:off x="762000" y="152400"/>
            <a:ext cx="7542212"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b="1"/>
              <a:t>Lunar Ice Cube Instrument - BIRCHES IR SPECTROMETER</a:t>
            </a:r>
            <a:endParaRPr lang="en-US" sz="2000" b="1" dirty="0"/>
          </a:p>
        </p:txBody>
      </p:sp>
      <p:graphicFrame>
        <p:nvGraphicFramePr>
          <p:cNvPr id="6" name="Table 5"/>
          <p:cNvGraphicFramePr>
            <a:graphicFrameLocks noGrp="1"/>
          </p:cNvGraphicFramePr>
          <p:nvPr>
            <p:extLst>
              <p:ext uri="{D42A27DB-BD31-4B8C-83A1-F6EECF244321}">
                <p14:modId xmlns:p14="http://schemas.microsoft.com/office/powerpoint/2010/main" val="1477960174"/>
              </p:ext>
            </p:extLst>
          </p:nvPr>
        </p:nvGraphicFramePr>
        <p:xfrm>
          <a:off x="4631685" y="3429000"/>
          <a:ext cx="3540854" cy="2016760"/>
        </p:xfrm>
        <a:graphic>
          <a:graphicData uri="http://schemas.openxmlformats.org/drawingml/2006/table">
            <a:tbl>
              <a:tblPr firstRow="1" bandRow="1">
                <a:tableStyleId>{5940675A-B579-460E-94D1-54222C63F5DA}</a:tableStyleId>
              </a:tblPr>
              <a:tblGrid>
                <a:gridCol w="1041676">
                  <a:extLst>
                    <a:ext uri="{9D8B030D-6E8A-4147-A177-3AD203B41FA5}">
                      <a16:colId xmlns:a16="http://schemas.microsoft.com/office/drawing/2014/main" val="20000"/>
                    </a:ext>
                  </a:extLst>
                </a:gridCol>
                <a:gridCol w="1205943">
                  <a:extLst>
                    <a:ext uri="{9D8B030D-6E8A-4147-A177-3AD203B41FA5}">
                      <a16:colId xmlns:a16="http://schemas.microsoft.com/office/drawing/2014/main" val="20001"/>
                    </a:ext>
                  </a:extLst>
                </a:gridCol>
                <a:gridCol w="1293235">
                  <a:extLst>
                    <a:ext uri="{9D8B030D-6E8A-4147-A177-3AD203B41FA5}">
                      <a16:colId xmlns:a16="http://schemas.microsoft.com/office/drawing/2014/main" val="20002"/>
                    </a:ext>
                  </a:extLst>
                </a:gridCol>
              </a:tblGrid>
              <a:tr h="172461">
                <a:tc gridSpan="3">
                  <a:txBody>
                    <a:bodyPr/>
                    <a:lstStyle/>
                    <a:p>
                      <a:r>
                        <a:rPr lang="en-US" sz="1600" dirty="0"/>
                        <a:t>BIRCHES</a:t>
                      </a:r>
                      <a:r>
                        <a:rPr lang="en-US" sz="1600" baseline="0" dirty="0"/>
                        <a:t> compactness</a:t>
                      </a:r>
                      <a:endParaRPr lang="en-US" sz="1600" dirty="0"/>
                    </a:p>
                  </a:txBody>
                  <a:tcPr marL="0" marR="0" marT="18288" marB="18288">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0"/>
                  </a:ext>
                </a:extLst>
              </a:tr>
              <a:tr h="172461">
                <a:tc>
                  <a:txBody>
                    <a:bodyPr/>
                    <a:lstStyle/>
                    <a:p>
                      <a:r>
                        <a:rPr lang="en-US" sz="1600" dirty="0"/>
                        <a:t>Property</a:t>
                      </a:r>
                    </a:p>
                  </a:txBody>
                  <a:tcPr marL="0" marR="0" marT="18288" marB="18288">
                    <a:solidFill>
                      <a:schemeClr val="bg1"/>
                    </a:solidFill>
                  </a:tcPr>
                </a:tc>
                <a:tc>
                  <a:txBody>
                    <a:bodyPr/>
                    <a:lstStyle/>
                    <a:p>
                      <a:r>
                        <a:rPr lang="en-US" sz="1600" dirty="0"/>
                        <a:t>Ralph</a:t>
                      </a:r>
                    </a:p>
                  </a:txBody>
                  <a:tcPr marL="0" marR="0" marT="18288" marB="18288">
                    <a:solidFill>
                      <a:schemeClr val="bg1"/>
                    </a:solidFill>
                  </a:tcPr>
                </a:tc>
                <a:tc>
                  <a:txBody>
                    <a:bodyPr/>
                    <a:lstStyle/>
                    <a:p>
                      <a:r>
                        <a:rPr lang="en-US" sz="1600" dirty="0"/>
                        <a:t>BIRCHES</a:t>
                      </a:r>
                    </a:p>
                  </a:txBody>
                  <a:tcPr marL="0" marR="0" marT="18288" marB="18288">
                    <a:solidFill>
                      <a:schemeClr val="bg1"/>
                    </a:solidFill>
                  </a:tcPr>
                </a:tc>
                <a:extLst>
                  <a:ext uri="{0D108BD9-81ED-4DB2-BD59-A6C34878D82A}">
                    <a16:rowId xmlns:a16="http://schemas.microsoft.com/office/drawing/2014/main" val="10001"/>
                  </a:ext>
                </a:extLst>
              </a:tr>
              <a:tr h="0">
                <a:tc>
                  <a:txBody>
                    <a:bodyPr/>
                    <a:lstStyle/>
                    <a:p>
                      <a:r>
                        <a:rPr lang="en-US" sz="1600" dirty="0"/>
                        <a:t>Mass kg</a:t>
                      </a:r>
                    </a:p>
                  </a:txBody>
                  <a:tcPr marL="0" marR="0" marT="18288" marB="18288">
                    <a:solidFill>
                      <a:schemeClr val="bg1"/>
                    </a:solidFill>
                  </a:tcPr>
                </a:tc>
                <a:tc>
                  <a:txBody>
                    <a:bodyPr/>
                    <a:lstStyle/>
                    <a:p>
                      <a:r>
                        <a:rPr lang="en-US" sz="1600" dirty="0"/>
                        <a:t>11</a:t>
                      </a:r>
                    </a:p>
                  </a:txBody>
                  <a:tcPr marL="0" marR="0" marT="18288" marB="18288">
                    <a:solidFill>
                      <a:schemeClr val="bg1"/>
                    </a:solidFill>
                  </a:tcPr>
                </a:tc>
                <a:tc>
                  <a:txBody>
                    <a:bodyPr/>
                    <a:lstStyle/>
                    <a:p>
                      <a:r>
                        <a:rPr lang="en-US" sz="1600" dirty="0"/>
                        <a:t>3</a:t>
                      </a:r>
                    </a:p>
                  </a:txBody>
                  <a:tcPr marL="0" marR="0" marT="18288" marB="18288">
                    <a:solidFill>
                      <a:schemeClr val="bg1"/>
                    </a:solidFill>
                  </a:tcPr>
                </a:tc>
                <a:extLst>
                  <a:ext uri="{0D108BD9-81ED-4DB2-BD59-A6C34878D82A}">
                    <a16:rowId xmlns:a16="http://schemas.microsoft.com/office/drawing/2014/main" val="10002"/>
                  </a:ext>
                </a:extLst>
              </a:tr>
              <a:tr h="370840">
                <a:tc>
                  <a:txBody>
                    <a:bodyPr/>
                    <a:lstStyle/>
                    <a:p>
                      <a:r>
                        <a:rPr lang="en-US" sz="1600" dirty="0"/>
                        <a:t>Power</a:t>
                      </a:r>
                      <a:r>
                        <a:rPr lang="en-US" sz="1600" baseline="0" dirty="0"/>
                        <a:t> W</a:t>
                      </a:r>
                      <a:endParaRPr lang="en-US" sz="1600" dirty="0"/>
                    </a:p>
                  </a:txBody>
                  <a:tcPr marL="0" marR="0" marT="18288" marB="18288">
                    <a:solidFill>
                      <a:schemeClr val="bg1"/>
                    </a:solidFill>
                  </a:tcPr>
                </a:tc>
                <a:tc>
                  <a:txBody>
                    <a:bodyPr/>
                    <a:lstStyle/>
                    <a:p>
                      <a:r>
                        <a:rPr lang="en-US" sz="1600" dirty="0"/>
                        <a:t>5</a:t>
                      </a:r>
                    </a:p>
                  </a:txBody>
                  <a:tcPr marL="0" marR="0" marT="18288" marB="18288">
                    <a:solidFill>
                      <a:schemeClr val="bg1"/>
                    </a:solidFill>
                  </a:tcPr>
                </a:tc>
                <a:tc>
                  <a:txBody>
                    <a:bodyPr/>
                    <a:lstStyle/>
                    <a:p>
                      <a:r>
                        <a:rPr lang="en-US" sz="1600" dirty="0"/>
                        <a:t>#10-20</a:t>
                      </a:r>
                      <a:r>
                        <a:rPr lang="en-US" sz="1600" baseline="0" dirty="0"/>
                        <a:t> W</a:t>
                      </a:r>
                      <a:endParaRPr lang="en-US" sz="1600" dirty="0"/>
                    </a:p>
                  </a:txBody>
                  <a:tcPr marL="0" marR="0" marT="18288" marB="18288">
                    <a:solidFill>
                      <a:schemeClr val="bg1"/>
                    </a:solidFill>
                  </a:tcPr>
                </a:tc>
                <a:extLst>
                  <a:ext uri="{0D108BD9-81ED-4DB2-BD59-A6C34878D82A}">
                    <a16:rowId xmlns:a16="http://schemas.microsoft.com/office/drawing/2014/main" val="10003"/>
                  </a:ext>
                </a:extLst>
              </a:tr>
              <a:tr h="0">
                <a:tc>
                  <a:txBody>
                    <a:bodyPr/>
                    <a:lstStyle/>
                    <a:p>
                      <a:r>
                        <a:rPr lang="en-US" sz="1600" dirty="0"/>
                        <a:t>Size cm</a:t>
                      </a:r>
                    </a:p>
                  </a:txBody>
                  <a:tcPr marL="0" marR="0" marT="18288" marB="18288">
                    <a:solidFill>
                      <a:schemeClr val="bg1"/>
                    </a:solidFill>
                  </a:tcPr>
                </a:tc>
                <a:tc>
                  <a:txBody>
                    <a:bodyPr/>
                    <a:lstStyle/>
                    <a:p>
                      <a:r>
                        <a:rPr lang="en-US" sz="1600" dirty="0"/>
                        <a:t>49 x 40 x 29</a:t>
                      </a:r>
                    </a:p>
                  </a:txBody>
                  <a:tcPr marL="0" marR="0" marT="18288" marB="18288">
                    <a:solidFill>
                      <a:schemeClr val="bg1"/>
                    </a:solidFill>
                  </a:tcPr>
                </a:tc>
                <a:tc>
                  <a:txBody>
                    <a:bodyPr/>
                    <a:lstStyle/>
                    <a:p>
                      <a:r>
                        <a:rPr lang="en-US" sz="1600" dirty="0"/>
                        <a:t>10 x 10 x 15</a:t>
                      </a:r>
                    </a:p>
                  </a:txBody>
                  <a:tcPr marL="0" marR="0" marT="18288" marB="18288">
                    <a:solidFill>
                      <a:schemeClr val="bg1"/>
                    </a:solidFill>
                  </a:tcPr>
                </a:tc>
                <a:extLst>
                  <a:ext uri="{0D108BD9-81ED-4DB2-BD59-A6C34878D82A}">
                    <a16:rowId xmlns:a16="http://schemas.microsoft.com/office/drawing/2014/main" val="10004"/>
                  </a:ext>
                </a:extLst>
              </a:tr>
              <a:tr h="370840">
                <a:tc gridSpan="3">
                  <a:txBody>
                    <a:bodyPr/>
                    <a:lstStyle/>
                    <a:p>
                      <a:r>
                        <a:rPr lang="en-US" sz="1600" dirty="0"/>
                        <a:t># includes</a:t>
                      </a:r>
                      <a:r>
                        <a:rPr lang="en-US" sz="1600" baseline="0" dirty="0"/>
                        <a:t> 3 W detector electronics, 1.5 W AFS controller, 5-10 W cryocooler</a:t>
                      </a:r>
                      <a:endParaRPr lang="en-US" sz="1600" dirty="0"/>
                    </a:p>
                  </a:txBody>
                  <a:tcPr marL="0" marR="0" marT="18288" marB="18288">
                    <a:solidFill>
                      <a:schemeClr val="bg1"/>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91120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9</a:t>
            </a:fld>
            <a:endParaRPr lang="en-US"/>
          </a:p>
        </p:txBody>
      </p:sp>
      <p:sp>
        <p:nvSpPr>
          <p:cNvPr id="5" name="TextBox 4"/>
          <p:cNvSpPr txBox="1"/>
          <p:nvPr/>
        </p:nvSpPr>
        <p:spPr>
          <a:xfrm>
            <a:off x="142529" y="17282"/>
            <a:ext cx="4283540" cy="369332"/>
          </a:xfrm>
          <a:prstGeom prst="rect">
            <a:avLst/>
          </a:prstGeom>
          <a:noFill/>
        </p:spPr>
        <p:txBody>
          <a:bodyPr wrap="square" rtlCol="0">
            <a:spAutoFit/>
          </a:bodyPr>
          <a:lstStyle/>
          <a:p>
            <a:pPr algn="ctr"/>
            <a:r>
              <a:rPr lang="en-US" b="1" dirty="0"/>
              <a:t>Spectrometer Schematic and Components</a:t>
            </a:r>
          </a:p>
        </p:txBody>
      </p:sp>
      <p:sp>
        <p:nvSpPr>
          <p:cNvPr id="6" name="TextBox 5"/>
          <p:cNvSpPr txBox="1"/>
          <p:nvPr/>
        </p:nvSpPr>
        <p:spPr>
          <a:xfrm>
            <a:off x="5328030" y="5817623"/>
            <a:ext cx="3678928" cy="738664"/>
          </a:xfrm>
          <a:prstGeom prst="rect">
            <a:avLst/>
          </a:prstGeom>
          <a:solidFill>
            <a:schemeClr val="bg1"/>
          </a:solidFill>
        </p:spPr>
        <p:txBody>
          <a:bodyPr wrap="square" rtlCol="0">
            <a:spAutoFit/>
          </a:bodyPr>
          <a:lstStyle/>
          <a:p>
            <a:r>
              <a:rPr lang="en-US" sz="1400" dirty="0"/>
              <a:t>COTS AFRL developed AIM SX030 microcryocooler with cold finger to maintain detector at ≤115K and iris controller</a:t>
            </a:r>
          </a:p>
        </p:txBody>
      </p:sp>
      <p:grpSp>
        <p:nvGrpSpPr>
          <p:cNvPr id="47" name="Group 46"/>
          <p:cNvGrpSpPr>
            <a:grpSpLocks/>
          </p:cNvGrpSpPr>
          <p:nvPr/>
        </p:nvGrpSpPr>
        <p:grpSpPr>
          <a:xfrm>
            <a:off x="142528" y="1015010"/>
            <a:ext cx="2862224" cy="2594072"/>
            <a:chOff x="0" y="504468"/>
            <a:chExt cx="2307578" cy="2346750"/>
          </a:xfrm>
          <a:extLst>
            <a:ext uri="{0CCBE362-F206-4b92-989A-16890622DB6E}">
              <ma14:wrappingTextBoxFlag xmlns:ma14="http://schemas.microsoft.com/office/mac/drawingml/2011/main" xmlns=""/>
            </a:ext>
          </a:extLst>
        </p:grpSpPr>
        <p:pic>
          <p:nvPicPr>
            <p:cNvPr id="48" name="Picture 4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04468"/>
              <a:ext cx="2281555" cy="1485900"/>
            </a:xfrm>
            <a:prstGeom prst="rect">
              <a:avLst/>
            </a:prstGeom>
            <a:noFill/>
            <a:ln>
              <a:solidFill>
                <a:schemeClr val="tx1"/>
              </a:solidFill>
            </a:ln>
            <a:extLst>
              <a:ext uri="{FAA26D3D-D897-4be2-8F04-BA451C77F1D7}">
                <ma14:placeholderFlag xmlns:ma14="http://schemas.microsoft.com/office/mac/drawingml/2011/main" xmlns=""/>
              </a:ext>
            </a:extLst>
          </p:spPr>
        </p:pic>
        <p:sp>
          <p:nvSpPr>
            <p:cNvPr id="49" name="Text Box 64"/>
            <p:cNvSpPr txBox="1"/>
            <p:nvPr/>
          </p:nvSpPr>
          <p:spPr>
            <a:xfrm>
              <a:off x="26023" y="2013789"/>
              <a:ext cx="2281555" cy="837429"/>
            </a:xfrm>
            <a:prstGeom prst="rect">
              <a:avLst/>
            </a:prstGeom>
            <a:solidFill>
              <a:prstClr val="white"/>
            </a:solidFill>
            <a:ln>
              <a:solidFill>
                <a:schemeClr val="tx1"/>
              </a:solidFill>
            </a:ln>
            <a:effectLst/>
            <a:extLst>
              <a:ext uri="{C572A759-6A51-4108-AA02-DFA0A04FC94B}">
                <ma14:wrappingTextBoxFlag xmlns:ma14="http://schemas.microsoft.com/office/mac/drawingml/2011/main" xmlns=""/>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400" b="0" dirty="0">
                  <a:solidFill>
                    <a:srgbClr val="000000"/>
                  </a:solidFill>
                  <a:effectLst/>
                  <a:latin typeface="Times New Roman"/>
                  <a:ea typeface="Calibri"/>
                  <a:cs typeface="Times New Roman"/>
                </a:rPr>
                <a:t>BIRCHES utilizes a compact Teledyne H1RG </a:t>
              </a:r>
              <a:r>
                <a:rPr lang="en-US" sz="1400" b="0" dirty="0" err="1">
                  <a:solidFill>
                    <a:srgbClr val="000000"/>
                  </a:solidFill>
                  <a:effectLst/>
                  <a:latin typeface="Times New Roman"/>
                  <a:ea typeface="Calibri"/>
                  <a:cs typeface="Times New Roman"/>
                </a:rPr>
                <a:t>HgCdTe</a:t>
              </a:r>
              <a:r>
                <a:rPr lang="en-US" sz="1400" b="0" dirty="0">
                  <a:solidFill>
                    <a:srgbClr val="000000"/>
                  </a:solidFill>
                  <a:effectLst/>
                  <a:latin typeface="Times New Roman"/>
                  <a:ea typeface="Calibri"/>
                  <a:cs typeface="Times New Roman"/>
                </a:rPr>
                <a:t> Focal Plane Array and JDSU linear variable filter leveraging OSIRIS REx OVIRS.</a:t>
              </a:r>
              <a:endParaRPr lang="en-US" sz="1400"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84" y="3779472"/>
            <a:ext cx="2797668" cy="1074491"/>
          </a:xfrm>
          <a:prstGeom prst="rect">
            <a:avLst/>
          </a:prstGeom>
          <a:ln>
            <a:solidFill>
              <a:schemeClr val="tx1"/>
            </a:solidFill>
          </a:ln>
          <a:extLst>
            <a:ext uri="{FAA26D3D-D897-4be2-8F04-BA451C77F1D7}">
              <ma14:placeholderFlag xmlns:ma14="http://schemas.microsoft.com/office/mac/drawingml/2011/main" xmlns=""/>
            </a:ext>
          </a:extLst>
        </p:spPr>
      </p:pic>
      <p:sp>
        <p:nvSpPr>
          <p:cNvPr id="51" name="Text Box 35"/>
          <p:cNvSpPr txBox="1"/>
          <p:nvPr/>
        </p:nvSpPr>
        <p:spPr>
          <a:xfrm>
            <a:off x="207084" y="4867385"/>
            <a:ext cx="2777872" cy="690516"/>
          </a:xfrm>
          <a:prstGeom prst="rect">
            <a:avLst/>
          </a:prstGeom>
          <a:solidFill>
            <a:prstClr val="white"/>
          </a:solidFill>
          <a:ln>
            <a:solidFill>
              <a:schemeClr val="tx1"/>
            </a:solidFill>
          </a:ln>
          <a:effectLst/>
          <a:extLst>
            <a:ext uri="{C572A759-6A51-4108-AA02-DFA0A04FC94B}">
              <ma14:wrappingTextBoxFlag xmlns:ma14="http://schemas.microsoft.com/office/mac/drawingml/2011/main" xmlns=""/>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400" b="0" dirty="0">
                <a:solidFill>
                  <a:srgbClr val="000000"/>
                </a:solidFill>
                <a:effectLst/>
                <a:latin typeface="Times New Roman"/>
                <a:ea typeface="Calibri"/>
                <a:cs typeface="Times New Roman"/>
              </a:rPr>
              <a:t>Adjustable Iris maintains footprint size at 10 km by varying FOV regardless of altitude</a:t>
            </a:r>
            <a:endParaRPr lang="en-US" sz="1400" b="1" dirty="0">
              <a:solidFill>
                <a:srgbClr val="000000"/>
              </a:solidFill>
              <a:effectLst/>
              <a:latin typeface="Calibri"/>
              <a:ea typeface="Calibri"/>
              <a:cs typeface="Times New Roman"/>
            </a:endParaRPr>
          </a:p>
        </p:txBody>
      </p:sp>
      <p:pic>
        <p:nvPicPr>
          <p:cNvPr id="54" name="Picture 53"/>
          <p:cNvPicPr>
            <a:picLocks noChangeAspect="1"/>
          </p:cNvPicPr>
          <p:nvPr/>
        </p:nvPicPr>
        <p:blipFill>
          <a:blip r:embed="rId4"/>
          <a:stretch>
            <a:fillRect/>
          </a:stretch>
        </p:blipFill>
        <p:spPr>
          <a:xfrm>
            <a:off x="5300373" y="4569418"/>
            <a:ext cx="2148104" cy="1266978"/>
          </a:xfrm>
          <a:prstGeom prst="rect">
            <a:avLst/>
          </a:prstGeom>
        </p:spPr>
      </p:pic>
      <p:pic>
        <p:nvPicPr>
          <p:cNvPr id="55" name="Picture 54"/>
          <p:cNvPicPr>
            <a:picLocks noChangeAspect="1"/>
          </p:cNvPicPr>
          <p:nvPr/>
        </p:nvPicPr>
        <p:blipFill>
          <a:blip r:embed="rId5"/>
          <a:stretch>
            <a:fillRect/>
          </a:stretch>
        </p:blipFill>
        <p:spPr>
          <a:xfrm>
            <a:off x="7448478" y="4555727"/>
            <a:ext cx="1379946" cy="1280669"/>
          </a:xfrm>
          <a:prstGeom prst="rect">
            <a:avLst/>
          </a:prstGeom>
        </p:spPr>
      </p:pic>
      <p:pic>
        <p:nvPicPr>
          <p:cNvPr id="94" name="Picture 93" descr="BIRCHES schematic with interfaces improve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8438" y="88790"/>
            <a:ext cx="5608971" cy="4483082"/>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7088" y="4569418"/>
            <a:ext cx="1873877" cy="1313179"/>
          </a:xfrm>
          <a:prstGeom prst="rect">
            <a:avLst/>
          </a:prstGeom>
        </p:spPr>
      </p:pic>
      <p:sp>
        <p:nvSpPr>
          <p:cNvPr id="18" name="Rectangle 17"/>
          <p:cNvSpPr/>
          <p:nvPr/>
        </p:nvSpPr>
        <p:spPr>
          <a:xfrm>
            <a:off x="3237088" y="5836127"/>
            <a:ext cx="1873877" cy="738664"/>
          </a:xfrm>
          <a:prstGeom prst="rect">
            <a:avLst/>
          </a:prstGeom>
          <a:solidFill>
            <a:schemeClr val="bg1"/>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rPr>
              <a:t>BIRCHES Analog Processing Unit (APU) (top)</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14599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C2DA5D6-3E2B-B249-98C3-23FA80861D55}"/>
              </a:ext>
            </a:extLst>
          </p:cNvPr>
          <p:cNvGraphicFramePr>
            <a:graphicFrameLocks noGrp="1"/>
          </p:cNvGraphicFramePr>
          <p:nvPr>
            <p:extLst>
              <p:ext uri="{D42A27DB-BD31-4B8C-83A1-F6EECF244321}">
                <p14:modId xmlns:p14="http://schemas.microsoft.com/office/powerpoint/2010/main" val="1945760486"/>
              </p:ext>
            </p:extLst>
          </p:nvPr>
        </p:nvGraphicFramePr>
        <p:xfrm>
          <a:off x="519548" y="188843"/>
          <a:ext cx="5111818" cy="5804462"/>
        </p:xfrm>
        <a:graphic>
          <a:graphicData uri="http://schemas.openxmlformats.org/drawingml/2006/table">
            <a:tbl>
              <a:tblPr/>
              <a:tblGrid>
                <a:gridCol w="1938549">
                  <a:extLst>
                    <a:ext uri="{9D8B030D-6E8A-4147-A177-3AD203B41FA5}">
                      <a16:colId xmlns:a16="http://schemas.microsoft.com/office/drawing/2014/main" val="20000"/>
                    </a:ext>
                  </a:extLst>
                </a:gridCol>
                <a:gridCol w="1255441">
                  <a:extLst>
                    <a:ext uri="{9D8B030D-6E8A-4147-A177-3AD203B41FA5}">
                      <a16:colId xmlns:a16="http://schemas.microsoft.com/office/drawing/2014/main" val="20001"/>
                    </a:ext>
                  </a:extLst>
                </a:gridCol>
                <a:gridCol w="1917828">
                  <a:extLst>
                    <a:ext uri="{9D8B030D-6E8A-4147-A177-3AD203B41FA5}">
                      <a16:colId xmlns:a16="http://schemas.microsoft.com/office/drawing/2014/main" val="20002"/>
                    </a:ext>
                  </a:extLst>
                </a:gridCol>
              </a:tblGrid>
              <a:tr h="159476">
                <a:tc>
                  <a:txBody>
                    <a:bodyPr/>
                    <a:lstStyle/>
                    <a:p>
                      <a:pPr algn="l" fontAlgn="t"/>
                      <a:r>
                        <a:rPr lang="en-US" sz="900" b="1" i="0" u="none" strike="noStrike" dirty="0">
                          <a:solidFill>
                            <a:srgbClr val="000000"/>
                          </a:solidFill>
                          <a:effectLst/>
                          <a:latin typeface="Times New Roman"/>
                        </a:rPr>
                        <a:t>Species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l-GR" sz="900" b="1" i="0" u="none" strike="noStrike" dirty="0">
                          <a:solidFill>
                            <a:srgbClr val="000000"/>
                          </a:solidFill>
                          <a:effectLst/>
                          <a:latin typeface="Times New Roman"/>
                        </a:rPr>
                        <a:t>μm</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900" b="1" i="0" u="none" strike="noStrike" dirty="0">
                          <a:solidFill>
                            <a:srgbClr val="000000"/>
                          </a:solidFill>
                          <a:effectLst/>
                          <a:latin typeface="Times New Roman"/>
                        </a:rPr>
                        <a:t>description</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9476">
                <a:tc>
                  <a:txBody>
                    <a:bodyPr/>
                    <a:lstStyle/>
                    <a:p>
                      <a:pPr algn="l" fontAlgn="t"/>
                      <a:r>
                        <a:rPr lang="en-US" sz="900" b="1" i="0" u="none" strike="noStrike" dirty="0">
                          <a:solidFill>
                            <a:srgbClr val="000000"/>
                          </a:solidFill>
                          <a:effectLst/>
                          <a:latin typeface="Times New Roman"/>
                        </a:rPr>
                        <a:t>Water Form, Component</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1"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1"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9476">
                <a:tc>
                  <a:txBody>
                    <a:bodyPr/>
                    <a:lstStyle/>
                    <a:p>
                      <a:pPr algn="l" fontAlgn="t"/>
                      <a:r>
                        <a:rPr lang="en-US" sz="900" b="0" i="0" u="none" strike="noStrike" dirty="0">
                          <a:solidFill>
                            <a:srgbClr val="000000"/>
                          </a:solidFill>
                          <a:effectLst/>
                          <a:latin typeface="Times New Roman"/>
                        </a:rPr>
                        <a:t>water vapor</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2.738</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OH stretch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2.663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OH stretch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159476">
                <a:tc>
                  <a:txBody>
                    <a:bodyPr/>
                    <a:lstStyle/>
                    <a:p>
                      <a:pPr algn="l" fontAlgn="t"/>
                      <a:r>
                        <a:rPr lang="en-US" sz="900" b="0" i="0" u="none" strike="noStrike" dirty="0">
                          <a:solidFill>
                            <a:srgbClr val="000000"/>
                          </a:solidFill>
                          <a:effectLst/>
                          <a:latin typeface="Times New Roman"/>
                        </a:rPr>
                        <a:t>liquid water</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3.106</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H-OH fundamental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2.903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H-OH fundamental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tc>
                  <a:txBody>
                    <a:bodyPr/>
                    <a:lstStyle/>
                    <a:p>
                      <a:pPr algn="l" fontAlgn="t"/>
                      <a:r>
                        <a:rPr lang="en-US" sz="900" b="0" i="0" u="none" strike="noStrike" dirty="0">
                          <a:solidFill>
                            <a:srgbClr val="000000"/>
                          </a:solidFill>
                          <a:effectLst/>
                          <a:latin typeface="Times New Roman"/>
                        </a:rPr>
                        <a:t>1.4</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tc>
                  <a:txBody>
                    <a:bodyPr/>
                    <a:lstStyle/>
                    <a:p>
                      <a:pPr algn="l" fontAlgn="t"/>
                      <a:r>
                        <a:rPr lang="en-US" sz="900" b="0" i="0" u="none" strike="noStrike" dirty="0">
                          <a:solidFill>
                            <a:srgbClr val="000000"/>
                          </a:solidFill>
                          <a:effectLst/>
                          <a:latin typeface="Times New Roman"/>
                        </a:rPr>
                        <a:t>OH stretch overtone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extLst>
                  <a:ext uri="{0D108BD9-81ED-4DB2-BD59-A6C34878D82A}">
                    <a16:rowId xmlns:a16="http://schemas.microsoft.com/office/drawing/2014/main" val="10006"/>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tc>
                  <a:txBody>
                    <a:bodyPr/>
                    <a:lstStyle/>
                    <a:p>
                      <a:pPr algn="l" fontAlgn="t"/>
                      <a:r>
                        <a:rPr lang="en-US" sz="900" b="0" i="0" u="none" strike="noStrike">
                          <a:solidFill>
                            <a:srgbClr val="000000"/>
                          </a:solidFill>
                          <a:effectLst/>
                          <a:latin typeface="Times New Roman"/>
                        </a:rPr>
                        <a:t>1.9</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tc>
                  <a:txBody>
                    <a:bodyPr/>
                    <a:lstStyle/>
                    <a:p>
                      <a:pPr algn="l" fontAlgn="t"/>
                      <a:r>
                        <a:rPr lang="en-US" sz="900" b="0" i="0" u="none" strike="noStrike" dirty="0">
                          <a:solidFill>
                            <a:srgbClr val="000000"/>
                          </a:solidFill>
                          <a:effectLst/>
                          <a:latin typeface="Times New Roman"/>
                        </a:rPr>
                        <a:t>HOH bend overtone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extLst>
                  <a:ext uri="{0D108BD9-81ED-4DB2-BD59-A6C34878D82A}">
                    <a16:rowId xmlns:a16="http://schemas.microsoft.com/office/drawing/2014/main" val="10007"/>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2.85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M3 Feature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2.9</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total H2O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159476">
                <a:tc>
                  <a:txBody>
                    <a:bodyPr/>
                    <a:lstStyle/>
                    <a:p>
                      <a:pPr algn="l" fontAlgn="t"/>
                      <a:r>
                        <a:rPr lang="en-US" sz="900" b="0" i="0" u="none" strike="noStrike">
                          <a:solidFill>
                            <a:srgbClr val="000000"/>
                          </a:solidFill>
                          <a:effectLst/>
                          <a:latin typeface="Times New Roman"/>
                        </a:rPr>
                        <a:t>hydroxyl ion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2.7-2.8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OH stretch  (mineral)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184554">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2.81</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OH (surface or structural) stretches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159476">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tc>
                  <a:txBody>
                    <a:bodyPr/>
                    <a:lstStyle/>
                    <a:p>
                      <a:pPr algn="l" fontAlgn="t"/>
                      <a:r>
                        <a:rPr lang="en-US" sz="900" b="0" i="0" u="none" strike="noStrike" dirty="0">
                          <a:solidFill>
                            <a:srgbClr val="000000"/>
                          </a:solidFill>
                          <a:effectLst/>
                          <a:latin typeface="Times New Roman"/>
                        </a:rPr>
                        <a:t>2.2-2.3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tc>
                  <a:txBody>
                    <a:bodyPr/>
                    <a:lstStyle/>
                    <a:p>
                      <a:pPr algn="l" fontAlgn="t"/>
                      <a:r>
                        <a:rPr lang="en-US" sz="900" b="0" i="0" u="none" strike="noStrike" dirty="0" err="1">
                          <a:solidFill>
                            <a:srgbClr val="000000"/>
                          </a:solidFill>
                          <a:effectLst/>
                          <a:latin typeface="Times New Roman"/>
                        </a:rPr>
                        <a:t>cation</a:t>
                      </a:r>
                      <a:r>
                        <a:rPr lang="en-US" sz="900" b="0" i="0" u="none" strike="noStrike" dirty="0">
                          <a:solidFill>
                            <a:srgbClr val="000000"/>
                          </a:solidFill>
                          <a:effectLst/>
                          <a:latin typeface="Times New Roman"/>
                        </a:rPr>
                        <a:t>-OH bend</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extLst>
                  <a:ext uri="{0D108BD9-81ED-4DB2-BD59-A6C34878D82A}">
                    <a16:rowId xmlns:a16="http://schemas.microsoft.com/office/drawing/2014/main" val="10012"/>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3.6</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structural OH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59476">
                <a:tc>
                  <a:txBody>
                    <a:bodyPr/>
                    <a:lstStyle/>
                    <a:p>
                      <a:pPr algn="l" fontAlgn="t"/>
                      <a:r>
                        <a:rPr lang="en-US" sz="900" b="0" i="0" u="none" strike="noStrike">
                          <a:solidFill>
                            <a:srgbClr val="000000"/>
                          </a:solidFill>
                          <a:effectLst/>
                          <a:latin typeface="Times New Roman"/>
                        </a:rPr>
                        <a:t>bound H2O</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2.85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Houck et al (Mars)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4"/>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H2O of hydration</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5"/>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2.95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H2O stretch (Mars)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6"/>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3.14</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feature w/2.95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59476">
                <a:tc>
                  <a:txBody>
                    <a:bodyPr/>
                    <a:lstStyle/>
                    <a:p>
                      <a:pPr algn="l" fontAlgn="t"/>
                      <a:r>
                        <a:rPr lang="en-US" sz="900" b="0" i="0" u="none" strike="noStrike">
                          <a:solidFill>
                            <a:srgbClr val="000000"/>
                          </a:solidFill>
                          <a:effectLst/>
                          <a:latin typeface="Times New Roman"/>
                        </a:rPr>
                        <a:t>adsorbed H2O</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a:solidFill>
                            <a:srgbClr val="000000"/>
                          </a:solidFill>
                          <a:effectLst/>
                          <a:latin typeface="Times New Roman"/>
                        </a:rPr>
                        <a:t>2.9-3.0</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R. Clark</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8"/>
                  </a:ext>
                </a:extLst>
              </a:tr>
              <a:tr h="159476">
                <a:tc>
                  <a:txBody>
                    <a:bodyPr/>
                    <a:lstStyle/>
                    <a:p>
                      <a:pPr algn="l" fontAlgn="t"/>
                      <a:r>
                        <a:rPr lang="en-US" sz="900" b="0" i="0" u="none" strike="noStrike" dirty="0">
                          <a:solidFill>
                            <a:srgbClr val="000000"/>
                          </a:solidFill>
                          <a:effectLst/>
                          <a:latin typeface="Times New Roman"/>
                        </a:rPr>
                        <a:t>ice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tc>
                  <a:txBody>
                    <a:bodyPr/>
                    <a:lstStyle/>
                    <a:p>
                      <a:pPr algn="l" fontAlgn="t"/>
                      <a:r>
                        <a:rPr lang="en-US" sz="900" b="0" i="0" u="none" strike="noStrike" dirty="0">
                          <a:solidFill>
                            <a:srgbClr val="000000"/>
                          </a:solidFill>
                          <a:effectLst/>
                          <a:latin typeface="Times New Roman"/>
                        </a:rPr>
                        <a:t>1.5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tc>
                  <a:txBody>
                    <a:bodyPr/>
                    <a:lstStyle/>
                    <a:p>
                      <a:pPr algn="l" fontAlgn="t"/>
                      <a:r>
                        <a:rPr lang="en-US" sz="900" b="0" i="0" u="none" strike="noStrike" dirty="0">
                          <a:solidFill>
                            <a:srgbClr val="000000"/>
                          </a:solidFill>
                          <a:effectLst/>
                          <a:latin typeface="Times New Roman"/>
                        </a:rPr>
                        <a:t>band depth-layer correlated</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extLst>
                  <a:ext uri="{0D108BD9-81ED-4DB2-BD59-A6C34878D82A}">
                    <a16:rowId xmlns:a16="http://schemas.microsoft.com/office/drawing/2014/main" val="10019"/>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tc>
                  <a:txBody>
                    <a:bodyPr/>
                    <a:lstStyle/>
                    <a:p>
                      <a:pPr algn="l" fontAlgn="t"/>
                      <a:r>
                        <a:rPr lang="en-US" sz="900" b="0" i="0" u="none" strike="noStrike">
                          <a:solidFill>
                            <a:srgbClr val="000000"/>
                          </a:solidFill>
                          <a:effectLst/>
                          <a:latin typeface="Times New Roman"/>
                        </a:rPr>
                        <a:t>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tc>
                  <a:txBody>
                    <a:bodyPr/>
                    <a:lstStyle/>
                    <a:p>
                      <a:pPr algn="l" fontAlgn="t"/>
                      <a:r>
                        <a:rPr lang="en-US" sz="900" b="0" i="0" u="none" strike="noStrike" dirty="0">
                          <a:solidFill>
                            <a:srgbClr val="000000"/>
                          </a:solidFill>
                          <a:effectLst/>
                          <a:latin typeface="Times New Roman"/>
                        </a:rPr>
                        <a:t>strong feature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BACC6"/>
                    </a:solidFill>
                  </a:tcPr>
                </a:tc>
                <a:extLst>
                  <a:ext uri="{0D108BD9-81ED-4DB2-BD59-A6C34878D82A}">
                    <a16:rowId xmlns:a16="http://schemas.microsoft.com/office/drawing/2014/main" val="10020"/>
                  </a:ext>
                </a:extLst>
              </a:tr>
              <a:tr h="159476">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a:solidFill>
                            <a:srgbClr val="000000"/>
                          </a:solidFill>
                          <a:effectLst/>
                          <a:latin typeface="Times New Roman"/>
                        </a:rPr>
                        <a:t>3.06</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900" b="0" i="0" u="none" strike="noStrike" dirty="0" err="1">
                          <a:solidFill>
                            <a:srgbClr val="000000"/>
                          </a:solidFill>
                          <a:effectLst/>
                          <a:latin typeface="Times New Roman"/>
                        </a:rPr>
                        <a:t>Pieters</a:t>
                      </a:r>
                      <a:r>
                        <a:rPr lang="en-US" sz="900" b="0" i="0" u="none" strike="noStrike" dirty="0">
                          <a:solidFill>
                            <a:srgbClr val="000000"/>
                          </a:solidFill>
                          <a:effectLst/>
                          <a:latin typeface="Times New Roman"/>
                        </a:rPr>
                        <a:t> et al</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1"/>
                  </a:ext>
                </a:extLst>
              </a:tr>
              <a:tr h="159476">
                <a:tc>
                  <a:txBody>
                    <a:bodyPr/>
                    <a:lstStyle/>
                    <a:p>
                      <a:pPr algn="l" fontAlgn="t"/>
                      <a:r>
                        <a:rPr lang="en-US" sz="900" b="1" i="0" u="none" strike="noStrike">
                          <a:solidFill>
                            <a:srgbClr val="000000"/>
                          </a:solidFill>
                          <a:effectLst/>
                          <a:latin typeface="Times New Roman"/>
                        </a:rPr>
                        <a:t>Other Volatiles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59476">
                <a:tc>
                  <a:txBody>
                    <a:bodyPr/>
                    <a:lstStyle/>
                    <a:p>
                      <a:pPr algn="l" fontAlgn="t"/>
                      <a:r>
                        <a:rPr lang="en-US" sz="900" b="0" i="0" u="none" strike="noStrike">
                          <a:solidFill>
                            <a:srgbClr val="000000"/>
                          </a:solidFill>
                          <a:effectLst/>
                          <a:latin typeface="Times New Roman"/>
                        </a:rPr>
                        <a:t>NH3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1.65, 2. 2.2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N-H stretch</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59476">
                <a:tc>
                  <a:txBody>
                    <a:bodyPr/>
                    <a:lstStyle/>
                    <a:p>
                      <a:pPr algn="l" fontAlgn="t"/>
                      <a:r>
                        <a:rPr lang="en-US" sz="900" b="0" i="0" u="none" strike="noStrike">
                          <a:solidFill>
                            <a:srgbClr val="000000"/>
                          </a:solidFill>
                          <a:effectLst/>
                          <a:latin typeface="Times New Roman"/>
                        </a:rPr>
                        <a:t>CO2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2, 2.7</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C-O vibration and overtones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4"/>
                  </a:ext>
                </a:extLst>
              </a:tr>
              <a:tr h="159476">
                <a:tc>
                  <a:txBody>
                    <a:bodyPr/>
                    <a:lstStyle/>
                    <a:p>
                      <a:pPr algn="l" fontAlgn="t"/>
                      <a:r>
                        <a:rPr lang="en-US" sz="900" b="0" i="0" u="none" strike="noStrike">
                          <a:solidFill>
                            <a:srgbClr val="000000"/>
                          </a:solidFill>
                          <a:effectLst/>
                          <a:latin typeface="Times New Roman"/>
                        </a:rPr>
                        <a:t>H2S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5"/>
                  </a:ext>
                </a:extLst>
              </a:tr>
              <a:tr h="178600">
                <a:tc>
                  <a:txBody>
                    <a:bodyPr/>
                    <a:lstStyle/>
                    <a:p>
                      <a:pPr algn="l" fontAlgn="t"/>
                      <a:r>
                        <a:rPr lang="en-US" sz="900" b="0" i="0" u="none" strike="noStrike">
                          <a:solidFill>
                            <a:srgbClr val="000000"/>
                          </a:solidFill>
                          <a:effectLst/>
                          <a:latin typeface="Times New Roman"/>
                        </a:rPr>
                        <a:t>CH4/organics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1.2, 1.7, 2.3, 3.3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C-H stretch fundamental and overtones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6"/>
                  </a:ext>
                </a:extLst>
              </a:tr>
              <a:tr h="159476">
                <a:tc>
                  <a:txBody>
                    <a:bodyPr/>
                    <a:lstStyle/>
                    <a:p>
                      <a:pPr algn="l" fontAlgn="t"/>
                      <a:r>
                        <a:rPr lang="en-US" sz="900" b="1" i="0" u="none" strike="noStrike">
                          <a:solidFill>
                            <a:srgbClr val="000000"/>
                          </a:solidFill>
                          <a:effectLst/>
                          <a:latin typeface="Times New Roman"/>
                        </a:rPr>
                        <a:t>Mineral Bands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 </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7"/>
                  </a:ext>
                </a:extLst>
              </a:tr>
              <a:tr h="178600">
                <a:tc>
                  <a:txBody>
                    <a:bodyPr/>
                    <a:lstStyle/>
                    <a:p>
                      <a:pPr algn="l" fontAlgn="t"/>
                      <a:r>
                        <a:rPr lang="en-US" sz="900" b="0" i="0" u="none" strike="noStrike">
                          <a:solidFill>
                            <a:srgbClr val="000000"/>
                          </a:solidFill>
                          <a:effectLst/>
                          <a:latin typeface="Times New Roman"/>
                        </a:rPr>
                        <a:t>pyroxene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0.95-1</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 charge transfer</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8"/>
                  </a:ext>
                </a:extLst>
              </a:tr>
              <a:tr h="159476">
                <a:tc>
                  <a:txBody>
                    <a:bodyPr/>
                    <a:lstStyle/>
                    <a:p>
                      <a:pPr algn="l" fontAlgn="t"/>
                      <a:r>
                        <a:rPr lang="en-US" sz="900" b="0" i="0" u="none" strike="noStrike">
                          <a:solidFill>
                            <a:srgbClr val="000000"/>
                          </a:solidFill>
                          <a:effectLst/>
                          <a:latin typeface="Times New Roman"/>
                        </a:rPr>
                        <a:t>olivine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1, 2, 2.9</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9"/>
                  </a:ext>
                </a:extLst>
              </a:tr>
              <a:tr h="159476">
                <a:tc>
                  <a:txBody>
                    <a:bodyPr/>
                    <a:lstStyle/>
                    <a:p>
                      <a:pPr algn="l" fontAlgn="t"/>
                      <a:r>
                        <a:rPr lang="en-US" sz="900" b="0" i="0" u="none" strike="noStrike">
                          <a:solidFill>
                            <a:srgbClr val="000000"/>
                          </a:solidFill>
                          <a:effectLst/>
                          <a:latin typeface="Times New Roman"/>
                        </a:rPr>
                        <a:t>spinels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2</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0"/>
                  </a:ext>
                </a:extLst>
              </a:tr>
              <a:tr h="159476">
                <a:tc>
                  <a:txBody>
                    <a:bodyPr/>
                    <a:lstStyle/>
                    <a:p>
                      <a:pPr algn="l" fontAlgn="t"/>
                      <a:r>
                        <a:rPr lang="en-US" sz="900" b="0" i="0" u="none" strike="noStrike">
                          <a:solidFill>
                            <a:srgbClr val="000000"/>
                          </a:solidFill>
                          <a:effectLst/>
                          <a:latin typeface="Times New Roman"/>
                        </a:rPr>
                        <a:t>iron oxides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1</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crystal field effects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1"/>
                  </a:ext>
                </a:extLst>
              </a:tr>
              <a:tr h="159476">
                <a:tc>
                  <a:txBody>
                    <a:bodyPr/>
                    <a:lstStyle/>
                    <a:p>
                      <a:pPr algn="l" fontAlgn="t"/>
                      <a:r>
                        <a:rPr lang="en-US" sz="900" b="0" i="0" u="none" strike="noStrike">
                          <a:solidFill>
                            <a:srgbClr val="000000"/>
                          </a:solidFill>
                          <a:effectLst/>
                          <a:latin typeface="Times New Roman"/>
                        </a:rPr>
                        <a:t>carbonate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2.35, 2.5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overtone bands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2"/>
                  </a:ext>
                </a:extLst>
              </a:tr>
              <a:tr h="159476">
                <a:tc>
                  <a:txBody>
                    <a:bodyPr/>
                    <a:lstStyle/>
                    <a:p>
                      <a:pPr algn="l" fontAlgn="t"/>
                      <a:r>
                        <a:rPr lang="en-US" sz="900" b="0" i="0" u="none" strike="noStrike">
                          <a:solidFill>
                            <a:srgbClr val="000000"/>
                          </a:solidFill>
                          <a:effectLst/>
                          <a:latin typeface="Times New Roman"/>
                        </a:rPr>
                        <a:t>sulfide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conduction bands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3"/>
                  </a:ext>
                </a:extLst>
              </a:tr>
              <a:tr h="159476">
                <a:tc>
                  <a:txBody>
                    <a:bodyPr/>
                    <a:lstStyle/>
                    <a:p>
                      <a:pPr algn="l" fontAlgn="t"/>
                      <a:r>
                        <a:rPr lang="en-US" sz="900" b="0" i="0" u="none" strike="noStrike">
                          <a:solidFill>
                            <a:srgbClr val="000000"/>
                          </a:solidFill>
                          <a:effectLst/>
                          <a:latin typeface="Times New Roman"/>
                        </a:rPr>
                        <a:t>hydrated silicates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000000"/>
                          </a:solidFill>
                          <a:effectLst/>
                          <a:latin typeface="Times New Roman"/>
                        </a:rPr>
                        <a:t>3-3.5</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000000"/>
                          </a:solidFill>
                          <a:effectLst/>
                          <a:latin typeface="Times New Roman"/>
                        </a:rPr>
                        <a:t>vibrational processes</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4"/>
                  </a:ext>
                </a:extLst>
              </a:tr>
              <a:tr h="159476">
                <a:tc gridSpan="3">
                  <a:txBody>
                    <a:bodyPr/>
                    <a:lstStyle/>
                    <a:p>
                      <a:pPr algn="l" fontAlgn="t"/>
                      <a:r>
                        <a:rPr lang="en-US" sz="900" b="1" i="0" u="none" strike="noStrike" dirty="0">
                          <a:solidFill>
                            <a:srgbClr val="000000"/>
                          </a:solidFill>
                          <a:effectLst/>
                          <a:latin typeface="Times New Roman"/>
                        </a:rPr>
                        <a:t>anticipate wavelength of peak for water absorption band to</a:t>
                      </a:r>
                      <a:r>
                        <a:rPr lang="en-US" sz="900" b="1" i="0" u="none" strike="noStrike" baseline="0" dirty="0">
                          <a:solidFill>
                            <a:srgbClr val="000000"/>
                          </a:solidFill>
                          <a:effectLst/>
                          <a:latin typeface="Times New Roman"/>
                        </a:rPr>
                        <a:t> be </a:t>
                      </a:r>
                      <a:r>
                        <a:rPr lang="en-US" sz="900" b="1" i="0" u="none" strike="noStrike" dirty="0">
                          <a:solidFill>
                            <a:srgbClr val="000000"/>
                          </a:solidFill>
                          <a:effectLst/>
                          <a:latin typeface="Times New Roman"/>
                        </a:rPr>
                        <a:t>structural&lt;bound&lt;adsorbed&lt;ice</a:t>
                      </a:r>
                    </a:p>
                  </a:txBody>
                  <a:tcPr marL="5319" marR="5319" marT="53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5"/>
                  </a:ext>
                </a:extLst>
              </a:tr>
            </a:tbl>
          </a:graphicData>
        </a:graphic>
      </p:graphicFrame>
      <p:sp>
        <p:nvSpPr>
          <p:cNvPr id="4" name="Date Placeholder 3">
            <a:extLst>
              <a:ext uri="{FF2B5EF4-FFF2-40B4-BE49-F238E27FC236}">
                <a16:creationId xmlns:a16="http://schemas.microsoft.com/office/drawing/2014/main" id="{AD730F2E-D123-F048-8EDE-ADF92BEC4DA8}"/>
              </a:ext>
            </a:extLst>
          </p:cNvPr>
          <p:cNvSpPr>
            <a:spLocks noGrp="1"/>
          </p:cNvSpPr>
          <p:nvPr>
            <p:ph type="dt" sz="half" idx="10"/>
          </p:nvPr>
        </p:nvSpPr>
        <p:spPr/>
        <p:txBody>
          <a:bodyPr/>
          <a:lstStyle/>
          <a:p>
            <a:r>
              <a:rPr lang="en-US"/>
              <a:t>CDW 2018</a:t>
            </a:r>
            <a:endParaRPr lang="en-US" dirty="0"/>
          </a:p>
        </p:txBody>
      </p:sp>
      <p:sp>
        <p:nvSpPr>
          <p:cNvPr id="6" name="Footer Placeholder 5">
            <a:extLst>
              <a:ext uri="{FF2B5EF4-FFF2-40B4-BE49-F238E27FC236}">
                <a16:creationId xmlns:a16="http://schemas.microsoft.com/office/drawing/2014/main" id="{34B51AC6-2742-3948-9136-CCFDE256AD4E}"/>
              </a:ext>
            </a:extLst>
          </p:cNvPr>
          <p:cNvSpPr>
            <a:spLocks noGrp="1"/>
          </p:cNvSpPr>
          <p:nvPr>
            <p:ph type="ftr" sz="quarter" idx="11"/>
          </p:nvPr>
        </p:nvSpPr>
        <p:spPr/>
        <p:txBody>
          <a:bodyPr/>
          <a:lstStyle/>
          <a:p>
            <a:r>
              <a:rPr lang="en-US"/>
              <a:t>Clarketal Lunar Cubesat Cluster</a:t>
            </a:r>
            <a:endParaRPr lang="en-US" dirty="0"/>
          </a:p>
        </p:txBody>
      </p:sp>
      <p:sp>
        <p:nvSpPr>
          <p:cNvPr id="12" name="Slide Number Placeholder 11">
            <a:extLst>
              <a:ext uri="{FF2B5EF4-FFF2-40B4-BE49-F238E27FC236}">
                <a16:creationId xmlns:a16="http://schemas.microsoft.com/office/drawing/2014/main" id="{21164480-751B-7648-A7B7-6FEA33731364}"/>
              </a:ext>
            </a:extLst>
          </p:cNvPr>
          <p:cNvSpPr>
            <a:spLocks noGrp="1"/>
          </p:cNvSpPr>
          <p:nvPr>
            <p:ph type="sldNum" sz="quarter" idx="12"/>
          </p:nvPr>
        </p:nvSpPr>
        <p:spPr/>
        <p:txBody>
          <a:bodyPr/>
          <a:lstStyle/>
          <a:p>
            <a:fld id="{61DB02BC-888A-9449-ADDC-9153D0D66787}" type="slidenum">
              <a:rPr lang="en-US" smtClean="0"/>
              <a:t>10</a:t>
            </a:fld>
            <a:endParaRPr lang="en-US"/>
          </a:p>
        </p:txBody>
      </p:sp>
    </p:spTree>
    <p:extLst>
      <p:ext uri="{BB962C8B-B14F-4D97-AF65-F5344CB8AC3E}">
        <p14:creationId xmlns:p14="http://schemas.microsoft.com/office/powerpoint/2010/main" val="1439012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April 2017</a:t>
            </a:r>
          </a:p>
        </p:txBody>
      </p:sp>
      <p:sp>
        <p:nvSpPr>
          <p:cNvPr id="3" name="Footer Placeholder 2"/>
          <p:cNvSpPr>
            <a:spLocks noGrp="1"/>
          </p:cNvSpPr>
          <p:nvPr>
            <p:ph type="ftr" sz="quarter" idx="11"/>
          </p:nvPr>
        </p:nvSpPr>
        <p:spPr>
          <a:xfrm>
            <a:off x="2739264" y="6561305"/>
            <a:ext cx="3662848" cy="265996"/>
          </a:xfrm>
        </p:spPr>
        <p:txBody>
          <a:bodyPr/>
          <a:lstStyle/>
          <a:p>
            <a:r>
              <a:rPr lang="en-US"/>
              <a:t>IPSS  Clarketal BIRCHES on Lunar Ice Cube</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11</a:t>
            </a:fld>
            <a:endParaRPr lang="en-US"/>
          </a:p>
        </p:txBody>
      </p:sp>
      <p:pic>
        <p:nvPicPr>
          <p:cNvPr id="5" name="Picture 4"/>
          <p:cNvPicPr>
            <a:picLocks noChangeAspect="1"/>
          </p:cNvPicPr>
          <p:nvPr/>
        </p:nvPicPr>
        <p:blipFill>
          <a:blip r:embed="rId2"/>
          <a:stretch>
            <a:fillRect/>
          </a:stretch>
        </p:blipFill>
        <p:spPr>
          <a:xfrm>
            <a:off x="114300" y="393700"/>
            <a:ext cx="8915400" cy="6057900"/>
          </a:xfrm>
          <a:prstGeom prst="rect">
            <a:avLst/>
          </a:prstGeom>
        </p:spPr>
      </p:pic>
      <p:sp>
        <p:nvSpPr>
          <p:cNvPr id="7" name="TextBox 6"/>
          <p:cNvSpPr txBox="1"/>
          <p:nvPr/>
        </p:nvSpPr>
        <p:spPr>
          <a:xfrm>
            <a:off x="243755" y="2052428"/>
            <a:ext cx="4759625" cy="1077218"/>
          </a:xfrm>
          <a:prstGeom prst="rect">
            <a:avLst/>
          </a:prstGeom>
          <a:solidFill>
            <a:schemeClr val="tx2">
              <a:lumMod val="40000"/>
              <a:lumOff val="60000"/>
            </a:schemeClr>
          </a:solidFill>
        </p:spPr>
        <p:txBody>
          <a:bodyPr wrap="square" rtlCol="0">
            <a:spAutoFit/>
          </a:bodyPr>
          <a:lstStyle/>
          <a:p>
            <a:r>
              <a:rPr lang="en-US" sz="1600" b="1" dirty="0"/>
              <a:t>Footprint 10 km in along track direction regardless of altitude, consecutive observations separated by a couple of kilometers; greater overlap of consecutive tracks at poles, separted by a couple of kilometers</a:t>
            </a:r>
          </a:p>
        </p:txBody>
      </p:sp>
    </p:spTree>
    <p:extLst>
      <p:ext uri="{BB962C8B-B14F-4D97-AF65-F5344CB8AC3E}">
        <p14:creationId xmlns:p14="http://schemas.microsoft.com/office/powerpoint/2010/main" val="4167737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April 2017</a:t>
            </a:r>
            <a:endParaRPr lang="en-US" dirty="0"/>
          </a:p>
        </p:txBody>
      </p:sp>
      <p:sp>
        <p:nvSpPr>
          <p:cNvPr id="3" name="Footer Placeholder 2"/>
          <p:cNvSpPr>
            <a:spLocks noGrp="1"/>
          </p:cNvSpPr>
          <p:nvPr>
            <p:ph type="ftr" sz="quarter" idx="11"/>
          </p:nvPr>
        </p:nvSpPr>
        <p:spPr/>
        <p:txBody>
          <a:bodyPr/>
          <a:lstStyle/>
          <a:p>
            <a:r>
              <a:rPr lang="en-US"/>
              <a:t>IPSS  Clarketal BIRCHES on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12</a:t>
            </a:fld>
            <a:endParaRPr lang="en-US"/>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200" y="495946"/>
            <a:ext cx="8229599" cy="5765369"/>
          </a:xfrm>
          <a:prstGeom prst="rect">
            <a:avLst/>
          </a:prstGeom>
        </p:spPr>
      </p:pic>
    </p:spTree>
    <p:extLst>
      <p:ext uri="{BB962C8B-B14F-4D97-AF65-F5344CB8AC3E}">
        <p14:creationId xmlns:p14="http://schemas.microsoft.com/office/powerpoint/2010/main" val="1419546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9888" y="6561305"/>
            <a:ext cx="2133600" cy="250878"/>
          </a:xfrm>
        </p:spPr>
        <p:txBody>
          <a:bodyPr/>
          <a:lstStyle/>
          <a:p>
            <a:r>
              <a:rPr lang="en-US"/>
              <a:t>CDW 2018</a:t>
            </a:r>
          </a:p>
        </p:txBody>
      </p:sp>
      <p:sp>
        <p:nvSpPr>
          <p:cNvPr id="3" name="Footer Placeholder 2"/>
          <p:cNvSpPr>
            <a:spLocks noGrp="1"/>
          </p:cNvSpPr>
          <p:nvPr>
            <p:ph type="ftr" sz="quarter" idx="11"/>
          </p:nvPr>
        </p:nvSpPr>
        <p:spPr>
          <a:xfrm>
            <a:off x="3141952" y="6561305"/>
            <a:ext cx="3662848" cy="265996"/>
          </a:xfrm>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a:xfrm>
            <a:off x="6955888" y="6561305"/>
            <a:ext cx="2133600" cy="265996"/>
          </a:xfrm>
        </p:spPr>
        <p:txBody>
          <a:bodyPr/>
          <a:lstStyle/>
          <a:p>
            <a:fld id="{61DB02BC-888A-9449-ADDC-9153D0D66787}" type="slidenum">
              <a:rPr lang="en-US" smtClean="0"/>
              <a:t>13</a:t>
            </a:fld>
            <a:endParaRPr lang="en-US"/>
          </a:p>
        </p:txBody>
      </p:sp>
      <p:sp>
        <p:nvSpPr>
          <p:cNvPr id="7" name="TextBox 6"/>
          <p:cNvSpPr txBox="1"/>
          <p:nvPr/>
        </p:nvSpPr>
        <p:spPr>
          <a:xfrm>
            <a:off x="2478844" y="80466"/>
            <a:ext cx="5997845" cy="461665"/>
          </a:xfrm>
          <a:prstGeom prst="rect">
            <a:avLst/>
          </a:prstGeom>
          <a:noFill/>
        </p:spPr>
        <p:txBody>
          <a:bodyPr wrap="square" rtlCol="0">
            <a:spAutoFit/>
          </a:bodyPr>
          <a:lstStyle/>
          <a:p>
            <a:pPr algn="ctr"/>
            <a:r>
              <a:rPr lang="en-US" sz="2400" b="1" dirty="0"/>
              <a:t>Lunar Ice Cube Bus</a:t>
            </a:r>
          </a:p>
        </p:txBody>
      </p:sp>
      <p:pic>
        <p:nvPicPr>
          <p:cNvPr id="10" name="Picture 4" descr="C:\Users\Ben Malphrus\Desktop\DC Trip\LIC  09-20-16 v2.png"/>
          <p:cNvPicPr>
            <a:picLocks noChangeAspect="1" noChangeArrowheads="1"/>
          </p:cNvPicPr>
          <p:nvPr/>
        </p:nvPicPr>
        <p:blipFill>
          <a:blip r:embed="rId2"/>
          <a:srcRect/>
          <a:stretch>
            <a:fillRect/>
          </a:stretch>
        </p:blipFill>
        <p:spPr bwMode="auto">
          <a:xfrm rot="8705156">
            <a:off x="-489675" y="2820598"/>
            <a:ext cx="11293645" cy="3017520"/>
          </a:xfrm>
          <a:prstGeom prst="rect">
            <a:avLst/>
          </a:prstGeom>
          <a:noFill/>
        </p:spPr>
      </p:pic>
      <p:pic>
        <p:nvPicPr>
          <p:cNvPr id="13" name="Picture 12"/>
          <p:cNvPicPr>
            <a:picLocks noChangeAspect="1"/>
          </p:cNvPicPr>
          <p:nvPr/>
        </p:nvPicPr>
        <p:blipFill>
          <a:blip r:embed="rId3"/>
          <a:stretch>
            <a:fillRect/>
          </a:stretch>
        </p:blipFill>
        <p:spPr>
          <a:xfrm>
            <a:off x="19283" y="26771"/>
            <a:ext cx="4051009" cy="3813912"/>
          </a:xfrm>
          <a:prstGeom prst="rect">
            <a:avLst/>
          </a:prstGeom>
        </p:spPr>
      </p:pic>
      <p:sp>
        <p:nvSpPr>
          <p:cNvPr id="14" name="TextBox 13"/>
          <p:cNvSpPr txBox="1"/>
          <p:nvPr/>
        </p:nvSpPr>
        <p:spPr>
          <a:xfrm>
            <a:off x="6359245" y="1148669"/>
            <a:ext cx="1300356"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Pumpkin Solar Arrays</a:t>
            </a:r>
          </a:p>
        </p:txBody>
      </p:sp>
      <p:sp>
        <p:nvSpPr>
          <p:cNvPr id="15" name="TextBox 14"/>
          <p:cNvSpPr txBox="1"/>
          <p:nvPr/>
        </p:nvSpPr>
        <p:spPr>
          <a:xfrm>
            <a:off x="7184488" y="4924670"/>
            <a:ext cx="1646605"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Busek Bit-3 RF Ion Thruster </a:t>
            </a:r>
          </a:p>
        </p:txBody>
      </p:sp>
      <p:cxnSp>
        <p:nvCxnSpPr>
          <p:cNvPr id="16" name="Straight Arrow Connector 15"/>
          <p:cNvCxnSpPr>
            <a:stCxn id="15" idx="1"/>
          </p:cNvCxnSpPr>
          <p:nvPr/>
        </p:nvCxnSpPr>
        <p:spPr bwMode="auto">
          <a:xfrm flipH="1" flipV="1">
            <a:off x="6346288" y="4724400"/>
            <a:ext cx="838200" cy="315686"/>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sp>
        <p:nvSpPr>
          <p:cNvPr id="17" name="TextBox 16"/>
          <p:cNvSpPr txBox="1"/>
          <p:nvPr/>
        </p:nvSpPr>
        <p:spPr>
          <a:xfrm>
            <a:off x="5118632" y="1984556"/>
            <a:ext cx="1569660"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Cryocooler Electronics Box</a:t>
            </a:r>
          </a:p>
        </p:txBody>
      </p:sp>
      <p:sp>
        <p:nvSpPr>
          <p:cNvPr id="18" name="TextBox 17"/>
          <p:cNvSpPr txBox="1"/>
          <p:nvPr/>
        </p:nvSpPr>
        <p:spPr>
          <a:xfrm>
            <a:off x="7319141" y="4183363"/>
            <a:ext cx="1511952"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UHF Deep Space Beacon</a:t>
            </a:r>
          </a:p>
        </p:txBody>
      </p:sp>
      <p:sp>
        <p:nvSpPr>
          <p:cNvPr id="19" name="TextBox 18"/>
          <p:cNvSpPr txBox="1"/>
          <p:nvPr/>
        </p:nvSpPr>
        <p:spPr>
          <a:xfrm>
            <a:off x="4011889" y="2879734"/>
            <a:ext cx="1274708"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Solar Arrays Gimbals</a:t>
            </a:r>
          </a:p>
        </p:txBody>
      </p:sp>
      <p:sp>
        <p:nvSpPr>
          <p:cNvPr id="20" name="TextBox 19"/>
          <p:cNvSpPr txBox="1"/>
          <p:nvPr/>
        </p:nvSpPr>
        <p:spPr>
          <a:xfrm>
            <a:off x="4310913" y="2337037"/>
            <a:ext cx="1075936"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GNC: BCT XACT</a:t>
            </a:r>
          </a:p>
        </p:txBody>
      </p:sp>
      <p:sp>
        <p:nvSpPr>
          <p:cNvPr id="21" name="TextBox 20"/>
          <p:cNvSpPr txBox="1"/>
          <p:nvPr/>
        </p:nvSpPr>
        <p:spPr>
          <a:xfrm>
            <a:off x="4249212" y="5972320"/>
            <a:ext cx="825867"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X-Band LNA</a:t>
            </a:r>
          </a:p>
        </p:txBody>
      </p:sp>
      <p:sp>
        <p:nvSpPr>
          <p:cNvPr id="22" name="TextBox 21"/>
          <p:cNvSpPr txBox="1"/>
          <p:nvPr/>
        </p:nvSpPr>
        <p:spPr>
          <a:xfrm>
            <a:off x="5350775" y="5936499"/>
            <a:ext cx="909223"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X-Band SSPA</a:t>
            </a:r>
          </a:p>
        </p:txBody>
      </p:sp>
      <p:sp>
        <p:nvSpPr>
          <p:cNvPr id="23" name="TextBox 22"/>
          <p:cNvSpPr txBox="1"/>
          <p:nvPr/>
        </p:nvSpPr>
        <p:spPr>
          <a:xfrm>
            <a:off x="6821357" y="5251472"/>
            <a:ext cx="787395"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Iodine Tank</a:t>
            </a:r>
          </a:p>
        </p:txBody>
      </p:sp>
      <p:sp>
        <p:nvSpPr>
          <p:cNvPr id="24" name="TextBox 23"/>
          <p:cNvSpPr txBox="1"/>
          <p:nvPr/>
        </p:nvSpPr>
        <p:spPr>
          <a:xfrm>
            <a:off x="6167885" y="5551241"/>
            <a:ext cx="960519"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Battery Module</a:t>
            </a:r>
          </a:p>
        </p:txBody>
      </p:sp>
      <p:sp>
        <p:nvSpPr>
          <p:cNvPr id="25" name="TextBox 24"/>
          <p:cNvSpPr txBox="1"/>
          <p:nvPr/>
        </p:nvSpPr>
        <p:spPr>
          <a:xfrm>
            <a:off x="6717518" y="3221240"/>
            <a:ext cx="2153154"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Proton 400K Lite (Under Transponder)</a:t>
            </a:r>
          </a:p>
        </p:txBody>
      </p:sp>
      <p:sp>
        <p:nvSpPr>
          <p:cNvPr id="26" name="TextBox 25"/>
          <p:cNvSpPr txBox="1"/>
          <p:nvPr/>
        </p:nvSpPr>
        <p:spPr>
          <a:xfrm>
            <a:off x="6593127" y="3510583"/>
            <a:ext cx="1255472"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X-Band Transponder</a:t>
            </a:r>
          </a:p>
        </p:txBody>
      </p:sp>
      <p:sp>
        <p:nvSpPr>
          <p:cNvPr id="27" name="TextBox 26"/>
          <p:cNvSpPr txBox="1"/>
          <p:nvPr/>
        </p:nvSpPr>
        <p:spPr>
          <a:xfrm>
            <a:off x="3103761" y="5343620"/>
            <a:ext cx="1569660"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BIRCHES IR Spectrometer</a:t>
            </a:r>
          </a:p>
        </p:txBody>
      </p:sp>
      <p:sp>
        <p:nvSpPr>
          <p:cNvPr id="28" name="TextBox 27"/>
          <p:cNvSpPr txBox="1"/>
          <p:nvPr/>
        </p:nvSpPr>
        <p:spPr>
          <a:xfrm>
            <a:off x="7552704" y="4584353"/>
            <a:ext cx="1242648"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UHF Dipole Antenna</a:t>
            </a:r>
          </a:p>
        </p:txBody>
      </p:sp>
      <p:sp>
        <p:nvSpPr>
          <p:cNvPr id="29" name="TextBox 28"/>
          <p:cNvSpPr txBox="1"/>
          <p:nvPr/>
        </p:nvSpPr>
        <p:spPr>
          <a:xfrm>
            <a:off x="3919579" y="5666657"/>
            <a:ext cx="742511"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Cryocooler</a:t>
            </a:r>
          </a:p>
        </p:txBody>
      </p:sp>
      <p:sp>
        <p:nvSpPr>
          <p:cNvPr id="30" name="TextBox 29"/>
          <p:cNvSpPr txBox="1"/>
          <p:nvPr/>
        </p:nvSpPr>
        <p:spPr>
          <a:xfrm>
            <a:off x="6666564" y="3840683"/>
            <a:ext cx="896399" cy="230832"/>
          </a:xfrm>
          <a:prstGeom prst="rect">
            <a:avLst/>
          </a:prstGeom>
          <a:noFill/>
          <a:ln>
            <a:solidFill>
              <a:srgbClr val="69ACFF"/>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Pumpkin EPS</a:t>
            </a:r>
          </a:p>
        </p:txBody>
      </p:sp>
      <p:cxnSp>
        <p:nvCxnSpPr>
          <p:cNvPr id="31" name="Straight Arrow Connector 30"/>
          <p:cNvCxnSpPr>
            <a:stCxn id="28" idx="1"/>
          </p:cNvCxnSpPr>
          <p:nvPr/>
        </p:nvCxnSpPr>
        <p:spPr bwMode="auto">
          <a:xfrm flipH="1" flipV="1">
            <a:off x="6669812" y="4554706"/>
            <a:ext cx="882892" cy="145063"/>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2" name="Straight Arrow Connector 31"/>
          <p:cNvCxnSpPr/>
          <p:nvPr/>
        </p:nvCxnSpPr>
        <p:spPr bwMode="auto">
          <a:xfrm flipH="1">
            <a:off x="7009423" y="1467729"/>
            <a:ext cx="1" cy="596785"/>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3" name="Straight Arrow Connector 32"/>
          <p:cNvCxnSpPr/>
          <p:nvPr/>
        </p:nvCxnSpPr>
        <p:spPr bwMode="auto">
          <a:xfrm flipH="1">
            <a:off x="5157149" y="2267713"/>
            <a:ext cx="625797" cy="1104732"/>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4" name="Straight Arrow Connector 33"/>
          <p:cNvCxnSpPr/>
          <p:nvPr/>
        </p:nvCxnSpPr>
        <p:spPr bwMode="auto">
          <a:xfrm>
            <a:off x="4227520" y="3119824"/>
            <a:ext cx="472163" cy="576947"/>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5" name="Straight Arrow Connector 34"/>
          <p:cNvCxnSpPr/>
          <p:nvPr/>
        </p:nvCxnSpPr>
        <p:spPr bwMode="auto">
          <a:xfrm flipV="1">
            <a:off x="4037172" y="4498088"/>
            <a:ext cx="892302" cy="8081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6" name="Straight Arrow Connector 35"/>
          <p:cNvCxnSpPr/>
          <p:nvPr/>
        </p:nvCxnSpPr>
        <p:spPr bwMode="auto">
          <a:xfrm flipV="1">
            <a:off x="4699683" y="4720957"/>
            <a:ext cx="687166" cy="10330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7" name="Straight Arrow Connector 36"/>
          <p:cNvCxnSpPr/>
          <p:nvPr/>
        </p:nvCxnSpPr>
        <p:spPr bwMode="auto">
          <a:xfrm flipH="1" flipV="1">
            <a:off x="5572638" y="4805608"/>
            <a:ext cx="726233" cy="711248"/>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8" name="Straight Arrow Connector 37"/>
          <p:cNvCxnSpPr>
            <a:stCxn id="23" idx="1"/>
          </p:cNvCxnSpPr>
          <p:nvPr/>
        </p:nvCxnSpPr>
        <p:spPr bwMode="auto">
          <a:xfrm flipH="1" flipV="1">
            <a:off x="5776385" y="4720958"/>
            <a:ext cx="1044972" cy="645930"/>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9" name="Straight Arrow Connector 38"/>
          <p:cNvCxnSpPr/>
          <p:nvPr/>
        </p:nvCxnSpPr>
        <p:spPr bwMode="auto">
          <a:xfrm flipH="1">
            <a:off x="4965345" y="2617259"/>
            <a:ext cx="1440" cy="87883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0" name="Straight Arrow Connector 39"/>
          <p:cNvCxnSpPr/>
          <p:nvPr/>
        </p:nvCxnSpPr>
        <p:spPr bwMode="auto">
          <a:xfrm flipH="1">
            <a:off x="5742259" y="3336656"/>
            <a:ext cx="946033" cy="400970"/>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1" name="Straight Arrow Connector 40"/>
          <p:cNvCxnSpPr/>
          <p:nvPr/>
        </p:nvCxnSpPr>
        <p:spPr bwMode="auto">
          <a:xfrm flipH="1">
            <a:off x="5694677" y="3611619"/>
            <a:ext cx="876165" cy="26000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2" name="Straight Arrow Connector 41"/>
          <p:cNvCxnSpPr>
            <a:stCxn id="30" idx="1"/>
          </p:cNvCxnSpPr>
          <p:nvPr/>
        </p:nvCxnSpPr>
        <p:spPr bwMode="auto">
          <a:xfrm flipH="1">
            <a:off x="6083291" y="3956099"/>
            <a:ext cx="583273" cy="205569"/>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3" name="Straight Arrow Connector 42"/>
          <p:cNvCxnSpPr/>
          <p:nvPr/>
        </p:nvCxnSpPr>
        <p:spPr bwMode="auto">
          <a:xfrm flipV="1">
            <a:off x="4955736" y="4759967"/>
            <a:ext cx="540179" cy="1137522"/>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4" name="Straight Arrow Connector 43"/>
          <p:cNvCxnSpPr/>
          <p:nvPr/>
        </p:nvCxnSpPr>
        <p:spPr bwMode="auto">
          <a:xfrm flipV="1">
            <a:off x="5688258" y="5125148"/>
            <a:ext cx="142144" cy="811351"/>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cxnSp>
        <p:nvCxnSpPr>
          <p:cNvPr id="45" name="Straight Arrow Connector 44"/>
          <p:cNvCxnSpPr/>
          <p:nvPr/>
        </p:nvCxnSpPr>
        <p:spPr bwMode="auto">
          <a:xfrm flipH="1">
            <a:off x="5572638" y="4291655"/>
            <a:ext cx="1737876" cy="84697"/>
          </a:xfrm>
          <a:prstGeom prst="straightConnector1">
            <a:avLst/>
          </a:prstGeom>
          <a:noFill/>
          <a:ln w="9525" cap="flat" cmpd="sng" algn="ctr">
            <a:solidFill>
              <a:srgbClr val="69ACFF"/>
            </a:solidFill>
            <a:prstDash val="solid"/>
            <a:round/>
            <a:headEnd type="none" w="med" len="med"/>
            <a:tailEnd type="triangle"/>
          </a:ln>
          <a:effectLst>
            <a:outerShdw blurRad="63500" dist="17961" dir="2700000" algn="ctr" rotWithShape="0">
              <a:schemeClr val="tx1">
                <a:alpha val="74998"/>
              </a:schemeClr>
            </a:outerShdw>
          </a:effectLst>
        </p:spPr>
      </p:cxnSp>
    </p:spTree>
    <p:extLst>
      <p:ext uri="{BB962C8B-B14F-4D97-AF65-F5344CB8AC3E}">
        <p14:creationId xmlns:p14="http://schemas.microsoft.com/office/powerpoint/2010/main" val="3365055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911" y="3814648"/>
            <a:ext cx="3274769" cy="2746657"/>
          </a:xfrm>
          <a:prstGeom prst="rect">
            <a:avLst/>
          </a:prstGeom>
          <a:solidFill>
            <a:schemeClr val="bg1"/>
          </a:solidFill>
        </p:spPr>
      </p:pic>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14</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2012" y="3518619"/>
            <a:ext cx="939607" cy="1373028"/>
          </a:xfrm>
          <a:prstGeom prst="rect">
            <a:avLst/>
          </a:prstGeom>
          <a:ln>
            <a:solidFill>
              <a:schemeClr val="tx1"/>
            </a:solidFill>
          </a:ln>
          <a:extLst>
            <a:ext uri="{FAA26D3D-D897-4be2-8F04-BA451C77F1D7}">
              <ma14:placeholderFlag xmlns:ma14="http://schemas.microsoft.com/office/mac/drawingml/2011/main" xmlns=""/>
            </a:ext>
          </a:extLst>
        </p:spPr>
      </p:pic>
      <p:sp>
        <p:nvSpPr>
          <p:cNvPr id="5" name="Date Placeholder 4"/>
          <p:cNvSpPr>
            <a:spLocks noGrp="1"/>
          </p:cNvSpPr>
          <p:nvPr>
            <p:ph type="dt" sz="half" idx="10"/>
          </p:nvPr>
        </p:nvSpPr>
        <p:spPr>
          <a:xfrm>
            <a:off x="457200" y="6561305"/>
            <a:ext cx="2133600" cy="250878"/>
          </a:xfrm>
        </p:spPr>
        <p:txBody>
          <a:bodyPr/>
          <a:lstStyle/>
          <a:p>
            <a:r>
              <a:rPr lang="en-US"/>
              <a:t>CDW 2018</a:t>
            </a:r>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96" y="220415"/>
            <a:ext cx="3955915" cy="3330751"/>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28096" y="3551166"/>
            <a:ext cx="3955915" cy="3048000"/>
          </a:xfrm>
          <a:prstGeom prst="rect">
            <a:avLst/>
          </a:prstGeom>
        </p:spPr>
      </p:pic>
      <p:sp>
        <p:nvSpPr>
          <p:cNvPr id="9" name="TextBox 8">
            <a:extLst>
              <a:ext uri="{FF2B5EF4-FFF2-40B4-BE49-F238E27FC236}">
                <a16:creationId xmlns:a16="http://schemas.microsoft.com/office/drawing/2014/main" id="{2A99B193-5EDA-8D4D-8ABC-6AD47EF8A84A}"/>
              </a:ext>
            </a:extLst>
          </p:cNvPr>
          <p:cNvSpPr txBox="1"/>
          <p:nvPr/>
        </p:nvSpPr>
        <p:spPr>
          <a:xfrm>
            <a:off x="4403035" y="139148"/>
            <a:ext cx="3508513" cy="369332"/>
          </a:xfrm>
          <a:prstGeom prst="rect">
            <a:avLst/>
          </a:prstGeom>
          <a:noFill/>
        </p:spPr>
        <p:txBody>
          <a:bodyPr wrap="square" rtlCol="0">
            <a:spAutoFit/>
          </a:bodyPr>
          <a:lstStyle/>
          <a:p>
            <a:r>
              <a:rPr lang="en-US" b="1"/>
              <a:t>Lunar Ice Cube MIssion Concept</a:t>
            </a:r>
          </a:p>
        </p:txBody>
      </p:sp>
      <p:pic>
        <p:nvPicPr>
          <p:cNvPr id="10" name="Content Placeholder 4">
            <a:extLst>
              <a:ext uri="{FF2B5EF4-FFF2-40B4-BE49-F238E27FC236}">
                <a16:creationId xmlns:a16="http://schemas.microsoft.com/office/drawing/2014/main" id="{5C7CBBDE-7099-C94F-B142-A7EF57CCC1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4582" y="489590"/>
            <a:ext cx="4334073" cy="2989141"/>
          </a:xfrm>
          <a:prstGeom prst="rect">
            <a:avLst/>
          </a:prstGeom>
        </p:spPr>
      </p:pic>
    </p:spTree>
    <p:extLst>
      <p:ext uri="{BB962C8B-B14F-4D97-AF65-F5344CB8AC3E}">
        <p14:creationId xmlns:p14="http://schemas.microsoft.com/office/powerpoint/2010/main" val="2883060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CDW 2018</a:t>
            </a:r>
            <a:endParaRPr lang="en-US" dirty="0"/>
          </a:p>
        </p:txBody>
      </p:sp>
      <p:sp>
        <p:nvSpPr>
          <p:cNvPr id="3" name="Footer Placeholder 2"/>
          <p:cNvSpPr>
            <a:spLocks noGrp="1"/>
          </p:cNvSpPr>
          <p:nvPr>
            <p:ph type="ftr" sz="quarter" idx="11"/>
          </p:nvPr>
        </p:nvSpPr>
        <p:spPr/>
        <p:txBody>
          <a:bodyPr/>
          <a:lstStyle/>
          <a:p>
            <a:r>
              <a:rPr lang="en-US"/>
              <a:t>Clarketal Lunar Cubesat Cluster</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15</a:t>
            </a:fld>
            <a:endParaRPr lang="en-US"/>
          </a:p>
        </p:txBody>
      </p:sp>
      <p:pic>
        <p:nvPicPr>
          <p:cNvPr id="5" name="Picture 7"/>
          <p:cNvPicPr>
            <a:picLocks noChangeAspect="1" noChangeArrowheads="1"/>
          </p:cNvPicPr>
          <p:nvPr/>
        </p:nvPicPr>
        <p:blipFill>
          <a:blip r:embed="rId2" cstate="print"/>
          <a:srcRect/>
          <a:stretch>
            <a:fillRect/>
          </a:stretch>
        </p:blipFill>
        <p:spPr bwMode="auto">
          <a:xfrm rot="5061709">
            <a:off x="1914350" y="5533668"/>
            <a:ext cx="994530" cy="1243163"/>
          </a:xfrm>
          <a:prstGeom prst="rect">
            <a:avLst/>
          </a:prstGeom>
          <a:noFill/>
          <a:ln w="9525">
            <a:noFill/>
            <a:miter lim="800000"/>
            <a:headEnd/>
            <a:tailEnd/>
          </a:ln>
        </p:spPr>
      </p:pic>
      <p:sp>
        <p:nvSpPr>
          <p:cNvPr id="6" name="Rectangle 5"/>
          <p:cNvSpPr/>
          <p:nvPr/>
        </p:nvSpPr>
        <p:spPr>
          <a:xfrm>
            <a:off x="591061" y="4536987"/>
            <a:ext cx="6934200" cy="990600"/>
          </a:xfrm>
          <a:prstGeom prst="rect">
            <a:avLst/>
          </a:prstGeom>
          <a:solidFill>
            <a:schemeClr val="accent2">
              <a:lumMod val="60000"/>
              <a:lumOff val="4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39485" y="4572000"/>
            <a:ext cx="1380186" cy="646331"/>
          </a:xfrm>
          <a:prstGeom prst="rect">
            <a:avLst/>
          </a:prstGeom>
          <a:noFill/>
        </p:spPr>
        <p:txBody>
          <a:bodyPr wrap="none" rtlCol="0">
            <a:spAutoFit/>
          </a:bodyPr>
          <a:lstStyle/>
          <a:p>
            <a:r>
              <a:rPr lang="en-US" dirty="0">
                <a:latin typeface="Arial Black" pitchFamily="34" charset="0"/>
              </a:rPr>
              <a:t>Poles</a:t>
            </a:r>
            <a:r>
              <a:rPr lang="en-US" dirty="0"/>
              <a:t> </a:t>
            </a:r>
          </a:p>
          <a:p>
            <a:r>
              <a:rPr lang="en-US" dirty="0">
                <a:latin typeface="Arial Black" pitchFamily="34" charset="0"/>
              </a:rPr>
              <a:t>(W, OH,V)</a:t>
            </a:r>
            <a:endParaRPr lang="en-US" dirty="0"/>
          </a:p>
        </p:txBody>
      </p:sp>
      <p:sp>
        <p:nvSpPr>
          <p:cNvPr id="8" name="Freeform 7"/>
          <p:cNvSpPr/>
          <p:nvPr/>
        </p:nvSpPr>
        <p:spPr>
          <a:xfrm>
            <a:off x="533400" y="2524336"/>
            <a:ext cx="1752600" cy="2047663"/>
          </a:xfrm>
          <a:custGeom>
            <a:avLst/>
            <a:gdLst>
              <a:gd name="connsiteX0" fmla="*/ 0 w 1524000"/>
              <a:gd name="connsiteY0" fmla="*/ 2854037 h 2854037"/>
              <a:gd name="connsiteX1" fmla="*/ 706581 w 1524000"/>
              <a:gd name="connsiteY1" fmla="*/ 193964 h 2854037"/>
              <a:gd name="connsiteX2" fmla="*/ 1524000 w 1524000"/>
              <a:gd name="connsiteY2" fmla="*/ 1690255 h 2854037"/>
            </a:gdLst>
            <a:ahLst/>
            <a:cxnLst>
              <a:cxn ang="0">
                <a:pos x="connsiteX0" y="connsiteY0"/>
              </a:cxn>
              <a:cxn ang="0">
                <a:pos x="connsiteX1" y="connsiteY1"/>
              </a:cxn>
              <a:cxn ang="0">
                <a:pos x="connsiteX2" y="connsiteY2"/>
              </a:cxn>
            </a:cxnLst>
            <a:rect l="l" t="t" r="r" b="b"/>
            <a:pathLst>
              <a:path w="1524000" h="2854037">
                <a:moveTo>
                  <a:pt x="0" y="2854037"/>
                </a:moveTo>
                <a:cubicBezTo>
                  <a:pt x="226290" y="1620982"/>
                  <a:pt x="452581" y="387928"/>
                  <a:pt x="706581" y="193964"/>
                </a:cubicBezTo>
                <a:cubicBezTo>
                  <a:pt x="960581" y="0"/>
                  <a:pt x="1242290" y="845127"/>
                  <a:pt x="1524000" y="1690255"/>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1904264" y="3686668"/>
            <a:ext cx="1014701" cy="369332"/>
          </a:xfrm>
          <a:prstGeom prst="rect">
            <a:avLst/>
          </a:prstGeom>
          <a:noFill/>
        </p:spPr>
        <p:txBody>
          <a:bodyPr wrap="none" rtlCol="0">
            <a:spAutoFit/>
          </a:bodyPr>
          <a:lstStyle/>
          <a:p>
            <a:r>
              <a:rPr lang="en-US" dirty="0"/>
              <a:t>W, OH, V</a:t>
            </a:r>
          </a:p>
        </p:txBody>
      </p:sp>
      <p:sp>
        <p:nvSpPr>
          <p:cNvPr id="10" name="TextBox 9"/>
          <p:cNvSpPr txBox="1"/>
          <p:nvPr/>
        </p:nvSpPr>
        <p:spPr>
          <a:xfrm rot="470460">
            <a:off x="1444758" y="4706787"/>
            <a:ext cx="2514600" cy="369332"/>
          </a:xfrm>
          <a:prstGeom prst="rect">
            <a:avLst/>
          </a:prstGeom>
          <a:noFill/>
        </p:spPr>
        <p:txBody>
          <a:bodyPr wrap="square" rtlCol="0">
            <a:spAutoFit/>
          </a:bodyPr>
          <a:lstStyle/>
          <a:p>
            <a:r>
              <a:rPr lang="en-US" dirty="0"/>
              <a:t> W    V    OH W   OH   </a:t>
            </a:r>
          </a:p>
        </p:txBody>
      </p:sp>
      <p:sp>
        <p:nvSpPr>
          <p:cNvPr id="11" name="TextBox 10"/>
          <p:cNvSpPr txBox="1"/>
          <p:nvPr/>
        </p:nvSpPr>
        <p:spPr>
          <a:xfrm rot="470460">
            <a:off x="1748150" y="4422539"/>
            <a:ext cx="2815894" cy="369332"/>
          </a:xfrm>
          <a:prstGeom prst="rect">
            <a:avLst/>
          </a:prstGeom>
          <a:noFill/>
        </p:spPr>
        <p:txBody>
          <a:bodyPr wrap="square" rtlCol="0">
            <a:spAutoFit/>
          </a:bodyPr>
          <a:lstStyle/>
          <a:p>
            <a:r>
              <a:rPr lang="en-US" dirty="0"/>
              <a:t> W    V    </a:t>
            </a:r>
            <a:r>
              <a:rPr lang="en-US" dirty="0" err="1"/>
              <a:t>V</a:t>
            </a:r>
            <a:r>
              <a:rPr lang="en-US" dirty="0"/>
              <a:t>    W   OH    </a:t>
            </a:r>
            <a:r>
              <a:rPr lang="en-US" dirty="0" err="1"/>
              <a:t>OH</a:t>
            </a:r>
            <a:r>
              <a:rPr lang="en-US" dirty="0"/>
              <a:t>   </a:t>
            </a:r>
          </a:p>
        </p:txBody>
      </p:sp>
      <p:sp>
        <p:nvSpPr>
          <p:cNvPr id="12" name="TextBox 11"/>
          <p:cNvSpPr txBox="1"/>
          <p:nvPr/>
        </p:nvSpPr>
        <p:spPr>
          <a:xfrm rot="470460">
            <a:off x="3368654" y="4934093"/>
            <a:ext cx="2514600" cy="646331"/>
          </a:xfrm>
          <a:prstGeom prst="rect">
            <a:avLst/>
          </a:prstGeom>
          <a:noFill/>
        </p:spPr>
        <p:txBody>
          <a:bodyPr wrap="square" rtlCol="0">
            <a:spAutoFit/>
          </a:bodyPr>
          <a:lstStyle/>
          <a:p>
            <a:r>
              <a:rPr lang="en-US" dirty="0"/>
              <a:t> W    V    </a:t>
            </a:r>
            <a:r>
              <a:rPr lang="en-US" dirty="0" err="1"/>
              <a:t>V</a:t>
            </a:r>
            <a:r>
              <a:rPr lang="en-US" dirty="0"/>
              <a:t>    </a:t>
            </a:r>
          </a:p>
          <a:p>
            <a:r>
              <a:rPr lang="en-US" dirty="0"/>
              <a:t>W   OH   </a:t>
            </a:r>
          </a:p>
        </p:txBody>
      </p:sp>
      <p:sp>
        <p:nvSpPr>
          <p:cNvPr id="13" name="TextBox 12"/>
          <p:cNvSpPr txBox="1"/>
          <p:nvPr/>
        </p:nvSpPr>
        <p:spPr>
          <a:xfrm rot="470460">
            <a:off x="4416559" y="4949288"/>
            <a:ext cx="2514600" cy="646331"/>
          </a:xfrm>
          <a:prstGeom prst="rect">
            <a:avLst/>
          </a:prstGeom>
          <a:noFill/>
        </p:spPr>
        <p:txBody>
          <a:bodyPr wrap="square" rtlCol="0">
            <a:spAutoFit/>
          </a:bodyPr>
          <a:lstStyle/>
          <a:p>
            <a:r>
              <a:rPr lang="en-US" dirty="0"/>
              <a:t> W    V    </a:t>
            </a:r>
            <a:r>
              <a:rPr lang="en-US" dirty="0" err="1"/>
              <a:t>V</a:t>
            </a:r>
            <a:r>
              <a:rPr lang="en-US" dirty="0"/>
              <a:t>  </a:t>
            </a:r>
          </a:p>
          <a:p>
            <a:r>
              <a:rPr lang="en-US" dirty="0"/>
              <a:t>  W   OH   </a:t>
            </a:r>
          </a:p>
        </p:txBody>
      </p:sp>
      <p:sp>
        <p:nvSpPr>
          <p:cNvPr id="14" name="TextBox 13"/>
          <p:cNvSpPr txBox="1"/>
          <p:nvPr/>
        </p:nvSpPr>
        <p:spPr>
          <a:xfrm rot="470460">
            <a:off x="5372252" y="5350106"/>
            <a:ext cx="2514600" cy="646331"/>
          </a:xfrm>
          <a:prstGeom prst="rect">
            <a:avLst/>
          </a:prstGeom>
          <a:noFill/>
        </p:spPr>
        <p:txBody>
          <a:bodyPr wrap="square" rtlCol="0">
            <a:spAutoFit/>
          </a:bodyPr>
          <a:lstStyle/>
          <a:p>
            <a:r>
              <a:rPr lang="en-US" dirty="0"/>
              <a:t> W    V    OH    </a:t>
            </a:r>
          </a:p>
          <a:p>
            <a:r>
              <a:rPr lang="en-US" dirty="0"/>
              <a:t>W   OH   </a:t>
            </a:r>
          </a:p>
        </p:txBody>
      </p:sp>
      <p:sp>
        <p:nvSpPr>
          <p:cNvPr id="15" name="TextBox 14"/>
          <p:cNvSpPr txBox="1"/>
          <p:nvPr/>
        </p:nvSpPr>
        <p:spPr>
          <a:xfrm>
            <a:off x="1568207" y="5308522"/>
            <a:ext cx="2459106" cy="372468"/>
          </a:xfrm>
          <a:prstGeom prst="rect">
            <a:avLst/>
          </a:prstGeom>
          <a:noFill/>
        </p:spPr>
        <p:txBody>
          <a:bodyPr wrap="square" rtlCol="0">
            <a:spAutoFit/>
          </a:bodyPr>
          <a:lstStyle/>
          <a:p>
            <a:r>
              <a:rPr lang="en-US" dirty="0">
                <a:latin typeface="Arial Black" pitchFamily="34" charset="0"/>
              </a:rPr>
              <a:t>Mineralogy (OH)</a:t>
            </a:r>
          </a:p>
        </p:txBody>
      </p:sp>
      <p:sp>
        <p:nvSpPr>
          <p:cNvPr id="16" name="Freeform 15"/>
          <p:cNvSpPr/>
          <p:nvPr/>
        </p:nvSpPr>
        <p:spPr>
          <a:xfrm>
            <a:off x="3124915" y="5339878"/>
            <a:ext cx="656495" cy="1103803"/>
          </a:xfrm>
          <a:custGeom>
            <a:avLst/>
            <a:gdLst>
              <a:gd name="connsiteX0" fmla="*/ 0 w 581891"/>
              <a:gd name="connsiteY0" fmla="*/ 581891 h 942109"/>
              <a:gd name="connsiteX1" fmla="*/ 304800 w 581891"/>
              <a:gd name="connsiteY1" fmla="*/ 845127 h 942109"/>
              <a:gd name="connsiteX2" fmla="*/ 581891 w 581891"/>
              <a:gd name="connsiteY2" fmla="*/ 0 h 942109"/>
            </a:gdLst>
            <a:ahLst/>
            <a:cxnLst>
              <a:cxn ang="0">
                <a:pos x="connsiteX0" y="connsiteY0"/>
              </a:cxn>
              <a:cxn ang="0">
                <a:pos x="connsiteX1" y="connsiteY1"/>
              </a:cxn>
              <a:cxn ang="0">
                <a:pos x="connsiteX2" y="connsiteY2"/>
              </a:cxn>
            </a:cxnLst>
            <a:rect l="l" t="t" r="r" b="b"/>
            <a:pathLst>
              <a:path w="581891" h="942109">
                <a:moveTo>
                  <a:pt x="0" y="581891"/>
                </a:moveTo>
                <a:cubicBezTo>
                  <a:pt x="103909" y="762000"/>
                  <a:pt x="207818" y="942109"/>
                  <a:pt x="304800" y="845127"/>
                </a:cubicBezTo>
                <a:cubicBezTo>
                  <a:pt x="401782" y="748145"/>
                  <a:pt x="491836" y="374072"/>
                  <a:pt x="581891" y="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6400800" y="3124200"/>
            <a:ext cx="2173031" cy="646331"/>
          </a:xfrm>
          <a:prstGeom prst="rect">
            <a:avLst/>
          </a:prstGeom>
          <a:noFill/>
        </p:spPr>
        <p:txBody>
          <a:bodyPr wrap="none" rtlCol="0">
            <a:spAutoFit/>
          </a:bodyPr>
          <a:lstStyle/>
          <a:p>
            <a:r>
              <a:rPr lang="en-US" dirty="0">
                <a:latin typeface="Arial Black" pitchFamily="34" charset="0"/>
              </a:rPr>
              <a:t>Meteoric</a:t>
            </a:r>
          </a:p>
          <a:p>
            <a:r>
              <a:rPr lang="en-US" dirty="0" err="1">
                <a:latin typeface="Arial Black" pitchFamily="34" charset="0"/>
              </a:rPr>
              <a:t>Infall</a:t>
            </a:r>
            <a:r>
              <a:rPr lang="en-US" dirty="0">
                <a:latin typeface="Arial Black" pitchFamily="34" charset="0"/>
              </a:rPr>
              <a:t> (W, OH, V)</a:t>
            </a:r>
          </a:p>
        </p:txBody>
      </p:sp>
      <p:sp>
        <p:nvSpPr>
          <p:cNvPr id="18" name="Freeform 17"/>
          <p:cNvSpPr/>
          <p:nvPr/>
        </p:nvSpPr>
        <p:spPr>
          <a:xfrm>
            <a:off x="5791200" y="3565236"/>
            <a:ext cx="665018" cy="1463964"/>
          </a:xfrm>
          <a:custGeom>
            <a:avLst/>
            <a:gdLst>
              <a:gd name="connsiteX0" fmla="*/ 900545 w 900545"/>
              <a:gd name="connsiteY0" fmla="*/ 64655 h 1366982"/>
              <a:gd name="connsiteX1" fmla="*/ 415636 w 900545"/>
              <a:gd name="connsiteY1" fmla="*/ 217055 h 1366982"/>
              <a:gd name="connsiteX2" fmla="*/ 0 w 900545"/>
              <a:gd name="connsiteY2" fmla="*/ 1366982 h 1366982"/>
            </a:gdLst>
            <a:ahLst/>
            <a:cxnLst>
              <a:cxn ang="0">
                <a:pos x="connsiteX0" y="connsiteY0"/>
              </a:cxn>
              <a:cxn ang="0">
                <a:pos x="connsiteX1" y="connsiteY1"/>
              </a:cxn>
              <a:cxn ang="0">
                <a:pos x="connsiteX2" y="connsiteY2"/>
              </a:cxn>
            </a:cxnLst>
            <a:rect l="l" t="t" r="r" b="b"/>
            <a:pathLst>
              <a:path w="900545" h="1366982">
                <a:moveTo>
                  <a:pt x="900545" y="64655"/>
                </a:moveTo>
                <a:cubicBezTo>
                  <a:pt x="733136" y="32327"/>
                  <a:pt x="565727" y="0"/>
                  <a:pt x="415636" y="217055"/>
                </a:cubicBezTo>
                <a:cubicBezTo>
                  <a:pt x="265545" y="434110"/>
                  <a:pt x="132772" y="900546"/>
                  <a:pt x="0" y="1366982"/>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5943600" y="4038600"/>
            <a:ext cx="316112" cy="369332"/>
          </a:xfrm>
          <a:prstGeom prst="rect">
            <a:avLst/>
          </a:prstGeom>
          <a:noFill/>
        </p:spPr>
        <p:txBody>
          <a:bodyPr wrap="none" rtlCol="0">
            <a:spAutoFit/>
          </a:bodyPr>
          <a:lstStyle/>
          <a:p>
            <a:r>
              <a:rPr lang="en-US" dirty="0"/>
              <a:t>V</a:t>
            </a:r>
          </a:p>
        </p:txBody>
      </p:sp>
      <p:sp>
        <p:nvSpPr>
          <p:cNvPr id="20" name="TextBox 19"/>
          <p:cNvSpPr txBox="1"/>
          <p:nvPr/>
        </p:nvSpPr>
        <p:spPr>
          <a:xfrm>
            <a:off x="6096000" y="4267200"/>
            <a:ext cx="481222" cy="369332"/>
          </a:xfrm>
          <a:prstGeom prst="rect">
            <a:avLst/>
          </a:prstGeom>
          <a:noFill/>
        </p:spPr>
        <p:txBody>
          <a:bodyPr wrap="none" rtlCol="0">
            <a:spAutoFit/>
          </a:bodyPr>
          <a:lstStyle/>
          <a:p>
            <a:r>
              <a:rPr lang="en-US" dirty="0"/>
              <a:t>OH</a:t>
            </a:r>
          </a:p>
        </p:txBody>
      </p:sp>
      <p:sp>
        <p:nvSpPr>
          <p:cNvPr id="21" name="TextBox 20"/>
          <p:cNvSpPr txBox="1"/>
          <p:nvPr/>
        </p:nvSpPr>
        <p:spPr>
          <a:xfrm>
            <a:off x="3657600" y="2514600"/>
            <a:ext cx="1409040" cy="646331"/>
          </a:xfrm>
          <a:prstGeom prst="rect">
            <a:avLst/>
          </a:prstGeom>
          <a:noFill/>
        </p:spPr>
        <p:txBody>
          <a:bodyPr wrap="none" rtlCol="0">
            <a:spAutoFit/>
          </a:bodyPr>
          <a:lstStyle/>
          <a:p>
            <a:r>
              <a:rPr lang="en-US" dirty="0">
                <a:latin typeface="Arial Black" pitchFamily="34" charset="0"/>
              </a:rPr>
              <a:t>Solar</a:t>
            </a:r>
          </a:p>
          <a:p>
            <a:r>
              <a:rPr lang="en-US" dirty="0">
                <a:latin typeface="Arial Black" pitchFamily="34" charset="0"/>
              </a:rPr>
              <a:t>Wind (H+)</a:t>
            </a:r>
          </a:p>
        </p:txBody>
      </p:sp>
      <p:sp>
        <p:nvSpPr>
          <p:cNvPr id="22" name="Freeform 21"/>
          <p:cNvSpPr/>
          <p:nvPr/>
        </p:nvSpPr>
        <p:spPr>
          <a:xfrm>
            <a:off x="3861263" y="3124200"/>
            <a:ext cx="45719" cy="1371600"/>
          </a:xfrm>
          <a:custGeom>
            <a:avLst/>
            <a:gdLst>
              <a:gd name="connsiteX0" fmla="*/ 794327 w 794327"/>
              <a:gd name="connsiteY0" fmla="*/ 0 h 969819"/>
              <a:gd name="connsiteX1" fmla="*/ 129309 w 794327"/>
              <a:gd name="connsiteY1" fmla="*/ 318655 h 969819"/>
              <a:gd name="connsiteX2" fmla="*/ 18472 w 794327"/>
              <a:gd name="connsiteY2" fmla="*/ 969819 h 969819"/>
            </a:gdLst>
            <a:ahLst/>
            <a:cxnLst>
              <a:cxn ang="0">
                <a:pos x="connsiteX0" y="connsiteY0"/>
              </a:cxn>
              <a:cxn ang="0">
                <a:pos x="connsiteX1" y="connsiteY1"/>
              </a:cxn>
              <a:cxn ang="0">
                <a:pos x="connsiteX2" y="connsiteY2"/>
              </a:cxn>
            </a:cxnLst>
            <a:rect l="l" t="t" r="r" b="b"/>
            <a:pathLst>
              <a:path w="794327" h="969819">
                <a:moveTo>
                  <a:pt x="794327" y="0"/>
                </a:moveTo>
                <a:cubicBezTo>
                  <a:pt x="526472" y="78509"/>
                  <a:pt x="258618" y="157019"/>
                  <a:pt x="129309" y="318655"/>
                </a:cubicBezTo>
                <a:cubicBezTo>
                  <a:pt x="0" y="480291"/>
                  <a:pt x="9236" y="725055"/>
                  <a:pt x="18472" y="969819"/>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Arrow Connector 22"/>
          <p:cNvCxnSpPr/>
          <p:nvPr/>
        </p:nvCxnSpPr>
        <p:spPr>
          <a:xfrm flipV="1">
            <a:off x="4038600" y="38100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191000" y="39624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343400" y="41148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962400" y="3429000"/>
            <a:ext cx="405880" cy="369332"/>
          </a:xfrm>
          <a:prstGeom prst="rect">
            <a:avLst/>
          </a:prstGeom>
          <a:noFill/>
        </p:spPr>
        <p:txBody>
          <a:bodyPr wrap="none" rtlCol="0">
            <a:spAutoFit/>
          </a:bodyPr>
          <a:lstStyle/>
          <a:p>
            <a:r>
              <a:rPr lang="en-US" dirty="0"/>
              <a:t>H</a:t>
            </a:r>
            <a:r>
              <a:rPr lang="en-US" baseline="30000" dirty="0"/>
              <a:t>+</a:t>
            </a:r>
          </a:p>
        </p:txBody>
      </p:sp>
      <p:sp>
        <p:nvSpPr>
          <p:cNvPr id="27" name="TextBox 26"/>
          <p:cNvSpPr txBox="1"/>
          <p:nvPr/>
        </p:nvSpPr>
        <p:spPr>
          <a:xfrm>
            <a:off x="4191000" y="3657600"/>
            <a:ext cx="328936" cy="369332"/>
          </a:xfrm>
          <a:prstGeom prst="rect">
            <a:avLst/>
          </a:prstGeom>
          <a:noFill/>
        </p:spPr>
        <p:txBody>
          <a:bodyPr wrap="none" rtlCol="0">
            <a:spAutoFit/>
          </a:bodyPr>
          <a:lstStyle/>
          <a:p>
            <a:r>
              <a:rPr lang="en-US" dirty="0"/>
              <a:t>H</a:t>
            </a:r>
          </a:p>
        </p:txBody>
      </p:sp>
      <p:sp>
        <p:nvSpPr>
          <p:cNvPr id="28" name="TextBox 27"/>
          <p:cNvSpPr txBox="1"/>
          <p:nvPr/>
        </p:nvSpPr>
        <p:spPr>
          <a:xfrm>
            <a:off x="4343400" y="3810000"/>
            <a:ext cx="762000" cy="369332"/>
          </a:xfrm>
          <a:prstGeom prst="rect">
            <a:avLst/>
          </a:prstGeom>
          <a:noFill/>
        </p:spPr>
        <p:txBody>
          <a:bodyPr wrap="square" rtlCol="0">
            <a:spAutoFit/>
          </a:bodyPr>
          <a:lstStyle/>
          <a:p>
            <a:r>
              <a:rPr lang="en-US" dirty="0"/>
              <a:t>H</a:t>
            </a:r>
            <a:r>
              <a:rPr lang="en-US" baseline="-25000" dirty="0"/>
              <a:t>2</a:t>
            </a:r>
          </a:p>
        </p:txBody>
      </p:sp>
      <p:cxnSp>
        <p:nvCxnSpPr>
          <p:cNvPr id="29" name="Straight Arrow Connector 28"/>
          <p:cNvCxnSpPr/>
          <p:nvPr/>
        </p:nvCxnSpPr>
        <p:spPr>
          <a:xfrm flipV="1">
            <a:off x="6019800" y="43434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172200" y="45720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3429000" y="2438400"/>
            <a:ext cx="1676400" cy="2362200"/>
          </a:xfrm>
          <a:prstGeom prst="roundRect">
            <a:avLst/>
          </a:pr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800600" y="3429000"/>
            <a:ext cx="1015948" cy="461665"/>
          </a:xfrm>
          <a:prstGeom prst="rect">
            <a:avLst/>
          </a:prstGeom>
          <a:noFill/>
        </p:spPr>
        <p:txBody>
          <a:bodyPr wrap="none" rtlCol="0">
            <a:spAutoFit/>
          </a:bodyPr>
          <a:lstStyle/>
          <a:p>
            <a:r>
              <a:rPr lang="en-US" sz="1200" dirty="0">
                <a:latin typeface="Arial Black" pitchFamily="34" charset="0"/>
              </a:rPr>
              <a:t>Hydrogen </a:t>
            </a:r>
          </a:p>
          <a:p>
            <a:r>
              <a:rPr lang="en-US" sz="1200" dirty="0">
                <a:latin typeface="Arial Black" pitchFamily="34" charset="0"/>
              </a:rPr>
              <a:t>Sub-Cycle </a:t>
            </a:r>
          </a:p>
        </p:txBody>
      </p:sp>
      <p:pic>
        <p:nvPicPr>
          <p:cNvPr id="33" name="Picture 2"/>
          <p:cNvPicPr>
            <a:picLocks noChangeAspect="1" noChangeArrowheads="1"/>
          </p:cNvPicPr>
          <p:nvPr/>
        </p:nvPicPr>
        <p:blipFill>
          <a:blip r:embed="rId3" cstate="print"/>
          <a:srcRect/>
          <a:stretch>
            <a:fillRect/>
          </a:stretch>
        </p:blipFill>
        <p:spPr bwMode="auto">
          <a:xfrm>
            <a:off x="178747" y="5155965"/>
            <a:ext cx="1371600" cy="1557338"/>
          </a:xfrm>
          <a:prstGeom prst="rect">
            <a:avLst/>
          </a:prstGeom>
          <a:noFill/>
          <a:ln w="9525">
            <a:noFill/>
            <a:miter lim="800000"/>
            <a:headEnd/>
            <a:tailEnd/>
          </a:ln>
        </p:spPr>
      </p:pic>
      <p:pic>
        <p:nvPicPr>
          <p:cNvPr id="34" name="Picture 5" descr="http://media-1.web.britannica.com/eb-media/96/60196-004-5C2E1BF1.jpg"/>
          <p:cNvPicPr>
            <a:picLocks noChangeAspect="1" noChangeArrowheads="1"/>
          </p:cNvPicPr>
          <p:nvPr/>
        </p:nvPicPr>
        <p:blipFill>
          <a:blip r:embed="rId4" cstate="print"/>
          <a:srcRect/>
          <a:stretch>
            <a:fillRect/>
          </a:stretch>
        </p:blipFill>
        <p:spPr bwMode="auto">
          <a:xfrm>
            <a:off x="6318504" y="1981200"/>
            <a:ext cx="1493520" cy="1143000"/>
          </a:xfrm>
          <a:prstGeom prst="rect">
            <a:avLst/>
          </a:prstGeom>
          <a:noFill/>
        </p:spPr>
      </p:pic>
      <p:pic>
        <p:nvPicPr>
          <p:cNvPr id="35" name="Picture 6"/>
          <p:cNvPicPr>
            <a:picLocks noChangeAspect="1" noChangeArrowheads="1"/>
          </p:cNvPicPr>
          <p:nvPr/>
        </p:nvPicPr>
        <p:blipFill>
          <a:blip r:embed="rId5" cstate="print">
            <a:lum bright="22000"/>
          </a:blip>
          <a:srcRect/>
          <a:stretch>
            <a:fillRect/>
          </a:stretch>
        </p:blipFill>
        <p:spPr bwMode="auto">
          <a:xfrm>
            <a:off x="2819399" y="1179978"/>
            <a:ext cx="1828800" cy="1316421"/>
          </a:xfrm>
          <a:prstGeom prst="rect">
            <a:avLst/>
          </a:prstGeom>
          <a:noFill/>
          <a:ln w="9525">
            <a:noFill/>
            <a:miter lim="800000"/>
            <a:headEnd/>
            <a:tailEnd/>
          </a:ln>
        </p:spPr>
      </p:pic>
      <p:cxnSp>
        <p:nvCxnSpPr>
          <p:cNvPr id="36" name="Straight Arrow Connector 35"/>
          <p:cNvCxnSpPr/>
          <p:nvPr/>
        </p:nvCxnSpPr>
        <p:spPr>
          <a:xfrm flipV="1">
            <a:off x="6324600" y="47244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324600" y="4495800"/>
            <a:ext cx="389850" cy="369332"/>
          </a:xfrm>
          <a:prstGeom prst="rect">
            <a:avLst/>
          </a:prstGeom>
          <a:noFill/>
        </p:spPr>
        <p:txBody>
          <a:bodyPr wrap="none" rtlCol="0">
            <a:spAutoFit/>
          </a:bodyPr>
          <a:lstStyle/>
          <a:p>
            <a:r>
              <a:rPr lang="en-US" dirty="0"/>
              <a:t>W</a:t>
            </a:r>
          </a:p>
        </p:txBody>
      </p:sp>
      <p:cxnSp>
        <p:nvCxnSpPr>
          <p:cNvPr id="38" name="Straight Arrow Connector 37"/>
          <p:cNvCxnSpPr/>
          <p:nvPr/>
        </p:nvCxnSpPr>
        <p:spPr>
          <a:xfrm flipV="1">
            <a:off x="4572000" y="4267200"/>
            <a:ext cx="762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572000" y="3962400"/>
            <a:ext cx="389850" cy="369332"/>
          </a:xfrm>
          <a:prstGeom prst="rect">
            <a:avLst/>
          </a:prstGeom>
          <a:noFill/>
        </p:spPr>
        <p:txBody>
          <a:bodyPr wrap="none" rtlCol="0">
            <a:spAutoFit/>
          </a:bodyPr>
          <a:lstStyle/>
          <a:p>
            <a:r>
              <a:rPr lang="en-US" dirty="0"/>
              <a:t>W</a:t>
            </a:r>
          </a:p>
        </p:txBody>
      </p:sp>
      <p:sp>
        <p:nvSpPr>
          <p:cNvPr id="40" name="TextBox 39"/>
          <p:cNvSpPr txBox="1"/>
          <p:nvPr/>
        </p:nvSpPr>
        <p:spPr>
          <a:xfrm>
            <a:off x="2492615" y="95684"/>
            <a:ext cx="4311169" cy="461665"/>
          </a:xfrm>
          <a:prstGeom prst="rect">
            <a:avLst/>
          </a:prstGeom>
          <a:noFill/>
        </p:spPr>
        <p:txBody>
          <a:bodyPr wrap="square" rtlCol="0">
            <a:spAutoFit/>
          </a:bodyPr>
          <a:lstStyle/>
          <a:p>
            <a:r>
              <a:rPr lang="en-US" sz="2400" dirty="0">
                <a:latin typeface="Arial Black" pitchFamily="34" charset="0"/>
              </a:rPr>
              <a:t>A Lunar Water System</a:t>
            </a:r>
          </a:p>
        </p:txBody>
      </p:sp>
      <p:sp>
        <p:nvSpPr>
          <p:cNvPr id="41" name="Freeform 40"/>
          <p:cNvSpPr/>
          <p:nvPr/>
        </p:nvSpPr>
        <p:spPr>
          <a:xfrm>
            <a:off x="7010400" y="4419600"/>
            <a:ext cx="1579418" cy="898236"/>
          </a:xfrm>
          <a:custGeom>
            <a:avLst/>
            <a:gdLst>
              <a:gd name="connsiteX0" fmla="*/ 2078182 w 2078182"/>
              <a:gd name="connsiteY0" fmla="*/ 558800 h 1126836"/>
              <a:gd name="connsiteX1" fmla="*/ 1177636 w 2078182"/>
              <a:gd name="connsiteY1" fmla="*/ 475673 h 1126836"/>
              <a:gd name="connsiteX2" fmla="*/ 581891 w 2078182"/>
              <a:gd name="connsiteY2" fmla="*/ 1126836 h 1126836"/>
              <a:gd name="connsiteX3" fmla="*/ 581891 w 2078182"/>
              <a:gd name="connsiteY3" fmla="*/ 1126836 h 1126836"/>
              <a:gd name="connsiteX4" fmla="*/ 290945 w 2078182"/>
              <a:gd name="connsiteY4" fmla="*/ 170873 h 1126836"/>
              <a:gd name="connsiteX5" fmla="*/ 0 w 2078182"/>
              <a:gd name="connsiteY5" fmla="*/ 101600 h 112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8182" h="1126836">
                <a:moveTo>
                  <a:pt x="2078182" y="558800"/>
                </a:moveTo>
                <a:cubicBezTo>
                  <a:pt x="1752600" y="469900"/>
                  <a:pt x="1427018" y="381000"/>
                  <a:pt x="1177636" y="475673"/>
                </a:cubicBezTo>
                <a:cubicBezTo>
                  <a:pt x="928254" y="570346"/>
                  <a:pt x="581891" y="1126836"/>
                  <a:pt x="581891" y="1126836"/>
                </a:cubicBezTo>
                <a:lnTo>
                  <a:pt x="581891" y="1126836"/>
                </a:lnTo>
                <a:cubicBezTo>
                  <a:pt x="533400" y="967509"/>
                  <a:pt x="387927" y="341746"/>
                  <a:pt x="290945" y="170873"/>
                </a:cubicBezTo>
                <a:cubicBezTo>
                  <a:pt x="193963" y="0"/>
                  <a:pt x="96981" y="50800"/>
                  <a:pt x="0" y="10160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p:cNvSpPr txBox="1"/>
          <p:nvPr/>
        </p:nvSpPr>
        <p:spPr>
          <a:xfrm>
            <a:off x="6705600" y="4343400"/>
            <a:ext cx="389850" cy="369332"/>
          </a:xfrm>
          <a:prstGeom prst="rect">
            <a:avLst/>
          </a:prstGeom>
          <a:noFill/>
        </p:spPr>
        <p:txBody>
          <a:bodyPr wrap="none" rtlCol="0">
            <a:spAutoFit/>
          </a:bodyPr>
          <a:lstStyle/>
          <a:p>
            <a:r>
              <a:rPr lang="en-US" dirty="0"/>
              <a:t>W</a:t>
            </a:r>
          </a:p>
        </p:txBody>
      </p:sp>
      <p:sp>
        <p:nvSpPr>
          <p:cNvPr id="43" name="TextBox 42"/>
          <p:cNvSpPr txBox="1"/>
          <p:nvPr/>
        </p:nvSpPr>
        <p:spPr>
          <a:xfrm>
            <a:off x="7515460" y="4161983"/>
            <a:ext cx="1381468" cy="646331"/>
          </a:xfrm>
          <a:prstGeom prst="rect">
            <a:avLst/>
          </a:prstGeom>
          <a:noFill/>
        </p:spPr>
        <p:txBody>
          <a:bodyPr wrap="none" rtlCol="0">
            <a:spAutoFit/>
          </a:bodyPr>
          <a:lstStyle/>
          <a:p>
            <a:r>
              <a:rPr lang="en-US" dirty="0">
                <a:latin typeface="Arial Black" pitchFamily="34" charset="0"/>
              </a:rPr>
              <a:t>Thermal </a:t>
            </a:r>
          </a:p>
          <a:p>
            <a:r>
              <a:rPr lang="en-US" dirty="0">
                <a:latin typeface="Arial Black" pitchFamily="34" charset="0"/>
              </a:rPr>
              <a:t>Migration</a:t>
            </a:r>
          </a:p>
        </p:txBody>
      </p:sp>
      <p:sp>
        <p:nvSpPr>
          <p:cNvPr id="44" name="TextBox 43"/>
          <p:cNvSpPr txBox="1"/>
          <p:nvPr/>
        </p:nvSpPr>
        <p:spPr>
          <a:xfrm>
            <a:off x="4845500" y="565810"/>
            <a:ext cx="4022704" cy="646331"/>
          </a:xfrm>
          <a:prstGeom prst="rect">
            <a:avLst/>
          </a:prstGeom>
          <a:noFill/>
        </p:spPr>
        <p:txBody>
          <a:bodyPr wrap="none" rtlCol="0">
            <a:spAutoFit/>
          </a:bodyPr>
          <a:lstStyle/>
          <a:p>
            <a:r>
              <a:rPr lang="en-US" i="1" dirty="0">
                <a:sym typeface="Symbol"/>
              </a:rPr>
              <a:t> </a:t>
            </a:r>
            <a:r>
              <a:rPr lang="en-US" dirty="0"/>
              <a:t>W/</a:t>
            </a:r>
            <a:r>
              <a:rPr lang="en-US" dirty="0">
                <a:sym typeface="Symbol"/>
              </a:rPr>
              <a:t></a:t>
            </a:r>
            <a:r>
              <a:rPr lang="en-US" dirty="0"/>
              <a:t>t + </a:t>
            </a:r>
            <a:r>
              <a:rPr lang="en-US" b="1" dirty="0">
                <a:sym typeface="Symbol"/>
              </a:rPr>
              <a:t></a:t>
            </a:r>
            <a:r>
              <a:rPr lang="en-US" dirty="0">
                <a:sym typeface="Symbol"/>
              </a:rPr>
              <a:t> (</a:t>
            </a:r>
            <a:r>
              <a:rPr lang="en-US" dirty="0" err="1">
                <a:sym typeface="Symbol"/>
              </a:rPr>
              <a:t>W</a:t>
            </a:r>
            <a:r>
              <a:rPr lang="en-US" b="1" dirty="0" err="1">
                <a:sym typeface="Symbol"/>
              </a:rPr>
              <a:t>v</a:t>
            </a:r>
            <a:r>
              <a:rPr lang="en-US" dirty="0">
                <a:sym typeface="Symbol"/>
              </a:rPr>
              <a:t>) = S</a:t>
            </a:r>
            <a:r>
              <a:rPr lang="en-US" baseline="-25000" dirty="0">
                <a:sym typeface="Symbol"/>
              </a:rPr>
              <a:t>SW</a:t>
            </a:r>
            <a:r>
              <a:rPr lang="en-US" dirty="0">
                <a:sym typeface="Symbol"/>
              </a:rPr>
              <a:t> + </a:t>
            </a:r>
            <a:r>
              <a:rPr lang="en-US" dirty="0" err="1">
                <a:sym typeface="Symbol"/>
              </a:rPr>
              <a:t>S</a:t>
            </a:r>
            <a:r>
              <a:rPr lang="en-US" baseline="-25000" dirty="0" err="1">
                <a:sym typeface="Symbol"/>
              </a:rPr>
              <a:t>infall</a:t>
            </a:r>
            <a:r>
              <a:rPr lang="en-US" baseline="-25000" dirty="0">
                <a:sym typeface="Symbol"/>
              </a:rPr>
              <a:t> </a:t>
            </a:r>
            <a:r>
              <a:rPr lang="en-US" dirty="0">
                <a:sym typeface="Symbol"/>
              </a:rPr>
              <a:t>+ </a:t>
            </a:r>
            <a:r>
              <a:rPr lang="en-US" dirty="0" err="1">
                <a:sym typeface="Symbol"/>
              </a:rPr>
              <a:t>S</a:t>
            </a:r>
            <a:r>
              <a:rPr lang="en-US" baseline="-25000" dirty="0" err="1">
                <a:sym typeface="Symbol"/>
              </a:rPr>
              <a:t>poles</a:t>
            </a:r>
            <a:r>
              <a:rPr lang="en-US" dirty="0">
                <a:sym typeface="Symbol"/>
              </a:rPr>
              <a:t> </a:t>
            </a:r>
          </a:p>
          <a:p>
            <a:r>
              <a:rPr lang="en-US" dirty="0">
                <a:sym typeface="Symbol"/>
              </a:rPr>
              <a:t>      - R</a:t>
            </a:r>
            <a:r>
              <a:rPr lang="en-US" baseline="-25000" dirty="0" err="1">
                <a:sym typeface="Symbol"/>
              </a:rPr>
              <a:t>desorp</a:t>
            </a:r>
            <a:r>
              <a:rPr lang="en-US" baseline="-25000" dirty="0">
                <a:sym typeface="Symbol"/>
              </a:rPr>
              <a:t> </a:t>
            </a:r>
            <a:r>
              <a:rPr lang="en-US" dirty="0">
                <a:sym typeface="Symbol"/>
              </a:rPr>
              <a:t>– R</a:t>
            </a:r>
            <a:r>
              <a:rPr lang="en-US" baseline="-25000" dirty="0" err="1">
                <a:sym typeface="Symbol"/>
              </a:rPr>
              <a:t>photodiss</a:t>
            </a:r>
            <a:r>
              <a:rPr lang="en-US" dirty="0">
                <a:sym typeface="Symbol"/>
              </a:rPr>
              <a:t> – R</a:t>
            </a:r>
            <a:r>
              <a:rPr lang="en-US" baseline="-25000" dirty="0" err="1">
                <a:sym typeface="Symbol"/>
              </a:rPr>
              <a:t>sputter</a:t>
            </a:r>
            <a:r>
              <a:rPr lang="en-US" dirty="0">
                <a:sym typeface="Symbol"/>
              </a:rPr>
              <a:t> – R</a:t>
            </a:r>
            <a:r>
              <a:rPr lang="en-US" baseline="-25000" dirty="0" err="1">
                <a:sym typeface="Symbol"/>
              </a:rPr>
              <a:t>impactvapor</a:t>
            </a:r>
            <a:endParaRPr lang="en-US" baseline="-25000" dirty="0"/>
          </a:p>
        </p:txBody>
      </p:sp>
      <p:pic>
        <p:nvPicPr>
          <p:cNvPr id="48" name="Picture 47"/>
          <p:cNvPicPr>
            <a:picLocks noChangeAspect="1"/>
          </p:cNvPicPr>
          <p:nvPr/>
        </p:nvPicPr>
        <p:blipFill rotWithShape="1">
          <a:blip r:embed="rId6">
            <a:extLst>
              <a:ext uri="{28A0092B-C50C-407E-A947-70E740481C1C}">
                <a14:useLocalDpi xmlns:a14="http://schemas.microsoft.com/office/drawing/2010/main" val="0"/>
              </a:ext>
            </a:extLst>
          </a:blip>
          <a:srcRect l="29167" t="30189" r="39290" b="29115"/>
          <a:stretch/>
        </p:blipFill>
        <p:spPr>
          <a:xfrm>
            <a:off x="4514493" y="5771382"/>
            <a:ext cx="685755" cy="663557"/>
          </a:xfrm>
          <a:prstGeom prst="rect">
            <a:avLst/>
          </a:prstGeom>
        </p:spPr>
      </p:pic>
      <p:sp>
        <p:nvSpPr>
          <p:cNvPr id="49" name="Freeform 48"/>
          <p:cNvSpPr/>
          <p:nvPr/>
        </p:nvSpPr>
        <p:spPr>
          <a:xfrm flipH="1">
            <a:off x="3928992" y="5416186"/>
            <a:ext cx="541402" cy="729105"/>
          </a:xfrm>
          <a:custGeom>
            <a:avLst/>
            <a:gdLst>
              <a:gd name="connsiteX0" fmla="*/ 0 w 581891"/>
              <a:gd name="connsiteY0" fmla="*/ 581891 h 942109"/>
              <a:gd name="connsiteX1" fmla="*/ 304800 w 581891"/>
              <a:gd name="connsiteY1" fmla="*/ 845127 h 942109"/>
              <a:gd name="connsiteX2" fmla="*/ 581891 w 581891"/>
              <a:gd name="connsiteY2" fmla="*/ 0 h 942109"/>
            </a:gdLst>
            <a:ahLst/>
            <a:cxnLst>
              <a:cxn ang="0">
                <a:pos x="connsiteX0" y="connsiteY0"/>
              </a:cxn>
              <a:cxn ang="0">
                <a:pos x="connsiteX1" y="connsiteY1"/>
              </a:cxn>
              <a:cxn ang="0">
                <a:pos x="connsiteX2" y="connsiteY2"/>
              </a:cxn>
            </a:cxnLst>
            <a:rect l="l" t="t" r="r" b="b"/>
            <a:pathLst>
              <a:path w="581891" h="942109">
                <a:moveTo>
                  <a:pt x="0" y="581891"/>
                </a:moveTo>
                <a:cubicBezTo>
                  <a:pt x="103909" y="762000"/>
                  <a:pt x="207818" y="942109"/>
                  <a:pt x="304800" y="845127"/>
                </a:cubicBezTo>
                <a:cubicBezTo>
                  <a:pt x="401782" y="748145"/>
                  <a:pt x="491836" y="374072"/>
                  <a:pt x="581891" y="0"/>
                </a:cubicBezTo>
              </a:path>
            </a:pathLst>
          </a:cu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TextBox 49"/>
          <p:cNvSpPr txBox="1"/>
          <p:nvPr/>
        </p:nvSpPr>
        <p:spPr>
          <a:xfrm>
            <a:off x="5146189" y="6023721"/>
            <a:ext cx="1782928" cy="646331"/>
          </a:xfrm>
          <a:prstGeom prst="rect">
            <a:avLst/>
          </a:prstGeom>
          <a:noFill/>
        </p:spPr>
        <p:txBody>
          <a:bodyPr wrap="square" rtlCol="0">
            <a:spAutoFit/>
          </a:bodyPr>
          <a:lstStyle/>
          <a:p>
            <a:r>
              <a:rPr lang="en-US" dirty="0">
                <a:latin typeface="Arial Black" pitchFamily="34" charset="0"/>
              </a:rPr>
              <a:t>Pyroclastics </a:t>
            </a:r>
          </a:p>
          <a:p>
            <a:r>
              <a:rPr lang="en-US" dirty="0">
                <a:latin typeface="Arial Black" pitchFamily="34" charset="0"/>
              </a:rPr>
              <a:t>(Bound H2O)</a:t>
            </a:r>
          </a:p>
        </p:txBody>
      </p:sp>
      <p:grpSp>
        <p:nvGrpSpPr>
          <p:cNvPr id="53" name="Group 52"/>
          <p:cNvGrpSpPr/>
          <p:nvPr/>
        </p:nvGrpSpPr>
        <p:grpSpPr>
          <a:xfrm>
            <a:off x="170158" y="598364"/>
            <a:ext cx="2045737" cy="1873118"/>
            <a:chOff x="170159" y="598364"/>
            <a:chExt cx="1241366" cy="1043767"/>
          </a:xfrm>
        </p:grpSpPr>
        <p:pic>
          <p:nvPicPr>
            <p:cNvPr id="45" name="Picture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159" y="598364"/>
              <a:ext cx="1241366" cy="1043767"/>
            </a:xfrm>
            <a:prstGeom prst="rect">
              <a:avLst/>
            </a:prstGeom>
          </p:spPr>
        </p:pic>
        <p:pic>
          <p:nvPicPr>
            <p:cNvPr id="52" name="Picture 51"/>
            <p:cNvPicPr>
              <a:picLocks noChangeAspect="1"/>
            </p:cNvPicPr>
            <p:nvPr/>
          </p:nvPicPr>
          <p:blipFill>
            <a:blip r:embed="rId8">
              <a:extLst>
                <a:ext uri="{BEBA8EAE-BF5A-486C-A8C5-ECC9F3942E4B}">
                  <a14:imgProps xmlns:a14="http://schemas.microsoft.com/office/drawing/2010/main">
                    <a14:imgLayer r:embed="rId9">
                      <a14:imgEffect>
                        <a14:backgroundRemoval t="2857" b="94286" l="14000" r="81429"/>
                      </a14:imgEffect>
                    </a14:imgLayer>
                  </a14:imgProps>
                </a:ext>
                <a:ext uri="{28A0092B-C50C-407E-A947-70E740481C1C}">
                  <a14:useLocalDpi xmlns:a14="http://schemas.microsoft.com/office/drawing/2010/main" val="0"/>
                </a:ext>
              </a:extLst>
            </a:blip>
            <a:stretch>
              <a:fillRect/>
            </a:stretch>
          </p:blipFill>
          <p:spPr>
            <a:xfrm>
              <a:off x="170159" y="1330070"/>
              <a:ext cx="308921" cy="308921"/>
            </a:xfrm>
            <a:prstGeom prst="rect">
              <a:avLst/>
            </a:prstGeom>
          </p:spPr>
        </p:pic>
      </p:grpSp>
      <p:sp>
        <p:nvSpPr>
          <p:cNvPr id="46" name="TextBox 45">
            <a:extLst>
              <a:ext uri="{FF2B5EF4-FFF2-40B4-BE49-F238E27FC236}">
                <a16:creationId xmlns:a16="http://schemas.microsoft.com/office/drawing/2014/main" id="{70CDCE93-3579-394C-B8A9-9F0DC34F5004}"/>
              </a:ext>
            </a:extLst>
          </p:cNvPr>
          <p:cNvSpPr txBox="1"/>
          <p:nvPr/>
        </p:nvSpPr>
        <p:spPr>
          <a:xfrm>
            <a:off x="4845500" y="1188193"/>
            <a:ext cx="4235983" cy="523220"/>
          </a:xfrm>
          <a:prstGeom prst="rect">
            <a:avLst/>
          </a:prstGeom>
          <a:noFill/>
        </p:spPr>
        <p:txBody>
          <a:bodyPr wrap="square" rtlCol="0">
            <a:spAutoFit/>
          </a:bodyPr>
          <a:lstStyle/>
          <a:p>
            <a:r>
              <a:rPr lang="en-US" sz="1400"/>
              <a:t>W water  V volatile  S source   R remove</a:t>
            </a:r>
          </a:p>
          <a:p>
            <a:r>
              <a:rPr lang="en-US" sz="1400">
                <a:solidFill>
                  <a:srgbClr val="7030A0"/>
                </a:solidFill>
                <a:effectLst>
                  <a:glow rad="101600">
                    <a:srgbClr val="D406D9">
                      <a:alpha val="60000"/>
                    </a:srgbClr>
                  </a:glow>
                </a:effectLst>
              </a:rPr>
              <a:t>IC Lunar Ice Cube  LM LunaH-Map  LF Lunar Flashlight</a:t>
            </a:r>
            <a:r>
              <a:rPr lang="en-US" sz="1400">
                <a:solidFill>
                  <a:srgbClr val="7030A0"/>
                </a:solidFill>
              </a:rPr>
              <a:t> </a:t>
            </a:r>
          </a:p>
        </p:txBody>
      </p:sp>
      <p:sp>
        <p:nvSpPr>
          <p:cNvPr id="47" name="TextBox 46">
            <a:extLst>
              <a:ext uri="{FF2B5EF4-FFF2-40B4-BE49-F238E27FC236}">
                <a16:creationId xmlns:a16="http://schemas.microsoft.com/office/drawing/2014/main" id="{BF9F9FE0-8129-A94C-A8C6-AFA518F1E181}"/>
              </a:ext>
            </a:extLst>
          </p:cNvPr>
          <p:cNvSpPr txBox="1"/>
          <p:nvPr/>
        </p:nvSpPr>
        <p:spPr>
          <a:xfrm>
            <a:off x="7526150" y="5631265"/>
            <a:ext cx="1555333" cy="923330"/>
          </a:xfrm>
          <a:prstGeom prst="rect">
            <a:avLst/>
          </a:prstGeom>
          <a:noFill/>
        </p:spPr>
        <p:txBody>
          <a:bodyPr wrap="square" rtlCol="0">
            <a:spAutoFit/>
          </a:bodyPr>
          <a:lstStyle/>
          <a:p>
            <a:r>
              <a:rPr lang="en-US"/>
              <a:t>Modified from Farrell et al, 2017, LEAG</a:t>
            </a:r>
          </a:p>
        </p:txBody>
      </p:sp>
      <p:sp>
        <p:nvSpPr>
          <p:cNvPr id="51" name="TextBox 50">
            <a:extLst>
              <a:ext uri="{FF2B5EF4-FFF2-40B4-BE49-F238E27FC236}">
                <a16:creationId xmlns:a16="http://schemas.microsoft.com/office/drawing/2014/main" id="{F6C90C2A-5975-DA40-8A89-DAC782141DCA}"/>
              </a:ext>
            </a:extLst>
          </p:cNvPr>
          <p:cNvSpPr txBox="1"/>
          <p:nvPr/>
        </p:nvSpPr>
        <p:spPr>
          <a:xfrm>
            <a:off x="4830375" y="5992725"/>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
        <p:nvSpPr>
          <p:cNvPr id="54" name="TextBox 53">
            <a:extLst>
              <a:ext uri="{FF2B5EF4-FFF2-40B4-BE49-F238E27FC236}">
                <a16:creationId xmlns:a16="http://schemas.microsoft.com/office/drawing/2014/main" id="{CDCFFC44-F622-4146-A5D8-1ADBA08A0E5C}"/>
              </a:ext>
            </a:extLst>
          </p:cNvPr>
          <p:cNvSpPr txBox="1"/>
          <p:nvPr/>
        </p:nvSpPr>
        <p:spPr>
          <a:xfrm>
            <a:off x="447784" y="5118786"/>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55" name="TextBox 54">
            <a:extLst>
              <a:ext uri="{FF2B5EF4-FFF2-40B4-BE49-F238E27FC236}">
                <a16:creationId xmlns:a16="http://schemas.microsoft.com/office/drawing/2014/main" id="{614ED236-AB9D-FD42-B568-EF011B460791}"/>
              </a:ext>
            </a:extLst>
          </p:cNvPr>
          <p:cNvSpPr txBox="1"/>
          <p:nvPr/>
        </p:nvSpPr>
        <p:spPr>
          <a:xfrm>
            <a:off x="807339" y="5115444"/>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58" name="TextBox 57">
            <a:extLst>
              <a:ext uri="{FF2B5EF4-FFF2-40B4-BE49-F238E27FC236}">
                <a16:creationId xmlns:a16="http://schemas.microsoft.com/office/drawing/2014/main" id="{CEA23BA7-E5B4-5D45-935C-52CDD0A0D0C8}"/>
              </a:ext>
            </a:extLst>
          </p:cNvPr>
          <p:cNvSpPr txBox="1"/>
          <p:nvPr/>
        </p:nvSpPr>
        <p:spPr>
          <a:xfrm>
            <a:off x="7737930" y="4795762"/>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
        <p:nvSpPr>
          <p:cNvPr id="59" name="TextBox 58">
            <a:extLst>
              <a:ext uri="{FF2B5EF4-FFF2-40B4-BE49-F238E27FC236}">
                <a16:creationId xmlns:a16="http://schemas.microsoft.com/office/drawing/2014/main" id="{FD716345-AD3F-BB4B-8D81-9947AD4D5A12}"/>
              </a:ext>
            </a:extLst>
          </p:cNvPr>
          <p:cNvSpPr txBox="1"/>
          <p:nvPr/>
        </p:nvSpPr>
        <p:spPr>
          <a:xfrm>
            <a:off x="2324117" y="5574269"/>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
        <p:nvSpPr>
          <p:cNvPr id="60" name="TextBox 59">
            <a:extLst>
              <a:ext uri="{FF2B5EF4-FFF2-40B4-BE49-F238E27FC236}">
                <a16:creationId xmlns:a16="http://schemas.microsoft.com/office/drawing/2014/main" id="{E5AEC506-3E06-6E4B-9660-2EC27AFCD1A5}"/>
              </a:ext>
            </a:extLst>
          </p:cNvPr>
          <p:cNvSpPr txBox="1"/>
          <p:nvPr/>
        </p:nvSpPr>
        <p:spPr>
          <a:xfrm>
            <a:off x="8007743" y="4800899"/>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61" name="TextBox 60">
            <a:extLst>
              <a:ext uri="{FF2B5EF4-FFF2-40B4-BE49-F238E27FC236}">
                <a16:creationId xmlns:a16="http://schemas.microsoft.com/office/drawing/2014/main" id="{3E70C86D-ECB5-B442-BD91-6D844CEBE429}"/>
              </a:ext>
            </a:extLst>
          </p:cNvPr>
          <p:cNvSpPr txBox="1"/>
          <p:nvPr/>
        </p:nvSpPr>
        <p:spPr>
          <a:xfrm>
            <a:off x="8367298" y="4797557"/>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62" name="TextBox 61">
            <a:extLst>
              <a:ext uri="{FF2B5EF4-FFF2-40B4-BE49-F238E27FC236}">
                <a16:creationId xmlns:a16="http://schemas.microsoft.com/office/drawing/2014/main" id="{32FF4255-7126-2C40-8F2D-382D95804B76}"/>
              </a:ext>
            </a:extLst>
          </p:cNvPr>
          <p:cNvSpPr txBox="1"/>
          <p:nvPr/>
        </p:nvSpPr>
        <p:spPr>
          <a:xfrm>
            <a:off x="2821475" y="2151653"/>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63" name="TextBox 62">
            <a:extLst>
              <a:ext uri="{FF2B5EF4-FFF2-40B4-BE49-F238E27FC236}">
                <a16:creationId xmlns:a16="http://schemas.microsoft.com/office/drawing/2014/main" id="{4B7A73C8-9C9B-DA48-B3F4-44F9434C8B92}"/>
              </a:ext>
            </a:extLst>
          </p:cNvPr>
          <p:cNvSpPr txBox="1"/>
          <p:nvPr/>
        </p:nvSpPr>
        <p:spPr>
          <a:xfrm>
            <a:off x="3181030" y="2148311"/>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64" name="TextBox 63">
            <a:extLst>
              <a:ext uri="{FF2B5EF4-FFF2-40B4-BE49-F238E27FC236}">
                <a16:creationId xmlns:a16="http://schemas.microsoft.com/office/drawing/2014/main" id="{9BD0A7E7-1214-464C-B157-68EB4BB1ED6E}"/>
              </a:ext>
            </a:extLst>
          </p:cNvPr>
          <p:cNvSpPr txBox="1"/>
          <p:nvPr/>
        </p:nvSpPr>
        <p:spPr>
          <a:xfrm>
            <a:off x="6992216" y="3651775"/>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LM</a:t>
            </a:r>
          </a:p>
        </p:txBody>
      </p:sp>
      <p:sp>
        <p:nvSpPr>
          <p:cNvPr id="65" name="TextBox 64">
            <a:extLst>
              <a:ext uri="{FF2B5EF4-FFF2-40B4-BE49-F238E27FC236}">
                <a16:creationId xmlns:a16="http://schemas.microsoft.com/office/drawing/2014/main" id="{C62DA1A4-95B4-6349-ACA3-B19B4746F6CE}"/>
              </a:ext>
            </a:extLst>
          </p:cNvPr>
          <p:cNvSpPr txBox="1"/>
          <p:nvPr/>
        </p:nvSpPr>
        <p:spPr>
          <a:xfrm>
            <a:off x="7351771" y="3648433"/>
            <a:ext cx="500906"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LF</a:t>
            </a:r>
          </a:p>
        </p:txBody>
      </p:sp>
      <p:sp>
        <p:nvSpPr>
          <p:cNvPr id="66" name="TextBox 65">
            <a:extLst>
              <a:ext uri="{FF2B5EF4-FFF2-40B4-BE49-F238E27FC236}">
                <a16:creationId xmlns:a16="http://schemas.microsoft.com/office/drawing/2014/main" id="{875DACCF-0287-4249-BE55-EA9AEBD4035F}"/>
              </a:ext>
            </a:extLst>
          </p:cNvPr>
          <p:cNvSpPr txBox="1"/>
          <p:nvPr/>
        </p:nvSpPr>
        <p:spPr>
          <a:xfrm>
            <a:off x="6712101" y="3646835"/>
            <a:ext cx="405353" cy="369332"/>
          </a:xfrm>
          <a:prstGeom prst="rect">
            <a:avLst/>
          </a:prstGeom>
          <a:noFill/>
        </p:spPr>
        <p:txBody>
          <a:bodyPr wrap="square" rtlCol="0">
            <a:spAutoFit/>
          </a:bodyPr>
          <a:lstStyle/>
          <a:p>
            <a:r>
              <a:rPr lang="en-US">
                <a:solidFill>
                  <a:srgbClr val="7030A0"/>
                </a:solidFill>
                <a:effectLst>
                  <a:glow rad="101600">
                    <a:srgbClr val="D406D9">
                      <a:alpha val="60000"/>
                    </a:srgbClr>
                  </a:glow>
                </a:effectLst>
              </a:rPr>
              <a:t>IC</a:t>
            </a:r>
          </a:p>
        </p:txBody>
      </p:sp>
    </p:spTree>
    <p:extLst>
      <p:ext uri="{BB962C8B-B14F-4D97-AF65-F5344CB8AC3E}">
        <p14:creationId xmlns:p14="http://schemas.microsoft.com/office/powerpoint/2010/main" val="879078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16</a:t>
            </a:fld>
            <a:endParaRPr lang="en-US"/>
          </a:p>
        </p:txBody>
      </p:sp>
      <p:sp>
        <p:nvSpPr>
          <p:cNvPr id="5" name="Title 4"/>
          <p:cNvSpPr txBox="1">
            <a:spLocks/>
          </p:cNvSpPr>
          <p:nvPr/>
        </p:nvSpPr>
        <p:spPr>
          <a:xfrm>
            <a:off x="471840" y="84404"/>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t>Conclusions</a:t>
            </a:r>
          </a:p>
        </p:txBody>
      </p:sp>
      <p:sp>
        <p:nvSpPr>
          <p:cNvPr id="7" name="TextBox 6"/>
          <p:cNvSpPr txBox="1"/>
          <p:nvPr/>
        </p:nvSpPr>
        <p:spPr>
          <a:xfrm>
            <a:off x="148455" y="446439"/>
            <a:ext cx="8876369" cy="6247864"/>
          </a:xfrm>
          <a:prstGeom prst="rect">
            <a:avLst/>
          </a:prstGeom>
          <a:solidFill>
            <a:schemeClr val="bg1">
              <a:alpha val="50000"/>
            </a:schemeClr>
          </a:solidFill>
        </p:spPr>
        <p:txBody>
          <a:bodyPr wrap="square" rtlCol="0">
            <a:spAutoFit/>
          </a:bodyPr>
          <a:lstStyle/>
          <a:p>
            <a:pPr marL="285750" indent="-285750">
              <a:buFont typeface="Arial" charset="0"/>
              <a:buChar char="•"/>
            </a:pPr>
            <a:r>
              <a:rPr lang="en-US" sz="2000" dirty="0"/>
              <a:t>Lunar Ice Cube will provide measurements for liquid water, ice, OH distribution across the lunar surface as function of time of day (temperature and illumination) for several lunar cycles for pole to pole swaths of the lunar surface to provide a basis for understanding global water dynamics.  </a:t>
            </a:r>
          </a:p>
          <a:p>
            <a:pPr marL="285750" indent="-285750">
              <a:buFont typeface="Arial" charset="0"/>
              <a:buChar char="•"/>
            </a:pPr>
            <a:r>
              <a:rPr lang="en-US" sz="2000" dirty="0"/>
              <a:t>Lunar Flashlight will provide direct measurements of surface ice near the poles at the highest resolution (1 km), and LunaH-Map measurements from which surface and subsurface ice (down to 10's of cm) can be inferred at the poles.</a:t>
            </a:r>
          </a:p>
          <a:p>
            <a:pPr marL="285750" indent="-285750">
              <a:buFont typeface="Arial" charset="0"/>
              <a:buChar char="•"/>
            </a:pPr>
            <a:r>
              <a:rPr lang="en-US" sz="2000" dirty="0"/>
              <a:t>Some temporal overlap between LunaH-Map and Lunar Ice Cube will be useful in constraining the water migration process. Spatial overlap between LunaH-Map and Lunar Flashlight will be useful in constraining cold trap evolutionary processes.</a:t>
            </a:r>
          </a:p>
          <a:p>
            <a:pPr marL="285750" indent="-285750">
              <a:buFont typeface="Arial" charset="0"/>
              <a:buChar char="•"/>
            </a:pPr>
            <a:r>
              <a:rPr lang="en-US" sz="2000" dirty="0"/>
              <a:t>Regardless of the degree of overlap in space or time, these measurements when combined will provide far more systematic understanding of the water cycle, and the accessibility of water as a resource on the Moon.</a:t>
            </a:r>
          </a:p>
          <a:p>
            <a:pPr marL="285750" indent="-285750">
              <a:buFont typeface="Arial" charset="0"/>
              <a:buChar char="•"/>
            </a:pPr>
            <a:r>
              <a:rPr lang="en-US" sz="2000" dirty="0"/>
              <a:t>The three missions will act as a de facto multi-platform cluster for measuring lunar volatiles, yet another way in which the first deep space cubesats are demonstrating not only new technologies but new approaches to scientific exploration.</a:t>
            </a:r>
          </a:p>
          <a:p>
            <a:pPr marL="285750" indent="-285750">
              <a:buFont typeface="Arial" charset="0"/>
              <a:buChar char="•"/>
            </a:pPr>
            <a:r>
              <a:rPr lang="en-US" sz="2000" dirty="0"/>
              <a:t>We are doing what cubesats are supposed to do: creating an innovative and tailored solution with a standard platform. </a:t>
            </a:r>
          </a:p>
        </p:txBody>
      </p:sp>
    </p:spTree>
    <p:extLst>
      <p:ext uri="{BB962C8B-B14F-4D97-AF65-F5344CB8AC3E}">
        <p14:creationId xmlns:p14="http://schemas.microsoft.com/office/powerpoint/2010/main" val="242003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17</a:t>
            </a:fld>
            <a:endParaRPr lang="en-US"/>
          </a:p>
        </p:txBody>
      </p:sp>
      <p:sp>
        <p:nvSpPr>
          <p:cNvPr id="9" name="TextBox 8"/>
          <p:cNvSpPr txBox="1"/>
          <p:nvPr/>
        </p:nvSpPr>
        <p:spPr>
          <a:xfrm>
            <a:off x="3513959" y="4392729"/>
            <a:ext cx="2453607" cy="307777"/>
          </a:xfrm>
          <a:prstGeom prst="rect">
            <a:avLst/>
          </a:prstGeom>
          <a:noFill/>
        </p:spPr>
        <p:txBody>
          <a:bodyPr wrap="square" rtlCol="0">
            <a:spAutoFit/>
          </a:bodyPr>
          <a:lstStyle/>
          <a:p>
            <a:r>
              <a:rPr lang="en-US" sz="1400" b="1" dirty="0" err="1">
                <a:solidFill>
                  <a:srgbClr val="FF0000"/>
                </a:solidFill>
              </a:rPr>
              <a:t>pamela.e.clark@jpl.nasa.gov</a:t>
            </a:r>
            <a:endParaRPr lang="en-US" sz="1400" b="1" dirty="0">
              <a:solidFill>
                <a:srgbClr val="FF0000"/>
              </a:solidFill>
            </a:endParaRPr>
          </a:p>
        </p:txBody>
      </p:sp>
      <p:sp>
        <p:nvSpPr>
          <p:cNvPr id="5" name="TextBox 4"/>
          <p:cNvSpPr txBox="1"/>
          <p:nvPr/>
        </p:nvSpPr>
        <p:spPr>
          <a:xfrm>
            <a:off x="1535461" y="2367654"/>
            <a:ext cx="6616080" cy="892552"/>
          </a:xfrm>
          <a:prstGeom prst="rect">
            <a:avLst/>
          </a:prstGeom>
          <a:noFill/>
        </p:spPr>
        <p:txBody>
          <a:bodyPr wrap="square" rtlCol="0">
            <a:spAutoFit/>
          </a:bodyPr>
          <a:lstStyle/>
          <a:p>
            <a:pPr algn="ctr"/>
            <a:r>
              <a:rPr lang="en-US" sz="3200" dirty="0" err="1"/>
              <a:t>LunarCubes</a:t>
            </a:r>
            <a:r>
              <a:rPr lang="en-US" sz="3200" dirty="0"/>
              <a:t> Still Around!!!!</a:t>
            </a:r>
          </a:p>
          <a:p>
            <a:pPr algn="ctr"/>
            <a:r>
              <a:rPr lang="en-US" sz="2000" b="1" dirty="0"/>
              <a:t>Your challenging science mission requirements needed</a:t>
            </a:r>
          </a:p>
        </p:txBody>
      </p:sp>
    </p:spTree>
    <p:extLst>
      <p:ext uri="{BB962C8B-B14F-4D97-AF65-F5344CB8AC3E}">
        <p14:creationId xmlns:p14="http://schemas.microsoft.com/office/powerpoint/2010/main" val="3670686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61305"/>
            <a:ext cx="2133600" cy="250878"/>
          </a:xfrm>
        </p:spPr>
        <p:txBody>
          <a:bodyPr/>
          <a:lstStyle/>
          <a:p>
            <a:r>
              <a:rPr lang="en-US"/>
              <a:t>CDW 2018</a:t>
            </a:r>
          </a:p>
        </p:txBody>
      </p:sp>
      <p:sp>
        <p:nvSpPr>
          <p:cNvPr id="3" name="Footer Placeholder 2"/>
          <p:cNvSpPr>
            <a:spLocks noGrp="1"/>
          </p:cNvSpPr>
          <p:nvPr>
            <p:ph type="ftr" sz="quarter" idx="11"/>
          </p:nvPr>
        </p:nvSpPr>
        <p:spPr>
          <a:xfrm>
            <a:off x="2739264" y="6561305"/>
            <a:ext cx="3662848" cy="265996"/>
          </a:xfrm>
        </p:spPr>
        <p:txBody>
          <a:bodyPr/>
          <a:lstStyle/>
          <a:p>
            <a:r>
              <a:rPr lang="en-US"/>
              <a:t>Clarketal Lunar Cubesat Cluster</a:t>
            </a:r>
          </a:p>
        </p:txBody>
      </p:sp>
      <p:sp>
        <p:nvSpPr>
          <p:cNvPr id="4" name="Slide Number Placeholder 3"/>
          <p:cNvSpPr>
            <a:spLocks noGrp="1"/>
          </p:cNvSpPr>
          <p:nvPr>
            <p:ph type="sldNum" sz="quarter" idx="12"/>
          </p:nvPr>
        </p:nvSpPr>
        <p:spPr>
          <a:xfrm>
            <a:off x="6553200" y="6561305"/>
            <a:ext cx="2133600" cy="265996"/>
          </a:xfrm>
        </p:spPr>
        <p:txBody>
          <a:bodyPr/>
          <a:lstStyle/>
          <a:p>
            <a:fld id="{61DB02BC-888A-9449-ADDC-9153D0D66787}" type="slidenum">
              <a:rPr lang="en-US" smtClean="0"/>
              <a:t>18</a:t>
            </a:fld>
            <a:endParaRPr lang="en-US"/>
          </a:p>
        </p:txBody>
      </p:sp>
      <p:sp>
        <p:nvSpPr>
          <p:cNvPr id="5" name="TextBox 4"/>
          <p:cNvSpPr txBox="1"/>
          <p:nvPr/>
        </p:nvSpPr>
        <p:spPr>
          <a:xfrm>
            <a:off x="3823098" y="4015065"/>
            <a:ext cx="1501014" cy="369332"/>
          </a:xfrm>
          <a:prstGeom prst="rect">
            <a:avLst/>
          </a:prstGeom>
          <a:noFill/>
        </p:spPr>
        <p:txBody>
          <a:bodyPr wrap="square" rtlCol="0">
            <a:spAutoFit/>
          </a:bodyPr>
          <a:lstStyle/>
          <a:p>
            <a:r>
              <a:rPr lang="en-US" dirty="0"/>
              <a:t>Backup Slides</a:t>
            </a:r>
          </a:p>
        </p:txBody>
      </p:sp>
    </p:spTree>
    <p:extLst>
      <p:ext uri="{BB962C8B-B14F-4D97-AF65-F5344CB8AC3E}">
        <p14:creationId xmlns:p14="http://schemas.microsoft.com/office/powerpoint/2010/main" val="2083410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96B162-A1CE-914F-A18F-E4F7A27FC092}"/>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C51A8F9D-E046-F84B-9EBA-3E9A29C1D5FA}"/>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0BD05785-57AB-1C46-AD4F-FD02323A46BF}"/>
              </a:ext>
            </a:extLst>
          </p:cNvPr>
          <p:cNvSpPr>
            <a:spLocks noGrp="1"/>
          </p:cNvSpPr>
          <p:nvPr>
            <p:ph type="sldNum" sz="quarter" idx="12"/>
          </p:nvPr>
        </p:nvSpPr>
        <p:spPr/>
        <p:txBody>
          <a:bodyPr/>
          <a:lstStyle/>
          <a:p>
            <a:fld id="{61DB02BC-888A-9449-ADDC-9153D0D66787}" type="slidenum">
              <a:rPr lang="en-US" smtClean="0"/>
              <a:t>19</a:t>
            </a:fld>
            <a:endParaRPr lang="en-US"/>
          </a:p>
        </p:txBody>
      </p:sp>
      <p:pic>
        <p:nvPicPr>
          <p:cNvPr id="6" name="Picture 5">
            <a:extLst>
              <a:ext uri="{FF2B5EF4-FFF2-40B4-BE49-F238E27FC236}">
                <a16:creationId xmlns:a16="http://schemas.microsoft.com/office/drawing/2014/main" id="{ACBB765A-5232-EC4F-BC74-671F3F045B45}"/>
              </a:ext>
            </a:extLst>
          </p:cNvPr>
          <p:cNvPicPr>
            <a:picLocks noChangeAspect="1"/>
          </p:cNvPicPr>
          <p:nvPr/>
        </p:nvPicPr>
        <p:blipFill>
          <a:blip r:embed="rId2"/>
          <a:stretch>
            <a:fillRect/>
          </a:stretch>
        </p:blipFill>
        <p:spPr>
          <a:xfrm>
            <a:off x="808169" y="328819"/>
            <a:ext cx="4145733" cy="3100181"/>
          </a:xfrm>
          <a:prstGeom prst="rect">
            <a:avLst/>
          </a:prstGeom>
        </p:spPr>
      </p:pic>
      <p:sp>
        <p:nvSpPr>
          <p:cNvPr id="10" name="TextBox 9">
            <a:extLst>
              <a:ext uri="{FF2B5EF4-FFF2-40B4-BE49-F238E27FC236}">
                <a16:creationId xmlns:a16="http://schemas.microsoft.com/office/drawing/2014/main" id="{4C7F1728-09A3-E245-878D-64E55D2390A5}"/>
              </a:ext>
            </a:extLst>
          </p:cNvPr>
          <p:cNvSpPr txBox="1"/>
          <p:nvPr/>
        </p:nvSpPr>
        <p:spPr>
          <a:xfrm>
            <a:off x="5691808" y="726584"/>
            <a:ext cx="2882348" cy="923330"/>
          </a:xfrm>
          <a:prstGeom prst="rect">
            <a:avLst/>
          </a:prstGeom>
          <a:solidFill>
            <a:schemeClr val="bg1"/>
          </a:solidFill>
        </p:spPr>
        <p:txBody>
          <a:bodyPr wrap="square" rtlCol="0">
            <a:spAutoFit/>
          </a:bodyPr>
          <a:lstStyle/>
          <a:p>
            <a:r>
              <a:rPr lang="en-US"/>
              <a:t>Hardgrove et al, 2017, LEAG and 2</a:t>
            </a:r>
            <a:r>
              <a:rPr lang="en-US" baseline="30000"/>
              <a:t>nd</a:t>
            </a:r>
            <a:r>
              <a:rPr lang="en-US"/>
              <a:t> GSFC planetary cubesat workshop</a:t>
            </a:r>
          </a:p>
        </p:txBody>
      </p:sp>
      <p:sp>
        <p:nvSpPr>
          <p:cNvPr id="11" name="TextBox 10">
            <a:extLst>
              <a:ext uri="{FF2B5EF4-FFF2-40B4-BE49-F238E27FC236}">
                <a16:creationId xmlns:a16="http://schemas.microsoft.com/office/drawing/2014/main" id="{E072E2E9-E406-1343-9687-511EC3B3879C}"/>
              </a:ext>
            </a:extLst>
          </p:cNvPr>
          <p:cNvSpPr txBox="1"/>
          <p:nvPr/>
        </p:nvSpPr>
        <p:spPr>
          <a:xfrm>
            <a:off x="5804452" y="239828"/>
            <a:ext cx="2812774" cy="369332"/>
          </a:xfrm>
          <a:prstGeom prst="rect">
            <a:avLst/>
          </a:prstGeom>
          <a:noFill/>
        </p:spPr>
        <p:txBody>
          <a:bodyPr wrap="square" rtlCol="0">
            <a:spAutoFit/>
          </a:bodyPr>
          <a:lstStyle/>
          <a:p>
            <a:r>
              <a:rPr lang="en-US" b="1"/>
              <a:t>LunaH-Map Instrument</a:t>
            </a:r>
          </a:p>
        </p:txBody>
      </p:sp>
      <p:pic>
        <p:nvPicPr>
          <p:cNvPr id="12" name="Picture 11">
            <a:extLst>
              <a:ext uri="{FF2B5EF4-FFF2-40B4-BE49-F238E27FC236}">
                <a16:creationId xmlns:a16="http://schemas.microsoft.com/office/drawing/2014/main" id="{E3A12E96-C35E-A04E-B0F9-3D6B2B2F54A6}"/>
              </a:ext>
            </a:extLst>
          </p:cNvPr>
          <p:cNvPicPr>
            <a:picLocks noChangeAspect="1"/>
          </p:cNvPicPr>
          <p:nvPr/>
        </p:nvPicPr>
        <p:blipFill>
          <a:blip r:embed="rId3"/>
          <a:stretch>
            <a:fillRect/>
          </a:stretch>
        </p:blipFill>
        <p:spPr>
          <a:xfrm>
            <a:off x="3700680" y="3741465"/>
            <a:ext cx="4774084" cy="2675586"/>
          </a:xfrm>
          <a:prstGeom prst="rect">
            <a:avLst/>
          </a:prstGeom>
        </p:spPr>
      </p:pic>
    </p:spTree>
    <p:extLst>
      <p:ext uri="{BB962C8B-B14F-4D97-AF65-F5344CB8AC3E}">
        <p14:creationId xmlns:p14="http://schemas.microsoft.com/office/powerpoint/2010/main" val="1453381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731A96-6450-7440-A725-3A94084C5C9C}"/>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274C1A3B-9DE0-B64A-B4A0-6ABC2B7E1A6F}"/>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EBCB5853-5A29-5743-9F03-B6D7951CE376}"/>
              </a:ext>
            </a:extLst>
          </p:cNvPr>
          <p:cNvSpPr>
            <a:spLocks noGrp="1"/>
          </p:cNvSpPr>
          <p:nvPr>
            <p:ph type="sldNum" sz="quarter" idx="12"/>
          </p:nvPr>
        </p:nvSpPr>
        <p:spPr/>
        <p:txBody>
          <a:bodyPr/>
          <a:lstStyle/>
          <a:p>
            <a:fld id="{61DB02BC-888A-9449-ADDC-9153D0D66787}" type="slidenum">
              <a:rPr lang="en-US" smtClean="0"/>
              <a:t>20</a:t>
            </a:fld>
            <a:endParaRPr lang="en-US"/>
          </a:p>
        </p:txBody>
      </p:sp>
      <p:pic>
        <p:nvPicPr>
          <p:cNvPr id="5" name="Picture 4">
            <a:extLst>
              <a:ext uri="{FF2B5EF4-FFF2-40B4-BE49-F238E27FC236}">
                <a16:creationId xmlns:a16="http://schemas.microsoft.com/office/drawing/2014/main" id="{9A441A66-FBAA-9340-A11D-E861AA3FC1ED}"/>
              </a:ext>
            </a:extLst>
          </p:cNvPr>
          <p:cNvPicPr>
            <a:picLocks noChangeAspect="1"/>
          </p:cNvPicPr>
          <p:nvPr/>
        </p:nvPicPr>
        <p:blipFill>
          <a:blip r:embed="rId2"/>
          <a:stretch>
            <a:fillRect/>
          </a:stretch>
        </p:blipFill>
        <p:spPr>
          <a:xfrm>
            <a:off x="168807" y="1555654"/>
            <a:ext cx="2702829" cy="2029103"/>
          </a:xfrm>
          <a:prstGeom prst="rect">
            <a:avLst/>
          </a:prstGeom>
        </p:spPr>
      </p:pic>
      <p:pic>
        <p:nvPicPr>
          <p:cNvPr id="6" name="Picture 5">
            <a:extLst>
              <a:ext uri="{FF2B5EF4-FFF2-40B4-BE49-F238E27FC236}">
                <a16:creationId xmlns:a16="http://schemas.microsoft.com/office/drawing/2014/main" id="{229744AB-4E70-EC40-95DC-CA38BE1AF318}"/>
              </a:ext>
            </a:extLst>
          </p:cNvPr>
          <p:cNvPicPr>
            <a:picLocks noChangeAspect="1"/>
          </p:cNvPicPr>
          <p:nvPr/>
        </p:nvPicPr>
        <p:blipFill>
          <a:blip r:embed="rId3"/>
          <a:stretch>
            <a:fillRect/>
          </a:stretch>
        </p:blipFill>
        <p:spPr>
          <a:xfrm>
            <a:off x="4717453" y="243741"/>
            <a:ext cx="3982599" cy="2995760"/>
          </a:xfrm>
          <a:prstGeom prst="rect">
            <a:avLst/>
          </a:prstGeom>
        </p:spPr>
      </p:pic>
      <p:sp>
        <p:nvSpPr>
          <p:cNvPr id="8" name="TextBox 7">
            <a:extLst>
              <a:ext uri="{FF2B5EF4-FFF2-40B4-BE49-F238E27FC236}">
                <a16:creationId xmlns:a16="http://schemas.microsoft.com/office/drawing/2014/main" id="{E5497D45-B8EF-054C-8F2A-3AD9A92A8F4E}"/>
              </a:ext>
            </a:extLst>
          </p:cNvPr>
          <p:cNvSpPr txBox="1"/>
          <p:nvPr/>
        </p:nvSpPr>
        <p:spPr>
          <a:xfrm>
            <a:off x="457200" y="433462"/>
            <a:ext cx="2882348" cy="923330"/>
          </a:xfrm>
          <a:prstGeom prst="rect">
            <a:avLst/>
          </a:prstGeom>
          <a:solidFill>
            <a:schemeClr val="bg1"/>
          </a:solidFill>
        </p:spPr>
        <p:txBody>
          <a:bodyPr wrap="square" rtlCol="0">
            <a:spAutoFit/>
          </a:bodyPr>
          <a:lstStyle/>
          <a:p>
            <a:r>
              <a:rPr lang="en-US"/>
              <a:t>Hardgrove et al, 2017, LEAG and 2</a:t>
            </a:r>
            <a:r>
              <a:rPr lang="en-US" baseline="30000"/>
              <a:t>nd</a:t>
            </a:r>
            <a:r>
              <a:rPr lang="en-US"/>
              <a:t> GSFC planetary cubesat workshop</a:t>
            </a:r>
          </a:p>
        </p:txBody>
      </p:sp>
      <p:sp>
        <p:nvSpPr>
          <p:cNvPr id="9" name="TextBox 8">
            <a:extLst>
              <a:ext uri="{FF2B5EF4-FFF2-40B4-BE49-F238E27FC236}">
                <a16:creationId xmlns:a16="http://schemas.microsoft.com/office/drawing/2014/main" id="{57D5E694-2BB7-384D-8C7E-8257858F51C4}"/>
              </a:ext>
            </a:extLst>
          </p:cNvPr>
          <p:cNvSpPr txBox="1"/>
          <p:nvPr/>
        </p:nvSpPr>
        <p:spPr>
          <a:xfrm>
            <a:off x="347869" y="83120"/>
            <a:ext cx="3508513" cy="369332"/>
          </a:xfrm>
          <a:prstGeom prst="rect">
            <a:avLst/>
          </a:prstGeom>
          <a:noFill/>
        </p:spPr>
        <p:txBody>
          <a:bodyPr wrap="square" rtlCol="0">
            <a:spAutoFit/>
          </a:bodyPr>
          <a:lstStyle/>
          <a:p>
            <a:r>
              <a:rPr lang="en-US" b="1"/>
              <a:t>LunaH-Map Mission Concept</a:t>
            </a:r>
          </a:p>
        </p:txBody>
      </p:sp>
      <p:pic>
        <p:nvPicPr>
          <p:cNvPr id="12" name="Picture 11">
            <a:extLst>
              <a:ext uri="{FF2B5EF4-FFF2-40B4-BE49-F238E27FC236}">
                <a16:creationId xmlns:a16="http://schemas.microsoft.com/office/drawing/2014/main" id="{FB034833-1976-644A-9027-D8CBB9EAAC5B}"/>
              </a:ext>
            </a:extLst>
          </p:cNvPr>
          <p:cNvPicPr>
            <a:picLocks noChangeAspect="1"/>
          </p:cNvPicPr>
          <p:nvPr/>
        </p:nvPicPr>
        <p:blipFill rotWithShape="1">
          <a:blip r:embed="rId4"/>
          <a:srcRect l="15545" t="3293" r="927" b="2081"/>
          <a:stretch/>
        </p:blipFill>
        <p:spPr>
          <a:xfrm>
            <a:off x="3004008" y="3429000"/>
            <a:ext cx="5781773" cy="3164645"/>
          </a:xfrm>
          <a:prstGeom prst="rect">
            <a:avLst/>
          </a:prstGeom>
        </p:spPr>
      </p:pic>
    </p:spTree>
    <p:extLst>
      <p:ext uri="{BB962C8B-B14F-4D97-AF65-F5344CB8AC3E}">
        <p14:creationId xmlns:p14="http://schemas.microsoft.com/office/powerpoint/2010/main" val="793723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8DA740-FDA9-0442-B728-045711776056}"/>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4FDD121E-5279-A348-BE9D-1BB5FDA669FC}"/>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69CB115D-6593-4B49-A463-CD655336C1AE}"/>
              </a:ext>
            </a:extLst>
          </p:cNvPr>
          <p:cNvSpPr>
            <a:spLocks noGrp="1"/>
          </p:cNvSpPr>
          <p:nvPr>
            <p:ph type="sldNum" sz="quarter" idx="12"/>
          </p:nvPr>
        </p:nvSpPr>
        <p:spPr/>
        <p:txBody>
          <a:bodyPr/>
          <a:lstStyle/>
          <a:p>
            <a:fld id="{61DB02BC-888A-9449-ADDC-9153D0D66787}" type="slidenum">
              <a:rPr lang="en-US" smtClean="0"/>
              <a:t>21</a:t>
            </a:fld>
            <a:endParaRPr lang="en-US"/>
          </a:p>
        </p:txBody>
      </p:sp>
      <p:pic>
        <p:nvPicPr>
          <p:cNvPr id="6" name="Picture 5">
            <a:extLst>
              <a:ext uri="{FF2B5EF4-FFF2-40B4-BE49-F238E27FC236}">
                <a16:creationId xmlns:a16="http://schemas.microsoft.com/office/drawing/2014/main" id="{B8AD3217-BF78-DC42-A1D8-8F8D78B6F516}"/>
              </a:ext>
            </a:extLst>
          </p:cNvPr>
          <p:cNvPicPr>
            <a:picLocks noChangeAspect="1"/>
          </p:cNvPicPr>
          <p:nvPr/>
        </p:nvPicPr>
        <p:blipFill rotWithShape="1">
          <a:blip r:embed="rId2"/>
          <a:srcRect t="16061"/>
          <a:stretch/>
        </p:blipFill>
        <p:spPr>
          <a:xfrm>
            <a:off x="4012231" y="3428446"/>
            <a:ext cx="4820202" cy="3124766"/>
          </a:xfrm>
          <a:prstGeom prst="rect">
            <a:avLst/>
          </a:prstGeom>
        </p:spPr>
      </p:pic>
      <p:pic>
        <p:nvPicPr>
          <p:cNvPr id="8" name="Picture 7">
            <a:extLst>
              <a:ext uri="{FF2B5EF4-FFF2-40B4-BE49-F238E27FC236}">
                <a16:creationId xmlns:a16="http://schemas.microsoft.com/office/drawing/2014/main" id="{10415E7D-219C-7444-A47D-E658689A2BC4}"/>
              </a:ext>
            </a:extLst>
          </p:cNvPr>
          <p:cNvPicPr>
            <a:picLocks noChangeAspect="1"/>
          </p:cNvPicPr>
          <p:nvPr/>
        </p:nvPicPr>
        <p:blipFill rotWithShape="1">
          <a:blip r:embed="rId3"/>
          <a:srcRect l="1774" t="16957" r="1137" b="14165"/>
          <a:stretch/>
        </p:blipFill>
        <p:spPr>
          <a:xfrm>
            <a:off x="2858533" y="168437"/>
            <a:ext cx="6221897" cy="3071192"/>
          </a:xfrm>
          <a:prstGeom prst="rect">
            <a:avLst/>
          </a:prstGeom>
        </p:spPr>
      </p:pic>
      <p:pic>
        <p:nvPicPr>
          <p:cNvPr id="9" name="Picture 8">
            <a:extLst>
              <a:ext uri="{FF2B5EF4-FFF2-40B4-BE49-F238E27FC236}">
                <a16:creationId xmlns:a16="http://schemas.microsoft.com/office/drawing/2014/main" id="{4E1EDDE9-8C19-AD4D-95A4-22B78FC8B571}"/>
              </a:ext>
            </a:extLst>
          </p:cNvPr>
          <p:cNvPicPr>
            <a:picLocks noChangeAspect="1"/>
          </p:cNvPicPr>
          <p:nvPr/>
        </p:nvPicPr>
        <p:blipFill>
          <a:blip r:embed="rId4"/>
          <a:stretch>
            <a:fillRect/>
          </a:stretch>
        </p:blipFill>
        <p:spPr>
          <a:xfrm>
            <a:off x="543339" y="3769886"/>
            <a:ext cx="2952750" cy="2413000"/>
          </a:xfrm>
          <a:prstGeom prst="rect">
            <a:avLst/>
          </a:prstGeom>
        </p:spPr>
      </p:pic>
      <p:sp>
        <p:nvSpPr>
          <p:cNvPr id="10" name="TextBox 9">
            <a:extLst>
              <a:ext uri="{FF2B5EF4-FFF2-40B4-BE49-F238E27FC236}">
                <a16:creationId xmlns:a16="http://schemas.microsoft.com/office/drawing/2014/main" id="{3D1B39E4-4283-1F40-AC4A-82DA87A184CB}"/>
              </a:ext>
            </a:extLst>
          </p:cNvPr>
          <p:cNvSpPr txBox="1"/>
          <p:nvPr/>
        </p:nvSpPr>
        <p:spPr>
          <a:xfrm>
            <a:off x="179733" y="733872"/>
            <a:ext cx="2411067" cy="369332"/>
          </a:xfrm>
          <a:prstGeom prst="rect">
            <a:avLst/>
          </a:prstGeom>
          <a:solidFill>
            <a:schemeClr val="bg1"/>
          </a:solidFill>
        </p:spPr>
        <p:txBody>
          <a:bodyPr wrap="square" rtlCol="0">
            <a:spAutoFit/>
          </a:bodyPr>
          <a:lstStyle/>
          <a:p>
            <a:r>
              <a:rPr lang="en-US"/>
              <a:t>Cohen et al, 2017, LEAG</a:t>
            </a:r>
          </a:p>
        </p:txBody>
      </p:sp>
      <p:sp>
        <p:nvSpPr>
          <p:cNvPr id="11" name="TextBox 10">
            <a:extLst>
              <a:ext uri="{FF2B5EF4-FFF2-40B4-BE49-F238E27FC236}">
                <a16:creationId xmlns:a16="http://schemas.microsoft.com/office/drawing/2014/main" id="{D4C8FEC4-EDD2-A143-903C-9FD75AB3ACEA}"/>
              </a:ext>
            </a:extLst>
          </p:cNvPr>
          <p:cNvSpPr txBox="1"/>
          <p:nvPr/>
        </p:nvSpPr>
        <p:spPr>
          <a:xfrm>
            <a:off x="37475" y="305459"/>
            <a:ext cx="2821058" cy="369332"/>
          </a:xfrm>
          <a:prstGeom prst="rect">
            <a:avLst/>
          </a:prstGeom>
          <a:noFill/>
        </p:spPr>
        <p:txBody>
          <a:bodyPr wrap="square" rtlCol="0">
            <a:spAutoFit/>
          </a:bodyPr>
          <a:lstStyle/>
          <a:p>
            <a:r>
              <a:rPr lang="en-US" b="1"/>
              <a:t>Lunar Flashlight Instrument</a:t>
            </a:r>
          </a:p>
        </p:txBody>
      </p:sp>
    </p:spTree>
    <p:extLst>
      <p:ext uri="{BB962C8B-B14F-4D97-AF65-F5344CB8AC3E}">
        <p14:creationId xmlns:p14="http://schemas.microsoft.com/office/powerpoint/2010/main" val="3291507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76281F-B1A1-5A43-8D9B-511A728FC810}"/>
              </a:ext>
            </a:extLst>
          </p:cNvPr>
          <p:cNvSpPr>
            <a:spLocks noGrp="1"/>
          </p:cNvSpPr>
          <p:nvPr>
            <p:ph type="dt" sz="half" idx="10"/>
          </p:nvPr>
        </p:nvSpPr>
        <p:spPr/>
        <p:txBody>
          <a:bodyPr/>
          <a:lstStyle/>
          <a:p>
            <a:r>
              <a:rPr lang="en-US"/>
              <a:t>CDW 2018</a:t>
            </a:r>
            <a:endParaRPr lang="en-US" dirty="0"/>
          </a:p>
        </p:txBody>
      </p:sp>
      <p:sp>
        <p:nvSpPr>
          <p:cNvPr id="3" name="Footer Placeholder 2">
            <a:extLst>
              <a:ext uri="{FF2B5EF4-FFF2-40B4-BE49-F238E27FC236}">
                <a16:creationId xmlns:a16="http://schemas.microsoft.com/office/drawing/2014/main" id="{FE7CFFEF-5A12-FE4D-A4F3-1890B0672C57}"/>
              </a:ext>
            </a:extLst>
          </p:cNvPr>
          <p:cNvSpPr>
            <a:spLocks noGrp="1"/>
          </p:cNvSpPr>
          <p:nvPr>
            <p:ph type="ftr" sz="quarter" idx="11"/>
          </p:nvPr>
        </p:nvSpPr>
        <p:spPr/>
        <p:txBody>
          <a:bodyPr/>
          <a:lstStyle/>
          <a:p>
            <a:r>
              <a:rPr lang="en-US"/>
              <a:t>Clarketal Lunar Cubesat Cluster</a:t>
            </a:r>
            <a:endParaRPr lang="en-US" dirty="0"/>
          </a:p>
        </p:txBody>
      </p:sp>
      <p:sp>
        <p:nvSpPr>
          <p:cNvPr id="4" name="Slide Number Placeholder 3">
            <a:extLst>
              <a:ext uri="{FF2B5EF4-FFF2-40B4-BE49-F238E27FC236}">
                <a16:creationId xmlns:a16="http://schemas.microsoft.com/office/drawing/2014/main" id="{8C0249A0-D6A1-EA4C-B3A4-2BD9A04766AE}"/>
              </a:ext>
            </a:extLst>
          </p:cNvPr>
          <p:cNvSpPr>
            <a:spLocks noGrp="1"/>
          </p:cNvSpPr>
          <p:nvPr>
            <p:ph type="sldNum" sz="quarter" idx="12"/>
          </p:nvPr>
        </p:nvSpPr>
        <p:spPr/>
        <p:txBody>
          <a:bodyPr/>
          <a:lstStyle/>
          <a:p>
            <a:fld id="{61DB02BC-888A-9449-ADDC-9153D0D66787}" type="slidenum">
              <a:rPr lang="en-US" smtClean="0"/>
              <a:t>22</a:t>
            </a:fld>
            <a:endParaRPr lang="en-US"/>
          </a:p>
        </p:txBody>
      </p:sp>
      <p:pic>
        <p:nvPicPr>
          <p:cNvPr id="5" name="Picture 4">
            <a:extLst>
              <a:ext uri="{FF2B5EF4-FFF2-40B4-BE49-F238E27FC236}">
                <a16:creationId xmlns:a16="http://schemas.microsoft.com/office/drawing/2014/main" id="{3E449258-E3FB-4446-92AC-614AF14FE37B}"/>
              </a:ext>
            </a:extLst>
          </p:cNvPr>
          <p:cNvPicPr>
            <a:picLocks noChangeAspect="1"/>
          </p:cNvPicPr>
          <p:nvPr/>
        </p:nvPicPr>
        <p:blipFill>
          <a:blip r:embed="rId2"/>
          <a:stretch>
            <a:fillRect/>
          </a:stretch>
        </p:blipFill>
        <p:spPr>
          <a:xfrm>
            <a:off x="4940300" y="3455803"/>
            <a:ext cx="4203700" cy="3238500"/>
          </a:xfrm>
          <a:prstGeom prst="rect">
            <a:avLst/>
          </a:prstGeom>
        </p:spPr>
      </p:pic>
      <p:pic>
        <p:nvPicPr>
          <p:cNvPr id="6" name="Picture 5">
            <a:extLst>
              <a:ext uri="{FF2B5EF4-FFF2-40B4-BE49-F238E27FC236}">
                <a16:creationId xmlns:a16="http://schemas.microsoft.com/office/drawing/2014/main" id="{646849C6-9068-474B-9326-F96CA3EB54FD}"/>
              </a:ext>
            </a:extLst>
          </p:cNvPr>
          <p:cNvPicPr>
            <a:picLocks noChangeAspect="1"/>
          </p:cNvPicPr>
          <p:nvPr/>
        </p:nvPicPr>
        <p:blipFill>
          <a:blip r:embed="rId3"/>
          <a:stretch>
            <a:fillRect/>
          </a:stretch>
        </p:blipFill>
        <p:spPr>
          <a:xfrm>
            <a:off x="4570688" y="43925"/>
            <a:ext cx="4532505" cy="3309753"/>
          </a:xfrm>
          <a:prstGeom prst="rect">
            <a:avLst/>
          </a:prstGeom>
        </p:spPr>
      </p:pic>
      <p:sp>
        <p:nvSpPr>
          <p:cNvPr id="7" name="TextBox 6">
            <a:extLst>
              <a:ext uri="{FF2B5EF4-FFF2-40B4-BE49-F238E27FC236}">
                <a16:creationId xmlns:a16="http://schemas.microsoft.com/office/drawing/2014/main" id="{F7B59E0A-EEA0-4746-8450-DAB9B1FD944C}"/>
              </a:ext>
            </a:extLst>
          </p:cNvPr>
          <p:cNvSpPr txBox="1"/>
          <p:nvPr/>
        </p:nvSpPr>
        <p:spPr>
          <a:xfrm>
            <a:off x="739637" y="464996"/>
            <a:ext cx="2411067" cy="369332"/>
          </a:xfrm>
          <a:prstGeom prst="rect">
            <a:avLst/>
          </a:prstGeom>
          <a:solidFill>
            <a:schemeClr val="bg1"/>
          </a:solidFill>
        </p:spPr>
        <p:txBody>
          <a:bodyPr wrap="square" rtlCol="0">
            <a:spAutoFit/>
          </a:bodyPr>
          <a:lstStyle/>
          <a:p>
            <a:r>
              <a:rPr lang="en-US"/>
              <a:t>Cohen et al, 2017, LEAG</a:t>
            </a:r>
          </a:p>
        </p:txBody>
      </p:sp>
      <p:sp>
        <p:nvSpPr>
          <p:cNvPr id="8" name="TextBox 7">
            <a:extLst>
              <a:ext uri="{FF2B5EF4-FFF2-40B4-BE49-F238E27FC236}">
                <a16:creationId xmlns:a16="http://schemas.microsoft.com/office/drawing/2014/main" id="{B8A127B9-7A97-7B46-B5B3-D2A09EF2C1A0}"/>
              </a:ext>
            </a:extLst>
          </p:cNvPr>
          <p:cNvSpPr txBox="1"/>
          <p:nvPr/>
        </p:nvSpPr>
        <p:spPr>
          <a:xfrm>
            <a:off x="614154" y="95664"/>
            <a:ext cx="2821058" cy="369332"/>
          </a:xfrm>
          <a:prstGeom prst="rect">
            <a:avLst/>
          </a:prstGeom>
          <a:noFill/>
        </p:spPr>
        <p:txBody>
          <a:bodyPr wrap="square" rtlCol="0">
            <a:spAutoFit/>
          </a:bodyPr>
          <a:lstStyle/>
          <a:p>
            <a:r>
              <a:rPr lang="en-US" b="1"/>
              <a:t>Lunar Flashlight Instrument</a:t>
            </a:r>
          </a:p>
        </p:txBody>
      </p:sp>
      <p:pic>
        <p:nvPicPr>
          <p:cNvPr id="9" name="Picture 8">
            <a:extLst>
              <a:ext uri="{FF2B5EF4-FFF2-40B4-BE49-F238E27FC236}">
                <a16:creationId xmlns:a16="http://schemas.microsoft.com/office/drawing/2014/main" id="{59AEE69D-0BE9-B840-8866-3E4591E0110E}"/>
              </a:ext>
            </a:extLst>
          </p:cNvPr>
          <p:cNvPicPr>
            <a:picLocks noChangeAspect="1"/>
          </p:cNvPicPr>
          <p:nvPr/>
        </p:nvPicPr>
        <p:blipFill rotWithShape="1">
          <a:blip r:embed="rId4"/>
          <a:srcRect l="3774" t="5040"/>
          <a:stretch/>
        </p:blipFill>
        <p:spPr>
          <a:xfrm>
            <a:off x="393216" y="1170838"/>
            <a:ext cx="3924260" cy="5250509"/>
          </a:xfrm>
          <a:prstGeom prst="rect">
            <a:avLst/>
          </a:prstGeom>
        </p:spPr>
      </p:pic>
    </p:spTree>
    <p:extLst>
      <p:ext uri="{BB962C8B-B14F-4D97-AF65-F5344CB8AC3E}">
        <p14:creationId xmlns:p14="http://schemas.microsoft.com/office/powerpoint/2010/main" val="2956661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38831</TotalTime>
  <Words>1753</Words>
  <Application>Microsoft Macintosh PowerPoint</Application>
  <PresentationFormat>On-screen Show (4:3)</PresentationFormat>
  <Paragraphs>348</Paragraphs>
  <Slides>22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MS Mincho</vt:lpstr>
      <vt:lpstr>Arial</vt:lpstr>
      <vt:lpstr>Arial Black</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Microsoft Office User</cp:lastModifiedBy>
  <cp:revision>253</cp:revision>
  <dcterms:created xsi:type="dcterms:W3CDTF">2014-09-16T16:46:47Z</dcterms:created>
  <dcterms:modified xsi:type="dcterms:W3CDTF">2018-04-25T20:52:55Z</dcterms:modified>
</cp:coreProperties>
</file>