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64" r:id="rId5"/>
    <p:sldId id="270" r:id="rId6"/>
    <p:sldId id="268" r:id="rId7"/>
    <p:sldId id="269" r:id="rId8"/>
    <p:sldId id="259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>
        <p:scale>
          <a:sx n="100" d="100"/>
          <a:sy n="100" d="100"/>
        </p:scale>
        <p:origin x="235" y="-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SRU Error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479600"/>
        <c:axId val="520479992"/>
      </c:lineChart>
      <c:catAx>
        <c:axId val="52047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479992"/>
        <c:crosses val="autoZero"/>
        <c:auto val="1"/>
        <c:lblAlgn val="ctr"/>
        <c:lblOffset val="100"/>
        <c:noMultiLvlLbl val="0"/>
      </c:catAx>
      <c:valAx>
        <c:axId val="5204799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2047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SRU Error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068112"/>
        <c:axId val="529066152"/>
      </c:lineChart>
      <c:catAx>
        <c:axId val="52906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066152"/>
        <c:crosses val="autoZero"/>
        <c:auto val="1"/>
        <c:lblAlgn val="ctr"/>
        <c:lblOffset val="100"/>
        <c:noMultiLvlLbl val="0"/>
      </c:catAx>
      <c:valAx>
        <c:axId val="5290661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2906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SRU Error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169336"/>
        <c:axId val="406163456"/>
      </c:lineChart>
      <c:catAx>
        <c:axId val="40616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163456"/>
        <c:crosses val="autoZero"/>
        <c:auto val="1"/>
        <c:lblAlgn val="ctr"/>
        <c:lblOffset val="100"/>
        <c:noMultiLvlLbl val="0"/>
      </c:catAx>
      <c:valAx>
        <c:axId val="4061634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0616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35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7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36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48005" indent="0" algn="r">
              <a:buNone/>
              <a:defRPr>
                <a:solidFill>
                  <a:schemeClr val="tx2"/>
                </a:solidFill>
              </a:defRPr>
            </a:lvl1pPr>
            <a:lvl2pPr marL="342892" indent="0" algn="ctr">
              <a:buNone/>
            </a:lvl2pPr>
            <a:lvl3pPr marL="685783" indent="0" algn="ctr">
              <a:buNone/>
            </a:lvl3pPr>
            <a:lvl4pPr marL="1028675" indent="0" algn="ctr">
              <a:buNone/>
            </a:lvl4pPr>
            <a:lvl5pPr marL="1371566" indent="0" algn="ctr">
              <a:buNone/>
            </a:lvl5pPr>
            <a:lvl6pPr marL="1714457" indent="0" algn="ctr">
              <a:buNone/>
            </a:lvl6pPr>
            <a:lvl7pPr marL="2057348" indent="0" algn="ctr">
              <a:buNone/>
            </a:lvl7pPr>
            <a:lvl8pPr marL="2400240" indent="0" algn="ctr">
              <a:buNone/>
            </a:lvl8pPr>
            <a:lvl9pPr marL="2743132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4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sz="135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sz="135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94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5507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36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1725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sz="135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sz="1350"/>
          </a:p>
        </p:txBody>
      </p:sp>
    </p:spTree>
    <p:extLst>
      <p:ext uri="{BB962C8B-B14F-4D97-AF65-F5344CB8AC3E}">
        <p14:creationId xmlns:p14="http://schemas.microsoft.com/office/powerpoint/2010/main" val="1640893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3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3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3472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9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300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444300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30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64349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9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1875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20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288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3716" indent="0" algn="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24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5" y="6407950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225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>
            <a:extLst/>
          </a:lstStyle>
          <a:p>
            <a:endParaRPr kumimoji="0" lang="en-US" sz="135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>
            <a:extLst/>
          </a:lstStyle>
          <a:p>
            <a:endParaRPr kumimoji="0" lang="en-US" sz="135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8580" tIns="34290" rIns="68580" bIns="34290" anchor="ctr" compatLnSpc="1"/>
          <a:lstStyle>
            <a:extLst/>
          </a:lstStyle>
          <a:p>
            <a:pPr algn="ctr" eaLnBrk="1" latinLnBrk="0" hangingPunct="1"/>
            <a:endParaRPr kumimoji="0" lang="en-US" sz="135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44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sz="135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sz="1350"/>
          </a:p>
        </p:txBody>
      </p:sp>
    </p:spTree>
    <p:extLst>
      <p:ext uri="{BB962C8B-B14F-4D97-AF65-F5344CB8AC3E}">
        <p14:creationId xmlns:p14="http://schemas.microsoft.com/office/powerpoint/2010/main" val="1498227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3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4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6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43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>
            <a:extLst/>
          </a:lstStyle>
          <a:p>
            <a:endParaRPr kumimoji="0" lang="en-US" sz="135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>
            <a:extLst/>
          </a:lstStyle>
          <a:p>
            <a:endParaRPr kumimoji="0" lang="en-US" sz="135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8580" tIns="34290" rIns="68580" bIns="34290" anchor="ctr" compatLnSpc="1"/>
          <a:lstStyle>
            <a:extLst/>
          </a:lstStyle>
          <a:p>
            <a:pPr algn="ctr" eaLnBrk="1" latinLnBrk="0" hangingPunct="1"/>
            <a:endParaRPr kumimoji="0" lang="en-US" sz="135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44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34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750">
                <a:solidFill>
                  <a:schemeClr val="tx1"/>
                </a:solidFill>
              </a:defRPr>
            </a:lvl1pPr>
            <a:extLst/>
          </a:lstStyle>
          <a:p>
            <a:fld id="{AD234B4A-4418-4770-9E69-397D9710CD04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5" y="6407950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75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50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750" b="0">
                <a:solidFill>
                  <a:schemeClr val="tx1"/>
                </a:solidFill>
              </a:defRPr>
            </a:lvl1pPr>
            <a:extLst/>
          </a:lstStyle>
          <a:p>
            <a:fld id="{5E0F6A64-A9E1-4343-9F06-31935E8C5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6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75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74313" indent="-192020" algn="l" rtl="0" eaLnBrk="1" latinLnBrk="0" hangingPunct="1">
        <a:spcBef>
          <a:spcPts val="3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466332" indent="-171446" algn="l" rtl="0" eaLnBrk="1" latinLnBrk="0" hangingPunct="1">
        <a:spcBef>
          <a:spcPts val="243"/>
        </a:spcBef>
        <a:buClr>
          <a:schemeClr val="accent1"/>
        </a:buClr>
        <a:buFont typeface="Verdana"/>
        <a:buChar char="◦"/>
        <a:defRPr kumimoji="0" sz="1725" kern="1200">
          <a:solidFill>
            <a:schemeClr val="tx1"/>
          </a:solidFill>
          <a:latin typeface="+mn-lt"/>
          <a:ea typeface="+mn-ea"/>
          <a:cs typeface="+mn-cs"/>
        </a:defRPr>
      </a:lvl2pPr>
      <a:lvl3pPr marL="644636" indent="-171446" algn="l" rtl="0" eaLnBrk="1" latinLnBrk="0" hangingPunct="1">
        <a:spcBef>
          <a:spcPts val="263"/>
        </a:spcBef>
        <a:buClr>
          <a:schemeClr val="accent2"/>
        </a:buClr>
        <a:buSzPct val="100000"/>
        <a:buFont typeface="Wingdings 2"/>
        <a:buChar char=""/>
        <a:defRPr kumimoji="0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857228" indent="-171446" algn="l" rtl="0" eaLnBrk="1" latinLnBrk="0" hangingPunct="1">
        <a:spcBef>
          <a:spcPts val="263"/>
        </a:spcBef>
        <a:buClr>
          <a:schemeClr val="accent2"/>
        </a:buClr>
        <a:buFont typeface="Wingdings 2"/>
        <a:buChar char=""/>
        <a:defRPr kumimoji="0"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indent="-171446" algn="l" rtl="0" eaLnBrk="1" latinLnBrk="0" hangingPunct="1">
        <a:spcBef>
          <a:spcPts val="263"/>
        </a:spcBef>
        <a:buClr>
          <a:schemeClr val="accent2"/>
        </a:buClr>
        <a:buFont typeface="Wingdings 2"/>
        <a:buChar char="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200120" indent="-171446" algn="l" rtl="0" eaLnBrk="1" latinLnBrk="0" hangingPunct="1">
        <a:spcBef>
          <a:spcPts val="263"/>
        </a:spcBef>
        <a:buClr>
          <a:schemeClr val="accent3"/>
        </a:buClr>
        <a:buFont typeface="Wingdings 2"/>
        <a:buChar char="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66" indent="-171446" algn="l" rtl="0" eaLnBrk="1" latinLnBrk="0" hangingPunct="1">
        <a:spcBef>
          <a:spcPts val="263"/>
        </a:spcBef>
        <a:buClr>
          <a:schemeClr val="accent3"/>
        </a:buClr>
        <a:buFont typeface="Wingdings 2"/>
        <a:buChar char="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12" indent="-171446" algn="l" rtl="0" eaLnBrk="1" latinLnBrk="0" hangingPunct="1">
        <a:spcBef>
          <a:spcPts val="263"/>
        </a:spcBef>
        <a:buClr>
          <a:schemeClr val="accent3"/>
        </a:buClr>
        <a:buFont typeface="Wingdings 2"/>
        <a:buChar char="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457" indent="-171446" algn="l" rtl="0" eaLnBrk="1" latinLnBrk="0" hangingPunct="1">
        <a:spcBef>
          <a:spcPts val="263"/>
        </a:spcBef>
        <a:buClr>
          <a:schemeClr val="accent3"/>
        </a:buClr>
        <a:buFont typeface="Wingdings 2"/>
        <a:buChar char="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81438"/>
            <a:ext cx="6858000" cy="1790700"/>
          </a:xfrm>
        </p:spPr>
        <p:txBody>
          <a:bodyPr/>
          <a:lstStyle/>
          <a:p>
            <a:r>
              <a:rPr lang="en-US" dirty="0" smtClean="0"/>
              <a:t>Characterization of the </a:t>
            </a:r>
            <a:r>
              <a:rPr lang="en-US" dirty="0" smtClean="0"/>
              <a:t>Blue Canyon Technologies </a:t>
            </a:r>
            <a:r>
              <a:rPr lang="en-US" dirty="0" smtClean="0"/>
              <a:t>Nano Star Tracker Performance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By Kevin </a:t>
            </a:r>
            <a:r>
              <a:rPr lang="en-US" dirty="0" smtClean="0"/>
              <a:t>Lo, Laura Jones, Swati Mohan</a:t>
            </a:r>
          </a:p>
          <a:p>
            <a:r>
              <a:rPr lang="en-US" dirty="0" smtClean="0"/>
              <a:t>Jet Propulsion Laboratory</a:t>
            </a:r>
          </a:p>
          <a:p>
            <a:r>
              <a:rPr lang="en-US" dirty="0" smtClean="0"/>
              <a:t>California Institute of Technology</a:t>
            </a:r>
            <a:endParaRPr lang="en-US" dirty="0" smtClean="0"/>
          </a:p>
          <a:p>
            <a:r>
              <a:rPr lang="en-US" dirty="0" smtClean="0"/>
              <a:t>4/26/16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97215" y="6022731"/>
            <a:ext cx="5231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© 2016 California Institute of Technology. Government sponsorship acknowledged. </a:t>
            </a:r>
            <a:br>
              <a:rPr lang="en-US" b="1" dirty="0"/>
            </a:br>
            <a:endParaRPr lang="en-US" dirty="0"/>
          </a:p>
        </p:txBody>
      </p:sp>
      <p:pic>
        <p:nvPicPr>
          <p:cNvPr id="2050" name="Picture 2" descr="https://upload.wikimedia.org/wikipedia/commons/thumb/e/e5/NASA_logo.svg/1237px-NASA_logo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33" y="90047"/>
            <a:ext cx="1410051" cy="116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6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77" t="8771" r="5493" b="8208"/>
          <a:stretch/>
        </p:blipFill>
        <p:spPr bwMode="auto">
          <a:xfrm>
            <a:off x="3436746" y="4887473"/>
            <a:ext cx="2756781" cy="179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6099311" y="1206236"/>
            <a:ext cx="29040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Star Tracker </a:t>
            </a:r>
            <a:r>
              <a:rPr lang="en-US" sz="1350" dirty="0" smtClean="0"/>
              <a:t>Characterization</a:t>
            </a:r>
            <a:endParaRPr lang="en-US" sz="1350" dirty="0"/>
          </a:p>
        </p:txBody>
      </p:sp>
      <p:sp>
        <p:nvSpPr>
          <p:cNvPr id="38" name="TextBox 37"/>
          <p:cNvSpPr txBox="1"/>
          <p:nvPr/>
        </p:nvSpPr>
        <p:spPr>
          <a:xfrm>
            <a:off x="2873537" y="1246009"/>
            <a:ext cx="305462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Reaction Wheel Characterization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819" y="1246009"/>
            <a:ext cx="263604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Gyro Characterization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3502" y="4195998"/>
            <a:ext cx="22860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Angle </a:t>
            </a:r>
            <a:r>
              <a:rPr lang="en-US" sz="1100" dirty="0"/>
              <a:t>random walk, </a:t>
            </a: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Rate </a:t>
            </a:r>
            <a:r>
              <a:rPr lang="en-US" sz="1100" dirty="0"/>
              <a:t>random walk, </a:t>
            </a: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Angle </a:t>
            </a:r>
            <a:r>
              <a:rPr lang="en-US" sz="1100" dirty="0"/>
              <a:t>white noise, </a:t>
            </a: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Quantization</a:t>
            </a:r>
            <a:r>
              <a:rPr lang="en-US" sz="1100" dirty="0"/>
              <a:t>, </a:t>
            </a: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Bias </a:t>
            </a:r>
            <a:r>
              <a:rPr lang="en-US" sz="1100" dirty="0"/>
              <a:t>repeatability, </a:t>
            </a: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Scale factor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Sense </a:t>
            </a:r>
            <a:r>
              <a:rPr lang="en-US" sz="1100" dirty="0"/>
              <a:t>axis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0822" y="4195998"/>
            <a:ext cx="2286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Noise </a:t>
            </a:r>
            <a:r>
              <a:rPr lang="en-US" sz="1100" dirty="0"/>
              <a:t>equivalent angle, </a:t>
            </a: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Low </a:t>
            </a:r>
            <a:r>
              <a:rPr lang="en-US" sz="1100" dirty="0"/>
              <a:t>frequency error, </a:t>
            </a: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Acceleration/velocity limits </a:t>
            </a:r>
            <a:r>
              <a:rPr lang="en-US" sz="1100" dirty="0"/>
              <a:t>on </a:t>
            </a:r>
            <a:r>
              <a:rPr lang="en-US" sz="1100" dirty="0" smtClean="0"/>
              <a:t>tracking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3474666" y="4195998"/>
            <a:ext cx="228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Force amplitudes as a function of wheel speed and frequency content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Torque amplitudes </a:t>
            </a:r>
            <a:r>
              <a:rPr lang="en-US" sz="1100" dirty="0"/>
              <a:t>as a function of wheel speed and frequency content</a:t>
            </a:r>
          </a:p>
        </p:txBody>
      </p:sp>
      <p:sp>
        <p:nvSpPr>
          <p:cNvPr id="41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JPL’s </a:t>
            </a:r>
            <a:r>
              <a:rPr lang="en-US" dirty="0" err="1" smtClean="0"/>
              <a:t>SmallSat</a:t>
            </a:r>
            <a:r>
              <a:rPr lang="en-US" dirty="0" smtClean="0"/>
              <a:t> Dynamics Testbed (SSDT)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3537" y="1541035"/>
            <a:ext cx="3363387" cy="247619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4745" y="1691569"/>
            <a:ext cx="2460561" cy="215949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7806" y="1541035"/>
            <a:ext cx="2179016" cy="2476329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6278331" y="1086196"/>
            <a:ext cx="2725072" cy="564711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r="23524" b="17949"/>
          <a:stretch/>
        </p:blipFill>
        <p:spPr>
          <a:xfrm>
            <a:off x="6427076" y="4866106"/>
            <a:ext cx="2455779" cy="19759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l="4668" t="1255" r="25492" b="22050"/>
          <a:stretch/>
        </p:blipFill>
        <p:spPr>
          <a:xfrm>
            <a:off x="405279" y="5410022"/>
            <a:ext cx="1854195" cy="148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7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576187"/>
              </p:ext>
            </p:extLst>
          </p:nvPr>
        </p:nvGraphicFramePr>
        <p:xfrm>
          <a:off x="6124149" y="1102379"/>
          <a:ext cx="2903474" cy="3571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901"/>
                <a:gridCol w="1073862"/>
                <a:gridCol w="1034711"/>
              </a:tblGrid>
              <a:tr h="628899"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Parameter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Optical Communication Telescope (OCTL)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Table</a:t>
                      </a:r>
                      <a:r>
                        <a:rPr lang="en-US" sz="900" baseline="0" dirty="0" smtClean="0"/>
                        <a:t> Mount Observatory </a:t>
                      </a:r>
                      <a:r>
                        <a:rPr lang="en-US" sz="900" dirty="0" smtClean="0"/>
                        <a:t>0.6m Telescope</a:t>
                      </a:r>
                    </a:p>
                  </a:txBody>
                  <a:tcPr anchor="ctr"/>
                </a:tc>
              </a:tr>
              <a:tr h="329423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Mount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Azimuth-Elevation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Equatorial</a:t>
                      </a:r>
                      <a:endParaRPr lang="en-US" sz="800" dirty="0"/>
                    </a:p>
                  </a:txBody>
                  <a:tcPr anchor="ctr"/>
                </a:tc>
              </a:tr>
              <a:tr h="486720"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 smtClean="0"/>
                        <a:t>Error</a:t>
                      </a:r>
                      <a:endParaRPr lang="en-US" sz="800" dirty="0"/>
                    </a:p>
                  </a:txBody>
                  <a:tcPr anchor="ctr"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3.1 </a:t>
                      </a:r>
                      <a:r>
                        <a:rPr lang="en-US" sz="800" dirty="0" err="1" smtClean="0"/>
                        <a:t>arcseconds</a:t>
                      </a:r>
                      <a:endParaRPr lang="en-US" sz="800" dirty="0"/>
                    </a:p>
                  </a:txBody>
                  <a:tcPr anchor="ctr"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0.5 </a:t>
                      </a:r>
                      <a:r>
                        <a:rPr lang="en-US" sz="800" dirty="0" err="1" smtClean="0"/>
                        <a:t>arcseconds</a:t>
                      </a:r>
                      <a:endParaRPr lang="en-US" sz="800" dirty="0"/>
                    </a:p>
                  </a:txBody>
                  <a:tcPr anchor="ctr"/>
                </a:tc>
              </a:tr>
              <a:tr h="48672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Max. Slew Rate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err="1" smtClean="0"/>
                        <a:t>Az</a:t>
                      </a:r>
                      <a:r>
                        <a:rPr lang="en-US" sz="800" dirty="0" smtClean="0"/>
                        <a:t>: 19 </a:t>
                      </a:r>
                      <a:r>
                        <a:rPr lang="en-US" sz="800" dirty="0" err="1" smtClean="0"/>
                        <a:t>deg</a:t>
                      </a:r>
                      <a:r>
                        <a:rPr lang="en-US" sz="800" dirty="0" smtClean="0"/>
                        <a:t>/s</a:t>
                      </a:r>
                    </a:p>
                    <a:p>
                      <a:pPr algn="ctr"/>
                      <a:r>
                        <a:rPr lang="en-US" sz="800" dirty="0" smtClean="0"/>
                        <a:t>El: 10 </a:t>
                      </a:r>
                      <a:r>
                        <a:rPr lang="en-US" sz="800" dirty="0" err="1" smtClean="0"/>
                        <a:t>deg</a:t>
                      </a:r>
                      <a:r>
                        <a:rPr lang="en-US" sz="800" dirty="0" smtClean="0"/>
                        <a:t>/s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 </a:t>
                      </a:r>
                      <a:r>
                        <a:rPr lang="en-US" sz="800" dirty="0" err="1" smtClean="0"/>
                        <a:t>deg</a:t>
                      </a:r>
                      <a:r>
                        <a:rPr lang="en-US" sz="800" dirty="0" smtClean="0"/>
                        <a:t>/s</a:t>
                      </a:r>
                      <a:endParaRPr lang="en-US" sz="800" dirty="0"/>
                    </a:p>
                  </a:txBody>
                  <a:tcPr anchor="ctr"/>
                </a:tc>
              </a:tr>
              <a:tr h="80858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Tests</a:t>
                      </a:r>
                      <a:r>
                        <a:rPr lang="en-US" sz="800" baseline="0" dirty="0" smtClean="0"/>
                        <a:t> Conducted with this Facility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dirty="0" smtClean="0"/>
                        <a:t>Rate and Acceleration Limits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dirty="0" smtClean="0"/>
                        <a:t>Noise Equivalent Angle (NEA)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dirty="0" smtClean="0"/>
                        <a:t>Low Frequency Error</a:t>
                      </a:r>
                      <a:r>
                        <a:rPr lang="en-US" sz="800" baseline="0" dirty="0" smtClean="0"/>
                        <a:t> (LFE)</a:t>
                      </a:r>
                      <a:endParaRPr lang="en-US" sz="800" dirty="0" smtClean="0"/>
                    </a:p>
                  </a:txBody>
                  <a:tcPr anchor="ctr"/>
                </a:tc>
              </a:tr>
              <a:tr h="799611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Test Dates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 smtClean="0"/>
                        <a:t>August</a:t>
                      </a:r>
                      <a:r>
                        <a:rPr lang="en-US" sz="800" baseline="0" dirty="0" smtClean="0"/>
                        <a:t> 31</a:t>
                      </a:r>
                      <a:r>
                        <a:rPr lang="en-US" sz="800" baseline="30000" dirty="0" smtClean="0"/>
                        <a:t>st</a:t>
                      </a:r>
                      <a:r>
                        <a:rPr lang="en-US" sz="800" baseline="0" dirty="0" smtClean="0"/>
                        <a:t>, 2015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aseline="0" dirty="0" smtClean="0"/>
                        <a:t>10 PM to 4 AM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 smtClean="0"/>
                        <a:t>August</a:t>
                      </a:r>
                      <a:r>
                        <a:rPr lang="en-US" sz="800" baseline="0" dirty="0" smtClean="0"/>
                        <a:t> 26</a:t>
                      </a:r>
                      <a:r>
                        <a:rPr lang="en-US" sz="800" baseline="30000" dirty="0" smtClean="0"/>
                        <a:t>st</a:t>
                      </a:r>
                      <a:r>
                        <a:rPr lang="en-US" sz="800" baseline="0" dirty="0" smtClean="0"/>
                        <a:t>, 2015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aseline="0" dirty="0" smtClean="0"/>
                        <a:t>10 PM to 4 AM</a:t>
                      </a:r>
                      <a:endParaRPr lang="en-US" sz="800" dirty="0" smtClean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75774" y="1130531"/>
            <a:ext cx="2962099" cy="5265955"/>
            <a:chOff x="142278" y="1130531"/>
            <a:chExt cx="2962099" cy="526595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-1009650" y="2282460"/>
              <a:ext cx="5265955" cy="2962098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42278" y="5893250"/>
              <a:ext cx="9957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OCTL</a:t>
              </a:r>
              <a:endParaRPr lang="en-US" sz="2400" b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099960" y="1130531"/>
            <a:ext cx="2962101" cy="5265957"/>
            <a:chOff x="3166464" y="1130531"/>
            <a:chExt cx="2962101" cy="52659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014536" y="2282459"/>
              <a:ext cx="5265957" cy="296210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220637" y="5836155"/>
              <a:ext cx="16129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0.6m Tel.</a:t>
              </a:r>
              <a:endParaRPr lang="en-US" sz="2400" b="1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124148" y="4750232"/>
            <a:ext cx="311396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 smtClean="0"/>
              <a:t>Mounted star tracker to secondary mirror assembly of facility telescope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100" dirty="0" smtClean="0"/>
              <a:t>Did not directly measure hardware mounting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 smtClean="0"/>
              <a:t>Pointed the facility telescope in profiles designed to evaluate specific components of star tracker error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100" dirty="0" smtClean="0"/>
              <a:t>Large inertias and capable slewing platform enabled tests unavailable to the broader community</a:t>
            </a:r>
            <a:endParaRPr lang="en-US" sz="1100" dirty="0"/>
          </a:p>
        </p:txBody>
      </p:sp>
      <p:sp>
        <p:nvSpPr>
          <p:cNvPr id="24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Test Facility: Table Mountain Observatory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16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738" y="3998679"/>
            <a:ext cx="4519353" cy="2553167"/>
          </a:xfrm>
          <a:prstGeom prst="rect">
            <a:avLst/>
          </a:prstGeom>
        </p:spPr>
      </p:pic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128758"/>
              </p:ext>
            </p:extLst>
          </p:nvPr>
        </p:nvGraphicFramePr>
        <p:xfrm>
          <a:off x="5145102" y="678273"/>
          <a:ext cx="3568932" cy="4838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503"/>
                <a:gridCol w="1978429"/>
              </a:tblGrid>
              <a:tr h="2532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789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Vendor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Blue Canyon Technologies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789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Configuration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Nano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</a:rPr>
                        <a:t> Star Tracker, Embedded in XACT unit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89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Year of Purchase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789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Software 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Version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Build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</a:rPr>
                        <a:t> Date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3IMG1063D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August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</a:rPr>
                        <a:t> 26, 2015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789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Attitude Solution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</a:rPr>
                        <a:t> Update Rate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5 Hz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89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Field of View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050" dirty="0" smtClean="0"/>
                        <a:t>°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 x 12</a:t>
                      </a:r>
                      <a:r>
                        <a:rPr lang="en-US" sz="1050" dirty="0" smtClean="0"/>
                        <a:t>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89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Keep Out Zone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+/- 45</a:t>
                      </a:r>
                      <a:r>
                        <a:rPr lang="en-US" sz="1050" dirty="0" smtClean="0"/>
                        <a:t>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789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Interfacing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</a:rPr>
                        <a:t> Software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BCT MATLAB GUI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789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Vendor-Specified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</a:rPr>
                        <a:t> Boresight Accuracy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en-US" sz="1050" dirty="0" err="1" smtClean="0">
                          <a:solidFill>
                            <a:schemeClr val="tx1"/>
                          </a:solidFill>
                        </a:rPr>
                        <a:t>arcseconds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 (1-</a:t>
                      </a:r>
                      <a:r>
                        <a:rPr lang="el-GR" sz="1050" dirty="0" smtClean="0">
                          <a:solidFill>
                            <a:schemeClr val="tx1"/>
                          </a:solidFill>
                        </a:rPr>
                        <a:t>σ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789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Vendor-Specified Roll Axis Accuracy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40 </a:t>
                      </a:r>
                      <a:r>
                        <a:rPr lang="en-US" sz="1050" dirty="0" err="1" smtClean="0">
                          <a:solidFill>
                            <a:schemeClr val="tx1"/>
                          </a:solidFill>
                        </a:rPr>
                        <a:t>arcseconds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 (1-</a:t>
                      </a:r>
                      <a:r>
                        <a:rPr lang="el-GR" sz="1050" dirty="0" smtClean="0">
                          <a:solidFill>
                            <a:schemeClr val="tx1"/>
                          </a:solidFill>
                        </a:rPr>
                        <a:t>σ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05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89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Catalog Epoch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2016.5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</a:rPr>
                        <a:t> (Julian Date)</a:t>
                      </a:r>
                      <a:endParaRPr lang="en-US" sz="105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89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Nominal Stars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</a:rPr>
                        <a:t> Tracked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30 to 50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</a:rPr>
                        <a:t> Stars</a:t>
                      </a:r>
                      <a:endParaRPr lang="en-US" sz="105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4849091" y="5566360"/>
            <a:ext cx="4232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Unit owned by JPL’s </a:t>
            </a:r>
            <a:r>
              <a:rPr lang="en-US" sz="1200" dirty="0" err="1" smtClean="0"/>
              <a:t>SmallSat</a:t>
            </a:r>
            <a:r>
              <a:rPr lang="en-US" sz="1200" dirty="0" smtClean="0"/>
              <a:t> Dynamics Testbed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Testing was performed independently by the SSDT over the course of a year, with software updates from BCT installed over that duration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R</a:t>
            </a:r>
            <a:r>
              <a:rPr lang="en-US" sz="1200" dirty="0" smtClean="0"/>
              <a:t>esults were discussed with vendor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1717738" y="594931"/>
            <a:ext cx="3585027" cy="3313719"/>
            <a:chOff x="1371600" y="0"/>
            <a:chExt cx="7166194" cy="6623871"/>
          </a:xfrm>
        </p:grpSpPr>
        <p:pic>
          <p:nvPicPr>
            <p:cNvPr id="33" name="Picture 2" descr="C:\Users\wwilson\Documents\_Projects\SSDT\hardware\Renders\table mountain frame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1770" r="21196"/>
            <a:stretch/>
          </p:blipFill>
          <p:spPr bwMode="auto">
            <a:xfrm>
              <a:off x="1371600" y="0"/>
              <a:ext cx="6001871" cy="6515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4" name="Straight Connector 33"/>
            <p:cNvCxnSpPr/>
            <p:nvPr/>
          </p:nvCxnSpPr>
          <p:spPr>
            <a:xfrm flipV="1">
              <a:off x="4572000" y="5029200"/>
              <a:ext cx="2590800" cy="14862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943601" y="5790262"/>
              <a:ext cx="2094838" cy="793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14.5cm</a:t>
              </a: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7315200" y="2057400"/>
              <a:ext cx="0" cy="28194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823134" y="1465354"/>
              <a:ext cx="1714660" cy="793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10cm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1371600" y="4800600"/>
              <a:ext cx="3000935" cy="16002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885460" y="5830457"/>
              <a:ext cx="2094838" cy="793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17.5cm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29614" y="1343738"/>
            <a:ext cx="18011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Boresight has a 10° cant that is taken into account in the mechanical interface to approximately align the facility telescope boresight and the star tracker boresight.</a:t>
            </a:r>
            <a:endParaRPr lang="en-US" sz="1050" dirty="0"/>
          </a:p>
        </p:txBody>
      </p:sp>
      <p:sp>
        <p:nvSpPr>
          <p:cNvPr id="42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Test Article: BCT’s Nano Star Tracker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2292" y="6588787"/>
            <a:ext cx="3894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Removed SRU Cover before Tests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8667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Star Tracker Error Types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00917" y="979483"/>
          <a:ext cx="3447020" cy="275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</a:tblGrid>
              <a:tr h="34492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97189" y="1144043"/>
            <a:ext cx="46329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Noise Equivalent Angle (NEA</a:t>
            </a:r>
            <a:r>
              <a:rPr lang="en-US" sz="1400" dirty="0" smtClean="0"/>
              <a:t>)</a:t>
            </a:r>
          </a:p>
          <a:p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Stare at a field with a bright star on a pixel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Track the star to compensate for Earth’s rotation and maintain the star on a single pixel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Obtain the noise in the measurement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The standard deviation of the error is the NEA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4578797" y="2824642"/>
            <a:ext cx="4632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Low Frequency Error (LFE)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40706" y="3182383"/>
            <a:ext cx="46329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Optical calibration residual errors</a:t>
            </a:r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Point tracker towards local zenith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Detect star movement across FOV of the SRU camera through the rotation of the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Obtain noise in the measurement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The standard deviation of the error is a roll up of the NEA and LFE. 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4540706" y="4946336"/>
            <a:ext cx="4632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High Frequency Error (HFE)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8797" y="5254113"/>
            <a:ext cx="4632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Errors due to stars moving across pixel </a:t>
            </a:r>
            <a:r>
              <a:rPr lang="en-US" sz="1200" dirty="0" smtClean="0"/>
              <a:t>edges</a:t>
            </a:r>
            <a:endParaRPr lang="en-US" sz="1200" dirty="0" smtClean="0"/>
          </a:p>
        </p:txBody>
      </p:sp>
      <p:sp>
        <p:nvSpPr>
          <p:cNvPr id="33" name="Oval 32"/>
          <p:cNvSpPr/>
          <p:nvPr/>
        </p:nvSpPr>
        <p:spPr>
          <a:xfrm>
            <a:off x="2182031" y="2264478"/>
            <a:ext cx="142396" cy="143478"/>
          </a:xfrm>
          <a:prstGeom prst="ellipse">
            <a:avLst/>
          </a:prstGeom>
          <a:solidFill>
            <a:srgbClr val="FFC000"/>
          </a:solidFill>
          <a:ln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hart 14"/>
          <p:cNvGraphicFramePr/>
          <p:nvPr/>
        </p:nvGraphicFramePr>
        <p:xfrm>
          <a:off x="211581" y="3738851"/>
          <a:ext cx="4174320" cy="2560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val 22"/>
          <p:cNvSpPr/>
          <p:nvPr/>
        </p:nvSpPr>
        <p:spPr>
          <a:xfrm>
            <a:off x="555042" y="4567378"/>
            <a:ext cx="45875" cy="45719"/>
          </a:xfrm>
          <a:prstGeom prst="ellipse">
            <a:avLst/>
          </a:prstGeom>
          <a:solidFill>
            <a:srgbClr val="0070C0"/>
          </a:solidFill>
          <a:ln cmpd="sng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69777" y="949569"/>
            <a:ext cx="4607169" cy="1716960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8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02014 -0.01921 L 0.03837 0.0088 L 0.06719 -0.00532 L 0.08941 -0.01666 L 0.09896 -0.00787 L 0.11632 -0.01921 L 0.1375 0.00625 L 0.15764 -0.00903 L 0.17396 -0.01805 L 0.18646 -0.00648 L 0.20278 0.00764 L 0.21441 -0.00787 L 0.23646 0.00509 L 0.24323 -0.01041 L 0.27014 -0.00139 L 0.28559 -0.01666 L 0.30087 0 L 0.32118 -0.01041 L 0.33559 0.01412 L 0.35 -0.01666 L 0.36736 -0.00254 L 0.37604 -0.00393 " pathEditMode="relative" ptsTypes="AAAAAAAAAAAAAAAAAAAAAAA">
                                      <p:cBhvr>
                                        <p:cTn id="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Star Tracker Error Types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00917" y="979483"/>
          <a:ext cx="3447020" cy="275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</a:tblGrid>
              <a:tr h="34492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97189" y="1144043"/>
            <a:ext cx="46329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Noise Equivalent Angle (NEA</a:t>
            </a:r>
            <a:r>
              <a:rPr lang="en-US" sz="1400" dirty="0" smtClean="0"/>
              <a:t>)</a:t>
            </a:r>
          </a:p>
          <a:p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Stare at a field with a bright star on a pixel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Track the star to compensate for Earth’s rotation and maintain the star on a single pixel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Obtain the noise in the measurement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The standard deviation of the error is the NEA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4578797" y="2824642"/>
            <a:ext cx="4632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Low Frequency Error (LFE)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40706" y="3182383"/>
            <a:ext cx="46329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Optical calibration residual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Point </a:t>
            </a:r>
            <a:r>
              <a:rPr lang="en-US" sz="1200" dirty="0" smtClean="0"/>
              <a:t>tracker towards local zenith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Detect star movement across FOV of the SRU camera through the rotation of the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Obtain noise in the measurement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The standard deviation of the error is a roll up of the NEA and LFE. 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4540706" y="4946336"/>
            <a:ext cx="4632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High Frequency Error (HFE)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8797" y="5254113"/>
            <a:ext cx="4632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Errors due to stars moving across pixel </a:t>
            </a:r>
            <a:r>
              <a:rPr lang="en-US" sz="1200" dirty="0" smtClean="0"/>
              <a:t>edges</a:t>
            </a:r>
            <a:endParaRPr lang="en-US" sz="1200" dirty="0" smtClean="0"/>
          </a:p>
        </p:txBody>
      </p:sp>
      <p:sp>
        <p:nvSpPr>
          <p:cNvPr id="33" name="Oval 32"/>
          <p:cNvSpPr/>
          <p:nvPr/>
        </p:nvSpPr>
        <p:spPr>
          <a:xfrm>
            <a:off x="736640" y="2426297"/>
            <a:ext cx="142396" cy="143478"/>
          </a:xfrm>
          <a:prstGeom prst="ellipse">
            <a:avLst/>
          </a:prstGeom>
          <a:solidFill>
            <a:srgbClr val="FFC000"/>
          </a:solidFill>
          <a:ln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hart 14"/>
          <p:cNvGraphicFramePr/>
          <p:nvPr/>
        </p:nvGraphicFramePr>
        <p:xfrm>
          <a:off x="211581" y="3738851"/>
          <a:ext cx="4174320" cy="2560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val 22"/>
          <p:cNvSpPr/>
          <p:nvPr/>
        </p:nvSpPr>
        <p:spPr>
          <a:xfrm>
            <a:off x="555042" y="4567378"/>
            <a:ext cx="45875" cy="45719"/>
          </a:xfrm>
          <a:prstGeom prst="ellipse">
            <a:avLst/>
          </a:prstGeom>
          <a:solidFill>
            <a:srgbClr val="0070C0"/>
          </a:solidFill>
          <a:ln cmpd="sng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78569" y="2824642"/>
            <a:ext cx="4607169" cy="1745196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9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209 -0.00208 L 0.34028 -0.00162 " pathEditMode="fixed" rAng="0" ptsTypes="AA">
                                      <p:cBhvr>
                                        <p:cTn id="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18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96296E-6 L 0.09688 0.10185 C 0.11719 0.12477 0.14757 0.13727 0.17934 0.13727 C 0.21546 0.13727 0.24445 0.12477 0.26476 0.10185 L 0.36181 -2.96296E-6 " pathEditMode="relative" rAng="0" ptsTypes="AAAAA">
                                      <p:cBhvr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Star Tracker Error Types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00917" y="979483"/>
          <a:ext cx="3447020" cy="275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  <a:gridCol w="344702"/>
              </a:tblGrid>
              <a:tr h="34492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921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97189" y="1144043"/>
            <a:ext cx="46329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Noise Equivalent Angle (NEA</a:t>
            </a:r>
            <a:r>
              <a:rPr lang="en-US" sz="1400" dirty="0" smtClean="0"/>
              <a:t>)</a:t>
            </a:r>
          </a:p>
          <a:p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Stare at a field with a bright star on a pixel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Track the star to compensate for Earth’s rotation and maintain the star on a single pixel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Obtain the noise in the measurement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The standard deviation of the error is the NEA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4578797" y="2824642"/>
            <a:ext cx="4632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Low Frequency Error (LFE)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40706" y="3182383"/>
            <a:ext cx="46329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Optical calibration residual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Point </a:t>
            </a:r>
            <a:r>
              <a:rPr lang="en-US" sz="1200" dirty="0" smtClean="0"/>
              <a:t>tracker towards local zenith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Detect star movement across FOV of the SRU camera through the rotation of the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Obtain noise in the measurement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The standard deviation of the error is a roll up of the NEA and LFE. 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4540706" y="4946336"/>
            <a:ext cx="4632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High Frequency Error (HFE)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8797" y="5254113"/>
            <a:ext cx="4632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Errors due to stars moving across pixel </a:t>
            </a:r>
            <a:r>
              <a:rPr lang="en-US" sz="1200" dirty="0" smtClean="0"/>
              <a:t>edges</a:t>
            </a:r>
            <a:endParaRPr lang="en-US" sz="1200" dirty="0" smtClean="0"/>
          </a:p>
        </p:txBody>
      </p:sp>
      <p:sp>
        <p:nvSpPr>
          <p:cNvPr id="33" name="Oval 32"/>
          <p:cNvSpPr/>
          <p:nvPr/>
        </p:nvSpPr>
        <p:spPr>
          <a:xfrm>
            <a:off x="736640" y="2426297"/>
            <a:ext cx="142396" cy="143478"/>
          </a:xfrm>
          <a:prstGeom prst="ellipse">
            <a:avLst/>
          </a:prstGeom>
          <a:solidFill>
            <a:srgbClr val="FFC000"/>
          </a:solidFill>
          <a:ln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hart 14"/>
          <p:cNvGraphicFramePr/>
          <p:nvPr/>
        </p:nvGraphicFramePr>
        <p:xfrm>
          <a:off x="211581" y="3738851"/>
          <a:ext cx="4174320" cy="2560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val 22"/>
          <p:cNvSpPr/>
          <p:nvPr/>
        </p:nvSpPr>
        <p:spPr>
          <a:xfrm>
            <a:off x="761963" y="4760808"/>
            <a:ext cx="45875" cy="45719"/>
          </a:xfrm>
          <a:prstGeom prst="ellipse">
            <a:avLst/>
          </a:prstGeom>
          <a:solidFill>
            <a:srgbClr val="0070C0"/>
          </a:solidFill>
          <a:ln cmpd="sng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404946" y="4876043"/>
            <a:ext cx="4607169" cy="756139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2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209 -0.00208 L 0.34028 -0.00162 " pathEditMode="fixed" rAng="0" ptsTypes="AA">
                                      <p:cBhvr>
                                        <p:cTn id="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18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0125 -0.01273 L 0.03351 0.00139 L 0.05191 -0.01018 L 0.06823 0.00139 L 0.08837 -0.01157 L 0.10868 0 L 0.12778 -0.01018 L 0.15 0.00139 L 0.16823 -0.00764 L 0.18837 0 L 0.20486 -0.00903 L 0.225 0.00139 L 0.24236 -0.00764 L 0.26632 0.00278 L 0.28368 -0.00903 L 0.30191 0.00278 L 0.32118 -0.00764 L 0.33941 0 L 0.35295 -0.00903 L 0.35399 -0.00903 " pathEditMode="relative" ptsTypes="AAAAAAAAAAAAAAAAAAAAA">
                                      <p:cBhvr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638684"/>
              </p:ext>
            </p:extLst>
          </p:nvPr>
        </p:nvGraphicFramePr>
        <p:xfrm>
          <a:off x="218999" y="3507177"/>
          <a:ext cx="3593857" cy="3207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713"/>
                <a:gridCol w="1694637"/>
                <a:gridCol w="1248507"/>
              </a:tblGrid>
              <a:tr h="466362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NEA </a:t>
                      </a:r>
                      <a:r>
                        <a:rPr lang="en-US" sz="1800" dirty="0" smtClean="0"/>
                        <a:t>Results (1</a:t>
                      </a:r>
                      <a:r>
                        <a:rPr lang="el-GR" sz="1800" dirty="0" smtClean="0"/>
                        <a:t>σ</a:t>
                      </a:r>
                      <a:r>
                        <a:rPr lang="en-US" sz="1800" dirty="0" smtClean="0"/>
                        <a:t>)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 anchor="ctr"/>
                </a:tc>
              </a:tr>
              <a:tr h="37424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Test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2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1.3452 </a:t>
                      </a:r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Calibri" panose="020F0502020204030204" pitchFamily="34" charset="0"/>
                        </a:rPr>
                        <a:t>19 Stars Tracked</a:t>
                      </a:r>
                      <a:endParaRPr lang="en-US" sz="12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37424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Test 3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3.5073 </a:t>
                      </a:r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US" sz="1200" b="0" baseline="0" dirty="0" smtClean="0">
                          <a:latin typeface="Calibri" panose="020F0502020204030204" pitchFamily="34" charset="0"/>
                        </a:rPr>
                        <a:t> Stars Tracked</a:t>
                      </a:r>
                      <a:endParaRPr lang="en-US" sz="12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37424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Test 4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1.2873 </a:t>
                      </a:r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Calibri" panose="020F0502020204030204" pitchFamily="34" charset="0"/>
                        </a:rPr>
                        <a:t>8 Stars Tracked</a:t>
                      </a:r>
                      <a:endParaRPr lang="en-US" sz="12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37424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Test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5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1.3054 </a:t>
                      </a:r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Calibri" panose="020F0502020204030204" pitchFamily="34" charset="0"/>
                        </a:rPr>
                        <a:t>8 Stars Tracked</a:t>
                      </a:r>
                      <a:endParaRPr lang="en-US" sz="12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37424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Test 9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0.9704 </a:t>
                      </a:r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Calibri" panose="020F0502020204030204" pitchFamily="34" charset="0"/>
                        </a:rPr>
                        <a:t>12 Stars Tracked</a:t>
                      </a:r>
                      <a:endParaRPr lang="en-US" sz="12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37424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Test 10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4.3556 </a:t>
                      </a:r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Calibri" panose="020F0502020204030204" pitchFamily="34" charset="0"/>
                        </a:rPr>
                        <a:t>16 Stars Tracked</a:t>
                      </a:r>
                      <a:endParaRPr lang="en-US" sz="12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471311"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anose="020F0502020204030204" pitchFamily="34" charset="0"/>
                        </a:rPr>
                        <a:t>Test Mean</a:t>
                      </a:r>
                      <a:endParaRPr lang="en-US" sz="1400" b="1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2.1285</a:t>
                      </a:r>
                      <a:r>
                        <a:rPr lang="en-US" sz="1400" b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anose="020F0502020204030204" pitchFamily="34" charset="0"/>
                        </a:rPr>
                        <a:t>arcseconds</a:t>
                      </a:r>
                      <a:endParaRPr lang="en-US" sz="1400" b="1" baseline="0" dirty="0" smtClean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>
                          <a:latin typeface="Calibri" panose="020F0502020204030204" pitchFamily="34" charset="0"/>
                        </a:rPr>
                        <a:t>13 Stars Average</a:t>
                      </a:r>
                      <a:endParaRPr lang="en-US" sz="1200" b="1" baseline="0" dirty="0" smtClean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9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Noise Equivalent Angle Performance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377320"/>
              </p:ext>
            </p:extLst>
          </p:nvPr>
        </p:nvGraphicFramePr>
        <p:xfrm>
          <a:off x="306655" y="1102954"/>
          <a:ext cx="3506201" cy="2247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5985"/>
                <a:gridCol w="1740216"/>
              </a:tblGrid>
              <a:tr h="19257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Conditions</a:t>
                      </a:r>
                      <a:r>
                        <a:rPr lang="en-US" sz="1100" baseline="0" dirty="0" smtClean="0">
                          <a:solidFill>
                            <a:schemeClr val="bg1"/>
                          </a:solidFill>
                        </a:rPr>
                        <a:t> of Test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Target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Bright star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on a pixel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Duration of Each Test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10 – 15 minutes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96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Pointing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Conditions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Inertially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pointed,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Elevation angle &gt; 60° 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Number of Tests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6 tests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Date of Tests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August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26, 2015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Facility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0.6m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Telescope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Data used for Analysis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SRU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Declination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23524" b="17949"/>
          <a:stretch/>
        </p:blipFill>
        <p:spPr>
          <a:xfrm>
            <a:off x="3677644" y="1620894"/>
            <a:ext cx="5531129" cy="44503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13422" y="1333687"/>
            <a:ext cx="143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66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090897"/>
              </p:ext>
            </p:extLst>
          </p:nvPr>
        </p:nvGraphicFramePr>
        <p:xfrm>
          <a:off x="297256" y="3499661"/>
          <a:ext cx="3560883" cy="311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947"/>
                <a:gridCol w="1102530"/>
                <a:gridCol w="1078309"/>
                <a:gridCol w="752097"/>
              </a:tblGrid>
              <a:tr h="464751">
                <a:tc gridSpan="4"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latin typeface="Calibri" panose="020F0502020204030204" pitchFamily="34" charset="0"/>
                        </a:rPr>
                        <a:t>NEA+LFE+HFE Results (1</a:t>
                      </a:r>
                      <a:r>
                        <a:rPr lang="el-GR" sz="2100" dirty="0" smtClean="0">
                          <a:latin typeface="Calibri" panose="020F0502020204030204" pitchFamily="34" charset="0"/>
                        </a:rPr>
                        <a:t>σ</a:t>
                      </a:r>
                      <a:r>
                        <a:rPr lang="en-US" sz="21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21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1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621830">
                <a:tc>
                  <a:txBody>
                    <a:bodyPr/>
                    <a:lstStyle/>
                    <a:p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Boresight</a:t>
                      </a:r>
                      <a:endParaRPr lang="en-US" sz="1400" b="1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Roll</a:t>
                      </a:r>
                      <a:endParaRPr lang="en-US" sz="1400" b="1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#</a:t>
                      </a:r>
                      <a:r>
                        <a:rPr lang="en-US" sz="1400" b="1" baseline="0" dirty="0" smtClean="0">
                          <a:latin typeface="Calibri" panose="020F0502020204030204" pitchFamily="34" charset="0"/>
                        </a:rPr>
                        <a:t> Stars Tracked</a:t>
                      </a:r>
                      <a:endParaRPr lang="en-US" sz="1400" b="1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6218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Test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1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2.1424 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31.9468 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19 Stars</a:t>
                      </a:r>
                      <a:r>
                        <a:rPr lang="en-US" sz="1400" b="0" baseline="0" dirty="0" smtClean="0">
                          <a:latin typeface="Calibri" panose="020F0502020204030204" pitchFamily="34" charset="0"/>
                        </a:rPr>
                        <a:t> Tracked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63444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Test 6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5.4779 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48.5696 arcseconds</a:t>
                      </a:r>
                      <a:endParaRPr 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9 Stars</a:t>
                      </a:r>
                      <a:r>
                        <a:rPr lang="en-US" sz="1400" b="0" baseline="0" dirty="0" smtClean="0">
                          <a:latin typeface="Calibri" panose="020F0502020204030204" pitchFamily="34" charset="0"/>
                        </a:rPr>
                        <a:t> Tracked</a:t>
                      </a:r>
                      <a:endParaRPr 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7730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Test Mean</a:t>
                      </a:r>
                      <a:endParaRPr lang="en-US" sz="1400" b="1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smtClean="0">
                          <a:latin typeface="Calibri" panose="020F0502020204030204" pitchFamily="34" charset="0"/>
                        </a:rPr>
                        <a:t>3.8102 arcseconds</a:t>
                      </a:r>
                      <a:endParaRPr lang="en-US" sz="1400" b="1" baseline="0" dirty="0" smtClean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40.2321</a:t>
                      </a:r>
                      <a:r>
                        <a:rPr lang="en-US" sz="1400" b="1" baseline="0" dirty="0" smtClean="0">
                          <a:latin typeface="Calibri" panose="020F0502020204030204" pitchFamily="34" charset="0"/>
                        </a:rPr>
                        <a:t> arcseconds</a:t>
                      </a:r>
                      <a:endParaRPr lang="en-US" sz="1400" b="1" dirty="0" smtClean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14</a:t>
                      </a:r>
                      <a:r>
                        <a:rPr lang="en-US" sz="1400" b="1" baseline="0" dirty="0" smtClean="0">
                          <a:latin typeface="Calibri" panose="020F0502020204030204" pitchFamily="34" charset="0"/>
                        </a:rPr>
                        <a:t> Stars Average</a:t>
                      </a:r>
                      <a:endParaRPr lang="en-US" sz="1400" b="1" dirty="0" smtClean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10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dirty="0" smtClean="0"/>
              <a:t>NEA+LFE+HFE</a:t>
            </a:r>
            <a:r>
              <a:rPr lang="en-US" sz="2800" dirty="0"/>
              <a:t> </a:t>
            </a:r>
            <a:r>
              <a:rPr lang="en-US" sz="2800" dirty="0" smtClean="0"/>
              <a:t>Boresight &amp; Roll</a:t>
            </a:r>
            <a:r>
              <a:rPr lang="en-US" sz="2800" dirty="0" smtClean="0"/>
              <a:t> </a:t>
            </a:r>
            <a:r>
              <a:rPr lang="en-US" sz="2800" dirty="0" smtClean="0"/>
              <a:t>Performance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902301"/>
              </p:ext>
            </p:extLst>
          </p:nvPr>
        </p:nvGraphicFramePr>
        <p:xfrm>
          <a:off x="351938" y="1158335"/>
          <a:ext cx="3506201" cy="2142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5985"/>
                <a:gridCol w="1740216"/>
              </a:tblGrid>
              <a:tr h="19257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Conditions</a:t>
                      </a:r>
                      <a:r>
                        <a:rPr lang="en-US" sz="1100" baseline="0" dirty="0" smtClean="0">
                          <a:solidFill>
                            <a:schemeClr val="bg1"/>
                          </a:solidFill>
                        </a:rPr>
                        <a:t> of Test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Target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Local Zenith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Duration of Each Test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~60 minutes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96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Pointing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Conditions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Zenith 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pointed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Number of Tests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2 tests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Date of Tests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August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26, 2015</a:t>
                      </a:r>
                      <a:endParaRPr lang="en-US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Facility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0.6m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Telescope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Data used for Analysis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SRU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Declination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40122" y="1425421"/>
            <a:ext cx="921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6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59" t="974" r="22637" b="20537"/>
          <a:stretch/>
        </p:blipFill>
        <p:spPr>
          <a:xfrm>
            <a:off x="3858139" y="1794753"/>
            <a:ext cx="5332204" cy="410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30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383" y="3228764"/>
            <a:ext cx="4628425" cy="34713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93742" y="926398"/>
            <a:ext cx="29568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alibri" panose="020F0502020204030204" pitchFamily="34" charset="0"/>
              </a:rPr>
              <a:t>Marker </a:t>
            </a:r>
            <a:r>
              <a:rPr lang="en-US" sz="1200" dirty="0" smtClean="0">
                <a:latin typeface="Calibri" panose="020F0502020204030204" pitchFamily="34" charset="0"/>
              </a:rPr>
              <a:t>Size</a:t>
            </a:r>
          </a:p>
          <a:p>
            <a:pPr algn="ctr"/>
            <a:r>
              <a:rPr lang="en-US" sz="1200" dirty="0" smtClean="0">
                <a:latin typeface="Calibri" panose="020F0502020204030204" pitchFamily="34" charset="0"/>
              </a:rPr>
              <a:t>Difference from SRU to OCTL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Rate and Acceleration Limits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451271"/>
              </p:ext>
            </p:extLst>
          </p:nvPr>
        </p:nvGraphicFramePr>
        <p:xfrm>
          <a:off x="306656" y="911369"/>
          <a:ext cx="2996718" cy="2346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371"/>
                <a:gridCol w="1487347"/>
              </a:tblGrid>
              <a:tr h="24219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Conditions</a:t>
                      </a:r>
                      <a:r>
                        <a:rPr lang="en-US" sz="10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of Test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197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Target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Unobstructed sky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8122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Duration of Each Test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 minute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4943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Pointing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Conditions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Programmed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acceleration and rate curve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969">
                <a:tc>
                  <a:txBody>
                    <a:bodyPr/>
                    <a:lstStyle/>
                    <a:p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Average Stars Tracked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9 Stars Tracked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197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Number of Tests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110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197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Date of Tests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August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31, 2015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73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Facility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OCTL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3468269" y="1965486"/>
            <a:ext cx="3144321" cy="729041"/>
            <a:chOff x="3303374" y="2052636"/>
            <a:chExt cx="3144321" cy="729041"/>
          </a:xfrm>
        </p:grpSpPr>
        <p:grpSp>
          <p:nvGrpSpPr>
            <p:cNvPr id="4" name="Group 3"/>
            <p:cNvGrpSpPr/>
            <p:nvPr/>
          </p:nvGrpSpPr>
          <p:grpSpPr>
            <a:xfrm>
              <a:off x="3303374" y="2143818"/>
              <a:ext cx="3144321" cy="637859"/>
              <a:chOff x="17582" y="4735749"/>
              <a:chExt cx="3575881" cy="1009077"/>
            </a:xfrm>
          </p:grpSpPr>
          <p:pic>
            <p:nvPicPr>
              <p:cNvPr id="1028" name="Picture 4" descr="http://i.stack.imgur.com/dDQbw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381" y="5201226"/>
                <a:ext cx="2893744" cy="543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17582" y="4735749"/>
                <a:ext cx="1183149" cy="389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>
                    <a:latin typeface="Calibri" panose="020F0502020204030204" pitchFamily="34" charset="0"/>
                  </a:rPr>
                  <a:t>Low Track %</a:t>
                </a:r>
                <a:endParaRPr lang="en-US" sz="100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419231" y="4735749"/>
                <a:ext cx="1174232" cy="389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>
                    <a:latin typeface="Calibri" panose="020F0502020204030204" pitchFamily="34" charset="0"/>
                  </a:rPr>
                  <a:t>High Track %</a:t>
                </a:r>
                <a:endParaRPr lang="en-US" sz="1000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4283224" y="2052636"/>
              <a:ext cx="10377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Calibri" panose="020F0502020204030204" pitchFamily="34" charset="0"/>
                </a:rPr>
                <a:t>Marker Color</a:t>
              </a:r>
              <a:endParaRPr lang="en-US" sz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 flipH="1">
            <a:off x="4203134" y="1568103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flipH="1">
            <a:off x="5335136" y="1504274"/>
            <a:ext cx="246284" cy="253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15926" y="1335494"/>
            <a:ext cx="665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Calibri" panose="020F0502020204030204" pitchFamily="34" charset="0"/>
              </a:rPr>
              <a:t>Low Diff.</a:t>
            </a:r>
            <a:endParaRPr lang="en-US" sz="800" dirty="0"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8641" y="1292365"/>
            <a:ext cx="665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Calibri" panose="020F0502020204030204" pitchFamily="34" charset="0"/>
              </a:rPr>
              <a:t>High Diff.</a:t>
            </a:r>
            <a:endParaRPr lang="en-US" sz="800" dirty="0">
              <a:latin typeface="Calibri" panose="020F0502020204030204" pitchFamily="34" charset="0"/>
            </a:endParaRPr>
          </a:p>
        </p:txBody>
      </p:sp>
      <p:sp>
        <p:nvSpPr>
          <p:cNvPr id="20" name="Left Brace 19"/>
          <p:cNvSpPr/>
          <p:nvPr/>
        </p:nvSpPr>
        <p:spPr>
          <a:xfrm rot="3373075" flipH="1">
            <a:off x="805257" y="6440089"/>
            <a:ext cx="82753" cy="334402"/>
          </a:xfrm>
          <a:prstGeom prst="leftBrace">
            <a:avLst>
              <a:gd name="adj1" fmla="val 8333"/>
              <a:gd name="adj2" fmla="val 5336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6469495" y="1007597"/>
            <a:ext cx="2777899" cy="2146745"/>
            <a:chOff x="452340" y="4881374"/>
            <a:chExt cx="2777899" cy="21467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/>
            <a:srcRect l="4135" t="3013" r="19029" b="15522"/>
            <a:stretch/>
          </p:blipFill>
          <p:spPr>
            <a:xfrm>
              <a:off x="452340" y="5125987"/>
              <a:ext cx="2777899" cy="1902132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213680" y="4881374"/>
              <a:ext cx="14152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Calibri" panose="020F0502020204030204" pitchFamily="34" charset="0"/>
                </a:rPr>
                <a:t>Attitude Profile</a:t>
              </a:r>
              <a:endParaRPr lang="en-US" sz="1200" dirty="0">
                <a:latin typeface="Calibri" panose="020F0502020204030204" pitchFamily="34" charset="0"/>
              </a:endParaRPr>
            </a:p>
          </p:txBody>
        </p:sp>
        <p:sp>
          <p:nvSpPr>
            <p:cNvPr id="17" name="Left Brace 16"/>
            <p:cNvSpPr/>
            <p:nvPr/>
          </p:nvSpPr>
          <p:spPr>
            <a:xfrm rot="3373075">
              <a:off x="1691363" y="4724360"/>
              <a:ext cx="213531" cy="2142407"/>
            </a:xfrm>
            <a:prstGeom prst="leftBrace">
              <a:avLst>
                <a:gd name="adj1" fmla="val 8333"/>
                <a:gd name="adj2" fmla="val 53364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 rot="19584895">
              <a:off x="1178558" y="5531244"/>
              <a:ext cx="8279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Calibri" panose="020F0502020204030204" pitchFamily="34" charset="0"/>
                </a:rPr>
                <a:t>Rate Portion</a:t>
              </a:r>
              <a:endParaRPr lang="en-US" sz="1000" dirty="0">
                <a:latin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58316" y="6463532"/>
              <a:ext cx="87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>
                  <a:latin typeface="Calibri" panose="020F0502020204030204" pitchFamily="34" charset="0"/>
                </a:rPr>
                <a:t>Accel</a:t>
              </a:r>
              <a:r>
                <a:rPr lang="en-US" sz="1000" dirty="0" smtClean="0">
                  <a:latin typeface="Calibri" panose="020F0502020204030204" pitchFamily="34" charset="0"/>
                </a:rPr>
                <a:t> Portion</a:t>
              </a:r>
              <a:endParaRPr lang="en-US" sz="1000" dirty="0">
                <a:latin typeface="Calibri" panose="020F0502020204030204" pitchFamily="34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733" y="3245524"/>
            <a:ext cx="4618310" cy="3463732"/>
          </a:xfrm>
          <a:prstGeom prst="rect">
            <a:avLst/>
          </a:prstGeom>
        </p:spPr>
      </p:pic>
      <p:sp>
        <p:nvSpPr>
          <p:cNvPr id="27" name="Left Brace 26"/>
          <p:cNvSpPr/>
          <p:nvPr/>
        </p:nvSpPr>
        <p:spPr>
          <a:xfrm rot="3373075" flipH="1">
            <a:off x="6836519" y="2589534"/>
            <a:ext cx="131833" cy="303240"/>
          </a:xfrm>
          <a:prstGeom prst="leftBrace">
            <a:avLst>
              <a:gd name="adj1" fmla="val 8333"/>
              <a:gd name="adj2" fmla="val 5336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7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545469"/>
              </p:ext>
            </p:extLst>
          </p:nvPr>
        </p:nvGraphicFramePr>
        <p:xfrm>
          <a:off x="936015" y="1516351"/>
          <a:ext cx="7091364" cy="3030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788"/>
                <a:gridCol w="2363788"/>
                <a:gridCol w="2363788"/>
              </a:tblGrid>
              <a:tr h="46751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NST Performance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Vendor-Specified Performance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Measured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(Average from Tests)</a:t>
                      </a:r>
                      <a:r>
                        <a:rPr lang="en-US" sz="1400" baseline="30000" dirty="0" smtClean="0">
                          <a:latin typeface="Calibri" panose="020F0502020204030204" pitchFamily="34" charset="0"/>
                        </a:rPr>
                        <a:t>1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50700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Noise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Equivalent Angle (NEA) Boresight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None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Specified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2.13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arcseconds (1</a:t>
                      </a:r>
                      <a:r>
                        <a:rPr lang="el-GR" sz="1400" baseline="0" dirty="0" smtClean="0">
                          <a:latin typeface="Calibri" panose="020F0502020204030204" pitchFamily="34" charset="0"/>
                        </a:rPr>
                        <a:t>σ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507008"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NEA + LFE + HFE Boresight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 panose="020F0502020204030204" pitchFamily="34" charset="0"/>
                        </a:rPr>
                        <a:t>None Specified, but Boresight Accuracy</a:t>
                      </a:r>
                      <a:r>
                        <a:rPr lang="en-US" sz="1100" baseline="0" dirty="0" smtClean="0">
                          <a:latin typeface="Calibri" panose="020F0502020204030204" pitchFamily="34" charset="0"/>
                        </a:rPr>
                        <a:t> reported as </a:t>
                      </a:r>
                      <a:r>
                        <a:rPr lang="en-US" sz="11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en-US" sz="11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baseline="0" dirty="0" smtClean="0">
                          <a:latin typeface="Calibri" panose="020F0502020204030204" pitchFamily="34" charset="0"/>
                        </a:rPr>
                        <a:t>arcseconds (1</a:t>
                      </a:r>
                      <a:r>
                        <a:rPr lang="el-GR" sz="1100" baseline="0" dirty="0" smtClean="0">
                          <a:latin typeface="Calibri" panose="020F0502020204030204" pitchFamily="34" charset="0"/>
                        </a:rPr>
                        <a:t>σ</a:t>
                      </a:r>
                      <a:r>
                        <a:rPr lang="en-US" sz="11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 smtClean="0">
                          <a:latin typeface="Calibri" panose="020F0502020204030204" pitchFamily="34" charset="0"/>
                        </a:rPr>
                        <a:t>3.81 arcseconds 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(1</a:t>
                      </a:r>
                      <a:r>
                        <a:rPr lang="el-GR" sz="1400" baseline="0" dirty="0" smtClean="0">
                          <a:latin typeface="Calibri" panose="020F0502020204030204" pitchFamily="34" charset="0"/>
                        </a:rPr>
                        <a:t>σ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en-US" sz="1400" baseline="30000" dirty="0" smtClean="0">
                          <a:latin typeface="Calibri" panose="020F0502020204030204" pitchFamily="34" charset="0"/>
                        </a:rPr>
                        <a:t>2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50700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NEA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+ LFE + HFE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Roll</a:t>
                      </a:r>
                    </a:p>
                    <a:p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None Specified,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 Roll Accuracy reported as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40 arcseconds (1</a:t>
                      </a:r>
                      <a:r>
                        <a:rPr lang="el-GR" sz="1200" baseline="0" dirty="0" smtClean="0">
                          <a:latin typeface="Calibri" panose="020F0502020204030204" pitchFamily="34" charset="0"/>
                        </a:rPr>
                        <a:t>σ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Calibri" panose="020F0502020204030204" pitchFamily="34" charset="0"/>
                        </a:rPr>
                        <a:t>40.23</a:t>
                      </a:r>
                      <a:r>
                        <a:rPr lang="en-US" sz="1400" b="0" baseline="0" dirty="0" smtClean="0">
                          <a:latin typeface="Calibri" panose="020F0502020204030204" pitchFamily="34" charset="0"/>
                        </a:rPr>
                        <a:t> arcseconds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l-GR" sz="1400" baseline="0" dirty="0" smtClean="0">
                          <a:latin typeface="Calibri" panose="020F0502020204030204" pitchFamily="34" charset="0"/>
                        </a:rPr>
                        <a:t>σ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en-US" sz="1400" baseline="30000" dirty="0" smtClean="0">
                          <a:latin typeface="Calibri" panose="020F0502020204030204" pitchFamily="34" charset="0"/>
                        </a:rPr>
                        <a:t>3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50700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Slew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Rate Tracking Threshold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&gt;=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0.5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deg/s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Minimal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 Degradation at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 °/s </a:t>
                      </a:r>
                    </a:p>
                    <a:p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Variable performance up to 2 °/s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50700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Slew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Acceleration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Limit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None Specified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Varies between 1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°/s</a:t>
                      </a:r>
                      <a:r>
                        <a:rPr lang="en-US" sz="1400" baseline="3000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to 5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°/s</a:t>
                      </a:r>
                      <a:r>
                        <a:rPr lang="en-US" sz="1400" baseline="3000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151664" y="104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Conclusions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-126383" y="856835"/>
            <a:ext cx="9525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0798" y="4818185"/>
            <a:ext cx="62513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US" sz="1200" dirty="0" smtClean="0"/>
              <a:t>Natural environmental </a:t>
            </a:r>
            <a:r>
              <a:rPr lang="en-US" sz="1200" dirty="0"/>
              <a:t>factors not included in analysis </a:t>
            </a:r>
            <a:r>
              <a:rPr lang="en-US" sz="1200" dirty="0" smtClean="0"/>
              <a:t>numbers. These include ground/space differences, </a:t>
            </a:r>
            <a:r>
              <a:rPr lang="en-US" sz="1200" dirty="0"/>
              <a:t>telescope error, quality of night sky, </a:t>
            </a:r>
            <a:r>
              <a:rPr lang="en-US" sz="1200" dirty="0" smtClean="0"/>
              <a:t># of stars tracked, thermal alignments, etc.</a:t>
            </a:r>
          </a:p>
          <a:p>
            <a:pPr marL="228600" indent="-228600">
              <a:buAutoNum type="arabicPeriod"/>
            </a:pPr>
            <a:r>
              <a:rPr lang="en-US" sz="1200" dirty="0" smtClean="0"/>
              <a:t>The best test resulted in 2.14 arcseconds for accuracy, but the average between 2 tests of the NEA+LFE+HFE accuracy was used to obtain this value </a:t>
            </a:r>
          </a:p>
          <a:p>
            <a:pPr marL="228600" indent="-228600">
              <a:buAutoNum type="arabicPeriod"/>
            </a:pPr>
            <a:r>
              <a:rPr lang="en-US" sz="1200" dirty="0" smtClean="0"/>
              <a:t>The best test resulted in 31.95 arcseconds for accuracy, but the average between 2 tests of NEA+LFE+HFE accuracy as used to obtain this value</a:t>
            </a:r>
          </a:p>
          <a:p>
            <a:pPr marL="228600" indent="-228600">
              <a:buAutoNum type="arabicPeriod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2151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SDT_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DT_Theme" id="{0B766E7E-A25D-4D20-873F-E89F4EF143AC}" vid="{39E093E7-389C-4289-9235-F56C010E92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SSDT_Theme</Template>
  <TotalTime>13831</TotalTime>
  <Words>1222</Words>
  <Application>Microsoft Office PowerPoint</Application>
  <PresentationFormat>On-screen Show (4:3)</PresentationFormat>
  <Paragraphs>256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Lucida Sans Unicode</vt:lpstr>
      <vt:lpstr>Verdana</vt:lpstr>
      <vt:lpstr>Wingdings 2</vt:lpstr>
      <vt:lpstr>Wingdings 3</vt:lpstr>
      <vt:lpstr>SSDT_Theme</vt:lpstr>
      <vt:lpstr>Characterization of the Blue Canyon Technologies Nano Star Tracker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JPL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Characterization of the BCT Nano-Star Tracker Performance</dc:title>
  <dc:creator>Lo, Kevin D (3441)</dc:creator>
  <cp:lastModifiedBy>Lo, Kevin D (3441)</cp:lastModifiedBy>
  <cp:revision>122</cp:revision>
  <dcterms:created xsi:type="dcterms:W3CDTF">2016-03-16T17:34:06Z</dcterms:created>
  <dcterms:modified xsi:type="dcterms:W3CDTF">2016-04-22T23:10:23Z</dcterms:modified>
</cp:coreProperties>
</file>