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Lst>
  <p:notesMasterIdLst>
    <p:notesMasterId r:id="rId24"/>
  </p:notesMasterIdLst>
  <p:sldIdLst>
    <p:sldId id="338" r:id="rId4"/>
    <p:sldId id="299" r:id="rId5"/>
    <p:sldId id="291" r:id="rId6"/>
    <p:sldId id="520" r:id="rId7"/>
    <p:sldId id="527" r:id="rId8"/>
    <p:sldId id="521" r:id="rId9"/>
    <p:sldId id="522" r:id="rId10"/>
    <p:sldId id="322" r:id="rId11"/>
    <p:sldId id="529" r:id="rId12"/>
    <p:sldId id="531" r:id="rId13"/>
    <p:sldId id="532" r:id="rId14"/>
    <p:sldId id="519" r:id="rId15"/>
    <p:sldId id="543" r:id="rId16"/>
    <p:sldId id="544" r:id="rId17"/>
    <p:sldId id="523" r:id="rId18"/>
    <p:sldId id="542" r:id="rId19"/>
    <p:sldId id="537" r:id="rId20"/>
    <p:sldId id="545" r:id="rId21"/>
    <p:sldId id="332" r:id="rId22"/>
    <p:sldId id="29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2" d="100"/>
          <a:sy n="32" d="100"/>
        </p:scale>
        <p:origin x="-198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442410-0BFE-4258-BD4C-5A0806710406}" type="datetimeFigureOut">
              <a:rPr lang="en-US" smtClean="0"/>
              <a:t>4/18/16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9F80B8-3CCB-4D53-8AA8-056F4C1017D3}" type="slidenum">
              <a:rPr lang="en-US" smtClean="0"/>
              <a:t>‹#›</a:t>
            </a:fld>
            <a:endParaRPr lang="en-US"/>
          </a:p>
        </p:txBody>
      </p:sp>
    </p:spTree>
    <p:extLst>
      <p:ext uri="{BB962C8B-B14F-4D97-AF65-F5344CB8AC3E}">
        <p14:creationId xmlns:p14="http://schemas.microsoft.com/office/powerpoint/2010/main" val="1856053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14485" eaLnBrk="0" hangingPunct="0">
              <a:defRPr>
                <a:solidFill>
                  <a:schemeClr val="tx1"/>
                </a:solidFill>
                <a:latin typeface="Arial" charset="0"/>
              </a:defRPr>
            </a:lvl1pPr>
            <a:lvl2pPr marL="702756" indent="-270291" defTabSz="914485" eaLnBrk="0" hangingPunct="0">
              <a:defRPr>
                <a:solidFill>
                  <a:schemeClr val="tx1"/>
                </a:solidFill>
                <a:latin typeface="Arial" charset="0"/>
              </a:defRPr>
            </a:lvl2pPr>
            <a:lvl3pPr marL="1081164" indent="-216233" defTabSz="914485" eaLnBrk="0" hangingPunct="0">
              <a:defRPr>
                <a:solidFill>
                  <a:schemeClr val="tx1"/>
                </a:solidFill>
                <a:latin typeface="Arial" charset="0"/>
              </a:defRPr>
            </a:lvl3pPr>
            <a:lvl4pPr marL="1513629" indent="-216233" defTabSz="914485" eaLnBrk="0" hangingPunct="0">
              <a:defRPr>
                <a:solidFill>
                  <a:schemeClr val="tx1"/>
                </a:solidFill>
                <a:latin typeface="Arial" charset="0"/>
              </a:defRPr>
            </a:lvl4pPr>
            <a:lvl5pPr marL="1946095" indent="-216233" defTabSz="914485" eaLnBrk="0" hangingPunct="0">
              <a:defRPr>
                <a:solidFill>
                  <a:schemeClr val="tx1"/>
                </a:solidFill>
                <a:latin typeface="Arial" charset="0"/>
              </a:defRPr>
            </a:lvl5pPr>
            <a:lvl6pPr marL="2378560" indent="-216233" defTabSz="914485" eaLnBrk="0" fontAlgn="base" hangingPunct="0">
              <a:spcBef>
                <a:spcPct val="0"/>
              </a:spcBef>
              <a:spcAft>
                <a:spcPct val="0"/>
              </a:spcAft>
              <a:defRPr>
                <a:solidFill>
                  <a:schemeClr val="tx1"/>
                </a:solidFill>
                <a:latin typeface="Arial" charset="0"/>
              </a:defRPr>
            </a:lvl6pPr>
            <a:lvl7pPr marL="2811026" indent="-216233" defTabSz="914485" eaLnBrk="0" fontAlgn="base" hangingPunct="0">
              <a:spcBef>
                <a:spcPct val="0"/>
              </a:spcBef>
              <a:spcAft>
                <a:spcPct val="0"/>
              </a:spcAft>
              <a:defRPr>
                <a:solidFill>
                  <a:schemeClr val="tx1"/>
                </a:solidFill>
                <a:latin typeface="Arial" charset="0"/>
              </a:defRPr>
            </a:lvl7pPr>
            <a:lvl8pPr marL="3243491" indent="-216233" defTabSz="914485" eaLnBrk="0" fontAlgn="base" hangingPunct="0">
              <a:spcBef>
                <a:spcPct val="0"/>
              </a:spcBef>
              <a:spcAft>
                <a:spcPct val="0"/>
              </a:spcAft>
              <a:defRPr>
                <a:solidFill>
                  <a:schemeClr val="tx1"/>
                </a:solidFill>
                <a:latin typeface="Arial" charset="0"/>
              </a:defRPr>
            </a:lvl8pPr>
            <a:lvl9pPr marL="3675957" indent="-216233" defTabSz="914485" eaLnBrk="0" fontAlgn="base" hangingPunct="0">
              <a:spcBef>
                <a:spcPct val="0"/>
              </a:spcBef>
              <a:spcAft>
                <a:spcPct val="0"/>
              </a:spcAft>
              <a:defRPr>
                <a:solidFill>
                  <a:schemeClr val="tx1"/>
                </a:solidFill>
                <a:latin typeface="Arial" charset="0"/>
              </a:defRPr>
            </a:lvl9pPr>
          </a:lstStyle>
          <a:p>
            <a:pPr eaLnBrk="1" hangingPunct="1"/>
            <a:fld id="{245A61C0-2209-49A6-B6A3-DE16A0BB9DB5}" type="slidenum">
              <a:rPr lang="fr-FR" smtClean="0">
                <a:solidFill>
                  <a:prstClr val="black"/>
                </a:solidFill>
              </a:rPr>
              <a:pPr eaLnBrk="1" hangingPunct="1"/>
              <a:t>2</a:t>
            </a:fld>
            <a:endParaRPr lang="fr-FR" smtClean="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r>
              <a:rPr lang="en-US" dirty="0" smtClean="0"/>
              <a:t>At</a:t>
            </a:r>
            <a:r>
              <a:rPr lang="en-US" baseline="0" dirty="0" smtClean="0"/>
              <a:t> a time where we discover exoplanets and are looking for Earth #2, it is crucial to understand the reasons why Earth and Venus have evolved so differently although having very similar properties. One of the key feature of the Earth is the presence of plate tectonics.</a:t>
            </a:r>
            <a:endParaRPr lang="en-US" dirty="0" smtClean="0"/>
          </a:p>
        </p:txBody>
      </p:sp>
    </p:spTree>
    <p:extLst>
      <p:ext uri="{BB962C8B-B14F-4D97-AF65-F5344CB8AC3E}">
        <p14:creationId xmlns:p14="http://schemas.microsoft.com/office/powerpoint/2010/main" val="1450493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Ne and not N. Bernard Marty call it the Rosetta stone of planetary science. </a:t>
            </a:r>
            <a:r>
              <a:rPr lang="en-US" baseline="0" dirty="0" err="1" smtClean="0"/>
              <a:t>Xe</a:t>
            </a:r>
            <a:r>
              <a:rPr lang="en-US" baseline="0" dirty="0" smtClean="0"/>
              <a:t> is depleted relative to Krypton – however the nine isotopes of </a:t>
            </a:r>
            <a:r>
              <a:rPr lang="en-US" baseline="0" dirty="0" err="1" smtClean="0"/>
              <a:t>Xe</a:t>
            </a:r>
            <a:r>
              <a:rPr lang="en-US" baseline="0" dirty="0" smtClean="0"/>
              <a:t> show mass fractionation. 3 isotopes come from the decay of 129I and 244Pu, and 235,238U</a:t>
            </a:r>
            <a:endParaRPr lang="en-US" dirty="0"/>
          </a:p>
        </p:txBody>
      </p:sp>
      <p:sp>
        <p:nvSpPr>
          <p:cNvPr id="4" name="Slide Number Placeholder 3"/>
          <p:cNvSpPr>
            <a:spLocks noGrp="1"/>
          </p:cNvSpPr>
          <p:nvPr>
            <p:ph type="sldNum" sz="quarter" idx="10"/>
          </p:nvPr>
        </p:nvSpPr>
        <p:spPr/>
        <p:txBody>
          <a:bodyPr/>
          <a:lstStyle/>
          <a:p>
            <a:fld id="{899F80B8-3CCB-4D53-8AA8-056F4C1017D3}" type="slidenum">
              <a:rPr lang="en-US" smtClean="0"/>
              <a:t>3</a:t>
            </a:fld>
            <a:endParaRPr lang="en-US"/>
          </a:p>
        </p:txBody>
      </p:sp>
    </p:spTree>
    <p:extLst>
      <p:ext uri="{BB962C8B-B14F-4D97-AF65-F5344CB8AC3E}">
        <p14:creationId xmlns:p14="http://schemas.microsoft.com/office/powerpoint/2010/main" val="262543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Measure the relative abundances of Ne, O isotopes, bulk </a:t>
            </a:r>
            <a:r>
              <a:rPr lang="en-US" sz="1200" b="0" i="0" u="none" strike="noStrike" kern="1200" baseline="0" dirty="0" err="1" smtClean="0">
                <a:solidFill>
                  <a:schemeClr val="tx1"/>
                </a:solidFill>
                <a:latin typeface="+mn-lt"/>
                <a:ea typeface="+mn-ea"/>
                <a:cs typeface="+mn-cs"/>
              </a:rPr>
              <a:t>Xe</a:t>
            </a:r>
            <a:r>
              <a:rPr lang="en-US" sz="1200" b="0" i="0" u="none" strike="noStrike" kern="1200" baseline="0" dirty="0" smtClean="0">
                <a:solidFill>
                  <a:schemeClr val="tx1"/>
                </a:solidFill>
                <a:latin typeface="+mn-lt"/>
                <a:ea typeface="+mn-ea"/>
                <a:cs typeface="+mn-cs"/>
              </a:rPr>
              <a:t>, Kr, and other noble gases to determine if Venus and Earth formed from the same mix of solar nebular ingredients, and to determine if large, cold comets played a substantial role in delivering volatiles</a:t>
            </a:r>
            <a:endParaRPr lang="en-US" dirty="0"/>
          </a:p>
        </p:txBody>
      </p:sp>
      <p:sp>
        <p:nvSpPr>
          <p:cNvPr id="4" name="Slide Number Placeholder 3"/>
          <p:cNvSpPr>
            <a:spLocks noGrp="1"/>
          </p:cNvSpPr>
          <p:nvPr>
            <p:ph type="sldNum" sz="quarter" idx="10"/>
          </p:nvPr>
        </p:nvSpPr>
        <p:spPr/>
        <p:txBody>
          <a:bodyPr/>
          <a:lstStyle/>
          <a:p>
            <a:fld id="{899F80B8-3CCB-4D53-8AA8-056F4C1017D3}" type="slidenum">
              <a:rPr lang="en-US" smtClean="0"/>
              <a:t>14</a:t>
            </a:fld>
            <a:endParaRPr lang="en-US"/>
          </a:p>
        </p:txBody>
      </p:sp>
    </p:spTree>
    <p:extLst>
      <p:ext uri="{BB962C8B-B14F-4D97-AF65-F5344CB8AC3E}">
        <p14:creationId xmlns:p14="http://schemas.microsoft.com/office/powerpoint/2010/main" val="3191212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C501AAFE-2293-E949-A4CA-B232D30C5EB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713711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BE2BAB-D2B4-4A28-A898-14150A436979}" type="datetimeFigureOut">
              <a:rPr lang="en-US" smtClean="0"/>
              <a:t>4/18/16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318457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E2BAB-D2B4-4A28-A898-14150A436979}" type="datetimeFigureOut">
              <a:rPr lang="en-US" smtClean="0"/>
              <a:t>4/18/16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323955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BE2BAB-D2B4-4A28-A898-14150A436979}" type="datetimeFigureOut">
              <a:rPr lang="en-US" smtClean="0"/>
              <a:t>4/18/16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2657286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BE2BAB-D2B4-4A28-A898-14150A436979}" type="datetimeFigureOut">
              <a:rPr lang="en-US" smtClean="0"/>
              <a:t>4/18/16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2524510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BE2BAB-D2B4-4A28-A898-14150A436979}" type="datetimeFigureOut">
              <a:rPr lang="en-US" smtClean="0"/>
              <a:t>4/18/16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182271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BE2BAB-D2B4-4A28-A898-14150A436979}" type="datetimeFigureOut">
              <a:rPr lang="en-US" smtClean="0"/>
              <a:t>4/18/16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3440133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E2BAB-D2B4-4A28-A898-14150A436979}" type="datetimeFigureOut">
              <a:rPr lang="en-US" smtClean="0"/>
              <a:t>4/18/16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1273844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E2BAB-D2B4-4A28-A898-14150A436979}" type="datetimeFigureOut">
              <a:rPr lang="en-US" smtClean="0"/>
              <a:t>4/18/16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138481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E2BAB-D2B4-4A28-A898-14150A436979}" type="datetimeFigureOut">
              <a:rPr lang="en-US" smtClean="0"/>
              <a:t>4/18/16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1646682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E2BAB-D2B4-4A28-A898-14150A436979}" type="datetimeFigureOut">
              <a:rPr lang="en-US" smtClean="0"/>
              <a:t>4/18/16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2531846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E2BAB-D2B4-4A28-A898-14150A436979}" type="datetimeFigureOut">
              <a:rPr lang="en-US" smtClean="0"/>
              <a:t>4/18/16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9AE5B-5D0B-4A0C-9BEC-A40D9036C03B}" type="slidenum">
              <a:rPr lang="en-US" smtClean="0"/>
              <a:t>‹#›</a:t>
            </a:fld>
            <a:endParaRPr lang="en-US"/>
          </a:p>
        </p:txBody>
      </p:sp>
    </p:spTree>
    <p:extLst>
      <p:ext uri="{BB962C8B-B14F-4D97-AF65-F5344CB8AC3E}">
        <p14:creationId xmlns:p14="http://schemas.microsoft.com/office/powerpoint/2010/main" val="169969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D8B944-127F-4115-8D49-937AD39CC9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2914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4C1733-0274-4BA2-8281-76A0788F57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3667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21855C-289C-4FFE-AFFD-CD30F3A7C3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5590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0E8F56-0AC4-4512-856F-BE9DCCC43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1326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0A25BE7-1428-47B8-A86C-BFB567192FC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9066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EC70B5F-7957-419C-87A4-E6163CD883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2285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CDC4CA1-1C0C-409F-990E-80842EAF45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7818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DFADDF7-4920-45C6-8583-C01D9A3FB2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1321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3895BC2-DB57-4845-A77C-07CA699072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6915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ADFA1D7-76F3-45C1-A6BD-0B0248CE71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4605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C2FA33-45BE-4D39-BD03-69116DBFA46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3994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2E33BBC-A935-4C3C-9302-C6FD4D775E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84849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73B1F28A-7D10-4FEA-9BCA-375A6AB21F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1688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D8B944-127F-4115-8D49-937AD39CC9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57527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4C1733-0274-4BA2-8281-76A0788F57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68822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21855C-289C-4FFE-AFFD-CD30F3A7C3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3895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0E8F56-0AC4-4512-856F-BE9DCCC43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1913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0A25BE7-1428-47B8-A86C-BFB567192FC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5323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EC70B5F-7957-419C-87A4-E6163CD883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2532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CDC4CA1-1C0C-409F-990E-80842EAF45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86035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DFADDF7-4920-45C6-8583-C01D9A3FB2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35794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3895BC2-DB57-4845-A77C-07CA699072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77016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ADFA1D7-76F3-45C1-A6BD-0B0248CE71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34294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C2FA33-45BE-4D39-BD03-69116DBFA46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9857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2E33BBC-A935-4C3C-9302-C6FD4D775E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73352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73B1F28A-7D10-4FEA-9BCA-375A6AB21F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46394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slideLayout" Target="../slideLayouts/slideLayout37.xml"/><Relationship Id="rId14"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E2BAB-D2B4-4A28-A898-14150A436979}" type="datetimeFigureOut">
              <a:rPr lang="en-US" smtClean="0"/>
              <a:t>4/18/16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9AE5B-5D0B-4A0C-9BEC-A40D9036C03B}" type="slidenum">
              <a:rPr lang="en-US" smtClean="0"/>
              <a:t>‹#›</a:t>
            </a:fld>
            <a:endParaRPr lang="en-US"/>
          </a:p>
        </p:txBody>
      </p:sp>
    </p:spTree>
    <p:extLst>
      <p:ext uri="{BB962C8B-B14F-4D97-AF65-F5344CB8AC3E}">
        <p14:creationId xmlns:p14="http://schemas.microsoft.com/office/powerpoint/2010/main" val="4249867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134EB20C-B1EF-447B-A762-01103E1ED62C}"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454676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134EB20C-B1EF-447B-A762-01103E1ED62C}"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62771883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5" Type="http://schemas.openxmlformats.org/officeDocument/2006/relationships/image" Target="../media/image23.jpeg"/><Relationship Id="rId1" Type="http://schemas.openxmlformats.org/officeDocument/2006/relationships/slideLayout" Target="../slideLayouts/slideLayout18.xml"/><Relationship Id="rId2"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4.png"/><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png"/><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84600"/>
            <a:ext cx="7772400" cy="2387600"/>
          </a:xfrm>
        </p:spPr>
        <p:txBody>
          <a:bodyPr>
            <a:noAutofit/>
          </a:bodyPr>
          <a:lstStyle/>
          <a:p>
            <a:r>
              <a:rPr lang="en-US" sz="3200" b="1" dirty="0">
                <a:latin typeface="Arial" panose="020B0604020202020204" pitchFamily="34" charset="0"/>
                <a:cs typeface="Arial" panose="020B0604020202020204" pitchFamily="34" charset="0"/>
              </a:rPr>
              <a:t>Sampling Venus’ atmosphere with a low-cost, free-flying </a:t>
            </a:r>
            <a:r>
              <a:rPr lang="en-US" sz="3200" b="1" dirty="0" err="1">
                <a:latin typeface="Arial" panose="020B0604020202020204" pitchFamily="34" charset="0"/>
                <a:cs typeface="Arial" panose="020B0604020202020204" pitchFamily="34" charset="0"/>
              </a:rPr>
              <a:t>Smallsat</a:t>
            </a:r>
            <a:r>
              <a:rPr lang="en-US" sz="3200" b="1" dirty="0">
                <a:latin typeface="Arial" panose="020B0604020202020204" pitchFamily="34" charset="0"/>
                <a:cs typeface="Arial" panose="020B0604020202020204" pitchFamily="34" charset="0"/>
              </a:rPr>
              <a:t> probe mission </a:t>
            </a:r>
            <a:r>
              <a:rPr lang="en-US" sz="3200" b="1" dirty="0" smtClean="0">
                <a:latin typeface="Arial" panose="020B0604020202020204" pitchFamily="34" charset="0"/>
                <a:cs typeface="Arial" panose="020B0604020202020204" pitchFamily="34" charset="0"/>
              </a:rPr>
              <a:t>concept</a:t>
            </a:r>
            <a:br>
              <a:rPr lang="en-US" sz="3200" b="1"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Tony Freeman, Christophe </a:t>
            </a:r>
            <a:r>
              <a:rPr lang="en-US" sz="2000" b="1" dirty="0" err="1" smtClean="0">
                <a:latin typeface="Arial" panose="020B0604020202020204" pitchFamily="34" charset="0"/>
                <a:cs typeface="Arial" panose="020B0604020202020204" pitchFamily="34" charset="0"/>
              </a:rPr>
              <a:t>Sotin</a:t>
            </a:r>
            <a:r>
              <a:rPr lang="en-US" sz="2000" b="1" dirty="0" smtClean="0">
                <a:latin typeface="Arial" panose="020B0604020202020204" pitchFamily="34" charset="0"/>
                <a:cs typeface="Arial" panose="020B0604020202020204" pitchFamily="34" charset="0"/>
              </a:rPr>
              <a:t>, Murray </a:t>
            </a:r>
            <a:r>
              <a:rPr lang="en-US" sz="2000" b="1" dirty="0" err="1" smtClean="0">
                <a:latin typeface="Arial" panose="020B0604020202020204" pitchFamily="34" charset="0"/>
                <a:cs typeface="Arial" panose="020B0604020202020204" pitchFamily="34" charset="0"/>
              </a:rPr>
              <a:t>Darrach</a:t>
            </a:r>
            <a:r>
              <a:rPr lang="en-US" sz="2000" b="1" dirty="0" smtClean="0">
                <a:latin typeface="Arial" panose="020B0604020202020204" pitchFamily="34" charset="0"/>
                <a:cs typeface="Arial" panose="020B0604020202020204" pitchFamily="34" charset="0"/>
              </a:rPr>
              <a:t>, John Baker</a:t>
            </a:r>
            <a:br>
              <a:rPr lang="en-US" sz="2000" b="1"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Jet </a:t>
            </a:r>
            <a:r>
              <a:rPr lang="en-US" sz="2000" b="1" dirty="0">
                <a:latin typeface="Arial" panose="020B0604020202020204" pitchFamily="34" charset="0"/>
                <a:cs typeface="Arial" panose="020B0604020202020204" pitchFamily="34" charset="0"/>
              </a:rPr>
              <a:t>P</a:t>
            </a:r>
            <a:r>
              <a:rPr lang="en-US" sz="2000" b="1" dirty="0" smtClean="0">
                <a:latin typeface="Arial" panose="020B0604020202020204" pitchFamily="34" charset="0"/>
                <a:cs typeface="Arial" panose="020B0604020202020204" pitchFamily="34" charset="0"/>
              </a:rPr>
              <a:t>ropulsion Laboratory</a:t>
            </a:r>
            <a:br>
              <a:rPr lang="en-US" sz="2000" b="1" dirty="0" smtClean="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April 2016</a:t>
            </a:r>
            <a:endParaRPr lang="en-US" sz="2400" dirty="0">
              <a:latin typeface="Arial" panose="020B0604020202020204" pitchFamily="34" charset="0"/>
              <a:cs typeface="Arial" panose="020B0604020202020204" pitchFamily="34" charset="0"/>
            </a:endParaRPr>
          </a:p>
        </p:txBody>
      </p:sp>
      <p:sp>
        <p:nvSpPr>
          <p:cNvPr id="7" name="Rectangle 6"/>
          <p:cNvSpPr>
            <a:spLocks noChangeArrowheads="1"/>
          </p:cNvSpPr>
          <p:nvPr/>
        </p:nvSpPr>
        <p:spPr bwMode="auto">
          <a:xfrm>
            <a:off x="2286000" y="6292420"/>
            <a:ext cx="4572000" cy="369887"/>
          </a:xfrm>
          <a:prstGeom prst="rect">
            <a:avLst/>
          </a:prstGeom>
          <a:noFill/>
          <a:ln w="9525">
            <a:noFill/>
            <a:miter lim="800000"/>
            <a:headEnd/>
            <a:tailEnd/>
          </a:ln>
        </p:spPr>
        <p:txBody>
          <a:bodyPr anchor="b">
            <a:prstTxWarp prst="textNoShape">
              <a:avLst/>
            </a:prstTxWarp>
            <a:spAutoFit/>
          </a:bodyPr>
          <a:lstStyle/>
          <a:p>
            <a:pPr algn="ctr"/>
            <a:r>
              <a:rPr lang="en-US" sz="900" b="1" dirty="0">
                <a:solidFill>
                  <a:srgbClr val="676765"/>
                </a:solidFill>
                <a:ea typeface="Arial" pitchFamily="33" charset="0"/>
                <a:cs typeface="Arial" pitchFamily="33" charset="0"/>
              </a:rPr>
              <a:t>Copyright </a:t>
            </a:r>
            <a:r>
              <a:rPr lang="en-US" sz="900" b="1" dirty="0" smtClean="0">
                <a:solidFill>
                  <a:srgbClr val="676765"/>
                </a:solidFill>
                <a:ea typeface="Arial" pitchFamily="33" charset="0"/>
                <a:cs typeface="Arial" pitchFamily="33" charset="0"/>
              </a:rPr>
              <a:t>2015 California </a:t>
            </a:r>
            <a:r>
              <a:rPr lang="en-US" sz="900" b="1" dirty="0">
                <a:solidFill>
                  <a:srgbClr val="676765"/>
                </a:solidFill>
                <a:ea typeface="Arial" pitchFamily="33" charset="0"/>
                <a:cs typeface="Arial" pitchFamily="33" charset="0"/>
              </a:rPr>
              <a:t>Institute of Technology</a:t>
            </a:r>
          </a:p>
          <a:p>
            <a:pPr algn="ctr"/>
            <a:r>
              <a:rPr lang="en-US" sz="900" b="1" dirty="0">
                <a:solidFill>
                  <a:srgbClr val="676765"/>
                </a:solidFill>
                <a:ea typeface="Arial" pitchFamily="33" charset="0"/>
                <a:cs typeface="Arial" pitchFamily="33" charset="0"/>
              </a:rPr>
              <a:t>Government sponsorship acknowledged</a:t>
            </a:r>
          </a:p>
        </p:txBody>
      </p:sp>
      <p:pic>
        <p:nvPicPr>
          <p:cNvPr id="4" name="Picture 25" descr="NASA insigniaCMYK"/>
          <p:cNvPicPr preferRelativeResize="0">
            <a:picLocks noChangeAspect="1" noChangeArrowheads="1"/>
          </p:cNvPicPr>
          <p:nvPr/>
        </p:nvPicPr>
        <p:blipFill>
          <a:blip r:embed="rId2" cstate="print">
            <a:lum bright="-6000" contrast="6000"/>
            <a:extLst>
              <a:ext uri="{28A0092B-C50C-407E-A947-70E740481C1C}">
                <a14:useLocalDpi xmlns:a14="http://schemas.microsoft.com/office/drawing/2010/main"/>
              </a:ext>
            </a:extLst>
          </a:blip>
          <a:srcRect/>
          <a:stretch>
            <a:fillRect/>
          </a:stretch>
        </p:blipFill>
        <p:spPr bwMode="auto">
          <a:xfrm>
            <a:off x="8017941" y="285754"/>
            <a:ext cx="838675" cy="671513"/>
          </a:xfrm>
          <a:prstGeom prst="rect">
            <a:avLst/>
          </a:prstGeom>
          <a:noFill/>
          <a:ln w="9525">
            <a:noFill/>
            <a:miter lim="800000"/>
            <a:headEnd/>
            <a:tailEnd/>
          </a:ln>
        </p:spPr>
      </p:pic>
      <p:sp>
        <p:nvSpPr>
          <p:cNvPr id="5" name="Rectangle 6"/>
          <p:cNvSpPr>
            <a:spLocks noChangeArrowheads="1"/>
          </p:cNvSpPr>
          <p:nvPr/>
        </p:nvSpPr>
        <p:spPr bwMode="auto">
          <a:xfrm>
            <a:off x="342900" y="526520"/>
            <a:ext cx="3006725" cy="476250"/>
          </a:xfrm>
          <a:prstGeom prst="rect">
            <a:avLst/>
          </a:prstGeom>
          <a:noFill/>
          <a:ln w="9525">
            <a:noFill/>
            <a:miter lim="800000"/>
            <a:headEnd/>
            <a:tailEnd/>
          </a:ln>
        </p:spPr>
        <p:txBody>
          <a:bodyPr lIns="101882" tIns="50941" rIns="101882" bIns="50941">
            <a:prstTxWarp prst="textNoShape">
              <a:avLst/>
            </a:prstTxWarp>
          </a:bodyPr>
          <a:lstStyle/>
          <a:p>
            <a:pPr defTabSz="1019175"/>
            <a:r>
              <a:rPr lang="en-US" sz="800" dirty="0">
                <a:solidFill>
                  <a:srgbClr val="677085"/>
                </a:solidFill>
              </a:rPr>
              <a:t>National Aeronautics and Space Administration</a:t>
            </a:r>
          </a:p>
        </p:txBody>
      </p:sp>
      <p:grpSp>
        <p:nvGrpSpPr>
          <p:cNvPr id="12" name="Group 11"/>
          <p:cNvGrpSpPr/>
          <p:nvPr/>
        </p:nvGrpSpPr>
        <p:grpSpPr>
          <a:xfrm>
            <a:off x="2133600" y="762000"/>
            <a:ext cx="4899878" cy="2795016"/>
            <a:chOff x="2121505" y="1100063"/>
            <a:chExt cx="4899878" cy="2795016"/>
          </a:xfrm>
        </p:grpSpPr>
        <p:pic>
          <p:nvPicPr>
            <p:cNvPr id="10" name="Picture 9" descr="Earth - ALPHA 300dpi 3in sq.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89791" y="1113366"/>
              <a:ext cx="2831592" cy="2767584"/>
            </a:xfrm>
            <a:prstGeom prst="rect">
              <a:avLst/>
            </a:prstGeom>
          </p:spPr>
        </p:pic>
        <p:pic>
          <p:nvPicPr>
            <p:cNvPr id="11" name="Picture 10" descr="Venus - Alpha 300dpi 3in sq.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21505" y="1100063"/>
              <a:ext cx="2831592" cy="2795016"/>
            </a:xfrm>
            <a:prstGeom prst="rect">
              <a:avLst/>
            </a:prstGeom>
          </p:spPr>
        </p:pic>
      </p:grpSp>
    </p:spTree>
    <p:extLst>
      <p:ext uri="{BB962C8B-B14F-4D97-AF65-F5344CB8AC3E}">
        <p14:creationId xmlns:p14="http://schemas.microsoft.com/office/powerpoint/2010/main" val="38407566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73163" y="112713"/>
            <a:ext cx="6797675" cy="1127221"/>
          </a:xfrm>
          <a:solidFill>
            <a:schemeClr val="accent1"/>
          </a:solidFill>
          <a:ln w="31750">
            <a:solidFill>
              <a:srgbClr val="000080"/>
            </a:solidFill>
            <a:miter lim="800000"/>
            <a:headEnd/>
            <a:tailEnd/>
          </a:ln>
        </p:spPr>
        <p:txBody>
          <a:bodyPr/>
          <a:lstStyle/>
          <a:p>
            <a:pPr eaLnBrk="1" hangingPunct="1"/>
            <a:r>
              <a:rPr lang="en-US" sz="3600" dirty="0" smtClean="0">
                <a:solidFill>
                  <a:srgbClr val="0033CC"/>
                </a:solidFill>
                <a:latin typeface="Times New Roman" pitchFamily="18" charset="0"/>
              </a:rPr>
              <a:t>Goal I: Atmospheric formation, evolution and climate history</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t="3332"/>
          <a:stretch/>
        </p:blipFill>
        <p:spPr>
          <a:xfrm>
            <a:off x="0" y="1369350"/>
            <a:ext cx="9144000" cy="4421850"/>
          </a:xfrm>
          <a:prstGeom prst="rect">
            <a:avLst/>
          </a:prstGeom>
        </p:spPr>
      </p:pic>
      <p:sp>
        <p:nvSpPr>
          <p:cNvPr id="5" name="Rectangle 4"/>
          <p:cNvSpPr/>
          <p:nvPr/>
        </p:nvSpPr>
        <p:spPr>
          <a:xfrm>
            <a:off x="3124200" y="3699510"/>
            <a:ext cx="5867400" cy="99060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3"/>
          <p:cNvSpPr>
            <a:spLocks noGrp="1"/>
          </p:cNvSpPr>
          <p:nvPr>
            <p:ph type="ftr" sz="quarter" idx="11"/>
          </p:nvPr>
        </p:nvSpPr>
        <p:spPr>
          <a:xfrm>
            <a:off x="2819400" y="6291792"/>
            <a:ext cx="3185160" cy="413808"/>
          </a:xfrm>
        </p:spPr>
        <p:txBody>
          <a:bodyPr/>
          <a:lstStyle/>
          <a:p>
            <a:r>
              <a:rPr lang="en-US" sz="1200" dirty="0" smtClean="0"/>
              <a:t>© 2015 California Institute of Technology. U.S. Government sponsorship acknowledged.</a:t>
            </a:r>
            <a:endParaRPr lang="en-US" sz="1200" dirty="0"/>
          </a:p>
        </p:txBody>
      </p:sp>
      <p:pic>
        <p:nvPicPr>
          <p:cNvPr id="7" name="Picture 67" descr="fullblack"/>
          <p:cNvPicPr>
            <a:picLocks noChangeAspect="1" noChangeArrowheads="1"/>
          </p:cNvPicPr>
          <p:nvPr/>
        </p:nvPicPr>
        <p:blipFill>
          <a:blip r:embed="rId4"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260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7456" y="228600"/>
            <a:ext cx="8534400" cy="838199"/>
          </a:xfrm>
          <a:solidFill>
            <a:schemeClr val="accent1">
              <a:lumMod val="20000"/>
              <a:lumOff val="80000"/>
            </a:schemeClr>
          </a:solidFill>
          <a:ln w="31750">
            <a:solidFill>
              <a:srgbClr val="0070C0"/>
            </a:solidFill>
          </a:ln>
        </p:spPr>
        <p:txBody>
          <a:bodyPr>
            <a:normAutofit fontScale="90000"/>
          </a:bodyPr>
          <a:lstStyle/>
          <a:p>
            <a:r>
              <a:rPr lang="en-US" sz="3200" b="1" dirty="0" smtClean="0">
                <a:solidFill>
                  <a:srgbClr val="0070C0"/>
                </a:solidFill>
              </a:rPr>
              <a:t>Noble gases are tracers of the evolution of planets </a:t>
            </a:r>
            <a:endParaRPr lang="en-US" sz="3200" b="1" dirty="0">
              <a:solidFill>
                <a:srgbClr val="0070C0"/>
              </a:solidFill>
            </a:endParaRPr>
          </a:p>
        </p:txBody>
      </p:sp>
      <p:sp>
        <p:nvSpPr>
          <p:cNvPr id="4" name="TextBox 3"/>
          <p:cNvSpPr txBox="1"/>
          <p:nvPr/>
        </p:nvSpPr>
        <p:spPr>
          <a:xfrm>
            <a:off x="76200" y="1230086"/>
            <a:ext cx="4267200" cy="3231654"/>
          </a:xfrm>
          <a:prstGeom prst="rect">
            <a:avLst/>
          </a:prstGeom>
          <a:noFill/>
        </p:spPr>
        <p:txBody>
          <a:bodyPr wrap="square" rtlCol="0">
            <a:spAutoFit/>
          </a:bodyPr>
          <a:lstStyle/>
          <a:p>
            <a:pPr marL="228600" indent="-228600"/>
            <a:r>
              <a:rPr lang="en-US" sz="2400" dirty="0" smtClean="0"/>
              <a:t>They trace:</a:t>
            </a:r>
          </a:p>
          <a:p>
            <a:pPr marL="342900" indent="-342900">
              <a:buFont typeface="Arial" panose="020B0604020202020204" pitchFamily="34" charset="0"/>
              <a:buChar char="•"/>
            </a:pPr>
            <a:r>
              <a:rPr lang="en-US" sz="2000" dirty="0" smtClean="0"/>
              <a:t>The supply </a:t>
            </a:r>
            <a:r>
              <a:rPr lang="en-US" sz="2000" dirty="0"/>
              <a:t>of volatiles from the solar </a:t>
            </a:r>
            <a:r>
              <a:rPr lang="en-US" sz="2000" dirty="0" smtClean="0"/>
              <a:t>nebula</a:t>
            </a:r>
          </a:p>
          <a:p>
            <a:pPr marL="342900" indent="-342900">
              <a:buFont typeface="Arial" panose="020B0604020202020204" pitchFamily="34" charset="0"/>
              <a:buChar char="•"/>
            </a:pPr>
            <a:r>
              <a:rPr lang="en-US" sz="2000" dirty="0" smtClean="0"/>
              <a:t>the </a:t>
            </a:r>
            <a:r>
              <a:rPr lang="en-US" sz="2000" dirty="0"/>
              <a:t>supply of volatiles by asteroids and </a:t>
            </a:r>
            <a:r>
              <a:rPr lang="en-US" sz="2000" dirty="0" smtClean="0"/>
              <a:t>comets</a:t>
            </a:r>
          </a:p>
          <a:p>
            <a:pPr marL="342900" indent="-342900">
              <a:buFont typeface="Arial" panose="020B0604020202020204" pitchFamily="34" charset="0"/>
              <a:buChar char="•"/>
            </a:pPr>
            <a:r>
              <a:rPr lang="en-US" sz="2000" dirty="0" smtClean="0"/>
              <a:t>the </a:t>
            </a:r>
            <a:r>
              <a:rPr lang="en-US" sz="2000" dirty="0"/>
              <a:t>escape rate of planetary </a:t>
            </a:r>
            <a:r>
              <a:rPr lang="en-US" sz="2000" dirty="0" smtClean="0"/>
              <a:t>atmospheres</a:t>
            </a:r>
          </a:p>
          <a:p>
            <a:pPr marL="342900" indent="-342900">
              <a:buFont typeface="Arial" panose="020B0604020202020204" pitchFamily="34" charset="0"/>
              <a:buChar char="•"/>
            </a:pPr>
            <a:r>
              <a:rPr lang="en-US" sz="2000" dirty="0" smtClean="0"/>
              <a:t>the </a:t>
            </a:r>
            <a:r>
              <a:rPr lang="en-US" sz="2000" dirty="0"/>
              <a:t>degassing of the </a:t>
            </a:r>
            <a:r>
              <a:rPr lang="en-US" sz="2000" dirty="0" smtClean="0"/>
              <a:t>interior (volcanism)</a:t>
            </a:r>
          </a:p>
          <a:p>
            <a:pPr marL="342900" indent="-342900">
              <a:buFont typeface="Arial" panose="020B0604020202020204" pitchFamily="34" charset="0"/>
              <a:buChar char="•"/>
            </a:pPr>
            <a:r>
              <a:rPr lang="en-US" sz="2000" dirty="0" smtClean="0"/>
              <a:t>the timing of these events</a:t>
            </a:r>
          </a:p>
        </p:txBody>
      </p:sp>
      <p:pic>
        <p:nvPicPr>
          <p:cNvPr id="8" name="Picture 7"/>
          <p:cNvPicPr/>
          <p:nvPr/>
        </p:nvPicPr>
        <p:blipFill>
          <a:blip r:embed="rId3">
            <a:extLst>
              <a:ext uri="{28A0092B-C50C-407E-A947-70E740481C1C}">
                <a14:useLocalDpi xmlns:a14="http://schemas.microsoft.com/office/drawing/2010/main"/>
              </a:ext>
            </a:extLst>
          </a:blip>
          <a:srcRect/>
          <a:stretch>
            <a:fillRect/>
          </a:stretch>
        </p:blipFill>
        <p:spPr bwMode="auto">
          <a:xfrm>
            <a:off x="4604656" y="1219200"/>
            <a:ext cx="4381500" cy="4724400"/>
          </a:xfrm>
          <a:prstGeom prst="rect">
            <a:avLst/>
          </a:prstGeom>
          <a:noFill/>
          <a:ln>
            <a:noFill/>
          </a:ln>
        </p:spPr>
      </p:pic>
      <p:sp>
        <p:nvSpPr>
          <p:cNvPr id="9" name="TextBox 8"/>
          <p:cNvSpPr txBox="1"/>
          <p:nvPr/>
        </p:nvSpPr>
        <p:spPr>
          <a:xfrm>
            <a:off x="4815719" y="5993368"/>
            <a:ext cx="4170437" cy="369332"/>
          </a:xfrm>
          <a:prstGeom prst="rect">
            <a:avLst/>
          </a:prstGeom>
          <a:noFill/>
        </p:spPr>
        <p:txBody>
          <a:bodyPr wrap="none" rtlCol="0">
            <a:spAutoFit/>
          </a:bodyPr>
          <a:lstStyle/>
          <a:p>
            <a:r>
              <a:rPr lang="en-US" dirty="0" smtClean="0"/>
              <a:t>Pepin et al., 1991; </a:t>
            </a:r>
            <a:r>
              <a:rPr lang="en-US" dirty="0" err="1" smtClean="0"/>
              <a:t>Chassefiere</a:t>
            </a:r>
            <a:r>
              <a:rPr lang="en-US" dirty="0" smtClean="0"/>
              <a:t> et al., 2012)</a:t>
            </a:r>
            <a:endParaRPr lang="en-US" dirty="0"/>
          </a:p>
        </p:txBody>
      </p:sp>
      <p:sp>
        <p:nvSpPr>
          <p:cNvPr id="10" name="TextBox 9"/>
          <p:cNvSpPr txBox="1"/>
          <p:nvPr/>
        </p:nvSpPr>
        <p:spPr>
          <a:xfrm>
            <a:off x="76200" y="4461740"/>
            <a:ext cx="4267200" cy="2000548"/>
          </a:xfrm>
          <a:prstGeom prst="rect">
            <a:avLst/>
          </a:prstGeom>
          <a:noFill/>
        </p:spPr>
        <p:txBody>
          <a:bodyPr wrap="square" rtlCol="0">
            <a:spAutoFit/>
          </a:bodyPr>
          <a:lstStyle/>
          <a:p>
            <a:pPr marL="228600" indent="-228600"/>
            <a:r>
              <a:rPr lang="en-US" sz="2400" dirty="0" smtClean="0"/>
              <a:t>For example </a:t>
            </a:r>
            <a:r>
              <a:rPr lang="en-US" sz="2400" dirty="0" err="1" smtClean="0"/>
              <a:t>Xe</a:t>
            </a:r>
            <a:r>
              <a:rPr lang="en-US" sz="2400" dirty="0" smtClean="0"/>
              <a:t> (9 isotopes):</a:t>
            </a:r>
          </a:p>
          <a:p>
            <a:pPr marL="342900" indent="-342900">
              <a:buFont typeface="Arial" panose="020B0604020202020204" pitchFamily="34" charset="0"/>
              <a:buChar char="•"/>
            </a:pPr>
            <a:r>
              <a:rPr lang="en-US" sz="2000" dirty="0" smtClean="0"/>
              <a:t>Depleted / Kr</a:t>
            </a:r>
          </a:p>
          <a:p>
            <a:pPr marL="342900" indent="-342900">
              <a:buFont typeface="Arial" panose="020B0604020202020204" pitchFamily="34" charset="0"/>
              <a:buChar char="•"/>
            </a:pPr>
            <a:r>
              <a:rPr lang="en-US" sz="2000" dirty="0" smtClean="0"/>
              <a:t>Fractionated in mass</a:t>
            </a:r>
          </a:p>
          <a:p>
            <a:pPr marL="342900" indent="-342900">
              <a:buFont typeface="Arial" panose="020B0604020202020204" pitchFamily="34" charset="0"/>
              <a:buChar char="•"/>
            </a:pPr>
            <a:r>
              <a:rPr lang="en-US" sz="2000" dirty="0" smtClean="0"/>
              <a:t>Comparative planetology will help determine the processes involved in the distribution of noble gases </a:t>
            </a:r>
          </a:p>
        </p:txBody>
      </p:sp>
      <p:sp>
        <p:nvSpPr>
          <p:cNvPr id="7" name="Footer Placeholder 3"/>
          <p:cNvSpPr>
            <a:spLocks noGrp="1"/>
          </p:cNvSpPr>
          <p:nvPr>
            <p:ph type="ftr" sz="quarter" idx="11"/>
          </p:nvPr>
        </p:nvSpPr>
        <p:spPr>
          <a:xfrm>
            <a:off x="3048000" y="6444192"/>
            <a:ext cx="3185160" cy="413808"/>
          </a:xfrm>
        </p:spPr>
        <p:txBody>
          <a:bodyPr/>
          <a:lstStyle/>
          <a:p>
            <a:r>
              <a:rPr lang="en-US" dirty="0" smtClean="0"/>
              <a:t>© 2015 California Institute of Technology. U.S. Government sponsorship acknowledged.</a:t>
            </a:r>
            <a:endParaRPr lang="en-US" dirty="0"/>
          </a:p>
        </p:txBody>
      </p:sp>
    </p:spTree>
    <p:extLst>
      <p:ext uri="{BB962C8B-B14F-4D97-AF65-F5344CB8AC3E}">
        <p14:creationId xmlns:p14="http://schemas.microsoft.com/office/powerpoint/2010/main" val="1584774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lstStyle/>
          <a:p>
            <a:r>
              <a:rPr lang="en-US" sz="3600" dirty="0" smtClean="0"/>
              <a:t>Mission-Level </a:t>
            </a:r>
            <a:r>
              <a:rPr lang="en-US" sz="3600" dirty="0" err="1" smtClean="0"/>
              <a:t>ConOps</a:t>
            </a:r>
            <a:endParaRPr lang="en-US" sz="3600"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28600" y="838200"/>
            <a:ext cx="8510558" cy="546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6"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0" y="-2744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32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229600" cy="715962"/>
          </a:xfrm>
        </p:spPr>
        <p:txBody>
          <a:bodyPr/>
          <a:lstStyle/>
          <a:p>
            <a:r>
              <a:rPr lang="en-US" sz="3600" dirty="0" smtClean="0"/>
              <a:t>L/V + Trajectory</a:t>
            </a:r>
            <a:endParaRPr lang="en-US" sz="3600" dirty="0"/>
          </a:p>
        </p:txBody>
      </p:sp>
      <p:sp>
        <p:nvSpPr>
          <p:cNvPr id="5" name="Slide Number Placeholder 9"/>
          <p:cNvSpPr txBox="1">
            <a:spLocks/>
          </p:cNvSpPr>
          <p:nvPr/>
        </p:nvSpPr>
        <p:spPr>
          <a:xfrm>
            <a:off x="7028457" y="6494788"/>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DC1518D-902A-D546-800C-7FD9CF277723}" type="slidenum">
              <a:rPr kumimoji="0" lang="en-US" sz="1000" b="0" i="0" u="none" strike="noStrike" kern="1200" cap="none" spc="0" normalizeH="0" baseline="0" noProof="0" smtClean="0">
                <a:ln>
                  <a:noFill/>
                </a:ln>
                <a:solidFill>
                  <a:srgbClr val="CC0000"/>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srgbClr val="CC0000"/>
              </a:solidFill>
              <a:effectLst/>
              <a:uLnTx/>
              <a:uFillTx/>
              <a:latin typeface="Arial"/>
              <a:ea typeface="+mn-ea"/>
              <a:cs typeface="Arial"/>
            </a:endParaRPr>
          </a:p>
        </p:txBody>
      </p:sp>
      <p:sp>
        <p:nvSpPr>
          <p:cNvPr id="6" name="Content Placeholder 5"/>
          <p:cNvSpPr>
            <a:spLocks noGrp="1"/>
          </p:cNvSpPr>
          <p:nvPr>
            <p:ph idx="1"/>
          </p:nvPr>
        </p:nvSpPr>
        <p:spPr>
          <a:xfrm>
            <a:off x="457200" y="990600"/>
            <a:ext cx="5334000" cy="1295400"/>
          </a:xfrm>
        </p:spPr>
        <p:txBody>
          <a:bodyPr>
            <a:normAutofit lnSpcReduction="10000"/>
          </a:bodyPr>
          <a:lstStyle/>
          <a:p>
            <a:pPr lvl="0"/>
            <a:r>
              <a:rPr lang="en-US" sz="1800" kern="1200" dirty="0" smtClean="0">
                <a:solidFill>
                  <a:prstClr val="black"/>
                </a:solidFill>
              </a:rPr>
              <a:t>OSC </a:t>
            </a:r>
            <a:r>
              <a:rPr lang="en-US" sz="1800" kern="1200" dirty="0">
                <a:solidFill>
                  <a:prstClr val="black"/>
                </a:solidFill>
              </a:rPr>
              <a:t>Pegasus </a:t>
            </a:r>
            <a:r>
              <a:rPr lang="en-US" sz="1800" kern="1200" dirty="0" smtClean="0">
                <a:solidFill>
                  <a:prstClr val="black"/>
                </a:solidFill>
              </a:rPr>
              <a:t>XL L/V with </a:t>
            </a:r>
            <a:r>
              <a:rPr lang="en-US" sz="1800" kern="1200" dirty="0">
                <a:solidFill>
                  <a:prstClr val="black"/>
                </a:solidFill>
              </a:rPr>
              <a:t>a STAR27H </a:t>
            </a:r>
            <a:r>
              <a:rPr lang="en-US" sz="1800" kern="1200" dirty="0" smtClean="0">
                <a:solidFill>
                  <a:prstClr val="black"/>
                </a:solidFill>
              </a:rPr>
              <a:t>motor*</a:t>
            </a:r>
          </a:p>
          <a:p>
            <a:pPr lvl="0"/>
            <a:r>
              <a:rPr lang="en-US" sz="1800" kern="1200" dirty="0" smtClean="0">
                <a:solidFill>
                  <a:prstClr val="black"/>
                </a:solidFill>
              </a:rPr>
              <a:t>Nominal </a:t>
            </a:r>
            <a:r>
              <a:rPr lang="en-US" sz="1800" kern="1200" dirty="0">
                <a:solidFill>
                  <a:prstClr val="black"/>
                </a:solidFill>
              </a:rPr>
              <a:t>Launch Date: </a:t>
            </a:r>
            <a:r>
              <a:rPr lang="en-US" sz="1800" kern="1200" dirty="0" smtClean="0">
                <a:solidFill>
                  <a:prstClr val="black"/>
                </a:solidFill>
              </a:rPr>
              <a:t>05/18/23 12</a:t>
            </a:r>
            <a:r>
              <a:rPr lang="en-US" sz="1800" kern="1200" dirty="0">
                <a:solidFill>
                  <a:prstClr val="black"/>
                </a:solidFill>
              </a:rPr>
              <a:t>:00</a:t>
            </a:r>
            <a:r>
              <a:rPr lang="en-US" sz="1800" dirty="0">
                <a:solidFill>
                  <a:prstClr val="black"/>
                </a:solidFill>
              </a:rPr>
              <a:t> </a:t>
            </a:r>
            <a:r>
              <a:rPr lang="en-US" sz="1800" kern="1200" dirty="0" smtClean="0">
                <a:solidFill>
                  <a:prstClr val="black"/>
                </a:solidFill>
              </a:rPr>
              <a:t>UTCG</a:t>
            </a:r>
          </a:p>
          <a:p>
            <a:r>
              <a:rPr lang="en-US" sz="1800" kern="1200" dirty="0" smtClean="0">
                <a:solidFill>
                  <a:prstClr val="black"/>
                </a:solidFill>
              </a:rPr>
              <a:t>C3 = </a:t>
            </a:r>
            <a:r>
              <a:rPr lang="en-US" sz="1800" dirty="0"/>
              <a:t>6.1km</a:t>
            </a:r>
            <a:r>
              <a:rPr lang="en-US" sz="1800" baseline="30000" dirty="0"/>
              <a:t>2</a:t>
            </a:r>
            <a:r>
              <a:rPr lang="en-US" sz="1800" dirty="0"/>
              <a:t>/s</a:t>
            </a:r>
            <a:r>
              <a:rPr lang="en-US" sz="1800" baseline="30000" dirty="0"/>
              <a:t>2</a:t>
            </a:r>
            <a:r>
              <a:rPr lang="en-US" sz="1800" dirty="0"/>
              <a:t> </a:t>
            </a:r>
            <a:r>
              <a:rPr lang="en-US" sz="1800" dirty="0" smtClean="0"/>
              <a:t>for a 55 kg payload</a:t>
            </a:r>
          </a:p>
          <a:p>
            <a:r>
              <a:rPr lang="en-US" sz="1800" dirty="0" smtClean="0"/>
              <a:t>Type II direct transfer</a:t>
            </a:r>
          </a:p>
        </p:txBody>
      </p:sp>
      <p:grpSp>
        <p:nvGrpSpPr>
          <p:cNvPr id="18" name="Group 17"/>
          <p:cNvGrpSpPr/>
          <p:nvPr/>
        </p:nvGrpSpPr>
        <p:grpSpPr>
          <a:xfrm>
            <a:off x="1066800" y="2286000"/>
            <a:ext cx="3930958" cy="3581400"/>
            <a:chOff x="533400" y="2057400"/>
            <a:chExt cx="4464358" cy="3881041"/>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33400" y="2057400"/>
              <a:ext cx="4464358" cy="3881041"/>
            </a:xfrm>
            <a:prstGeom prst="rect">
              <a:avLst/>
            </a:prstGeom>
          </p:spPr>
        </p:pic>
        <p:sp>
          <p:nvSpPr>
            <p:cNvPr id="8" name="TextBox 7"/>
            <p:cNvSpPr txBox="1"/>
            <p:nvPr/>
          </p:nvSpPr>
          <p:spPr>
            <a:xfrm>
              <a:off x="578292" y="4668715"/>
              <a:ext cx="17936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white"/>
                  </a:solidFill>
                  <a:effectLst/>
                  <a:uLnTx/>
                  <a:uFillTx/>
                  <a:latin typeface="Calibri"/>
                  <a:ea typeface="+mn-ea"/>
                  <a:cs typeface="+mn-cs"/>
                </a:rPr>
                <a:t>Earth @ Launch</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657016" y="3222121"/>
              <a:ext cx="17936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white"/>
                  </a:solidFill>
                  <a:effectLst/>
                  <a:uLnTx/>
                  <a:uFillTx/>
                  <a:latin typeface="Calibri"/>
                  <a:ea typeface="+mn-ea"/>
                  <a:cs typeface="+mn-cs"/>
                </a:rPr>
                <a:t>Venus @ Launch</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2450647" y="2082339"/>
              <a:ext cx="17936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white"/>
                  </a:solidFill>
                  <a:effectLst/>
                  <a:uLnTx/>
                  <a:uFillTx/>
                  <a:latin typeface="Calibri"/>
                  <a:ea typeface="+mn-ea"/>
                  <a:cs typeface="+mn-cs"/>
                </a:rPr>
                <a:t>Venus @ Arrival</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Oval 10"/>
            <p:cNvSpPr/>
            <p:nvPr/>
          </p:nvSpPr>
          <p:spPr>
            <a:xfrm>
              <a:off x="3004970" y="2408483"/>
              <a:ext cx="457200" cy="457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3" name="Group 12"/>
          <p:cNvGrpSpPr/>
          <p:nvPr/>
        </p:nvGrpSpPr>
        <p:grpSpPr>
          <a:xfrm>
            <a:off x="5867400" y="2730645"/>
            <a:ext cx="2895600" cy="3124200"/>
            <a:chOff x="7610105" y="570016"/>
            <a:chExt cx="4041462" cy="3642920"/>
          </a:xfrm>
        </p:grpSpPr>
        <p:pic>
          <p:nvPicPr>
            <p:cNvPr id="14" name="Picture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10105" y="570016"/>
              <a:ext cx="4041462" cy="3642920"/>
            </a:xfrm>
            <a:prstGeom prst="rect">
              <a:avLst/>
            </a:prstGeom>
          </p:spPr>
        </p:pic>
        <p:sp>
          <p:nvSpPr>
            <p:cNvPr id="15" name="Rectangle 14"/>
            <p:cNvSpPr/>
            <p:nvPr/>
          </p:nvSpPr>
          <p:spPr>
            <a:xfrm>
              <a:off x="9001497" y="1725055"/>
              <a:ext cx="356259" cy="194441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p:nvPr/>
          </p:nvSpPr>
          <p:spPr>
            <a:xfrm>
              <a:off x="8292936" y="1725056"/>
              <a:ext cx="1064820" cy="28781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 name="TextBox 18"/>
          <p:cNvSpPr txBox="1"/>
          <p:nvPr/>
        </p:nvSpPr>
        <p:spPr>
          <a:xfrm>
            <a:off x="685800" y="5867400"/>
            <a:ext cx="5105400" cy="769441"/>
          </a:xfrm>
          <a:prstGeom prst="rect">
            <a:avLst/>
          </a:prstGeom>
          <a:noFill/>
        </p:spPr>
        <p:txBody>
          <a:bodyPr wrap="square" rtlCol="0">
            <a:spAutoFit/>
          </a:bodyPr>
          <a:lstStyle/>
          <a:p>
            <a:pPr marL="115888" lvl="2" indent="-115888"/>
            <a:r>
              <a:rPr lang="en-US" sz="1400" dirty="0" smtClean="0">
                <a:solidFill>
                  <a:srgbClr val="0000FF"/>
                </a:solidFill>
              </a:rPr>
              <a:t>*Source: Warren </a:t>
            </a:r>
            <a:r>
              <a:rPr lang="en-US" sz="1400" dirty="0">
                <a:solidFill>
                  <a:srgbClr val="0000FF"/>
                </a:solidFill>
              </a:rPr>
              <a:t>Frick, et. al., “Micro High Energy Upper Stage,” </a:t>
            </a:r>
            <a:r>
              <a:rPr lang="en-US" sz="1400" dirty="0" err="1" smtClean="0">
                <a:solidFill>
                  <a:srgbClr val="0000FF"/>
                </a:solidFill>
              </a:rPr>
              <a:t>SmallSat</a:t>
            </a:r>
            <a:r>
              <a:rPr lang="en-US" sz="1400" dirty="0" smtClean="0">
                <a:solidFill>
                  <a:srgbClr val="0000FF"/>
                </a:solidFill>
              </a:rPr>
              <a:t> Conf., </a:t>
            </a:r>
            <a:r>
              <a:rPr lang="en-US" sz="1400" dirty="0">
                <a:solidFill>
                  <a:srgbClr val="0000FF"/>
                </a:solidFill>
              </a:rPr>
              <a:t>Logan, Utah, </a:t>
            </a:r>
            <a:r>
              <a:rPr lang="en-US" sz="1400" dirty="0" smtClean="0">
                <a:solidFill>
                  <a:srgbClr val="0000FF"/>
                </a:solidFill>
              </a:rPr>
              <a:t>(2014).</a:t>
            </a:r>
            <a:endParaRPr lang="en-US" sz="1400" dirty="0">
              <a:solidFill>
                <a:srgbClr val="0000FF"/>
              </a:solidFill>
            </a:endParaRPr>
          </a:p>
          <a:p>
            <a:endParaRPr lang="en-US" sz="1600" dirty="0">
              <a:solidFill>
                <a:srgbClr val="0000FF"/>
              </a:solidFill>
            </a:endParaRPr>
          </a:p>
        </p:txBody>
      </p:sp>
      <p:pic>
        <p:nvPicPr>
          <p:cNvPr id="20" name="Picture 1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67400" y="990600"/>
            <a:ext cx="2919248" cy="1752600"/>
          </a:xfrm>
          <a:prstGeom prst="rect">
            <a:avLst/>
          </a:prstGeom>
        </p:spPr>
      </p:pic>
      <p:sp>
        <p:nvSpPr>
          <p:cNvPr id="21"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22" name="Picture 67" descr="fullblack"/>
          <p:cNvPicPr>
            <a:picLocks noChangeAspect="1" noChangeArrowheads="1"/>
          </p:cNvPicPr>
          <p:nvPr/>
        </p:nvPicPr>
        <p:blipFill>
          <a:blip r:embed="rId5"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6274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lstStyle/>
          <a:p>
            <a:r>
              <a:rPr lang="en-US" sz="3600" dirty="0" smtClean="0"/>
              <a:t>Near-Venus </a:t>
            </a:r>
            <a:r>
              <a:rPr lang="en-US" sz="3600" dirty="0" err="1" smtClean="0"/>
              <a:t>ConOps</a:t>
            </a:r>
            <a:endParaRPr lang="en-US" sz="3600"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219200" y="762000"/>
            <a:ext cx="6914544" cy="5414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1000" y="1524000"/>
            <a:ext cx="3634328" cy="1200329"/>
          </a:xfrm>
          <a:prstGeom prst="rect">
            <a:avLst/>
          </a:prstGeom>
          <a:noFill/>
        </p:spPr>
        <p:txBody>
          <a:bodyPr wrap="none" rtlCol="0">
            <a:spAutoFit/>
          </a:bodyPr>
          <a:lstStyle/>
          <a:p>
            <a:pPr marL="285750" indent="-285750">
              <a:buFont typeface="Arial"/>
              <a:buChar char="•"/>
            </a:pPr>
            <a:r>
              <a:rPr lang="en-US" dirty="0" smtClean="0"/>
              <a:t>5 month cruise phase</a:t>
            </a:r>
          </a:p>
          <a:p>
            <a:pPr marL="285750" indent="-285750">
              <a:buFont typeface="Arial"/>
              <a:buChar char="•"/>
            </a:pPr>
            <a:r>
              <a:rPr lang="en-US" dirty="0" smtClean="0"/>
              <a:t>10 m/s </a:t>
            </a:r>
            <a:r>
              <a:rPr lang="en-US" dirty="0" smtClean="0">
                <a:latin typeface="Symbol" charset="2"/>
                <a:cs typeface="Symbol" charset="2"/>
              </a:rPr>
              <a:t>D</a:t>
            </a:r>
            <a:r>
              <a:rPr lang="en-US" dirty="0" smtClean="0"/>
              <a:t>V for TCMs</a:t>
            </a:r>
          </a:p>
          <a:p>
            <a:pPr marL="285750" indent="-285750">
              <a:buFont typeface="Arial"/>
              <a:buChar char="•"/>
            </a:pPr>
            <a:r>
              <a:rPr lang="en-US" dirty="0" smtClean="0"/>
              <a:t>10 m/s </a:t>
            </a:r>
            <a:r>
              <a:rPr lang="en-US" dirty="0" smtClean="0">
                <a:latin typeface="Symbol" charset="2"/>
                <a:cs typeface="Symbol" charset="2"/>
              </a:rPr>
              <a:t>D</a:t>
            </a:r>
            <a:r>
              <a:rPr lang="en-US" dirty="0" smtClean="0"/>
              <a:t>V for divert maneuver</a:t>
            </a:r>
          </a:p>
          <a:p>
            <a:pPr marL="285750" indent="-285750">
              <a:buFont typeface="Arial"/>
              <a:buChar char="•"/>
            </a:pPr>
            <a:r>
              <a:rPr lang="en-US" dirty="0" smtClean="0"/>
              <a:t>Spin up to 10 rpm on approach</a:t>
            </a:r>
            <a:endParaRPr lang="en-US" dirty="0"/>
          </a:p>
        </p:txBody>
      </p:sp>
      <p:sp>
        <p:nvSpPr>
          <p:cNvPr id="6"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7"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581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sz="3600" dirty="0" smtClean="0"/>
              <a:t>Atmospheric Entry Conditions</a:t>
            </a:r>
            <a:endParaRPr lang="en-US"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1199" y="744179"/>
            <a:ext cx="7721602" cy="5385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6"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099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200"/>
            <a:ext cx="7886700" cy="646093"/>
          </a:xfrm>
        </p:spPr>
        <p:txBody>
          <a:bodyPr>
            <a:normAutofit/>
          </a:bodyPr>
          <a:lstStyle/>
          <a:p>
            <a:pPr algn="ctr"/>
            <a:r>
              <a:rPr lang="en-US" sz="3600" dirty="0" smtClean="0"/>
              <a:t>Density profile</a:t>
            </a:r>
            <a:endParaRPr lang="en-US" sz="3600" dirty="0"/>
          </a:p>
        </p:txBody>
      </p:sp>
      <p:sp>
        <p:nvSpPr>
          <p:cNvPr id="3" name="TextBox 2"/>
          <p:cNvSpPr txBox="1"/>
          <p:nvPr/>
        </p:nvSpPr>
        <p:spPr>
          <a:xfrm>
            <a:off x="451944" y="5791200"/>
            <a:ext cx="8234855" cy="646331"/>
          </a:xfrm>
          <a:prstGeom prst="rect">
            <a:avLst/>
          </a:prstGeom>
          <a:noFill/>
        </p:spPr>
        <p:txBody>
          <a:bodyPr wrap="square" rtlCol="0">
            <a:spAutoFit/>
          </a:bodyPr>
          <a:lstStyle/>
          <a:p>
            <a:r>
              <a:rPr lang="en-US" dirty="0" smtClean="0">
                <a:solidFill>
                  <a:prstClr val="black"/>
                </a:solidFill>
              </a:rPr>
              <a:t>The values of density are required for the instrument performance model and for the design of the probe</a:t>
            </a:r>
          </a:p>
        </p:txBody>
      </p:sp>
      <p:pic>
        <p:nvPicPr>
          <p:cNvPr id="5" name="Picture 4"/>
          <p:cNvPicPr>
            <a:picLocks noChangeAspect="1"/>
          </p:cNvPicPr>
          <p:nvPr/>
        </p:nvPicPr>
        <p:blipFill>
          <a:blip r:embed="rId2"/>
          <a:stretch>
            <a:fillRect/>
          </a:stretch>
        </p:blipFill>
        <p:spPr>
          <a:xfrm>
            <a:off x="457199" y="762000"/>
            <a:ext cx="8229600" cy="4870957"/>
          </a:xfrm>
          <a:prstGeom prst="rect">
            <a:avLst/>
          </a:prstGeom>
        </p:spPr>
      </p:pic>
      <p:sp>
        <p:nvSpPr>
          <p:cNvPr id="6"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7"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20812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lstStyle/>
          <a:p>
            <a:r>
              <a:rPr lang="en-US" sz="3600" dirty="0" smtClean="0"/>
              <a:t>Mission Design</a:t>
            </a:r>
            <a:endParaRPr lang="en-US" sz="3600" dirty="0"/>
          </a:p>
        </p:txBody>
      </p:sp>
      <p:sp>
        <p:nvSpPr>
          <p:cNvPr id="5" name="Slide Number Placeholder 9"/>
          <p:cNvSpPr txBox="1">
            <a:spLocks/>
          </p:cNvSpPr>
          <p:nvPr/>
        </p:nvSpPr>
        <p:spPr>
          <a:xfrm>
            <a:off x="7028457" y="6494788"/>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DC1518D-902A-D546-800C-7FD9CF277723}" type="slidenum">
              <a:rPr kumimoji="0" lang="en-US" sz="1000" b="0" i="0" u="none" strike="noStrike" kern="1200" cap="none" spc="0" normalizeH="0" baseline="0" noProof="0" smtClean="0">
                <a:ln>
                  <a:noFill/>
                </a:ln>
                <a:solidFill>
                  <a:srgbClr val="CC0000"/>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srgbClr val="CC0000"/>
              </a:solidFill>
              <a:effectLst/>
              <a:uLnTx/>
              <a:uFillTx/>
              <a:latin typeface="Arial"/>
              <a:ea typeface="+mn-ea"/>
              <a:cs typeface="Arial"/>
            </a:endParaRPr>
          </a:p>
        </p:txBody>
      </p:sp>
      <p:sp>
        <p:nvSpPr>
          <p:cNvPr id="3" name="TextBox 2"/>
          <p:cNvSpPr txBox="1"/>
          <p:nvPr/>
        </p:nvSpPr>
        <p:spPr>
          <a:xfrm>
            <a:off x="2133600" y="990600"/>
            <a:ext cx="502774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Encounter: </a:t>
            </a:r>
            <a:r>
              <a:rPr kumimoji="0" lang="en-US" sz="1800" b="0" i="0" u="none" strike="noStrike" kern="1200" cap="none" spc="0" normalizeH="0" baseline="0" noProof="0" dirty="0">
                <a:ln>
                  <a:noFill/>
                </a:ln>
                <a:solidFill>
                  <a:prstClr val="black"/>
                </a:solidFill>
                <a:effectLst/>
                <a:uLnTx/>
                <a:uFillTx/>
                <a:latin typeface="Calibri"/>
                <a:ea typeface="+mn-ea"/>
                <a:cs typeface="+mn-cs"/>
              </a:rPr>
              <a:t>24 Oct 2023 </a:t>
            </a: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19:10:05.000 UTCG</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7"/>
          <p:cNvPicPr>
            <a:picLocks noChangeAspect="1"/>
          </p:cNvPicPr>
          <p:nvPr/>
        </p:nvPicPr>
        <p:blipFill>
          <a:blip r:embed="rId2"/>
          <a:stretch>
            <a:fillRect/>
          </a:stretch>
        </p:blipFill>
        <p:spPr>
          <a:xfrm>
            <a:off x="741454" y="1325304"/>
            <a:ext cx="7573126" cy="4617617"/>
          </a:xfrm>
          <a:prstGeom prst="rect">
            <a:avLst/>
          </a:prstGeom>
        </p:spPr>
      </p:pic>
      <p:sp>
        <p:nvSpPr>
          <p:cNvPr id="9" name="TextBox 8"/>
          <p:cNvSpPr txBox="1"/>
          <p:nvPr/>
        </p:nvSpPr>
        <p:spPr>
          <a:xfrm>
            <a:off x="4528017" y="2530858"/>
            <a:ext cx="226003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Atmospheric Entry</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3903377" y="4242005"/>
            <a:ext cx="28579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Atmospheric Departure</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2" name="Straight Arrow Connector 11"/>
          <p:cNvCxnSpPr/>
          <p:nvPr/>
        </p:nvCxnSpPr>
        <p:spPr>
          <a:xfrm>
            <a:off x="5762625" y="2851150"/>
            <a:ext cx="50800" cy="36512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5140325" y="3879850"/>
            <a:ext cx="34925" cy="406401"/>
          </a:xfrm>
          <a:prstGeom prst="straightConnector1">
            <a:avLst/>
          </a:prstGeom>
          <a:ln>
            <a:solidFill>
              <a:schemeClr val="bg1"/>
            </a:solidFill>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H="1">
            <a:off x="2735581" y="5024766"/>
            <a:ext cx="1169066" cy="784174"/>
          </a:xfrm>
          <a:prstGeom prst="straightConnector1">
            <a:avLst/>
          </a:prstGeom>
          <a:ln>
            <a:solidFill>
              <a:schemeClr val="bg1"/>
            </a:solidFill>
            <a:tailEnd type="triangle"/>
          </a:ln>
        </p:spPr>
        <p:style>
          <a:lnRef idx="2">
            <a:schemeClr val="dk1"/>
          </a:lnRef>
          <a:fillRef idx="0">
            <a:schemeClr val="dk1"/>
          </a:fillRef>
          <a:effectRef idx="1">
            <a:schemeClr val="dk1"/>
          </a:effectRef>
          <a:fontRef idx="minor">
            <a:schemeClr val="tx1"/>
          </a:fontRef>
        </p:style>
      </p:cxnSp>
      <p:sp>
        <p:nvSpPr>
          <p:cNvPr id="28" name="TextBox 27"/>
          <p:cNvSpPr txBox="1"/>
          <p:nvPr/>
        </p:nvSpPr>
        <p:spPr>
          <a:xfrm>
            <a:off x="3251706" y="5506599"/>
            <a:ext cx="28579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Direction of Motion</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15"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64398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lstStyle/>
          <a:p>
            <a:r>
              <a:rPr lang="en-US" sz="3600" dirty="0" smtClean="0"/>
              <a:t>Mission Design</a:t>
            </a:r>
            <a:endParaRPr lang="en-US" sz="3600" dirty="0"/>
          </a:p>
        </p:txBody>
      </p:sp>
      <p:sp>
        <p:nvSpPr>
          <p:cNvPr id="5" name="Slide Number Placeholder 9"/>
          <p:cNvSpPr txBox="1">
            <a:spLocks/>
          </p:cNvSpPr>
          <p:nvPr/>
        </p:nvSpPr>
        <p:spPr>
          <a:xfrm>
            <a:off x="7028457" y="6494788"/>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DC1518D-902A-D546-800C-7FD9CF277723}" type="slidenum">
              <a:rPr kumimoji="0" lang="en-US" sz="1000" b="0" i="0" u="none" strike="noStrike" kern="1200" cap="none" spc="0" normalizeH="0" baseline="0" noProof="0" smtClean="0">
                <a:ln>
                  <a:noFill/>
                </a:ln>
                <a:solidFill>
                  <a:srgbClr val="CC0000"/>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srgbClr val="CC0000"/>
              </a:solidFill>
              <a:effectLst/>
              <a:uLnTx/>
              <a:uFillTx/>
              <a:latin typeface="Arial"/>
              <a:ea typeface="+mn-ea"/>
              <a:cs typeface="Arial"/>
            </a:endParaRPr>
          </a:p>
        </p:txBody>
      </p:sp>
      <p:sp>
        <p:nvSpPr>
          <p:cNvPr id="3" name="TextBox 2"/>
          <p:cNvSpPr txBox="1"/>
          <p:nvPr/>
        </p:nvSpPr>
        <p:spPr>
          <a:xfrm>
            <a:off x="1396386" y="792857"/>
            <a:ext cx="605115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Processing/crosslink/downlink takes place entirely in view of Sun &amp; Earth, maximum separation: ~1310 km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a:picLocks noChangeAspect="1"/>
          </p:cNvPicPr>
          <p:nvPr/>
        </p:nvPicPr>
        <p:blipFill>
          <a:blip r:embed="rId2"/>
          <a:stretch>
            <a:fillRect/>
          </a:stretch>
        </p:blipFill>
        <p:spPr>
          <a:xfrm>
            <a:off x="469955" y="1491597"/>
            <a:ext cx="7904023" cy="4450499"/>
          </a:xfrm>
          <a:prstGeom prst="rect">
            <a:avLst/>
          </a:prstGeom>
        </p:spPr>
      </p:pic>
      <p:cxnSp>
        <p:nvCxnSpPr>
          <p:cNvPr id="8" name="Straight Arrow Connector 7"/>
          <p:cNvCxnSpPr/>
          <p:nvPr/>
        </p:nvCxnSpPr>
        <p:spPr>
          <a:xfrm flipH="1">
            <a:off x="5231423" y="2998177"/>
            <a:ext cx="413238" cy="251460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600594" y="4588545"/>
            <a:ext cx="189034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Crosslink Range</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11"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02064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lstStyle/>
          <a:p>
            <a:r>
              <a:rPr lang="en-US" sz="3600" dirty="0" smtClean="0"/>
              <a:t>Mission Design</a:t>
            </a:r>
            <a:endParaRPr lang="en-US" sz="3600" dirty="0"/>
          </a:p>
        </p:txBody>
      </p:sp>
      <p:sp>
        <p:nvSpPr>
          <p:cNvPr id="5" name="Slide Number Placeholder 9"/>
          <p:cNvSpPr txBox="1">
            <a:spLocks/>
          </p:cNvSpPr>
          <p:nvPr/>
        </p:nvSpPr>
        <p:spPr>
          <a:xfrm>
            <a:off x="7028457" y="6494788"/>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DC1518D-902A-D546-800C-7FD9CF277723}" type="slidenum">
              <a:rPr kumimoji="0" lang="en-US" sz="1000" b="0" i="0" u="none" strike="noStrike" kern="1200" cap="none" spc="0" normalizeH="0" baseline="0" noProof="0" smtClean="0">
                <a:ln>
                  <a:noFill/>
                </a:ln>
                <a:solidFill>
                  <a:srgbClr val="CC0000"/>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CC0000"/>
              </a:solidFill>
              <a:effectLst/>
              <a:uLnTx/>
              <a:uFillTx/>
              <a:latin typeface="Arial"/>
              <a:ea typeface="+mn-ea"/>
              <a:cs typeface="Arial"/>
            </a:endParaRPr>
          </a:p>
        </p:txBody>
      </p:sp>
      <p:sp>
        <p:nvSpPr>
          <p:cNvPr id="3" name="TextBox 2"/>
          <p:cNvSpPr txBox="1"/>
          <p:nvPr/>
        </p:nvSpPr>
        <p:spPr>
          <a:xfrm>
            <a:off x="1396386" y="792857"/>
            <a:ext cx="605115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Processing/crosslink/downlink takes place entirely in view of Sun &amp; Earth, maximum separation: ~1310 km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7"/>
          <p:cNvPicPr>
            <a:picLocks noChangeAspect="1"/>
          </p:cNvPicPr>
          <p:nvPr/>
        </p:nvPicPr>
        <p:blipFill>
          <a:blip r:embed="rId2"/>
          <a:stretch>
            <a:fillRect/>
          </a:stretch>
        </p:blipFill>
        <p:spPr>
          <a:xfrm>
            <a:off x="730701" y="1597046"/>
            <a:ext cx="7689023" cy="4307214"/>
          </a:xfrm>
          <a:prstGeom prst="rect">
            <a:avLst/>
          </a:prstGeom>
        </p:spPr>
      </p:pic>
      <p:sp>
        <p:nvSpPr>
          <p:cNvPr id="9" name="TextBox 8"/>
          <p:cNvSpPr txBox="1"/>
          <p:nvPr/>
        </p:nvSpPr>
        <p:spPr>
          <a:xfrm>
            <a:off x="2093466" y="2481459"/>
            <a:ext cx="28579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Earth Line of Sight</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0" name="Straight Arrow Connector 9"/>
          <p:cNvCxnSpPr/>
          <p:nvPr/>
        </p:nvCxnSpPr>
        <p:spPr>
          <a:xfrm flipH="1" flipV="1">
            <a:off x="1859280" y="2255520"/>
            <a:ext cx="754381" cy="3002280"/>
          </a:xfrm>
          <a:prstGeom prst="straightConnector1">
            <a:avLst/>
          </a:prstGeom>
          <a:ln>
            <a:solidFill>
              <a:schemeClr val="bg1"/>
            </a:solidFill>
            <a:tailEnd type="triangle"/>
          </a:ln>
        </p:spPr>
        <p:style>
          <a:lnRef idx="2">
            <a:schemeClr val="dk1"/>
          </a:lnRef>
          <a:fillRef idx="0">
            <a:schemeClr val="dk1"/>
          </a:fillRef>
          <a:effectRef idx="1">
            <a:schemeClr val="dk1"/>
          </a:effectRef>
          <a:fontRef idx="minor">
            <a:schemeClr val="tx1"/>
          </a:fontRef>
        </p:style>
      </p:cxnSp>
      <p:sp>
        <p:nvSpPr>
          <p:cNvPr id="12" name="TextBox 11"/>
          <p:cNvSpPr txBox="1"/>
          <p:nvPr/>
        </p:nvSpPr>
        <p:spPr>
          <a:xfrm>
            <a:off x="4951373" y="5391012"/>
            <a:ext cx="28579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Sun Line of Sight</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3" name="Straight Arrow Connector 12"/>
          <p:cNvCxnSpPr/>
          <p:nvPr/>
        </p:nvCxnSpPr>
        <p:spPr>
          <a:xfrm flipV="1">
            <a:off x="3642360" y="5280660"/>
            <a:ext cx="4587240" cy="137160"/>
          </a:xfrm>
          <a:prstGeom prst="straightConnector1">
            <a:avLst/>
          </a:prstGeom>
          <a:ln>
            <a:solidFill>
              <a:schemeClr val="bg1"/>
            </a:solidFill>
            <a:tailEnd type="triangle"/>
          </a:ln>
        </p:spPr>
        <p:style>
          <a:lnRef idx="2">
            <a:schemeClr val="dk1"/>
          </a:lnRef>
          <a:fillRef idx="0">
            <a:schemeClr val="dk1"/>
          </a:fillRef>
          <a:effectRef idx="1">
            <a:schemeClr val="dk1"/>
          </a:effectRef>
          <a:fontRef idx="minor">
            <a:schemeClr val="tx1"/>
          </a:fontRef>
        </p:style>
      </p:cxnSp>
      <p:sp>
        <p:nvSpPr>
          <p:cNvPr id="11"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14"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6023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18403" y="2864939"/>
            <a:ext cx="3463648" cy="256539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02758" y="831273"/>
            <a:ext cx="2502010" cy="4356668"/>
          </a:xfrm>
          <a:prstGeom prst="rect">
            <a:avLst/>
          </a:prstGeom>
        </p:spPr>
      </p:pic>
      <p:sp>
        <p:nvSpPr>
          <p:cNvPr id="2" name="Title 1"/>
          <p:cNvSpPr>
            <a:spLocks noGrp="1"/>
          </p:cNvSpPr>
          <p:nvPr>
            <p:ph type="title"/>
          </p:nvPr>
        </p:nvSpPr>
        <p:spPr>
          <a:xfrm>
            <a:off x="457200" y="24377"/>
            <a:ext cx="8229600" cy="563562"/>
          </a:xfrm>
        </p:spPr>
        <p:txBody>
          <a:bodyPr/>
          <a:lstStyle/>
          <a:p>
            <a:r>
              <a:rPr lang="en-US" sz="3600" dirty="0" smtClean="0"/>
              <a:t>Design Configuration</a:t>
            </a:r>
            <a:endParaRPr lang="en-US" sz="3600" dirty="0"/>
          </a:p>
        </p:txBody>
      </p:sp>
      <p:pic>
        <p:nvPicPr>
          <p:cNvPr id="4100" name="Picture 4" descr="Z:\ACTIVE STUDIES\DISCOVERY STUDIES\1690 Team Xc - Cupid's Arrow 2016-02\Products\CAD_Pictures\Probe_01.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0861" y="759995"/>
            <a:ext cx="3081340" cy="20327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91481" y="2731784"/>
            <a:ext cx="1231900" cy="369332"/>
          </a:xfrm>
          <a:prstGeom prst="rect">
            <a:avLst/>
          </a:prstGeom>
          <a:noFill/>
        </p:spPr>
        <p:txBody>
          <a:bodyPr wrap="square" rtlCol="0">
            <a:spAutoFit/>
          </a:bodyPr>
          <a:lstStyle/>
          <a:p>
            <a:r>
              <a:rPr lang="en-US" b="1" dirty="0" smtClean="0"/>
              <a:t>Probe</a:t>
            </a:r>
            <a:endParaRPr lang="en-US" b="1" dirty="0"/>
          </a:p>
        </p:txBody>
      </p:sp>
      <p:sp>
        <p:nvSpPr>
          <p:cNvPr id="8" name="TextBox 7"/>
          <p:cNvSpPr txBox="1"/>
          <p:nvPr/>
        </p:nvSpPr>
        <p:spPr>
          <a:xfrm>
            <a:off x="2762250" y="5430333"/>
            <a:ext cx="1485900" cy="369332"/>
          </a:xfrm>
          <a:prstGeom prst="rect">
            <a:avLst/>
          </a:prstGeom>
          <a:noFill/>
        </p:spPr>
        <p:txBody>
          <a:bodyPr wrap="square" rtlCol="0">
            <a:spAutoFit/>
          </a:bodyPr>
          <a:lstStyle/>
          <a:p>
            <a:r>
              <a:rPr lang="en-US" b="1" dirty="0" smtClean="0"/>
              <a:t>Cruise Stage</a:t>
            </a:r>
            <a:endParaRPr lang="en-US" b="1" dirty="0"/>
          </a:p>
        </p:txBody>
      </p:sp>
      <p:sp>
        <p:nvSpPr>
          <p:cNvPr id="9" name="TextBox 8"/>
          <p:cNvSpPr txBox="1"/>
          <p:nvPr/>
        </p:nvSpPr>
        <p:spPr>
          <a:xfrm>
            <a:off x="5891688" y="5291834"/>
            <a:ext cx="2724150" cy="646331"/>
          </a:xfrm>
          <a:prstGeom prst="rect">
            <a:avLst/>
          </a:prstGeom>
          <a:noFill/>
        </p:spPr>
        <p:txBody>
          <a:bodyPr wrap="square" rtlCol="0">
            <a:spAutoFit/>
          </a:bodyPr>
          <a:lstStyle/>
          <a:p>
            <a:pPr algn="ctr"/>
            <a:r>
              <a:rPr lang="en-US" b="1" dirty="0" smtClean="0"/>
              <a:t>Entire Stack in </a:t>
            </a:r>
          </a:p>
          <a:p>
            <a:pPr algn="ctr"/>
            <a:r>
              <a:rPr lang="en-US" b="1" dirty="0" smtClean="0"/>
              <a:t>Pegasus XL Launch Fairing</a:t>
            </a:r>
            <a:endParaRPr lang="en-US" b="1" dirty="0"/>
          </a:p>
        </p:txBody>
      </p:sp>
      <p:sp>
        <p:nvSpPr>
          <p:cNvPr id="10" name="TextBox 9"/>
          <p:cNvSpPr txBox="1"/>
          <p:nvPr/>
        </p:nvSpPr>
        <p:spPr>
          <a:xfrm>
            <a:off x="6398569" y="3009607"/>
            <a:ext cx="1696562" cy="461665"/>
          </a:xfrm>
          <a:prstGeom prst="rect">
            <a:avLst/>
          </a:prstGeom>
          <a:noFill/>
        </p:spPr>
        <p:txBody>
          <a:bodyPr wrap="square" rtlCol="0">
            <a:spAutoFit/>
          </a:bodyPr>
          <a:lstStyle/>
          <a:p>
            <a:pPr algn="ctr"/>
            <a:r>
              <a:rPr lang="en-US" sz="1200" b="1" dirty="0" smtClean="0"/>
              <a:t>STAR27H</a:t>
            </a:r>
          </a:p>
          <a:p>
            <a:pPr algn="ctr"/>
            <a:r>
              <a:rPr lang="en-US" sz="1200" b="1" dirty="0" smtClean="0"/>
              <a:t>SRM</a:t>
            </a:r>
            <a:endParaRPr lang="en-US" sz="1200" b="1" dirty="0"/>
          </a:p>
        </p:txBody>
      </p:sp>
      <p:sp>
        <p:nvSpPr>
          <p:cNvPr id="12"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14" name="Picture 67" descr="fullblack"/>
          <p:cNvPicPr>
            <a:picLocks noChangeAspect="1" noChangeArrowheads="1"/>
          </p:cNvPicPr>
          <p:nvPr/>
        </p:nvPicPr>
        <p:blipFill>
          <a:blip r:embed="rId5"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971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darrach\Desktop\MPAM\20140305_1540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00785" y="602625"/>
            <a:ext cx="1447800" cy="25738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r="-180"/>
          <a:stretch/>
        </p:blipFill>
        <p:spPr>
          <a:xfrm>
            <a:off x="1848585" y="602624"/>
            <a:ext cx="4663293" cy="2573867"/>
          </a:xfrm>
          <a:prstGeom prst="rect">
            <a:avLst/>
          </a:prstGeom>
        </p:spPr>
      </p:pic>
      <p:sp>
        <p:nvSpPr>
          <p:cNvPr id="7" name="Title 1"/>
          <p:cNvSpPr txBox="1">
            <a:spLocks/>
          </p:cNvSpPr>
          <p:nvPr/>
        </p:nvSpPr>
        <p:spPr bwMode="auto">
          <a:xfrm>
            <a:off x="0" y="-76200"/>
            <a:ext cx="9083040" cy="685800"/>
          </a:xfrm>
          <a:prstGeom prst="rect">
            <a:avLst/>
          </a:prstGeom>
          <a:noFill/>
          <a:ln>
            <a:noFill/>
          </a:ln>
          <a:effectLst>
            <a:outerShdw blurRad="508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chemeClr val="tx1"/>
                </a:solidFill>
                <a:latin typeface="Arial"/>
                <a:ea typeface="MS PGothic" panose="020B0600070205080204" pitchFamily="34" charset="-128"/>
                <a:cs typeface="Arial"/>
              </a:defRPr>
            </a:lvl1pPr>
            <a:lvl2pPr algn="ctr" rtl="0" eaLnBrk="0" fontAlgn="base" hangingPunct="0">
              <a:spcBef>
                <a:spcPct val="0"/>
              </a:spcBef>
              <a:spcAft>
                <a:spcPct val="0"/>
              </a:spcAft>
              <a:defRPr sz="2800" b="1">
                <a:solidFill>
                  <a:schemeClr val="tx1"/>
                </a:solidFill>
                <a:latin typeface="Arial" pitchFamily="-108" charset="0"/>
                <a:ea typeface="MS PGothic" panose="020B0600070205080204" pitchFamily="34" charset="-128"/>
                <a:cs typeface="ＭＳ Ｐゴシック" pitchFamily="-108" charset="-128"/>
              </a:defRPr>
            </a:lvl2pPr>
            <a:lvl3pPr algn="ctr" rtl="0" eaLnBrk="0" fontAlgn="base" hangingPunct="0">
              <a:spcBef>
                <a:spcPct val="0"/>
              </a:spcBef>
              <a:spcAft>
                <a:spcPct val="0"/>
              </a:spcAft>
              <a:defRPr sz="2800" b="1">
                <a:solidFill>
                  <a:schemeClr val="tx1"/>
                </a:solidFill>
                <a:latin typeface="Arial" pitchFamily="-108" charset="0"/>
                <a:ea typeface="MS PGothic" panose="020B0600070205080204" pitchFamily="34" charset="-128"/>
                <a:cs typeface="ＭＳ Ｐゴシック" pitchFamily="-108" charset="-128"/>
              </a:defRPr>
            </a:lvl3pPr>
            <a:lvl4pPr algn="ctr" rtl="0" eaLnBrk="0" fontAlgn="base" hangingPunct="0">
              <a:spcBef>
                <a:spcPct val="0"/>
              </a:spcBef>
              <a:spcAft>
                <a:spcPct val="0"/>
              </a:spcAft>
              <a:defRPr sz="2800" b="1">
                <a:solidFill>
                  <a:schemeClr val="tx1"/>
                </a:solidFill>
                <a:latin typeface="Arial" pitchFamily="-108" charset="0"/>
                <a:ea typeface="MS PGothic" panose="020B0600070205080204" pitchFamily="34" charset="-128"/>
                <a:cs typeface="ＭＳ Ｐゴシック" pitchFamily="-108" charset="-128"/>
              </a:defRPr>
            </a:lvl4pPr>
            <a:lvl5pPr algn="ctr" rtl="0" eaLnBrk="0" fontAlgn="base" hangingPunct="0">
              <a:spcBef>
                <a:spcPct val="0"/>
              </a:spcBef>
              <a:spcAft>
                <a:spcPct val="0"/>
              </a:spcAft>
              <a:defRPr sz="2800" b="1">
                <a:solidFill>
                  <a:schemeClr val="tx1"/>
                </a:solidFill>
                <a:latin typeface="Arial" pitchFamily="-108" charset="0"/>
                <a:ea typeface="MS PGothic" panose="020B0600070205080204" pitchFamily="34" charset="-128"/>
                <a:cs typeface="ＭＳ Ｐゴシック" pitchFamily="-108" charset="-128"/>
              </a:defRPr>
            </a:lvl5pPr>
            <a:lvl6pPr marL="457200" algn="ctr" rtl="0" eaLnBrk="0" fontAlgn="base" hangingPunct="0">
              <a:spcBef>
                <a:spcPct val="0"/>
              </a:spcBef>
              <a:spcAft>
                <a:spcPct val="0"/>
              </a:spcAft>
              <a:defRPr sz="2800" b="1">
                <a:solidFill>
                  <a:schemeClr val="tx2"/>
                </a:solidFill>
                <a:latin typeface="Comic Sans MS" pitchFamily="66" charset="0"/>
              </a:defRPr>
            </a:lvl6pPr>
            <a:lvl7pPr marL="914400" algn="ctr" rtl="0" eaLnBrk="0" fontAlgn="base" hangingPunct="0">
              <a:spcBef>
                <a:spcPct val="0"/>
              </a:spcBef>
              <a:spcAft>
                <a:spcPct val="0"/>
              </a:spcAft>
              <a:defRPr sz="2800" b="1">
                <a:solidFill>
                  <a:schemeClr val="tx2"/>
                </a:solidFill>
                <a:latin typeface="Comic Sans MS" pitchFamily="66" charset="0"/>
              </a:defRPr>
            </a:lvl7pPr>
            <a:lvl8pPr marL="1371600" algn="ctr" rtl="0" eaLnBrk="0" fontAlgn="base" hangingPunct="0">
              <a:spcBef>
                <a:spcPct val="0"/>
              </a:spcBef>
              <a:spcAft>
                <a:spcPct val="0"/>
              </a:spcAft>
              <a:defRPr sz="2800" b="1">
                <a:solidFill>
                  <a:schemeClr val="tx2"/>
                </a:solidFill>
                <a:latin typeface="Comic Sans MS" pitchFamily="66" charset="0"/>
              </a:defRPr>
            </a:lvl8pPr>
            <a:lvl9pPr marL="1828800" algn="ctr" rtl="0" eaLnBrk="0" fontAlgn="base" hangingPunct="0">
              <a:spcBef>
                <a:spcPct val="0"/>
              </a:spcBef>
              <a:spcAft>
                <a:spcPct val="0"/>
              </a:spcAft>
              <a:defRPr sz="2800" b="1">
                <a:solidFill>
                  <a:schemeClr val="tx2"/>
                </a:solidFill>
                <a:latin typeface="Comic Sans MS" pitchFamily="66" charset="0"/>
              </a:defRPr>
            </a:lvl9pPr>
          </a:lstStyle>
          <a:p>
            <a:pPr>
              <a:defRPr/>
            </a:pPr>
            <a:r>
              <a:rPr lang="en-US" sz="2000" kern="0" dirty="0" smtClean="0">
                <a:solidFill>
                  <a:prstClr val="white"/>
                </a:solidFill>
              </a:rPr>
              <a:t>Cupid’s Arrow Quadrupole Ion Trap Mass Spectrometer (QITMS)</a:t>
            </a: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81000" y="3310990"/>
            <a:ext cx="3657409" cy="2925163"/>
          </a:xfrm>
          <a:prstGeom prst="rect">
            <a:avLst/>
          </a:prstGeom>
          <a:solidFill>
            <a:schemeClr val="accent2"/>
          </a:solidFill>
        </p:spPr>
      </p:pic>
      <p:sp>
        <p:nvSpPr>
          <p:cNvPr id="10" name="TextBox 9"/>
          <p:cNvSpPr txBox="1"/>
          <p:nvPr/>
        </p:nvSpPr>
        <p:spPr>
          <a:xfrm>
            <a:off x="6596232" y="457200"/>
            <a:ext cx="2370268" cy="3029034"/>
          </a:xfrm>
          <a:prstGeom prst="rect">
            <a:avLst/>
          </a:prstGeom>
          <a:noFill/>
        </p:spPr>
        <p:txBody>
          <a:bodyPr wrap="square" rtlCol="0">
            <a:spAutoFit/>
          </a:bodyPr>
          <a:lstStyle/>
          <a:p>
            <a:pPr algn="ctr" fontAlgn="base">
              <a:lnSpc>
                <a:spcPct val="150000"/>
              </a:lnSpc>
              <a:spcBef>
                <a:spcPct val="0"/>
              </a:spcBef>
              <a:spcAft>
                <a:spcPct val="0"/>
              </a:spcAft>
            </a:pPr>
            <a:r>
              <a:rPr lang="en-US" sz="1600" b="1" dirty="0" smtClean="0">
                <a:solidFill>
                  <a:prstClr val="white"/>
                </a:solidFill>
                <a:latin typeface="NewCenturySchlbk" charset="0"/>
                <a:ea typeface="MS PGothic" panose="020B0600070205080204" pitchFamily="34" charset="-128"/>
              </a:rPr>
              <a:t>Compact QITMS </a:t>
            </a:r>
          </a:p>
          <a:p>
            <a:pPr marL="285750" indent="-285750" fontAlgn="base">
              <a:lnSpc>
                <a:spcPct val="150000"/>
              </a:lnSpc>
              <a:spcBef>
                <a:spcPct val="0"/>
              </a:spcBef>
              <a:spcAft>
                <a:spcPct val="0"/>
              </a:spcAft>
              <a:buFont typeface="Arial" panose="020B0604020202020204" pitchFamily="34" charset="0"/>
              <a:buChar char="•"/>
            </a:pPr>
            <a:r>
              <a:rPr lang="en-US" sz="1400" dirty="0" smtClean="0">
                <a:solidFill>
                  <a:prstClr val="white"/>
                </a:solidFill>
                <a:latin typeface="NewCenturySchlbk" charset="0"/>
                <a:ea typeface="MS PGothic" panose="020B0600070205080204" pitchFamily="34" charset="-128"/>
              </a:rPr>
              <a:t>No discrete wires to make electrical connections to mass spectrometer parts.  </a:t>
            </a:r>
          </a:p>
          <a:p>
            <a:pPr marL="285750" indent="-285750" fontAlgn="base">
              <a:lnSpc>
                <a:spcPct val="150000"/>
              </a:lnSpc>
              <a:spcBef>
                <a:spcPct val="0"/>
              </a:spcBef>
              <a:spcAft>
                <a:spcPct val="0"/>
              </a:spcAft>
              <a:buFont typeface="Arial" panose="020B0604020202020204" pitchFamily="34" charset="0"/>
              <a:buChar char="•"/>
            </a:pPr>
            <a:r>
              <a:rPr lang="en-US" sz="1400" dirty="0" smtClean="0">
                <a:solidFill>
                  <a:prstClr val="white"/>
                </a:solidFill>
                <a:latin typeface="NewCenturySchlbk" charset="0"/>
                <a:ea typeface="MS PGothic" panose="020B0600070205080204" pitchFamily="34" charset="-128"/>
              </a:rPr>
              <a:t>7.3 kg mass; 4U volume</a:t>
            </a:r>
          </a:p>
          <a:p>
            <a:pPr marL="285750" indent="-285750" fontAlgn="base">
              <a:lnSpc>
                <a:spcPct val="150000"/>
              </a:lnSpc>
              <a:spcBef>
                <a:spcPct val="0"/>
              </a:spcBef>
              <a:spcAft>
                <a:spcPct val="0"/>
              </a:spcAft>
              <a:buFont typeface="Arial" panose="020B0604020202020204" pitchFamily="34" charset="0"/>
              <a:buChar char="•"/>
            </a:pPr>
            <a:r>
              <a:rPr lang="en-US" sz="1400" dirty="0" smtClean="0">
                <a:solidFill>
                  <a:prstClr val="white"/>
                </a:solidFill>
                <a:latin typeface="NewCenturySchlbk" charset="0"/>
                <a:ea typeface="MS PGothic" panose="020B0600070205080204" pitchFamily="34" charset="-128"/>
              </a:rPr>
              <a:t>Extremely robust against shock/vibe loads</a:t>
            </a:r>
          </a:p>
          <a:p>
            <a:pPr fontAlgn="base">
              <a:lnSpc>
                <a:spcPct val="150000"/>
              </a:lnSpc>
              <a:spcBef>
                <a:spcPct val="0"/>
              </a:spcBef>
              <a:spcAft>
                <a:spcPct val="0"/>
              </a:spcAft>
            </a:pPr>
            <a:endParaRPr lang="en-US" sz="1400" dirty="0">
              <a:solidFill>
                <a:prstClr val="white"/>
              </a:solidFill>
              <a:latin typeface="NewCenturySchlbk" charset="0"/>
              <a:ea typeface="MS PGothic" panose="020B0600070205080204" pitchFamily="34" charset="-128"/>
            </a:endParaRPr>
          </a:p>
          <a:p>
            <a:pPr fontAlgn="base">
              <a:lnSpc>
                <a:spcPct val="150000"/>
              </a:lnSpc>
              <a:spcBef>
                <a:spcPct val="0"/>
              </a:spcBef>
              <a:spcAft>
                <a:spcPct val="0"/>
              </a:spcAft>
            </a:pPr>
            <a:endParaRPr lang="en-US" sz="1400" dirty="0">
              <a:solidFill>
                <a:prstClr val="white"/>
              </a:solidFill>
              <a:latin typeface="NewCenturySchlbk" charset="0"/>
              <a:ea typeface="MS PGothic" panose="020B0600070205080204" pitchFamily="34" charset="-128"/>
            </a:endParaRPr>
          </a:p>
        </p:txBody>
      </p:sp>
      <p:pic>
        <p:nvPicPr>
          <p:cNvPr id="11" name="Picture 10" descr="Ne1.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648200" y="3310990"/>
            <a:ext cx="3927171" cy="2911708"/>
          </a:xfrm>
          <a:prstGeom prst="rect">
            <a:avLst/>
          </a:prstGeom>
        </p:spPr>
      </p:pic>
      <p:sp>
        <p:nvSpPr>
          <p:cNvPr id="12" name="Rectangle 11"/>
          <p:cNvSpPr/>
          <p:nvPr/>
        </p:nvSpPr>
        <p:spPr>
          <a:xfrm>
            <a:off x="0" y="6111280"/>
            <a:ext cx="9178360" cy="375744"/>
          </a:xfrm>
          <a:prstGeom prst="rect">
            <a:avLst/>
          </a:prstGeom>
          <a:solidFill>
            <a:srgbClr val="FFC000"/>
          </a:solidFill>
        </p:spPr>
        <p:txBody>
          <a:bodyPr wrap="square" rtlCol="0">
            <a:spAutoFit/>
          </a:bodyPr>
          <a:lstStyle/>
          <a:p>
            <a:pPr algn="ctr" fontAlgn="base">
              <a:lnSpc>
                <a:spcPts val="2400"/>
              </a:lnSpc>
              <a:spcBef>
                <a:spcPct val="0"/>
              </a:spcBef>
              <a:spcAft>
                <a:spcPct val="0"/>
              </a:spcAft>
            </a:pPr>
            <a:r>
              <a:rPr lang="en-US" dirty="0" smtClean="0">
                <a:solidFill>
                  <a:srgbClr val="000000"/>
                </a:solidFill>
                <a:latin typeface="Arial" panose="020B0604020202020204" pitchFamily="34" charset="0"/>
                <a:cs typeface="Arial" panose="020B0604020202020204" pitchFamily="34" charset="0"/>
              </a:rPr>
              <a:t>QITMS Isotopic Precision is 3-5 times better than required </a:t>
            </a:r>
            <a:endParaRPr lang="en-US" dirty="0">
              <a:solidFill>
                <a:srgbClr val="000000"/>
              </a:solidFill>
              <a:latin typeface="Arial" panose="020B0604020202020204" pitchFamily="34" charset="0"/>
              <a:cs typeface="Arial" panose="020B0604020202020204" pitchFamily="34" charset="0"/>
            </a:endParaRPr>
          </a:p>
        </p:txBody>
      </p:sp>
      <p:sp>
        <p:nvSpPr>
          <p:cNvPr id="13" name="Footer Placeholder 3"/>
          <p:cNvSpPr>
            <a:spLocks noGrp="1"/>
          </p:cNvSpPr>
          <p:nvPr>
            <p:ph type="ftr" sz="quarter" idx="11"/>
          </p:nvPr>
        </p:nvSpPr>
        <p:spPr>
          <a:xfrm>
            <a:off x="2819400" y="6444192"/>
            <a:ext cx="3962400" cy="413808"/>
          </a:xfrm>
        </p:spPr>
        <p:txBody>
          <a:bodyPr/>
          <a:lstStyle/>
          <a:p>
            <a:r>
              <a:rPr lang="en-US" sz="1200" dirty="0" smtClean="0"/>
              <a:t>© 2015 California Institute of Technology. U.S. Government sponsorship acknowledged.</a:t>
            </a:r>
            <a:endParaRPr lang="en-US" sz="1200" dirty="0"/>
          </a:p>
        </p:txBody>
      </p:sp>
    </p:spTree>
    <p:extLst>
      <p:ext uri="{BB962C8B-B14F-4D97-AF65-F5344CB8AC3E}">
        <p14:creationId xmlns:p14="http://schemas.microsoft.com/office/powerpoint/2010/main" val="25590906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534400" cy="838199"/>
          </a:xfrm>
          <a:solidFill>
            <a:schemeClr val="accent1">
              <a:lumMod val="20000"/>
              <a:lumOff val="80000"/>
            </a:schemeClr>
          </a:solidFill>
          <a:ln w="31750">
            <a:solidFill>
              <a:srgbClr val="0070C0"/>
            </a:solidFill>
          </a:ln>
        </p:spPr>
        <p:txBody>
          <a:bodyPr>
            <a:normAutofit/>
          </a:bodyPr>
          <a:lstStyle/>
          <a:p>
            <a:r>
              <a:rPr lang="en-US" sz="3200" b="1" dirty="0" smtClean="0">
                <a:solidFill>
                  <a:srgbClr val="0070C0"/>
                </a:solidFill>
              </a:rPr>
              <a:t>Instrument Requirements vs. Performance</a:t>
            </a:r>
            <a:endParaRPr lang="en-US" sz="3200" b="1" dirty="0">
              <a:solidFill>
                <a:srgbClr val="0070C0"/>
              </a:solidFill>
            </a:endParaRPr>
          </a:p>
        </p:txBody>
      </p:sp>
      <p:sp>
        <p:nvSpPr>
          <p:cNvPr id="4" name="TextBox 3"/>
          <p:cNvSpPr txBox="1"/>
          <p:nvPr/>
        </p:nvSpPr>
        <p:spPr>
          <a:xfrm>
            <a:off x="206828" y="1199048"/>
            <a:ext cx="8795656" cy="400110"/>
          </a:xfrm>
          <a:prstGeom prst="rect">
            <a:avLst/>
          </a:prstGeom>
          <a:noFill/>
        </p:spPr>
        <p:txBody>
          <a:bodyPr wrap="square" rtlCol="0">
            <a:spAutoFit/>
          </a:bodyPr>
          <a:lstStyle/>
          <a:p>
            <a:r>
              <a:rPr lang="en-US" sz="2000" dirty="0" smtClean="0"/>
              <a:t>Performance versus requirements for noble gases ratio</a:t>
            </a:r>
            <a:endParaRPr lang="en-US" sz="2000" dirty="0">
              <a:solidFill>
                <a:srgbClr val="FF0000"/>
              </a:solidFill>
            </a:endParaRPr>
          </a:p>
        </p:txBody>
      </p:sp>
      <p:sp>
        <p:nvSpPr>
          <p:cNvPr id="9" name="TextBox 8"/>
          <p:cNvSpPr txBox="1"/>
          <p:nvPr/>
        </p:nvSpPr>
        <p:spPr>
          <a:xfrm>
            <a:off x="6509655" y="5022622"/>
            <a:ext cx="2362200" cy="338554"/>
          </a:xfrm>
          <a:prstGeom prst="rect">
            <a:avLst/>
          </a:prstGeom>
          <a:noFill/>
        </p:spPr>
        <p:txBody>
          <a:bodyPr wrap="square" rtlCol="0">
            <a:spAutoFit/>
          </a:bodyPr>
          <a:lstStyle/>
          <a:p>
            <a:r>
              <a:rPr lang="en-US" sz="1600" dirty="0" smtClean="0"/>
              <a:t>*</a:t>
            </a:r>
            <a:r>
              <a:rPr lang="en-US" sz="1600" dirty="0" err="1" smtClean="0"/>
              <a:t>Chassefiere</a:t>
            </a:r>
            <a:r>
              <a:rPr lang="en-US" sz="1600" dirty="0" smtClean="0"/>
              <a:t> et al., 2012</a:t>
            </a:r>
            <a:endParaRPr lang="en-US" sz="1600"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471082374"/>
              </p:ext>
            </p:extLst>
          </p:nvPr>
        </p:nvGraphicFramePr>
        <p:xfrm>
          <a:off x="316435" y="2057400"/>
          <a:ext cx="8555420" cy="2994660"/>
        </p:xfrm>
        <a:graphic>
          <a:graphicData uri="http://schemas.openxmlformats.org/drawingml/2006/table">
            <a:tbl>
              <a:tblPr>
                <a:tableStyleId>{5C22544A-7EE6-4342-B048-85BDC9FD1C3A}</a:tableStyleId>
              </a:tblPr>
              <a:tblGrid>
                <a:gridCol w="2517773"/>
                <a:gridCol w="1748767"/>
                <a:gridCol w="1072220"/>
                <a:gridCol w="1072220"/>
                <a:gridCol w="816385"/>
                <a:gridCol w="1328055"/>
              </a:tblGrid>
              <a:tr h="182880">
                <a:tc>
                  <a:txBody>
                    <a:bodyPr/>
                    <a:lstStyle/>
                    <a:p>
                      <a:pPr algn="l" fontAlgn="b"/>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7620" marR="7620" marT="7620" marB="0" anchor="b"/>
                </a:tc>
                <a:tc gridSpan="2">
                  <a:txBody>
                    <a:bodyPr/>
                    <a:lstStyle/>
                    <a:p>
                      <a:pPr algn="l" fontAlgn="b"/>
                      <a:r>
                        <a:rPr lang="en-US" sz="1600" u="none" strike="noStrike">
                          <a:effectLst/>
                        </a:rPr>
                        <a:t>Expected Intensity (cnts)</a:t>
                      </a:r>
                      <a:endParaRPr lang="en-US" sz="1600" b="0"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a:txBody>
                    <a:bodyPr/>
                    <a:lstStyle/>
                    <a:p>
                      <a:pPr algn="l" fontAlgn="b"/>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dirty="0">
                          <a:effectLst/>
                        </a:rPr>
                        <a:t>Approximate Isotopic Ratios</a:t>
                      </a:r>
                      <a:endParaRPr lang="en-US" sz="16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600" u="none" strike="noStrike" dirty="0">
                          <a:effectLst/>
                        </a:rPr>
                        <a:t>Assumed Fractional Abundance</a:t>
                      </a:r>
                      <a:endParaRPr lang="en-US" sz="16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600" u="none" strike="noStrike" dirty="0">
                          <a:effectLst/>
                        </a:rPr>
                        <a:t> Major]</a:t>
                      </a:r>
                      <a:endParaRPr lang="en-US" sz="16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600" u="none" strike="noStrike">
                          <a:effectLst/>
                        </a:rPr>
                        <a:t>Minor</a:t>
                      </a:r>
                      <a:endParaRPr lang="en-US" sz="16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600" u="none" strike="noStrike">
                          <a:effectLst/>
                        </a:rPr>
                        <a:t>Precision [%] </a:t>
                      </a:r>
                      <a:endParaRPr lang="en-US" sz="16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US" sz="1600" b="0" i="0" u="none" strike="noStrike" dirty="0" smtClean="0">
                          <a:solidFill>
                            <a:srgbClr val="000000"/>
                          </a:solidFill>
                          <a:effectLst/>
                          <a:latin typeface="Calibri" panose="020F0502020204030204" pitchFamily="34" charset="0"/>
                        </a:rPr>
                        <a:t>Requirement*</a:t>
                      </a:r>
                      <a:endParaRPr lang="en-US" sz="1600" b="0" i="0" u="none" strike="noStrike" dirty="0">
                        <a:solidFill>
                          <a:srgbClr val="000000"/>
                        </a:solidFill>
                        <a:effectLst/>
                        <a:latin typeface="Calibri" panose="020F0502020204030204" pitchFamily="34" charset="0"/>
                      </a:endParaRPr>
                    </a:p>
                  </a:txBody>
                  <a:tcPr marL="7620" marR="7620" marT="7620" marB="0" anchor="ctr"/>
                </a:tc>
              </a:tr>
              <a:tr h="182880">
                <a:tc>
                  <a:txBody>
                    <a:bodyPr/>
                    <a:lstStyle/>
                    <a:p>
                      <a:pPr algn="l" fontAlgn="b"/>
                      <a:r>
                        <a:rPr lang="en-US" sz="1600" u="none" strike="noStrike">
                          <a:effectLst/>
                        </a:rPr>
                        <a:t>3He / 4He</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0.0003</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2.80E+08</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8.39E+04</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0.345</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0" i="0" u="none" strike="noStrike" dirty="0" smtClean="0">
                          <a:solidFill>
                            <a:srgbClr val="000000"/>
                          </a:solidFill>
                          <a:effectLst/>
                          <a:latin typeface="Calibri" panose="020F0502020204030204" pitchFamily="34" charset="0"/>
                        </a:rPr>
                        <a:t>5 to 10</a:t>
                      </a:r>
                      <a:endParaRPr lang="en-US" sz="16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a:effectLst/>
                        </a:rPr>
                        <a:t>20Ne / 22Ne</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12</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1.63E+08</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1.36E+07</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0.028</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0" i="0" u="none" strike="noStrike" dirty="0" smtClean="0">
                          <a:solidFill>
                            <a:srgbClr val="000000"/>
                          </a:solidFill>
                          <a:effectLst/>
                          <a:latin typeface="Calibri" panose="020F0502020204030204" pitchFamily="34" charset="0"/>
                        </a:rPr>
                        <a:t>1</a:t>
                      </a:r>
                      <a:endParaRPr lang="en-US" sz="16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a:effectLst/>
                        </a:rPr>
                        <a:t>36Ar / 40Ar</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0.9</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9.32E+08</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8.39E+08</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0.005</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a:effectLst/>
                        </a:rPr>
                        <a:t>36Ar / 38Ar</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5.4</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1.08E+08</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2.00E+07</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0.024</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0" i="0" u="none" strike="noStrike" dirty="0" smtClean="0">
                          <a:solidFill>
                            <a:srgbClr val="000000"/>
                          </a:solidFill>
                          <a:effectLst/>
                          <a:latin typeface="Calibri" panose="020F0502020204030204" pitchFamily="34" charset="0"/>
                        </a:rPr>
                        <a:t>1</a:t>
                      </a:r>
                      <a:endParaRPr lang="en-US" sz="16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a:effectLst/>
                        </a:rPr>
                        <a:t>82,83,86Kr / 84Kr</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1.63E+05</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1.63E+05</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0.350</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0" i="0" u="none" strike="noStrike" dirty="0" smtClean="0">
                          <a:solidFill>
                            <a:srgbClr val="000000"/>
                          </a:solidFill>
                          <a:effectLst/>
                          <a:latin typeface="Calibri" panose="020F0502020204030204" pitchFamily="34" charset="0"/>
                        </a:rPr>
                        <a:t>1</a:t>
                      </a:r>
                      <a:endParaRPr lang="en-US" sz="16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a:effectLst/>
                        </a:rPr>
                        <a:t>129, 136 Xe / 130Xe</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1</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2.33E+04</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2.33E+04</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0.926</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0" i="0" u="none" strike="noStrike" dirty="0" smtClean="0">
                          <a:solidFill>
                            <a:srgbClr val="000000"/>
                          </a:solidFill>
                          <a:effectLst/>
                          <a:latin typeface="Calibri" panose="020F0502020204030204" pitchFamily="34" charset="0"/>
                        </a:rPr>
                        <a:t>1</a:t>
                      </a:r>
                      <a:endParaRPr lang="en-US" sz="16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US" sz="1600" u="none" strike="noStrike">
                          <a:effectLst/>
                        </a:rPr>
                        <a:t>124-128Xe / 130Xe</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0.2</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2.33E+04</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a:effectLst/>
                        </a:rPr>
                        <a:t>4.66E+03</a:t>
                      </a:r>
                      <a:endParaRPr lang="en-US" sz="16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600" u="none" strike="noStrike" dirty="0">
                          <a:effectLst/>
                        </a:rPr>
                        <a:t>1.605</a:t>
                      </a:r>
                      <a:endParaRPr lang="en-US" sz="16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0" i="0" u="none" strike="noStrike" dirty="0" smtClean="0">
                          <a:solidFill>
                            <a:srgbClr val="000000"/>
                          </a:solidFill>
                          <a:effectLst/>
                          <a:latin typeface="Calibri" panose="020F0502020204030204" pitchFamily="34" charset="0"/>
                        </a:rPr>
                        <a:t>5</a:t>
                      </a:r>
                      <a:endParaRPr lang="en-US" sz="1600" b="0" i="0" u="none" strike="noStrike" dirty="0">
                        <a:solidFill>
                          <a:srgbClr val="000000"/>
                        </a:solidFill>
                        <a:effectLst/>
                        <a:latin typeface="Calibri" panose="020F0502020204030204" pitchFamily="34" charset="0"/>
                      </a:endParaRPr>
                    </a:p>
                  </a:txBody>
                  <a:tcPr marL="7620" marR="7620" marT="7620" marB="0" anchor="b"/>
                </a:tc>
              </a:tr>
            </a:tbl>
          </a:graphicData>
        </a:graphic>
      </p:graphicFrame>
      <p:sp>
        <p:nvSpPr>
          <p:cNvPr id="6" name="TextBox 5"/>
          <p:cNvSpPr txBox="1"/>
          <p:nvPr/>
        </p:nvSpPr>
        <p:spPr>
          <a:xfrm>
            <a:off x="348344" y="4724400"/>
            <a:ext cx="8795656" cy="400110"/>
          </a:xfrm>
          <a:prstGeom prst="rect">
            <a:avLst/>
          </a:prstGeom>
          <a:noFill/>
        </p:spPr>
        <p:txBody>
          <a:bodyPr wrap="square" rtlCol="0">
            <a:spAutoFit/>
          </a:bodyPr>
          <a:lstStyle/>
          <a:p>
            <a:r>
              <a:rPr lang="en-US" sz="2000" dirty="0" smtClean="0"/>
              <a:t>Measurements integrated over 5 </a:t>
            </a:r>
            <a:r>
              <a:rPr lang="en-US" sz="2000" dirty="0" err="1" smtClean="0"/>
              <a:t>mins</a:t>
            </a:r>
            <a:endParaRPr lang="en-US" sz="2000" dirty="0">
              <a:solidFill>
                <a:srgbClr val="FF0000"/>
              </a:solidFill>
            </a:endParaRPr>
          </a:p>
        </p:txBody>
      </p:sp>
      <p:sp>
        <p:nvSpPr>
          <p:cNvPr id="7"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spTree>
    <p:extLst>
      <p:ext uri="{BB962C8B-B14F-4D97-AF65-F5344CB8AC3E}">
        <p14:creationId xmlns:p14="http://schemas.microsoft.com/office/powerpoint/2010/main" val="345018171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lstStyle/>
          <a:p>
            <a:r>
              <a:rPr lang="en-US" sz="3600" dirty="0" smtClean="0"/>
              <a:t>Design Summary - Probe</a:t>
            </a:r>
            <a:endParaRPr lang="en-US" sz="3600" dirty="0"/>
          </a:p>
        </p:txBody>
      </p:sp>
      <p:sp>
        <p:nvSpPr>
          <p:cNvPr id="5" name="Slide Number Placeholder 9"/>
          <p:cNvSpPr txBox="1">
            <a:spLocks/>
          </p:cNvSpPr>
          <p:nvPr/>
        </p:nvSpPr>
        <p:spPr>
          <a:xfrm>
            <a:off x="7028457" y="6494788"/>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DC1518D-902A-D546-800C-7FD9CF277723}" type="slidenum">
              <a:rPr kumimoji="0" lang="en-US" sz="1000" b="0" i="0" u="none" strike="noStrike" kern="1200" cap="none" spc="0" normalizeH="0" baseline="0" noProof="0" smtClean="0">
                <a:ln>
                  <a:noFill/>
                </a:ln>
                <a:solidFill>
                  <a:srgbClr val="CC0000"/>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CC0000"/>
              </a:solidFill>
              <a:effectLst/>
              <a:uLnTx/>
              <a:uFillTx/>
              <a:latin typeface="Arial"/>
              <a:ea typeface="+mn-ea"/>
              <a:cs typeface="Arial"/>
            </a:endParaRPr>
          </a:p>
        </p:txBody>
      </p:sp>
      <p:sp>
        <p:nvSpPr>
          <p:cNvPr id="6" name="Content Placeholder 5"/>
          <p:cNvSpPr>
            <a:spLocks noGrp="1"/>
          </p:cNvSpPr>
          <p:nvPr>
            <p:ph idx="1"/>
          </p:nvPr>
        </p:nvSpPr>
        <p:spPr>
          <a:xfrm>
            <a:off x="86781" y="859367"/>
            <a:ext cx="4455531" cy="5173133"/>
          </a:xfrm>
        </p:spPr>
        <p:txBody>
          <a:bodyPr/>
          <a:lstStyle/>
          <a:p>
            <a:r>
              <a:rPr lang="en-US" sz="1800" dirty="0" smtClean="0"/>
              <a:t>Instrument</a:t>
            </a:r>
          </a:p>
          <a:p>
            <a:pPr lvl="1"/>
            <a:r>
              <a:rPr lang="en-US" sz="1600" dirty="0" smtClean="0"/>
              <a:t>8 kg </a:t>
            </a:r>
            <a:r>
              <a:rPr lang="en-US" sz="1600" dirty="0" err="1" smtClean="0"/>
              <a:t>Quadrupole</a:t>
            </a:r>
            <a:r>
              <a:rPr lang="en-US" sz="1600" dirty="0" smtClean="0"/>
              <a:t> Ion Trap Mass Spectrometer (QITMS)</a:t>
            </a:r>
          </a:p>
          <a:p>
            <a:pPr lvl="1"/>
            <a:r>
              <a:rPr lang="en-US" sz="1600" dirty="0" smtClean="0"/>
              <a:t>Pressure transducer</a:t>
            </a:r>
          </a:p>
          <a:p>
            <a:r>
              <a:rPr lang="en-US" sz="1800" dirty="0" smtClean="0"/>
              <a:t>Telecom</a:t>
            </a:r>
          </a:p>
          <a:p>
            <a:pPr lvl="1"/>
            <a:r>
              <a:rPr lang="en-US" sz="1600" dirty="0" smtClean="0"/>
              <a:t>Vulcan UHF transceiver</a:t>
            </a:r>
          </a:p>
          <a:p>
            <a:pPr lvl="1"/>
            <a:r>
              <a:rPr lang="en-US" sz="1600" dirty="0" err="1" smtClean="0"/>
              <a:t>NanoCom</a:t>
            </a:r>
            <a:r>
              <a:rPr lang="en-US" sz="1600" dirty="0" smtClean="0"/>
              <a:t> ANT430 UHF dipole antenna</a:t>
            </a:r>
          </a:p>
          <a:p>
            <a:r>
              <a:rPr lang="en-US" sz="1800" dirty="0" smtClean="0"/>
              <a:t>Mechanical</a:t>
            </a:r>
          </a:p>
          <a:p>
            <a:pPr lvl="1"/>
            <a:r>
              <a:rPr lang="en-US" sz="1600" dirty="0" smtClean="0"/>
              <a:t>4kg </a:t>
            </a:r>
            <a:r>
              <a:rPr lang="en-US" sz="1600" dirty="0" err="1" smtClean="0"/>
              <a:t>aeroshell</a:t>
            </a:r>
            <a:r>
              <a:rPr lang="en-US" sz="1600" dirty="0" smtClean="0"/>
              <a:t> structure</a:t>
            </a:r>
          </a:p>
          <a:p>
            <a:pPr lvl="2"/>
            <a:r>
              <a:rPr lang="en-US" sz="1400" dirty="0" smtClean="0"/>
              <a:t>UHF transparent material allows crosslink through the </a:t>
            </a:r>
            <a:r>
              <a:rPr lang="en-US" sz="1400" dirty="0" err="1" smtClean="0"/>
              <a:t>backshell</a:t>
            </a:r>
            <a:endParaRPr lang="en-US" sz="1400" dirty="0" smtClean="0"/>
          </a:p>
          <a:p>
            <a:pPr lvl="1"/>
            <a:r>
              <a:rPr lang="en-US" sz="1600" dirty="0" smtClean="0"/>
              <a:t>3kg TPS</a:t>
            </a:r>
          </a:p>
          <a:p>
            <a:pPr lvl="1"/>
            <a:r>
              <a:rPr lang="en-US" sz="1600" dirty="0" smtClean="0"/>
              <a:t>2.5kg internal structure </a:t>
            </a:r>
          </a:p>
          <a:p>
            <a:pPr lvl="1"/>
            <a:r>
              <a:rPr lang="en-US" sz="1600" dirty="0" smtClean="0"/>
              <a:t>1kg harness</a:t>
            </a:r>
          </a:p>
          <a:p>
            <a:pPr lvl="1"/>
            <a:r>
              <a:rPr lang="en-US" sz="1600" dirty="0" smtClean="0"/>
              <a:t>0.5kg balance mass</a:t>
            </a:r>
          </a:p>
          <a:p>
            <a:pPr lvl="1"/>
            <a:r>
              <a:rPr lang="en-US" sz="1600" dirty="0"/>
              <a:t>0.5kg for upper half of </a:t>
            </a:r>
            <a:r>
              <a:rPr lang="en-US" sz="1600" dirty="0" err="1" smtClean="0"/>
              <a:t>Lightband</a:t>
            </a:r>
            <a:endParaRPr lang="en-US" sz="1600" dirty="0" smtClean="0"/>
          </a:p>
          <a:p>
            <a:r>
              <a:rPr lang="en-US" sz="1800" dirty="0" smtClean="0"/>
              <a:t>Total Mass 21.6 kg</a:t>
            </a:r>
          </a:p>
          <a:p>
            <a:r>
              <a:rPr lang="en-US" sz="1800" dirty="0" smtClean="0"/>
              <a:t>Total Volume: 17 liters</a:t>
            </a:r>
            <a:endParaRPr lang="en-US" sz="1800" dirty="0"/>
          </a:p>
          <a:p>
            <a:pPr lvl="1"/>
            <a:endParaRPr lang="en-US" sz="1800" dirty="0" smtClean="0"/>
          </a:p>
          <a:p>
            <a:pPr lvl="1"/>
            <a:endParaRPr lang="en-US" sz="1800" dirty="0" smtClean="0"/>
          </a:p>
          <a:p>
            <a:pPr lvl="1"/>
            <a:endParaRPr lang="en-US" sz="1800" dirty="0" smtClean="0"/>
          </a:p>
          <a:p>
            <a:endParaRPr lang="en-US" sz="1800" dirty="0"/>
          </a:p>
        </p:txBody>
      </p:sp>
      <p:sp>
        <p:nvSpPr>
          <p:cNvPr id="7" name="Content Placeholder 5"/>
          <p:cNvSpPr txBox="1">
            <a:spLocks/>
          </p:cNvSpPr>
          <p:nvPr/>
        </p:nvSpPr>
        <p:spPr>
          <a:xfrm>
            <a:off x="4607628" y="859366"/>
            <a:ext cx="4455531" cy="5173133"/>
          </a:xfrm>
          <a:prstGeom prst="rect">
            <a:avLst/>
          </a:prstGeom>
        </p:spPr>
        <p:txBody>
          <a:bodyPr/>
          <a:lstStyle>
            <a:lvl1pPr marL="342900" indent="-342900" algn="l" defTabSz="457200" rtl="0" eaLnBrk="1" latinLnBrk="0" hangingPunct="1">
              <a:spcBef>
                <a:spcPct val="20000"/>
              </a:spcBef>
              <a:buClr>
                <a:srgbClr val="CC0000"/>
              </a:buClr>
              <a:buSzPct val="75000"/>
              <a:buFont typeface="Wingdings" charset="2"/>
              <a:buChar char="²"/>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200150" indent="-285750" algn="l" defTabSz="457200" rtl="0" eaLnBrk="1" latinLnBrk="0" hangingPunct="1">
              <a:spcBef>
                <a:spcPct val="20000"/>
              </a:spcBef>
              <a:buFont typeface="Lucida Grande"/>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CC0000"/>
              </a:buClr>
              <a:buSzPct val="75000"/>
              <a:buFont typeface="Wingdings" charset="2"/>
              <a:buChar char="²"/>
              <a:tabLst/>
              <a:defRPr/>
            </a:pPr>
            <a:r>
              <a:rPr kumimoji="0" lang="en-US" sz="1800" b="0" i="0" u="none" strike="noStrike" kern="1200" cap="none" spc="0" normalizeH="0" baseline="0" noProof="0" dirty="0" smtClean="0">
                <a:ln>
                  <a:noFill/>
                </a:ln>
                <a:solidFill>
                  <a:prstClr val="black"/>
                </a:solidFill>
                <a:effectLst/>
                <a:uLnTx/>
                <a:uFillTx/>
                <a:latin typeface="Arial"/>
                <a:ea typeface="+mn-ea"/>
                <a:cs typeface="Arial"/>
              </a:rPr>
              <a:t>C&amp;DH</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600" b="0" i="0" u="none" strike="noStrike" kern="1200" cap="none" spc="0" normalizeH="0" baseline="0" noProof="0" dirty="0" smtClean="0">
                <a:ln>
                  <a:noFill/>
                </a:ln>
                <a:solidFill>
                  <a:prstClr val="black"/>
                </a:solidFill>
                <a:effectLst/>
                <a:uLnTx/>
                <a:uFillTx/>
                <a:latin typeface="Arial"/>
                <a:ea typeface="+mn-ea"/>
                <a:cs typeface="Arial"/>
              </a:rPr>
              <a:t>JPL Sphinx Avionics</a:t>
            </a:r>
            <a:endParaRPr kumimoji="0" lang="en-US" sz="1800" b="0" i="0" u="none" strike="noStrike" kern="1200" cap="none" spc="0" normalizeH="0" baseline="0" noProof="0" dirty="0" smtClean="0">
              <a:ln>
                <a:noFill/>
              </a:ln>
              <a:solidFill>
                <a:prstClr val="black"/>
              </a:solidFill>
              <a:effectLst/>
              <a:uLnTx/>
              <a:uFillTx/>
              <a:latin typeface="Arial"/>
              <a:ea typeface="+mn-ea"/>
              <a:cs typeface="Arial"/>
            </a:endParaRPr>
          </a:p>
          <a:p>
            <a:pPr marL="342900" marR="0" lvl="0" indent="-342900" algn="l" defTabSz="457200" rtl="0" eaLnBrk="1" fontAlgn="auto" latinLnBrk="0" hangingPunct="1">
              <a:lnSpc>
                <a:spcPct val="100000"/>
              </a:lnSpc>
              <a:spcBef>
                <a:spcPct val="20000"/>
              </a:spcBef>
              <a:spcAft>
                <a:spcPts val="0"/>
              </a:spcAft>
              <a:buClr>
                <a:srgbClr val="CC0000"/>
              </a:buClr>
              <a:buSzPct val="75000"/>
              <a:buFont typeface="Wingdings" charset="2"/>
              <a:buChar char="²"/>
              <a:tabLst/>
              <a:defRPr/>
            </a:pPr>
            <a:r>
              <a:rPr kumimoji="0" lang="en-US" sz="1800" b="0" i="0" u="none" strike="noStrike" kern="1200" cap="none" spc="0" normalizeH="0" baseline="0" noProof="0" dirty="0" smtClean="0">
                <a:ln>
                  <a:noFill/>
                </a:ln>
                <a:solidFill>
                  <a:prstClr val="black"/>
                </a:solidFill>
                <a:effectLst/>
                <a:uLnTx/>
                <a:uFillTx/>
                <a:latin typeface="Arial"/>
                <a:ea typeface="+mn-ea"/>
                <a:cs typeface="Arial"/>
              </a:rPr>
              <a:t>Thermal</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600" b="0" i="0" u="none" strike="noStrike" kern="1200" cap="none" spc="0" normalizeH="0" baseline="0" noProof="0" dirty="0" smtClean="0">
                <a:ln>
                  <a:noFill/>
                </a:ln>
                <a:solidFill>
                  <a:prstClr val="black"/>
                </a:solidFill>
                <a:effectLst/>
                <a:uLnTx/>
                <a:uFillTx/>
                <a:latin typeface="Arial"/>
                <a:ea typeface="+mn-ea"/>
                <a:cs typeface="Arial"/>
              </a:rPr>
              <a:t>MLI and Heaters</a:t>
            </a:r>
          </a:p>
          <a:p>
            <a:pPr marL="342900" marR="0" lvl="0" indent="-342900" algn="l" defTabSz="457200" rtl="0" eaLnBrk="1" fontAlgn="auto" latinLnBrk="0" hangingPunct="1">
              <a:lnSpc>
                <a:spcPct val="100000"/>
              </a:lnSpc>
              <a:spcBef>
                <a:spcPct val="20000"/>
              </a:spcBef>
              <a:spcAft>
                <a:spcPts val="0"/>
              </a:spcAft>
              <a:buClr>
                <a:srgbClr val="CC0000"/>
              </a:buClr>
              <a:buSzPct val="75000"/>
              <a:buFont typeface="Wingdings" charset="2"/>
              <a:buChar char="²"/>
              <a:tabLst/>
              <a:defRPr/>
            </a:pPr>
            <a:r>
              <a:rPr kumimoji="0" lang="en-US" sz="1800" b="0" i="0" u="none" strike="noStrike" kern="1200" cap="none" spc="0" normalizeH="0" baseline="0" noProof="0" dirty="0" smtClean="0">
                <a:ln>
                  <a:noFill/>
                </a:ln>
                <a:solidFill>
                  <a:prstClr val="black"/>
                </a:solidFill>
                <a:effectLst/>
                <a:uLnTx/>
                <a:uFillTx/>
                <a:latin typeface="Arial"/>
                <a:ea typeface="+mn-ea"/>
                <a:cs typeface="Arial"/>
              </a:rPr>
              <a:t>Power</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600" b="0" i="0" u="none" strike="noStrike" kern="1200" cap="none" spc="0" normalizeH="0" baseline="0" noProof="0" dirty="0" smtClean="0">
                <a:ln>
                  <a:noFill/>
                </a:ln>
                <a:solidFill>
                  <a:prstClr val="black"/>
                </a:solidFill>
                <a:effectLst/>
                <a:uLnTx/>
                <a:uFillTx/>
                <a:latin typeface="Arial"/>
                <a:ea typeface="+mn-ea"/>
                <a:cs typeface="Arial"/>
              </a:rPr>
              <a:t>10 </a:t>
            </a:r>
            <a:r>
              <a:rPr kumimoji="0" lang="en-US" sz="1600" b="0" i="0" u="none" strike="noStrike" kern="1200" cap="none" spc="0" normalizeH="0" baseline="0" noProof="0" dirty="0" err="1" smtClean="0">
                <a:ln>
                  <a:noFill/>
                </a:ln>
                <a:solidFill>
                  <a:prstClr val="black"/>
                </a:solidFill>
                <a:effectLst/>
                <a:uLnTx/>
                <a:uFillTx/>
                <a:latin typeface="Arial"/>
                <a:ea typeface="+mn-ea"/>
                <a:cs typeface="Arial"/>
              </a:rPr>
              <a:t>Saft</a:t>
            </a:r>
            <a:r>
              <a:rPr kumimoji="0" lang="en-US" sz="1600" b="0" i="0" u="none" strike="noStrike" kern="1200" cap="none" spc="0" normalizeH="0" baseline="0" noProof="0" dirty="0" smtClean="0">
                <a:ln>
                  <a:noFill/>
                </a:ln>
                <a:solidFill>
                  <a:prstClr val="black"/>
                </a:solidFill>
                <a:effectLst/>
                <a:uLnTx/>
                <a:uFillTx/>
                <a:latin typeface="Arial"/>
                <a:ea typeface="+mn-ea"/>
                <a:cs typeface="Arial"/>
              </a:rPr>
              <a:t> LO30SHX primary battery cells</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600" b="0" i="0" u="none" strike="noStrike" kern="1200" cap="none" spc="0" normalizeH="0" baseline="0" noProof="0" dirty="0" smtClean="0">
                <a:ln>
                  <a:noFill/>
                </a:ln>
                <a:solidFill>
                  <a:prstClr val="black"/>
                </a:solidFill>
                <a:effectLst/>
                <a:uLnTx/>
                <a:uFillTx/>
                <a:latin typeface="Arial"/>
                <a:ea typeface="+mn-ea"/>
                <a:cs typeface="Arial"/>
              </a:rPr>
              <a:t>0.1kg Custom EPS</a:t>
            </a:r>
          </a:p>
          <a:p>
            <a:pPr marL="342900" marR="0" lvl="0" indent="-342900" algn="l" defTabSz="457200" rtl="0" eaLnBrk="1" fontAlgn="auto" latinLnBrk="0" hangingPunct="1">
              <a:lnSpc>
                <a:spcPct val="100000"/>
              </a:lnSpc>
              <a:spcBef>
                <a:spcPct val="20000"/>
              </a:spcBef>
              <a:spcAft>
                <a:spcPts val="0"/>
              </a:spcAft>
              <a:buClr>
                <a:srgbClr val="CC0000"/>
              </a:buClr>
              <a:buSzPct val="75000"/>
              <a:buFont typeface="Wingdings" charset="2"/>
              <a:buChar char="²"/>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62400" y="3183388"/>
            <a:ext cx="4910204" cy="3065012"/>
          </a:xfrm>
          <a:prstGeom prst="rect">
            <a:avLst/>
          </a:prstGeom>
        </p:spPr>
      </p:pic>
      <p:sp>
        <p:nvSpPr>
          <p:cNvPr id="8"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9"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420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lstStyle/>
          <a:p>
            <a:r>
              <a:rPr lang="en-US" sz="3600" dirty="0" smtClean="0"/>
              <a:t>Probe Design</a:t>
            </a:r>
            <a:endParaRPr lang="en-US" sz="3600" dirty="0"/>
          </a:p>
        </p:txBody>
      </p:sp>
      <p:sp>
        <p:nvSpPr>
          <p:cNvPr id="5" name="Slide Number Placeholder 9"/>
          <p:cNvSpPr txBox="1">
            <a:spLocks/>
          </p:cNvSpPr>
          <p:nvPr/>
        </p:nvSpPr>
        <p:spPr>
          <a:xfrm>
            <a:off x="7028457" y="6494788"/>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DDC1518D-902A-D546-800C-7FD9CF277723}" type="slidenum">
              <a:rPr lang="en-US" sz="1000" smtClean="0">
                <a:solidFill>
                  <a:srgbClr val="CC0000"/>
                </a:solidFill>
                <a:latin typeface="Arial"/>
                <a:cs typeface="Arial"/>
              </a:rPr>
              <a:pPr algn="r"/>
              <a:t>16</a:t>
            </a:fld>
            <a:endParaRPr lang="en-US" sz="1000" dirty="0">
              <a:solidFill>
                <a:srgbClr val="CC0000"/>
              </a:solidFill>
              <a:latin typeface="Arial"/>
              <a:cs typeface="Arial"/>
            </a:endParaRPr>
          </a:p>
        </p:txBody>
      </p:sp>
      <p:sp>
        <p:nvSpPr>
          <p:cNvPr id="6" name="Content Placeholder 5"/>
          <p:cNvSpPr>
            <a:spLocks noGrp="1"/>
          </p:cNvSpPr>
          <p:nvPr>
            <p:ph idx="1"/>
          </p:nvPr>
        </p:nvSpPr>
        <p:spPr>
          <a:xfrm>
            <a:off x="457200" y="914400"/>
            <a:ext cx="8229600" cy="4525963"/>
          </a:xfrm>
        </p:spPr>
        <p:txBody>
          <a:bodyPr/>
          <a:lstStyle/>
          <a:p>
            <a:r>
              <a:rPr lang="en-US" sz="2000" dirty="0" smtClean="0"/>
              <a:t>Entry probe shape</a:t>
            </a:r>
          </a:p>
          <a:p>
            <a:pPr lvl="1"/>
            <a:r>
              <a:rPr lang="en-US" sz="1800" dirty="0" smtClean="0"/>
              <a:t>45 </a:t>
            </a:r>
            <a:r>
              <a:rPr lang="en-US" sz="1800" dirty="0" err="1" smtClean="0"/>
              <a:t>deg</a:t>
            </a:r>
            <a:r>
              <a:rPr lang="en-US" sz="1800" dirty="0" smtClean="0"/>
              <a:t> sphere-cone</a:t>
            </a:r>
          </a:p>
          <a:p>
            <a:pPr lvl="2"/>
            <a:r>
              <a:rPr lang="en-US" sz="1600" dirty="0" smtClean="0"/>
              <a:t>Scaled-up version of </a:t>
            </a:r>
            <a:r>
              <a:rPr lang="en-US" sz="1600" dirty="0" err="1" smtClean="0"/>
              <a:t>Hayabusa</a:t>
            </a:r>
            <a:r>
              <a:rPr lang="en-US" sz="1600" dirty="0" smtClean="0"/>
              <a:t> probe; Pioneer-Venus also 45 </a:t>
            </a:r>
            <a:r>
              <a:rPr lang="en-US" sz="1600" dirty="0" err="1" smtClean="0"/>
              <a:t>deg</a:t>
            </a:r>
            <a:r>
              <a:rPr lang="en-US" sz="1600" dirty="0" smtClean="0"/>
              <a:t> s-c</a:t>
            </a:r>
          </a:p>
          <a:p>
            <a:pPr lvl="1"/>
            <a:r>
              <a:rPr lang="en-US" sz="1800" dirty="0" smtClean="0"/>
              <a:t>D = 60 cm (diameter), Rn = 30 cm (nose radius)</a:t>
            </a:r>
          </a:p>
          <a:p>
            <a:pPr lvl="1"/>
            <a:r>
              <a:rPr lang="en-US" sz="1800" dirty="0"/>
              <a:t>Assumed constant drag coefficient of 1.12 based on </a:t>
            </a:r>
            <a:r>
              <a:rPr lang="en-US" sz="1800" dirty="0" err="1"/>
              <a:t>Hayabusa</a:t>
            </a:r>
            <a:r>
              <a:rPr lang="en-US" sz="1800" dirty="0"/>
              <a:t> </a:t>
            </a:r>
            <a:r>
              <a:rPr lang="en-US" sz="1800" dirty="0" smtClean="0"/>
              <a:t>data</a:t>
            </a:r>
          </a:p>
          <a:p>
            <a:pPr lvl="1"/>
            <a:r>
              <a:rPr lang="en-US" sz="1800" dirty="0" smtClean="0"/>
              <a:t>Design for worst-case altitude of 110 km</a:t>
            </a:r>
            <a:endParaRPr lang="en-US" sz="1800" dirty="0"/>
          </a:p>
          <a:p>
            <a:pPr lvl="1"/>
            <a:endParaRPr lang="en-US" sz="1800" dirty="0" smtClean="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51104" y="2990850"/>
            <a:ext cx="2292896" cy="3333750"/>
          </a:xfrm>
          <a:prstGeom prst="rect">
            <a:avLst/>
          </a:prstGeom>
        </p:spPr>
      </p:pic>
      <p:pic>
        <p:nvPicPr>
          <p:cNvPr id="14" name="Picture 13"/>
          <p:cNvPicPr>
            <a:picLocks noChangeAspect="1"/>
          </p:cNvPicPr>
          <p:nvPr/>
        </p:nvPicPr>
        <p:blipFill>
          <a:blip r:embed="rId3"/>
          <a:stretch>
            <a:fillRect/>
          </a:stretch>
        </p:blipFill>
        <p:spPr>
          <a:xfrm>
            <a:off x="152400" y="3143250"/>
            <a:ext cx="5207000" cy="3124200"/>
          </a:xfrm>
          <a:prstGeom prst="rect">
            <a:avLst/>
          </a:prstGeom>
        </p:spPr>
      </p:pic>
      <p:sp>
        <p:nvSpPr>
          <p:cNvPr id="15"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16" name="Picture 67" descr="fullblack"/>
          <p:cNvPicPr>
            <a:picLocks noChangeAspect="1" noChangeArrowheads="1"/>
          </p:cNvPicPr>
          <p:nvPr/>
        </p:nvPicPr>
        <p:blipFill>
          <a:blip r:embed="rId4"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4064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3600" dirty="0" smtClean="0"/>
              <a:t>Probe Thermal Design</a:t>
            </a:r>
            <a:endParaRPr lang="en-US" sz="3600" dirty="0"/>
          </a:p>
        </p:txBody>
      </p:sp>
      <p:sp>
        <p:nvSpPr>
          <p:cNvPr id="20" name="Oval 19"/>
          <p:cNvSpPr/>
          <p:nvPr/>
        </p:nvSpPr>
        <p:spPr>
          <a:xfrm>
            <a:off x="1718120" y="3086598"/>
            <a:ext cx="5753195" cy="1293781"/>
          </a:xfrm>
          <a:prstGeom prst="ellipse">
            <a:avLst/>
          </a:prstGeom>
          <a:solidFill>
            <a:schemeClr val="bg1">
              <a:lumMod val="85000"/>
            </a:schemeClr>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22" name="Isosceles Triangle 21"/>
          <p:cNvSpPr/>
          <p:nvPr/>
        </p:nvSpPr>
        <p:spPr>
          <a:xfrm rot="10800000">
            <a:off x="1663065" y="3829834"/>
            <a:ext cx="5808250" cy="2009489"/>
          </a:xfrm>
          <a:prstGeom prst="triangle">
            <a:avLst/>
          </a:prstGeom>
          <a:solidFill>
            <a:schemeClr val="bg1">
              <a:lumMod val="65000"/>
            </a:schemeClr>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23" name="Oval 22"/>
          <p:cNvSpPr/>
          <p:nvPr/>
        </p:nvSpPr>
        <p:spPr>
          <a:xfrm>
            <a:off x="3438574" y="3141653"/>
            <a:ext cx="2312289" cy="236734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47" name="TextBox 46"/>
          <p:cNvSpPr txBox="1"/>
          <p:nvPr/>
        </p:nvSpPr>
        <p:spPr>
          <a:xfrm>
            <a:off x="3985484" y="4113739"/>
            <a:ext cx="1177109" cy="276999"/>
          </a:xfrm>
          <a:prstGeom prst="rect">
            <a:avLst/>
          </a:prstGeom>
          <a:solidFill>
            <a:schemeClr val="bg1"/>
          </a:solidFill>
          <a:ln>
            <a:solidFill>
              <a:schemeClr val="tx1"/>
            </a:solidFill>
          </a:ln>
        </p:spPr>
        <p:txBody>
          <a:bodyPr wrap="square" rtlCol="0">
            <a:spAutoFit/>
          </a:bodyPr>
          <a:lstStyle/>
          <a:p>
            <a:pPr algn="ctr"/>
            <a:r>
              <a:rPr lang="en-US" sz="1200" dirty="0" smtClean="0">
                <a:solidFill>
                  <a:prstClr val="black"/>
                </a:solidFill>
              </a:rPr>
              <a:t>Payload</a:t>
            </a:r>
            <a:endParaRPr lang="en-US" sz="1200" dirty="0">
              <a:solidFill>
                <a:prstClr val="black"/>
              </a:solidFill>
            </a:endParaRPr>
          </a:p>
        </p:txBody>
      </p:sp>
      <p:sp>
        <p:nvSpPr>
          <p:cNvPr id="48" name="TextBox 47"/>
          <p:cNvSpPr txBox="1"/>
          <p:nvPr/>
        </p:nvSpPr>
        <p:spPr>
          <a:xfrm>
            <a:off x="7511135" y="3857359"/>
            <a:ext cx="1357187" cy="276999"/>
          </a:xfrm>
          <a:prstGeom prst="rect">
            <a:avLst/>
          </a:prstGeom>
          <a:solidFill>
            <a:schemeClr val="bg1"/>
          </a:solidFill>
          <a:ln>
            <a:solidFill>
              <a:schemeClr val="tx1"/>
            </a:solidFill>
          </a:ln>
        </p:spPr>
        <p:txBody>
          <a:bodyPr wrap="square" rtlCol="0">
            <a:spAutoFit/>
          </a:bodyPr>
          <a:lstStyle/>
          <a:p>
            <a:pPr algn="ctr"/>
            <a:r>
              <a:rPr lang="en-US" sz="1200" dirty="0" smtClean="0">
                <a:solidFill>
                  <a:prstClr val="black"/>
                </a:solidFill>
              </a:rPr>
              <a:t>Payload MLI</a:t>
            </a:r>
            <a:endParaRPr lang="en-US" sz="1200" dirty="0">
              <a:solidFill>
                <a:prstClr val="black"/>
              </a:solidFill>
            </a:endParaRPr>
          </a:p>
        </p:txBody>
      </p:sp>
      <p:cxnSp>
        <p:nvCxnSpPr>
          <p:cNvPr id="50" name="Straight Arrow Connector 49"/>
          <p:cNvCxnSpPr>
            <a:stCxn id="48" idx="1"/>
          </p:cNvCxnSpPr>
          <p:nvPr/>
        </p:nvCxnSpPr>
        <p:spPr>
          <a:xfrm flipH="1">
            <a:off x="5876925" y="3995859"/>
            <a:ext cx="1634210" cy="18466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6568280" y="5221594"/>
            <a:ext cx="1177109" cy="461665"/>
          </a:xfrm>
          <a:prstGeom prst="rect">
            <a:avLst/>
          </a:prstGeom>
          <a:solidFill>
            <a:schemeClr val="bg1"/>
          </a:solidFill>
          <a:ln>
            <a:solidFill>
              <a:schemeClr val="tx1"/>
            </a:solidFill>
          </a:ln>
        </p:spPr>
        <p:txBody>
          <a:bodyPr wrap="square" rtlCol="0">
            <a:spAutoFit/>
          </a:bodyPr>
          <a:lstStyle/>
          <a:p>
            <a:pPr algn="ctr"/>
            <a:r>
              <a:rPr lang="en-US" sz="1200" dirty="0" err="1" smtClean="0">
                <a:solidFill>
                  <a:prstClr val="black"/>
                </a:solidFill>
              </a:rPr>
              <a:t>Aeroshell</a:t>
            </a:r>
            <a:r>
              <a:rPr lang="en-US" sz="1200" dirty="0" smtClean="0">
                <a:solidFill>
                  <a:prstClr val="black"/>
                </a:solidFill>
              </a:rPr>
              <a:t> Interior MLI</a:t>
            </a:r>
            <a:endParaRPr lang="en-US" sz="1200" dirty="0">
              <a:solidFill>
                <a:prstClr val="black"/>
              </a:solidFill>
            </a:endParaRPr>
          </a:p>
        </p:txBody>
      </p:sp>
      <p:cxnSp>
        <p:nvCxnSpPr>
          <p:cNvPr id="56" name="Straight Arrow Connector 55"/>
          <p:cNvCxnSpPr>
            <a:stCxn id="55" idx="1"/>
          </p:cNvCxnSpPr>
          <p:nvPr/>
        </p:nvCxnSpPr>
        <p:spPr>
          <a:xfrm flipH="1" flipV="1">
            <a:off x="5559942" y="5220618"/>
            <a:ext cx="1008338" cy="23180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676400" y="5678269"/>
            <a:ext cx="1219200" cy="646331"/>
          </a:xfrm>
          <a:prstGeom prst="rect">
            <a:avLst/>
          </a:prstGeom>
          <a:solidFill>
            <a:schemeClr val="bg1"/>
          </a:solidFill>
          <a:ln>
            <a:solidFill>
              <a:schemeClr val="tx1"/>
            </a:solidFill>
          </a:ln>
        </p:spPr>
        <p:txBody>
          <a:bodyPr wrap="square" rtlCol="0">
            <a:spAutoFit/>
          </a:bodyPr>
          <a:lstStyle/>
          <a:p>
            <a:pPr algn="ctr"/>
            <a:r>
              <a:rPr lang="en-US" sz="1200" dirty="0" smtClean="0">
                <a:solidFill>
                  <a:prstClr val="black"/>
                </a:solidFill>
              </a:rPr>
              <a:t>Low Conductance Ti6Al4V Bipods</a:t>
            </a:r>
            <a:endParaRPr lang="en-US" sz="1200" dirty="0">
              <a:solidFill>
                <a:prstClr val="black"/>
              </a:solidFill>
            </a:endParaRPr>
          </a:p>
        </p:txBody>
      </p:sp>
      <p:cxnSp>
        <p:nvCxnSpPr>
          <p:cNvPr id="59" name="Straight Arrow Connector 58"/>
          <p:cNvCxnSpPr>
            <a:stCxn id="58" idx="0"/>
            <a:endCxn id="41" idx="2"/>
          </p:cNvCxnSpPr>
          <p:nvPr/>
        </p:nvCxnSpPr>
        <p:spPr>
          <a:xfrm flipV="1">
            <a:off x="2286000" y="4312471"/>
            <a:ext cx="1052097" cy="136579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58" idx="0"/>
            <a:endCxn id="23" idx="6"/>
          </p:cNvCxnSpPr>
          <p:nvPr/>
        </p:nvCxnSpPr>
        <p:spPr>
          <a:xfrm flipV="1">
            <a:off x="2286000" y="4325325"/>
            <a:ext cx="3464863" cy="135294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a:stCxn id="73" idx="3"/>
            <a:endCxn id="22" idx="4"/>
          </p:cNvCxnSpPr>
          <p:nvPr/>
        </p:nvCxnSpPr>
        <p:spPr>
          <a:xfrm>
            <a:off x="1174997" y="3829834"/>
            <a:ext cx="488068"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2112" y="3691334"/>
            <a:ext cx="1177109" cy="276999"/>
          </a:xfrm>
          <a:prstGeom prst="rect">
            <a:avLst/>
          </a:prstGeom>
          <a:solidFill>
            <a:schemeClr val="bg1"/>
          </a:solidFill>
          <a:ln>
            <a:solidFill>
              <a:schemeClr val="tx1"/>
            </a:solidFill>
          </a:ln>
        </p:spPr>
        <p:txBody>
          <a:bodyPr wrap="square" rtlCol="0">
            <a:spAutoFit/>
          </a:bodyPr>
          <a:lstStyle/>
          <a:p>
            <a:pPr algn="ctr"/>
            <a:r>
              <a:rPr lang="en-US" sz="1200" dirty="0" err="1" smtClean="0">
                <a:solidFill>
                  <a:prstClr val="black"/>
                </a:solidFill>
              </a:rPr>
              <a:t>Aeroshell</a:t>
            </a:r>
            <a:endParaRPr lang="en-US" sz="1200" dirty="0">
              <a:solidFill>
                <a:prstClr val="black"/>
              </a:solidFill>
            </a:endParaRPr>
          </a:p>
        </p:txBody>
      </p:sp>
      <p:sp>
        <p:nvSpPr>
          <p:cNvPr id="76" name="TextBox 75"/>
          <p:cNvSpPr txBox="1"/>
          <p:nvPr/>
        </p:nvSpPr>
        <p:spPr>
          <a:xfrm>
            <a:off x="4004534" y="2463449"/>
            <a:ext cx="1177109" cy="276999"/>
          </a:xfrm>
          <a:prstGeom prst="rect">
            <a:avLst/>
          </a:prstGeom>
          <a:solidFill>
            <a:schemeClr val="bg1"/>
          </a:solidFill>
          <a:ln>
            <a:solidFill>
              <a:schemeClr val="tx1"/>
            </a:solidFill>
          </a:ln>
        </p:spPr>
        <p:txBody>
          <a:bodyPr wrap="square" rtlCol="0">
            <a:spAutoFit/>
          </a:bodyPr>
          <a:lstStyle/>
          <a:p>
            <a:pPr algn="ctr"/>
            <a:r>
              <a:rPr lang="en-US" sz="1200" dirty="0" err="1" smtClean="0">
                <a:solidFill>
                  <a:prstClr val="black"/>
                </a:solidFill>
              </a:rPr>
              <a:t>Backshell</a:t>
            </a:r>
            <a:endParaRPr lang="en-US" sz="1200" dirty="0">
              <a:solidFill>
                <a:prstClr val="black"/>
              </a:solidFill>
            </a:endParaRPr>
          </a:p>
        </p:txBody>
      </p:sp>
      <p:cxnSp>
        <p:nvCxnSpPr>
          <p:cNvPr id="77" name="Straight Arrow Connector 76"/>
          <p:cNvCxnSpPr>
            <a:stCxn id="76" idx="2"/>
            <a:endCxn id="20" idx="0"/>
          </p:cNvCxnSpPr>
          <p:nvPr/>
        </p:nvCxnSpPr>
        <p:spPr>
          <a:xfrm>
            <a:off x="4593089" y="2740448"/>
            <a:ext cx="1629" cy="34615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 name="Straight Connector 3"/>
          <p:cNvCxnSpPr>
            <a:stCxn id="22" idx="4"/>
            <a:endCxn id="20" idx="0"/>
          </p:cNvCxnSpPr>
          <p:nvPr/>
        </p:nvCxnSpPr>
        <p:spPr>
          <a:xfrm flipV="1">
            <a:off x="1663065" y="3086598"/>
            <a:ext cx="2931653" cy="74323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22" idx="2"/>
            <a:endCxn id="20" idx="0"/>
          </p:cNvCxnSpPr>
          <p:nvPr/>
        </p:nvCxnSpPr>
        <p:spPr>
          <a:xfrm flipH="1" flipV="1">
            <a:off x="4594718" y="3086598"/>
            <a:ext cx="2876597" cy="74323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22" idx="2"/>
            <a:endCxn id="22" idx="0"/>
          </p:cNvCxnSpPr>
          <p:nvPr/>
        </p:nvCxnSpPr>
        <p:spPr>
          <a:xfrm flipH="1">
            <a:off x="4567190" y="3829834"/>
            <a:ext cx="2904125" cy="2009489"/>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a:stCxn id="22" idx="4"/>
            <a:endCxn id="22" idx="0"/>
          </p:cNvCxnSpPr>
          <p:nvPr/>
        </p:nvCxnSpPr>
        <p:spPr>
          <a:xfrm>
            <a:off x="1663065" y="3829834"/>
            <a:ext cx="2904125" cy="2009489"/>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41" name="Oval 40"/>
          <p:cNvSpPr/>
          <p:nvPr/>
        </p:nvSpPr>
        <p:spPr>
          <a:xfrm>
            <a:off x="3338097" y="3114967"/>
            <a:ext cx="2499008" cy="239500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46" name="TextBox 45"/>
          <p:cNvSpPr txBox="1"/>
          <p:nvPr/>
        </p:nvSpPr>
        <p:spPr>
          <a:xfrm>
            <a:off x="6694030" y="2828240"/>
            <a:ext cx="1177109" cy="461665"/>
          </a:xfrm>
          <a:prstGeom prst="rect">
            <a:avLst/>
          </a:prstGeom>
          <a:solidFill>
            <a:schemeClr val="bg1"/>
          </a:solidFill>
          <a:ln>
            <a:solidFill>
              <a:schemeClr val="tx1"/>
            </a:solidFill>
          </a:ln>
        </p:spPr>
        <p:txBody>
          <a:bodyPr wrap="square" rtlCol="0">
            <a:spAutoFit/>
          </a:bodyPr>
          <a:lstStyle/>
          <a:p>
            <a:pPr algn="ctr"/>
            <a:r>
              <a:rPr lang="en-US" sz="1200" dirty="0" err="1" smtClean="0">
                <a:solidFill>
                  <a:prstClr val="black"/>
                </a:solidFill>
              </a:rPr>
              <a:t>Backshell</a:t>
            </a:r>
            <a:r>
              <a:rPr lang="en-US" sz="1200" dirty="0" smtClean="0">
                <a:solidFill>
                  <a:prstClr val="black"/>
                </a:solidFill>
              </a:rPr>
              <a:t> Interior MLI</a:t>
            </a:r>
            <a:endParaRPr lang="en-US" sz="1200" dirty="0">
              <a:solidFill>
                <a:prstClr val="black"/>
              </a:solidFill>
            </a:endParaRPr>
          </a:p>
        </p:txBody>
      </p:sp>
      <p:cxnSp>
        <p:nvCxnSpPr>
          <p:cNvPr id="49" name="Straight Arrow Connector 48"/>
          <p:cNvCxnSpPr>
            <a:stCxn id="46" idx="2"/>
          </p:cNvCxnSpPr>
          <p:nvPr/>
        </p:nvCxnSpPr>
        <p:spPr>
          <a:xfrm flipH="1">
            <a:off x="6384015" y="3289905"/>
            <a:ext cx="898570" cy="27452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a:stCxn id="20" idx="1"/>
            <a:endCxn id="41" idx="2"/>
          </p:cNvCxnSpPr>
          <p:nvPr/>
        </p:nvCxnSpPr>
        <p:spPr>
          <a:xfrm>
            <a:off x="2560656" y="3276068"/>
            <a:ext cx="777441" cy="103640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0" idx="0"/>
            <a:endCxn id="41" idx="2"/>
          </p:cNvCxnSpPr>
          <p:nvPr/>
        </p:nvCxnSpPr>
        <p:spPr>
          <a:xfrm flipH="1">
            <a:off x="3338097" y="3086598"/>
            <a:ext cx="1256621" cy="122587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stCxn id="20" idx="0"/>
            <a:endCxn id="41" idx="6"/>
          </p:cNvCxnSpPr>
          <p:nvPr/>
        </p:nvCxnSpPr>
        <p:spPr>
          <a:xfrm>
            <a:off x="4594718" y="3086598"/>
            <a:ext cx="1242387" cy="122587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a:stCxn id="20" idx="7"/>
            <a:endCxn id="41" idx="6"/>
          </p:cNvCxnSpPr>
          <p:nvPr/>
        </p:nvCxnSpPr>
        <p:spPr>
          <a:xfrm flipH="1">
            <a:off x="5837105" y="3276068"/>
            <a:ext cx="791674" cy="103640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33" name="Picture 3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4800" y="762000"/>
            <a:ext cx="2386425" cy="1809594"/>
          </a:xfrm>
          <a:prstGeom prst="rect">
            <a:avLst/>
          </a:prstGeom>
        </p:spPr>
      </p:pic>
      <p:sp>
        <p:nvSpPr>
          <p:cNvPr id="9" name="TextBox 8"/>
          <p:cNvSpPr txBox="1"/>
          <p:nvPr/>
        </p:nvSpPr>
        <p:spPr>
          <a:xfrm>
            <a:off x="0" y="2514600"/>
            <a:ext cx="2819400" cy="1200329"/>
          </a:xfrm>
          <a:prstGeom prst="rect">
            <a:avLst/>
          </a:prstGeom>
          <a:noFill/>
        </p:spPr>
        <p:txBody>
          <a:bodyPr wrap="square" rtlCol="0">
            <a:spAutoFit/>
          </a:bodyPr>
          <a:lstStyle/>
          <a:p>
            <a:pPr algn="ctr"/>
            <a:r>
              <a:rPr lang="en-US" dirty="0" err="1"/>
              <a:t>Tayco</a:t>
            </a:r>
            <a:r>
              <a:rPr lang="en-US" dirty="0"/>
              <a:t> custom film heaters for survival circuits</a:t>
            </a:r>
          </a:p>
          <a:p>
            <a:pPr algn="ctr"/>
            <a:endParaRPr lang="en-US" dirty="0"/>
          </a:p>
        </p:txBody>
      </p:sp>
      <p:sp>
        <p:nvSpPr>
          <p:cNvPr id="10" name="TextBox 9"/>
          <p:cNvSpPr txBox="1"/>
          <p:nvPr/>
        </p:nvSpPr>
        <p:spPr>
          <a:xfrm>
            <a:off x="2971800" y="762000"/>
            <a:ext cx="5791200" cy="2031325"/>
          </a:xfrm>
          <a:prstGeom prst="rect">
            <a:avLst/>
          </a:prstGeom>
          <a:noFill/>
        </p:spPr>
        <p:txBody>
          <a:bodyPr wrap="square" rtlCol="0">
            <a:spAutoFit/>
          </a:bodyPr>
          <a:lstStyle/>
          <a:p>
            <a:pPr marL="165100" indent="-165100">
              <a:buFont typeface="Arial"/>
              <a:buChar char="•"/>
            </a:pPr>
            <a:r>
              <a:rPr lang="en-US" dirty="0"/>
              <a:t>S</a:t>
            </a:r>
            <a:r>
              <a:rPr lang="en-US" dirty="0" smtClean="0"/>
              <a:t>implified </a:t>
            </a:r>
            <a:r>
              <a:rPr lang="en-US" dirty="0" err="1"/>
              <a:t>heatshield</a:t>
            </a:r>
            <a:r>
              <a:rPr lang="en-US" dirty="0"/>
              <a:t> TPS </a:t>
            </a:r>
            <a:r>
              <a:rPr lang="en-US" dirty="0" err="1" smtClean="0"/>
              <a:t>stackup</a:t>
            </a:r>
            <a:r>
              <a:rPr lang="en-US" dirty="0" smtClean="0"/>
              <a:t>:</a:t>
            </a:r>
            <a:endParaRPr lang="en-US" dirty="0"/>
          </a:p>
          <a:p>
            <a:pPr marL="511175" lvl="1" indent="-285750">
              <a:buFont typeface="Lucida Grande"/>
              <a:buChar char="-"/>
            </a:pPr>
            <a:r>
              <a:rPr lang="en-US" dirty="0"/>
              <a:t>PICA, RTV-560 adhesive, </a:t>
            </a:r>
            <a:r>
              <a:rPr lang="en-US" dirty="0" smtClean="0"/>
              <a:t>Aluminum</a:t>
            </a:r>
          </a:p>
          <a:p>
            <a:pPr marL="53975" indent="-285750">
              <a:buFont typeface="Arial"/>
              <a:buChar char="•"/>
            </a:pPr>
            <a:r>
              <a:rPr lang="en-US" dirty="0"/>
              <a:t>3-sigma low altitude (~110 km) drives TPS design</a:t>
            </a:r>
          </a:p>
          <a:p>
            <a:pPr marL="511175" lvl="1" indent="-285750">
              <a:buFont typeface="Lucida Grande"/>
              <a:buChar char="-"/>
            </a:pPr>
            <a:r>
              <a:rPr lang="en-US" dirty="0"/>
              <a:t>(Margined) Peak heat flux is ~150 W/cm</a:t>
            </a:r>
            <a:r>
              <a:rPr lang="en-US" baseline="30000" dirty="0"/>
              <a:t>2</a:t>
            </a:r>
          </a:p>
          <a:p>
            <a:pPr marL="511175" lvl="1" indent="-285750">
              <a:buFont typeface="Lucida Grande"/>
              <a:buChar char="-"/>
            </a:pPr>
            <a:r>
              <a:rPr lang="en-US" dirty="0"/>
              <a:t>(Margined) Max heat load is &gt;9200 J/cm</a:t>
            </a:r>
            <a:r>
              <a:rPr lang="en-US" baseline="30000" dirty="0"/>
              <a:t>2</a:t>
            </a:r>
          </a:p>
          <a:p>
            <a:pPr marL="511175" lvl="1" indent="-285750">
              <a:buFont typeface="Lucida Grande"/>
              <a:buChar char="-"/>
            </a:pPr>
            <a:endParaRPr lang="en-US" dirty="0"/>
          </a:p>
          <a:p>
            <a:pPr marL="285750" indent="-285750">
              <a:buFont typeface="Arial"/>
              <a:buChar char="•"/>
            </a:pPr>
            <a:endParaRPr lang="en-US" dirty="0"/>
          </a:p>
        </p:txBody>
      </p:sp>
      <p:sp>
        <p:nvSpPr>
          <p:cNvPr id="40"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42" name="Picture 67" descr="fullblack"/>
          <p:cNvPicPr>
            <a:picLocks noChangeAspect="1" noChangeArrowheads="1"/>
          </p:cNvPicPr>
          <p:nvPr/>
        </p:nvPicPr>
        <p:blipFill>
          <a:blip r:embed="rId4"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76881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89223" y="999528"/>
            <a:ext cx="7189607" cy="5325072"/>
          </a:xfrm>
          <a:prstGeom prst="rect">
            <a:avLst/>
          </a:prstGeom>
        </p:spPr>
      </p:pic>
      <p:sp>
        <p:nvSpPr>
          <p:cNvPr id="2" name="Title 1"/>
          <p:cNvSpPr>
            <a:spLocks noGrp="1"/>
          </p:cNvSpPr>
          <p:nvPr>
            <p:ph type="title"/>
          </p:nvPr>
        </p:nvSpPr>
        <p:spPr>
          <a:xfrm>
            <a:off x="457200" y="0"/>
            <a:ext cx="8229600" cy="609600"/>
          </a:xfrm>
        </p:spPr>
        <p:txBody>
          <a:bodyPr/>
          <a:lstStyle/>
          <a:p>
            <a:r>
              <a:rPr lang="en-US" sz="3600" dirty="0" smtClean="0"/>
              <a:t>Cruise Stage Design</a:t>
            </a:r>
            <a:endParaRPr lang="en-US" sz="3600" dirty="0"/>
          </a:p>
        </p:txBody>
      </p:sp>
      <p:sp>
        <p:nvSpPr>
          <p:cNvPr id="5" name="TextBox 4"/>
          <p:cNvSpPr txBox="1"/>
          <p:nvPr/>
        </p:nvSpPr>
        <p:spPr>
          <a:xfrm>
            <a:off x="283185" y="3094380"/>
            <a:ext cx="1311964" cy="830997"/>
          </a:xfrm>
          <a:prstGeom prst="rect">
            <a:avLst/>
          </a:prstGeom>
          <a:noFill/>
        </p:spPr>
        <p:txBody>
          <a:bodyPr wrap="square" rtlCol="0">
            <a:spAutoFit/>
          </a:bodyPr>
          <a:lstStyle/>
          <a:p>
            <a:r>
              <a:rPr lang="en-US" sz="1600" dirty="0" smtClean="0"/>
              <a:t>E-HAWK Solar Panels</a:t>
            </a:r>
            <a:endParaRPr lang="en-US" sz="1600" dirty="0"/>
          </a:p>
        </p:txBody>
      </p:sp>
      <p:sp>
        <p:nvSpPr>
          <p:cNvPr id="6" name="TextBox 5"/>
          <p:cNvSpPr txBox="1"/>
          <p:nvPr/>
        </p:nvSpPr>
        <p:spPr>
          <a:xfrm>
            <a:off x="6447477" y="941807"/>
            <a:ext cx="2299085" cy="584776"/>
          </a:xfrm>
          <a:prstGeom prst="rect">
            <a:avLst/>
          </a:prstGeom>
          <a:noFill/>
        </p:spPr>
        <p:txBody>
          <a:bodyPr wrap="square" rtlCol="0">
            <a:spAutoFit/>
          </a:bodyPr>
          <a:lstStyle/>
          <a:p>
            <a:r>
              <a:rPr lang="en-US" sz="1600" dirty="0" smtClean="0"/>
              <a:t>PSC 8” </a:t>
            </a:r>
            <a:r>
              <a:rPr lang="en-US" sz="1600" dirty="0" err="1" smtClean="0"/>
              <a:t>Lightband</a:t>
            </a:r>
            <a:r>
              <a:rPr lang="en-US" sz="1600" dirty="0" smtClean="0"/>
              <a:t> Lower Separation </a:t>
            </a:r>
            <a:r>
              <a:rPr lang="en-US" sz="1600" dirty="0"/>
              <a:t>R</a:t>
            </a:r>
            <a:r>
              <a:rPr lang="en-US" sz="1600" dirty="0" smtClean="0"/>
              <a:t>ing</a:t>
            </a:r>
            <a:endParaRPr lang="en-US" sz="1600" dirty="0"/>
          </a:p>
        </p:txBody>
      </p:sp>
      <p:cxnSp>
        <p:nvCxnSpPr>
          <p:cNvPr id="7" name="Straight Arrow Connector 6"/>
          <p:cNvCxnSpPr>
            <a:stCxn id="6" idx="1"/>
          </p:cNvCxnSpPr>
          <p:nvPr/>
        </p:nvCxnSpPr>
        <p:spPr>
          <a:xfrm flipH="1">
            <a:off x="5761133" y="1234195"/>
            <a:ext cx="686344" cy="2054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73545" y="5006891"/>
            <a:ext cx="2285916" cy="584776"/>
          </a:xfrm>
          <a:prstGeom prst="rect">
            <a:avLst/>
          </a:prstGeom>
          <a:noFill/>
        </p:spPr>
        <p:txBody>
          <a:bodyPr wrap="square" rtlCol="0">
            <a:spAutoFit/>
          </a:bodyPr>
          <a:lstStyle/>
          <a:p>
            <a:r>
              <a:rPr lang="en-US" sz="1600" dirty="0" smtClean="0"/>
              <a:t>PSC 15” </a:t>
            </a:r>
            <a:r>
              <a:rPr lang="en-US" sz="1600" dirty="0" err="1" smtClean="0"/>
              <a:t>Lightband</a:t>
            </a:r>
            <a:r>
              <a:rPr lang="en-US" sz="1600" dirty="0" smtClean="0"/>
              <a:t> Upper Separation </a:t>
            </a:r>
            <a:r>
              <a:rPr lang="en-US" sz="1600" dirty="0"/>
              <a:t>R</a:t>
            </a:r>
            <a:r>
              <a:rPr lang="en-US" sz="1600" dirty="0" smtClean="0"/>
              <a:t>ing</a:t>
            </a:r>
            <a:endParaRPr lang="en-US" sz="1600" dirty="0"/>
          </a:p>
        </p:txBody>
      </p:sp>
      <p:cxnSp>
        <p:nvCxnSpPr>
          <p:cNvPr id="9" name="Straight Arrow Connector 8"/>
          <p:cNvCxnSpPr>
            <a:stCxn id="8" idx="3"/>
          </p:cNvCxnSpPr>
          <p:nvPr/>
        </p:nvCxnSpPr>
        <p:spPr>
          <a:xfrm flipV="1">
            <a:off x="2559461" y="4822225"/>
            <a:ext cx="922355" cy="4770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57200" y="685800"/>
            <a:ext cx="2057400" cy="830997"/>
          </a:xfrm>
          <a:prstGeom prst="rect">
            <a:avLst/>
          </a:prstGeom>
          <a:noFill/>
        </p:spPr>
        <p:txBody>
          <a:bodyPr wrap="square" rtlCol="0">
            <a:spAutoFit/>
          </a:bodyPr>
          <a:lstStyle/>
          <a:p>
            <a:r>
              <a:rPr lang="en-US" sz="1600" dirty="0" err="1"/>
              <a:t>Aerojet</a:t>
            </a:r>
            <a:r>
              <a:rPr lang="en-US" sz="1600" dirty="0"/>
              <a:t> </a:t>
            </a:r>
            <a:r>
              <a:rPr lang="en-US" sz="1600" dirty="0" err="1"/>
              <a:t>Rocketdyne</a:t>
            </a:r>
            <a:r>
              <a:rPr lang="en-US" sz="1600" dirty="0"/>
              <a:t> </a:t>
            </a:r>
            <a:r>
              <a:rPr lang="en-US" sz="1600" dirty="0" smtClean="0"/>
              <a:t>CHAMPS </a:t>
            </a:r>
            <a:r>
              <a:rPr lang="en-US" sz="1600" dirty="0"/>
              <a:t>Hydrazine Propulsion </a:t>
            </a:r>
            <a:r>
              <a:rPr lang="en-US" sz="1600" dirty="0" smtClean="0"/>
              <a:t>System</a:t>
            </a:r>
            <a:endParaRPr lang="en-US" sz="1600" dirty="0"/>
          </a:p>
        </p:txBody>
      </p:sp>
      <p:sp>
        <p:nvSpPr>
          <p:cNvPr id="15" name="TextBox 14"/>
          <p:cNvSpPr txBox="1"/>
          <p:nvPr/>
        </p:nvSpPr>
        <p:spPr>
          <a:xfrm>
            <a:off x="228600" y="4572000"/>
            <a:ext cx="2568231" cy="338554"/>
          </a:xfrm>
          <a:prstGeom prst="rect">
            <a:avLst/>
          </a:prstGeom>
          <a:noFill/>
        </p:spPr>
        <p:txBody>
          <a:bodyPr wrap="none" rtlCol="0">
            <a:spAutoFit/>
          </a:bodyPr>
          <a:lstStyle/>
          <a:p>
            <a:r>
              <a:rPr lang="en-US" sz="1600" dirty="0" smtClean="0"/>
              <a:t>Blue Canyon ACS System</a:t>
            </a:r>
            <a:endParaRPr lang="en-US" sz="1600" dirty="0"/>
          </a:p>
        </p:txBody>
      </p:sp>
      <p:cxnSp>
        <p:nvCxnSpPr>
          <p:cNvPr id="17" name="Straight Arrow Connector 16"/>
          <p:cNvCxnSpPr>
            <a:stCxn id="15" idx="3"/>
          </p:cNvCxnSpPr>
          <p:nvPr/>
        </p:nvCxnSpPr>
        <p:spPr>
          <a:xfrm flipV="1">
            <a:off x="2796831" y="4432853"/>
            <a:ext cx="950221" cy="3084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1219200" y="3417547"/>
            <a:ext cx="790201" cy="1638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14" idx="3"/>
          </p:cNvCxnSpPr>
          <p:nvPr/>
        </p:nvCxnSpPr>
        <p:spPr>
          <a:xfrm>
            <a:off x="2514600" y="1101299"/>
            <a:ext cx="1253242" cy="19880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669740" y="1737002"/>
            <a:ext cx="1325002" cy="338554"/>
          </a:xfrm>
          <a:prstGeom prst="rect">
            <a:avLst/>
          </a:prstGeom>
          <a:noFill/>
        </p:spPr>
        <p:txBody>
          <a:bodyPr wrap="none" rtlCol="0">
            <a:spAutoFit/>
          </a:bodyPr>
          <a:lstStyle/>
          <a:p>
            <a:r>
              <a:rPr lang="en-US" sz="1600" dirty="0" smtClean="0"/>
              <a:t>Iris v2 Radio</a:t>
            </a:r>
            <a:endParaRPr lang="en-US" sz="1600" dirty="0"/>
          </a:p>
        </p:txBody>
      </p:sp>
      <p:sp>
        <p:nvSpPr>
          <p:cNvPr id="27" name="TextBox 26"/>
          <p:cNvSpPr txBox="1"/>
          <p:nvPr/>
        </p:nvSpPr>
        <p:spPr>
          <a:xfrm>
            <a:off x="7391400" y="2286000"/>
            <a:ext cx="1416473" cy="830997"/>
          </a:xfrm>
          <a:prstGeom prst="rect">
            <a:avLst/>
          </a:prstGeom>
          <a:noFill/>
        </p:spPr>
        <p:txBody>
          <a:bodyPr wrap="none" rtlCol="0">
            <a:spAutoFit/>
          </a:bodyPr>
          <a:lstStyle/>
          <a:p>
            <a:r>
              <a:rPr lang="en-US" sz="1600" dirty="0" err="1"/>
              <a:t>GomSpace</a:t>
            </a:r>
            <a:r>
              <a:rPr lang="en-US" sz="1600" dirty="0"/>
              <a:t> </a:t>
            </a:r>
            <a:endParaRPr lang="en-US" sz="1600" dirty="0" smtClean="0"/>
          </a:p>
          <a:p>
            <a:r>
              <a:rPr lang="en-US" sz="1600" dirty="0" err="1" smtClean="0"/>
              <a:t>NanoCom</a:t>
            </a:r>
            <a:endParaRPr lang="en-US" sz="1600" dirty="0" smtClean="0"/>
          </a:p>
          <a:p>
            <a:r>
              <a:rPr lang="en-US" sz="1600" dirty="0" smtClean="0"/>
              <a:t>UHF Antenna</a:t>
            </a:r>
            <a:endParaRPr lang="en-US" sz="1600" dirty="0"/>
          </a:p>
        </p:txBody>
      </p:sp>
      <p:sp>
        <p:nvSpPr>
          <p:cNvPr id="28" name="TextBox 27"/>
          <p:cNvSpPr txBox="1"/>
          <p:nvPr/>
        </p:nvSpPr>
        <p:spPr>
          <a:xfrm>
            <a:off x="7620001" y="3276600"/>
            <a:ext cx="1524000" cy="584776"/>
          </a:xfrm>
          <a:prstGeom prst="rect">
            <a:avLst/>
          </a:prstGeom>
          <a:noFill/>
        </p:spPr>
        <p:txBody>
          <a:bodyPr wrap="square" rtlCol="0">
            <a:spAutoFit/>
          </a:bodyPr>
          <a:lstStyle/>
          <a:p>
            <a:r>
              <a:rPr lang="en-US" sz="1600" dirty="0" smtClean="0"/>
              <a:t>Vulcan UHF Transceiver</a:t>
            </a:r>
            <a:endParaRPr lang="en-US" sz="1600" dirty="0"/>
          </a:p>
        </p:txBody>
      </p:sp>
      <p:sp>
        <p:nvSpPr>
          <p:cNvPr id="29" name="TextBox 28"/>
          <p:cNvSpPr txBox="1"/>
          <p:nvPr/>
        </p:nvSpPr>
        <p:spPr>
          <a:xfrm>
            <a:off x="6817653" y="3874800"/>
            <a:ext cx="1519466" cy="338554"/>
          </a:xfrm>
          <a:prstGeom prst="rect">
            <a:avLst/>
          </a:prstGeom>
          <a:noFill/>
        </p:spPr>
        <p:txBody>
          <a:bodyPr wrap="none" rtlCol="0">
            <a:spAutoFit/>
          </a:bodyPr>
          <a:lstStyle/>
          <a:p>
            <a:r>
              <a:rPr lang="en-US" sz="1600" dirty="0" smtClean="0"/>
              <a:t>Patch Antenna</a:t>
            </a:r>
            <a:endParaRPr lang="en-US" sz="1600" dirty="0"/>
          </a:p>
        </p:txBody>
      </p:sp>
      <p:sp>
        <p:nvSpPr>
          <p:cNvPr id="30" name="TextBox 29"/>
          <p:cNvSpPr txBox="1"/>
          <p:nvPr/>
        </p:nvSpPr>
        <p:spPr>
          <a:xfrm>
            <a:off x="297717" y="2176046"/>
            <a:ext cx="2054970" cy="338554"/>
          </a:xfrm>
          <a:prstGeom prst="rect">
            <a:avLst/>
          </a:prstGeom>
          <a:noFill/>
        </p:spPr>
        <p:txBody>
          <a:bodyPr wrap="none" rtlCol="0">
            <a:spAutoFit/>
          </a:bodyPr>
          <a:lstStyle/>
          <a:p>
            <a:r>
              <a:rPr lang="en-US" sz="1600" dirty="0" smtClean="0"/>
              <a:t>Sphinx C&amp;DH Board</a:t>
            </a:r>
            <a:endParaRPr lang="en-US" sz="1600" dirty="0"/>
          </a:p>
        </p:txBody>
      </p:sp>
      <p:cxnSp>
        <p:nvCxnSpPr>
          <p:cNvPr id="34" name="Straight Arrow Connector 33"/>
          <p:cNvCxnSpPr>
            <a:stCxn id="30" idx="3"/>
          </p:cNvCxnSpPr>
          <p:nvPr/>
        </p:nvCxnSpPr>
        <p:spPr>
          <a:xfrm>
            <a:off x="2352687" y="2345323"/>
            <a:ext cx="1236553" cy="10272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228600" y="3962400"/>
            <a:ext cx="1863863" cy="584776"/>
          </a:xfrm>
          <a:prstGeom prst="rect">
            <a:avLst/>
          </a:prstGeom>
          <a:noFill/>
        </p:spPr>
        <p:txBody>
          <a:bodyPr wrap="square" rtlCol="0">
            <a:spAutoFit/>
          </a:bodyPr>
          <a:lstStyle/>
          <a:p>
            <a:r>
              <a:rPr lang="en-US" sz="1600" dirty="0" smtClean="0"/>
              <a:t>4x4 Patch Array Transmit Antenna</a:t>
            </a:r>
            <a:endParaRPr lang="en-US" sz="1600" dirty="0"/>
          </a:p>
        </p:txBody>
      </p:sp>
      <p:cxnSp>
        <p:nvCxnSpPr>
          <p:cNvPr id="38" name="Straight Arrow Connector 37"/>
          <p:cNvCxnSpPr>
            <a:stCxn id="37" idx="3"/>
          </p:cNvCxnSpPr>
          <p:nvPr/>
        </p:nvCxnSpPr>
        <p:spPr>
          <a:xfrm flipV="1">
            <a:off x="2092463" y="3835406"/>
            <a:ext cx="1259251" cy="4193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04065" y="1535037"/>
            <a:ext cx="3127078" cy="584776"/>
          </a:xfrm>
          <a:prstGeom prst="rect">
            <a:avLst/>
          </a:prstGeom>
          <a:noFill/>
        </p:spPr>
        <p:txBody>
          <a:bodyPr wrap="none" rtlCol="0">
            <a:spAutoFit/>
          </a:bodyPr>
          <a:lstStyle/>
          <a:p>
            <a:r>
              <a:rPr lang="en-US" sz="1600" dirty="0"/>
              <a:t>Space Dynamics Lab Pearl EPS</a:t>
            </a:r>
          </a:p>
          <a:p>
            <a:r>
              <a:rPr lang="en-US" sz="1600" dirty="0"/>
              <a:t>+  </a:t>
            </a:r>
            <a:r>
              <a:rPr lang="en-US" sz="1600" dirty="0" err="1"/>
              <a:t>NanoPower</a:t>
            </a:r>
            <a:r>
              <a:rPr lang="en-US" sz="1600" dirty="0"/>
              <a:t> BP4 battery pack</a:t>
            </a:r>
          </a:p>
        </p:txBody>
      </p:sp>
      <p:cxnSp>
        <p:nvCxnSpPr>
          <p:cNvPr id="43" name="Straight Arrow Connector 42"/>
          <p:cNvCxnSpPr>
            <a:stCxn id="42" idx="3"/>
          </p:cNvCxnSpPr>
          <p:nvPr/>
        </p:nvCxnSpPr>
        <p:spPr>
          <a:xfrm>
            <a:off x="3431143" y="1827425"/>
            <a:ext cx="494848" cy="11597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26" idx="1"/>
          </p:cNvCxnSpPr>
          <p:nvPr/>
        </p:nvCxnSpPr>
        <p:spPr>
          <a:xfrm flipH="1">
            <a:off x="5558402" y="1906279"/>
            <a:ext cx="1111338" cy="17909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27" idx="1"/>
          </p:cNvCxnSpPr>
          <p:nvPr/>
        </p:nvCxnSpPr>
        <p:spPr>
          <a:xfrm flipH="1">
            <a:off x="6629400" y="2701499"/>
            <a:ext cx="762000" cy="5751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29" idx="1"/>
          </p:cNvCxnSpPr>
          <p:nvPr/>
        </p:nvCxnSpPr>
        <p:spPr>
          <a:xfrm flipH="1">
            <a:off x="5558403" y="4044077"/>
            <a:ext cx="1259250" cy="133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a:stCxn id="28" idx="1"/>
          </p:cNvCxnSpPr>
          <p:nvPr/>
        </p:nvCxnSpPr>
        <p:spPr>
          <a:xfrm flipH="1" flipV="1">
            <a:off x="6096000" y="3505201"/>
            <a:ext cx="1524001" cy="637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28600" y="5791200"/>
            <a:ext cx="1980831" cy="369332"/>
          </a:xfrm>
          <a:prstGeom prst="rect">
            <a:avLst/>
          </a:prstGeom>
          <a:noFill/>
        </p:spPr>
        <p:txBody>
          <a:bodyPr wrap="none" rtlCol="0">
            <a:spAutoFit/>
          </a:bodyPr>
          <a:lstStyle/>
          <a:p>
            <a:r>
              <a:rPr lang="en-US" dirty="0" smtClean="0"/>
              <a:t>Total Mass: 18 kg</a:t>
            </a:r>
          </a:p>
        </p:txBody>
      </p:sp>
      <p:sp>
        <p:nvSpPr>
          <p:cNvPr id="35"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36" name="Picture 67" descr="fullblack"/>
          <p:cNvPicPr>
            <a:picLocks noChangeAspect="1" noChangeArrowheads="1"/>
          </p:cNvPicPr>
          <p:nvPr/>
        </p:nvPicPr>
        <p:blipFill>
          <a:blip r:embed="rId3"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656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2334"/>
            <a:ext cx="8229600" cy="409222"/>
          </a:xfrm>
        </p:spPr>
        <p:txBody>
          <a:bodyPr>
            <a:noAutofit/>
          </a:bodyPr>
          <a:lstStyle/>
          <a:p>
            <a:r>
              <a:rPr lang="en-US" sz="2400" dirty="0" smtClean="0"/>
              <a:t>Venus Probe Free-Flyer</a:t>
            </a:r>
            <a:endParaRPr lang="en-US" sz="3200" dirty="0"/>
          </a:p>
        </p:txBody>
      </p:sp>
      <p:graphicFrame>
        <p:nvGraphicFramePr>
          <p:cNvPr id="7" name="Table 6"/>
          <p:cNvGraphicFramePr>
            <a:graphicFrameLocks noGrp="1"/>
          </p:cNvGraphicFramePr>
          <p:nvPr>
            <p:extLst>
              <p:ext uri="{D42A27DB-BD31-4B8C-83A1-F6EECF244321}">
                <p14:modId xmlns:p14="http://schemas.microsoft.com/office/powerpoint/2010/main" val="4014569402"/>
              </p:ext>
            </p:extLst>
          </p:nvPr>
        </p:nvGraphicFramePr>
        <p:xfrm>
          <a:off x="457200" y="546996"/>
          <a:ext cx="8229600" cy="5973382"/>
        </p:xfrm>
        <a:graphic>
          <a:graphicData uri="http://schemas.openxmlformats.org/drawingml/2006/table">
            <a:tbl>
              <a:tblPr firstRow="1" bandRow="1">
                <a:tableStyleId>{5C22544A-7EE6-4342-B048-85BDC9FD1C3A}</a:tableStyleId>
              </a:tblPr>
              <a:tblGrid>
                <a:gridCol w="1701161"/>
                <a:gridCol w="6528439"/>
              </a:tblGrid>
              <a:tr h="324107">
                <a:tc gridSpan="2">
                  <a:txBody>
                    <a:bodyPr/>
                    <a:lstStyle/>
                    <a:p>
                      <a:pPr algn="ctr"/>
                      <a:r>
                        <a:rPr lang="en-US" sz="1600" dirty="0" smtClean="0"/>
                        <a:t>Key Technical</a:t>
                      </a:r>
                      <a:r>
                        <a:rPr lang="en-US" sz="1600" baseline="0" dirty="0" smtClean="0"/>
                        <a:t> Parameters</a:t>
                      </a:r>
                      <a:endParaRPr lang="en-US" sz="1600" dirty="0"/>
                    </a:p>
                  </a:txBody>
                  <a:tcPr/>
                </a:tc>
                <a:tc hMerge="1">
                  <a:txBody>
                    <a:bodyPr/>
                    <a:lstStyle/>
                    <a:p>
                      <a:endParaRPr lang="en-US" sz="1400" dirty="0"/>
                    </a:p>
                  </a:txBody>
                  <a:tcPr/>
                </a:tc>
              </a:tr>
              <a:tr h="251743">
                <a:tc>
                  <a:txBody>
                    <a:bodyPr/>
                    <a:lstStyle/>
                    <a:p>
                      <a:r>
                        <a:rPr lang="en-US" sz="1400" dirty="0" smtClean="0"/>
                        <a:t>Mass</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Probe Mass 22 kg; Cruise stage Mass 18 kg; Mass Margin</a:t>
                      </a:r>
                      <a:r>
                        <a:rPr lang="en-US" sz="1400" baseline="0" dirty="0" smtClean="0"/>
                        <a:t> 14 kg</a:t>
                      </a:r>
                      <a:endParaRPr lang="en-US" sz="1400" dirty="0" smtClean="0"/>
                    </a:p>
                  </a:txBody>
                  <a:tcPr/>
                </a:tc>
              </a:tr>
              <a:tr h="0">
                <a:tc>
                  <a:txBody>
                    <a:bodyPr/>
                    <a:lstStyle/>
                    <a:p>
                      <a:r>
                        <a:rPr lang="en-US" sz="1400" dirty="0" smtClean="0"/>
                        <a:t>Dimensions</a:t>
                      </a:r>
                      <a:endParaRPr lang="en-US" sz="1400" dirty="0"/>
                    </a:p>
                  </a:txBody>
                  <a:tcPr/>
                </a:tc>
                <a:tc>
                  <a:txBody>
                    <a:bodyPr/>
                    <a:lstStyle/>
                    <a:p>
                      <a:r>
                        <a:rPr lang="en-US" sz="1400" baseline="0" dirty="0" err="1" smtClean="0"/>
                        <a:t>Aeroshell</a:t>
                      </a:r>
                      <a:r>
                        <a:rPr lang="en-US" sz="1400" baseline="0" dirty="0" smtClean="0"/>
                        <a:t> is a 45-degree sphere cone; Diameter</a:t>
                      </a:r>
                      <a:r>
                        <a:rPr lang="en-US" sz="1400" dirty="0" smtClean="0"/>
                        <a:t> 60 cm;</a:t>
                      </a:r>
                      <a:r>
                        <a:rPr lang="en-US" sz="1400" baseline="0" dirty="0" smtClean="0"/>
                        <a:t> Cone radius 30 cm </a:t>
                      </a:r>
                      <a:endParaRPr lang="en-US" sz="1400" dirty="0"/>
                    </a:p>
                  </a:txBody>
                  <a:tcPr/>
                </a:tc>
              </a:tr>
              <a:tr h="308636">
                <a:tc>
                  <a:txBody>
                    <a:bodyPr/>
                    <a:lstStyle/>
                    <a:p>
                      <a:r>
                        <a:rPr lang="en-US" sz="1400" dirty="0" smtClean="0"/>
                        <a:t>Power</a:t>
                      </a:r>
                      <a:endParaRPr lang="en-US" sz="1400" dirty="0"/>
                    </a:p>
                  </a:txBody>
                  <a:tcPr/>
                </a:tc>
                <a:tc>
                  <a:txBody>
                    <a:bodyPr/>
                    <a:lstStyle/>
                    <a:p>
                      <a:r>
                        <a:rPr lang="en-US" sz="1400" dirty="0" smtClean="0"/>
                        <a:t>63 W BOL </a:t>
                      </a:r>
                      <a:r>
                        <a:rPr lang="en-US" sz="1400" dirty="0" err="1" smtClean="0"/>
                        <a:t>eHawk</a:t>
                      </a:r>
                      <a:r>
                        <a:rPr lang="en-US" sz="1400" dirty="0" smtClean="0"/>
                        <a:t> arrays on cruise stage (margin 43%); </a:t>
                      </a:r>
                      <a:r>
                        <a:rPr lang="en-US" sz="1400" dirty="0" smtClean="0">
                          <a:solidFill>
                            <a:schemeClr val="tx1"/>
                          </a:solidFill>
                        </a:rPr>
                        <a:t>28 V dc, 2W supplied to heater and battery charger prior to deployment; batteries supply 37 watt-hours </a:t>
                      </a:r>
                      <a:r>
                        <a:rPr lang="en-US" sz="1400" baseline="0" dirty="0" smtClean="0">
                          <a:solidFill>
                            <a:schemeClr val="tx1"/>
                          </a:solidFill>
                        </a:rPr>
                        <a:t>after release of probe</a:t>
                      </a:r>
                      <a:endParaRPr lang="en-US" sz="1400" dirty="0">
                        <a:solidFill>
                          <a:schemeClr val="tx1"/>
                        </a:solidFill>
                      </a:endParaRPr>
                    </a:p>
                  </a:txBody>
                  <a:tcPr/>
                </a:tc>
              </a:tr>
              <a:tr h="138654">
                <a:tc>
                  <a:txBody>
                    <a:bodyPr/>
                    <a:lstStyle/>
                    <a:p>
                      <a:r>
                        <a:rPr lang="en-US" sz="1400" dirty="0" smtClean="0"/>
                        <a:t>Instrument</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Mass 7.3</a:t>
                      </a:r>
                      <a:r>
                        <a:rPr lang="en-US" sz="1400" baseline="0" dirty="0" smtClean="0"/>
                        <a:t> kg; volume (incl. electronics) 4U</a:t>
                      </a:r>
                      <a:endParaRPr lang="en-US" sz="1400" dirty="0" smtClean="0"/>
                    </a:p>
                  </a:txBody>
                  <a:tcPr/>
                </a:tc>
              </a:tr>
              <a:tr h="195547">
                <a:tc>
                  <a:txBody>
                    <a:bodyPr/>
                    <a:lstStyle/>
                    <a:p>
                      <a:r>
                        <a:rPr lang="en-US" sz="1400" dirty="0" smtClean="0"/>
                        <a:t>Data Interface </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RS422, SPC, I2C, or GPIOs for command/telemetry; </a:t>
                      </a:r>
                      <a:r>
                        <a:rPr lang="en-US" sz="1400" dirty="0" err="1" smtClean="0"/>
                        <a:t>SpaceWire</a:t>
                      </a:r>
                      <a:r>
                        <a:rPr lang="en-US" sz="1400" dirty="0" smtClean="0"/>
                        <a:t> for data</a:t>
                      </a:r>
                    </a:p>
                  </a:txBody>
                  <a:tcPr/>
                </a:tc>
              </a:tr>
              <a:tr h="252440">
                <a:tc>
                  <a:txBody>
                    <a:bodyPr/>
                    <a:lstStyle/>
                    <a:p>
                      <a:r>
                        <a:rPr lang="en-US" sz="1400" dirty="0" smtClean="0"/>
                        <a:t>Thermal</a:t>
                      </a:r>
                      <a:endParaRPr lang="en-US" sz="1400" dirty="0"/>
                    </a:p>
                  </a:txBody>
                  <a:tcPr/>
                </a:tc>
                <a:tc>
                  <a:txBody>
                    <a:bodyPr/>
                    <a:lstStyle/>
                    <a:p>
                      <a:r>
                        <a:rPr lang="en-US" sz="1400" dirty="0" smtClean="0">
                          <a:solidFill>
                            <a:srgbClr val="000000"/>
                          </a:solidFill>
                        </a:rPr>
                        <a:t>Max heat load on probe is &gt;9200 J/cm2</a:t>
                      </a:r>
                    </a:p>
                  </a:txBody>
                  <a:tcPr/>
                </a:tc>
              </a:tr>
              <a:tr h="324107">
                <a:tc>
                  <a:txBody>
                    <a:bodyPr/>
                    <a:lstStyle/>
                    <a:p>
                      <a:r>
                        <a:rPr lang="en-US" sz="1400" dirty="0" smtClean="0"/>
                        <a:t>Data Volume/rate</a:t>
                      </a:r>
                      <a:endParaRPr lang="en-US" sz="1400" dirty="0"/>
                    </a:p>
                  </a:txBody>
                  <a:tcPr/>
                </a:tc>
                <a:tc>
                  <a:txBody>
                    <a:bodyPr/>
                    <a:lstStyle/>
                    <a:p>
                      <a:r>
                        <a:rPr lang="en-US" sz="1400" dirty="0" smtClean="0"/>
                        <a:t>16 Mb;</a:t>
                      </a:r>
                      <a:r>
                        <a:rPr lang="en-US" sz="1400" baseline="0" dirty="0" smtClean="0"/>
                        <a:t> </a:t>
                      </a:r>
                      <a:r>
                        <a:rPr lang="en-US" sz="1400" baseline="0" dirty="0" err="1" smtClean="0"/>
                        <a:t>crosslinked</a:t>
                      </a:r>
                      <a:r>
                        <a:rPr lang="en-US" sz="1400" baseline="0" dirty="0" smtClean="0"/>
                        <a:t>  over UHF 60 kbps link for 5 minutes; X-band return to Earth via 34 m DSN station over ~ 9 hours</a:t>
                      </a:r>
                      <a:endParaRPr lang="en-US" sz="1400" dirty="0"/>
                    </a:p>
                  </a:txBody>
                  <a:tcPr/>
                </a:tc>
              </a:tr>
              <a:tr h="291204">
                <a:tc>
                  <a:txBody>
                    <a:bodyPr/>
                    <a:lstStyle/>
                    <a:p>
                      <a:r>
                        <a:rPr lang="en-US" sz="1400" dirty="0" smtClean="0"/>
                        <a:t>Range for </a:t>
                      </a:r>
                      <a:r>
                        <a:rPr lang="en-US" sz="1400" dirty="0" err="1" smtClean="0"/>
                        <a:t>comms</a:t>
                      </a:r>
                      <a:r>
                        <a:rPr lang="en-US" sz="1400" dirty="0" smtClean="0"/>
                        <a:t> </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Communication between carrier and probe at ranges &lt; 1310 km</a:t>
                      </a:r>
                    </a:p>
                  </a:txBody>
                  <a:tcPr/>
                </a:tc>
              </a:tr>
              <a:tr h="324107">
                <a:tc>
                  <a:txBody>
                    <a:bodyPr/>
                    <a:lstStyle/>
                    <a:p>
                      <a:r>
                        <a:rPr lang="en-US" sz="1400" dirty="0" smtClean="0"/>
                        <a:t>Mechanical</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err="1" smtClean="0"/>
                        <a:t>Lightband</a:t>
                      </a:r>
                      <a:r>
                        <a:rPr lang="en-US" sz="1400" dirty="0" smtClean="0"/>
                        <a:t> COTS </a:t>
                      </a:r>
                      <a:r>
                        <a:rPr lang="en-US" sz="1400" dirty="0" err="1" smtClean="0"/>
                        <a:t>deployer</a:t>
                      </a:r>
                      <a:r>
                        <a:rPr lang="en-US" sz="1400" dirty="0" smtClean="0"/>
                        <a:t> used</a:t>
                      </a:r>
                    </a:p>
                  </a:txBody>
                  <a:tcPr/>
                </a:tc>
              </a:tr>
              <a:tr h="324107">
                <a:tc>
                  <a:txBody>
                    <a:bodyPr/>
                    <a:lstStyle/>
                    <a:p>
                      <a:r>
                        <a:rPr lang="en-US" sz="1400" dirty="0" smtClean="0"/>
                        <a:t>Payload</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Ultra-compact </a:t>
                      </a:r>
                      <a:r>
                        <a:rPr lang="en-US" sz="1400" dirty="0" err="1" smtClean="0"/>
                        <a:t>Quadrupole</a:t>
                      </a:r>
                      <a:r>
                        <a:rPr lang="en-US" sz="1400" dirty="0" smtClean="0"/>
                        <a:t> Ion Trap Mass Spectrometer (QITMS)</a:t>
                      </a:r>
                    </a:p>
                  </a:txBody>
                  <a:tcPr/>
                </a:tc>
              </a:tr>
              <a:tr h="324107">
                <a:tc>
                  <a:txBody>
                    <a:bodyPr/>
                    <a:lstStyle/>
                    <a:p>
                      <a:r>
                        <a:rPr lang="en-US" sz="1400" dirty="0" err="1" smtClean="0"/>
                        <a:t>CubeSat</a:t>
                      </a:r>
                      <a:r>
                        <a:rPr lang="en-US" sz="1400" dirty="0" smtClean="0"/>
                        <a:t> Avionics</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Radiation tolerant Sphinx C&amp;DH; Blue Canyon ACS</a:t>
                      </a:r>
                    </a:p>
                  </a:txBody>
                  <a:tcPr/>
                </a:tc>
              </a:tr>
              <a:tr h="550982">
                <a:tc>
                  <a:txBody>
                    <a:bodyPr/>
                    <a:lstStyle/>
                    <a:p>
                      <a:r>
                        <a:rPr lang="en-US" sz="1400" dirty="0" smtClean="0"/>
                        <a:t>Deployment</a:t>
                      </a:r>
                      <a:r>
                        <a:rPr lang="en-US" sz="1400" baseline="0" dirty="0" smtClean="0"/>
                        <a:t> </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On approach</a:t>
                      </a:r>
                      <a:r>
                        <a:rPr lang="en-US" sz="1400" baseline="0" dirty="0" smtClean="0">
                          <a:solidFill>
                            <a:schemeClr val="tx1"/>
                          </a:solidFill>
                        </a:rPr>
                        <a:t>, spin up to 10 rpm, then release probe with -1.25 m/s Delta-V; Cruise stage then executes 10 m/s divert maneuver for flyby</a:t>
                      </a:r>
                      <a:endParaRPr lang="en-US" sz="1400" dirty="0" smtClean="0">
                        <a:solidFill>
                          <a:schemeClr val="tx1"/>
                        </a:solidFill>
                      </a:endParaRPr>
                    </a:p>
                  </a:txBody>
                  <a:tcPr/>
                </a:tc>
              </a:tr>
              <a:tr h="324107">
                <a:tc>
                  <a:txBody>
                    <a:bodyPr/>
                    <a:lstStyle/>
                    <a:p>
                      <a:r>
                        <a:rPr lang="en-US" sz="1400" dirty="0" err="1" smtClean="0"/>
                        <a:t>Aeropass</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Minimum Altitude is</a:t>
                      </a:r>
                      <a:r>
                        <a:rPr lang="en-US" sz="1400" baseline="0" dirty="0" smtClean="0"/>
                        <a:t> less than or equal to 120 km; duration 3-4 </a:t>
                      </a:r>
                      <a:r>
                        <a:rPr lang="en-US" sz="1400" baseline="0" dirty="0" err="1" smtClean="0"/>
                        <a:t>mins</a:t>
                      </a:r>
                      <a:r>
                        <a:rPr lang="en-US" sz="1400" baseline="0" dirty="0" smtClean="0"/>
                        <a:t>; </a:t>
                      </a:r>
                      <a:r>
                        <a:rPr lang="en-US" sz="1400" baseline="0" dirty="0" err="1" smtClean="0"/>
                        <a:t>lat</a:t>
                      </a:r>
                      <a:r>
                        <a:rPr lang="en-US" sz="1400" baseline="0" dirty="0" smtClean="0"/>
                        <a:t>/long -11/-71 </a:t>
                      </a:r>
                      <a:r>
                        <a:rPr lang="en-US" sz="1400" baseline="0" dirty="0" err="1" smtClean="0"/>
                        <a:t>deg</a:t>
                      </a:r>
                      <a:r>
                        <a:rPr lang="en-US" sz="1400" baseline="0" dirty="0" smtClean="0"/>
                        <a:t>; entry angle ~ 7 </a:t>
                      </a:r>
                      <a:r>
                        <a:rPr lang="en-US" sz="1400" baseline="0" dirty="0" err="1" smtClean="0"/>
                        <a:t>deg</a:t>
                      </a:r>
                      <a:endParaRPr lang="en-US" sz="1400" dirty="0" smtClean="0"/>
                    </a:p>
                  </a:txBody>
                  <a:tcPr/>
                </a:tc>
              </a:tr>
              <a:tr h="295818">
                <a:tc>
                  <a:txBody>
                    <a:bodyPr/>
                    <a:lstStyle/>
                    <a:p>
                      <a:r>
                        <a:rPr lang="en-US" sz="1400" dirty="0" smtClean="0"/>
                        <a:t>Environmental</a:t>
                      </a:r>
                      <a:r>
                        <a:rPr lang="en-US" sz="1400" baseline="0" dirty="0" smtClean="0"/>
                        <a:t> Conditions</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11 km/sec velocity at entry, density &lt;10</a:t>
                      </a:r>
                      <a:r>
                        <a:rPr lang="en-US" sz="1400" baseline="30000" dirty="0" smtClean="0"/>
                        <a:t>-6 </a:t>
                      </a:r>
                      <a:r>
                        <a:rPr lang="en-US" sz="1400" dirty="0" smtClean="0"/>
                        <a:t>kg/m</a:t>
                      </a:r>
                      <a:r>
                        <a:rPr lang="en-US" sz="1400" baseline="30000" dirty="0" smtClean="0"/>
                        <a:t>3</a:t>
                      </a:r>
                      <a:r>
                        <a:rPr lang="en-US" sz="1400" dirty="0" smtClean="0"/>
                        <a:t>; </a:t>
                      </a:r>
                      <a:r>
                        <a:rPr lang="en-US" sz="1400" dirty="0" smtClean="0">
                          <a:solidFill>
                            <a:schemeClr val="tx1"/>
                          </a:solidFill>
                        </a:rPr>
                        <a:t>max heating rate</a:t>
                      </a:r>
                      <a:r>
                        <a:rPr lang="en-US" sz="1400" baseline="0" dirty="0" smtClean="0">
                          <a:solidFill>
                            <a:schemeClr val="tx1"/>
                          </a:solidFill>
                        </a:rPr>
                        <a:t> </a:t>
                      </a:r>
                      <a:r>
                        <a:rPr lang="en-US" sz="1400" dirty="0" smtClean="0">
                          <a:solidFill>
                            <a:schemeClr val="tx1"/>
                          </a:solidFill>
                        </a:rPr>
                        <a:t>150 W/cm</a:t>
                      </a:r>
                      <a:r>
                        <a:rPr lang="en-US" sz="1400" baseline="30000" dirty="0" smtClean="0">
                          <a:solidFill>
                            <a:schemeClr val="tx1"/>
                          </a:solidFill>
                        </a:rPr>
                        <a:t>2</a:t>
                      </a:r>
                      <a:r>
                        <a:rPr lang="en-US" sz="1400" dirty="0" smtClean="0">
                          <a:solidFill>
                            <a:srgbClr val="FF0000"/>
                          </a:solidFill>
                        </a:rPr>
                        <a:t>, </a:t>
                      </a:r>
                    </a:p>
                  </a:txBody>
                  <a:tcPr/>
                </a:tc>
              </a:tr>
            </a:tbl>
          </a:graphicData>
        </a:graphic>
      </p:graphicFrame>
      <p:sp>
        <p:nvSpPr>
          <p:cNvPr id="2" name="Slide Number Placeholder 1"/>
          <p:cNvSpPr>
            <a:spLocks noGrp="1"/>
          </p:cNvSpPr>
          <p:nvPr>
            <p:ph type="sldNum" sz="quarter" idx="12"/>
          </p:nvPr>
        </p:nvSpPr>
        <p:spPr/>
        <p:txBody>
          <a:bodyPr/>
          <a:lstStyle/>
          <a:p>
            <a:fld id="{D3A441E1-7660-5446-958B-172F830B98E2}" type="slidenum">
              <a:rPr lang="en-US" smtClean="0"/>
              <a:t>19</a:t>
            </a:fld>
            <a:endParaRPr lang="en-US"/>
          </a:p>
        </p:txBody>
      </p:sp>
      <p:sp>
        <p:nvSpPr>
          <p:cNvPr id="5" name="Footer Placeholder 3"/>
          <p:cNvSpPr>
            <a:spLocks noGrp="1"/>
          </p:cNvSpPr>
          <p:nvPr>
            <p:ph type="ftr" sz="quarter" idx="11"/>
          </p:nvPr>
        </p:nvSpPr>
        <p:spPr>
          <a:xfrm>
            <a:off x="2819400" y="6444192"/>
            <a:ext cx="3962400" cy="413808"/>
          </a:xfrm>
        </p:spPr>
        <p:txBody>
          <a:bodyPr/>
          <a:lstStyle/>
          <a:p>
            <a:r>
              <a:rPr lang="en-US" sz="1200" dirty="0" smtClean="0"/>
              <a:t>© 2015 California Institute of Technology. U.S. Government sponsorship acknowledged.</a:t>
            </a:r>
            <a:endParaRPr lang="en-US" sz="1200" dirty="0"/>
          </a:p>
        </p:txBody>
      </p:sp>
    </p:spTree>
    <p:extLst>
      <p:ext uri="{BB962C8B-B14F-4D97-AF65-F5344CB8AC3E}">
        <p14:creationId xmlns:p14="http://schemas.microsoft.com/office/powerpoint/2010/main" val="5871391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1176" y="304800"/>
            <a:ext cx="3962400" cy="685799"/>
          </a:xfrm>
          <a:solidFill>
            <a:schemeClr val="accent1">
              <a:lumMod val="20000"/>
              <a:lumOff val="80000"/>
            </a:schemeClr>
          </a:solidFill>
          <a:ln w="31750">
            <a:solidFill>
              <a:srgbClr val="0070C0"/>
            </a:solidFill>
          </a:ln>
        </p:spPr>
        <p:txBody>
          <a:bodyPr>
            <a:normAutofit/>
          </a:bodyPr>
          <a:lstStyle/>
          <a:p>
            <a:r>
              <a:rPr lang="en-US" sz="3200" b="1" dirty="0" smtClean="0">
                <a:solidFill>
                  <a:srgbClr val="0070C0"/>
                </a:solidFill>
              </a:rPr>
              <a:t>Conclusions</a:t>
            </a:r>
            <a:endParaRPr lang="en-US" sz="3200" b="1" dirty="0">
              <a:solidFill>
                <a:srgbClr val="0070C0"/>
              </a:solidFill>
            </a:endParaRPr>
          </a:p>
        </p:txBody>
      </p:sp>
      <p:sp>
        <p:nvSpPr>
          <p:cNvPr id="4" name="TextBox 3"/>
          <p:cNvSpPr txBox="1"/>
          <p:nvPr/>
        </p:nvSpPr>
        <p:spPr>
          <a:xfrm>
            <a:off x="381000" y="1600200"/>
            <a:ext cx="8458200" cy="4401204"/>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smtClean="0"/>
              <a:t>A free-flying </a:t>
            </a:r>
            <a:r>
              <a:rPr lang="en-US" sz="2400" dirty="0" err="1" smtClean="0"/>
              <a:t>SmallSat</a:t>
            </a:r>
            <a:r>
              <a:rPr lang="en-US" sz="2400" dirty="0" smtClean="0"/>
              <a:t> probe with mass &lt; 55 kg could deliver high-priority science at Venus for a fraction of the cost of a conventional Discovery mission</a:t>
            </a:r>
          </a:p>
          <a:p>
            <a:pPr marL="342900" indent="-342900">
              <a:spcAft>
                <a:spcPts val="1200"/>
              </a:spcAft>
              <a:buFont typeface="Arial" panose="020B0604020202020204" pitchFamily="34" charset="0"/>
              <a:buChar char="•"/>
            </a:pPr>
            <a:r>
              <a:rPr lang="en-US" sz="2400" dirty="0" smtClean="0"/>
              <a:t>Same approach could be adapted to other environments: Titan’s atmosphere, Enceladus’ plume, possible plume at Europa, … </a:t>
            </a:r>
          </a:p>
          <a:p>
            <a:pPr marL="342900" indent="-342900">
              <a:spcAft>
                <a:spcPts val="1200"/>
              </a:spcAft>
              <a:buFont typeface="Arial" panose="020B0604020202020204" pitchFamily="34" charset="0"/>
              <a:buChar char="•"/>
            </a:pPr>
            <a:endParaRPr lang="en-US" sz="2400" dirty="0" smtClean="0"/>
          </a:p>
          <a:p>
            <a:pPr marL="342900" indent="-342900">
              <a:spcAft>
                <a:spcPts val="1200"/>
              </a:spcAft>
              <a:buFont typeface="Arial" panose="020B0604020202020204" pitchFamily="34" charset="0"/>
              <a:buChar char="•"/>
            </a:pPr>
            <a:r>
              <a:rPr lang="en-US" sz="2400" dirty="0"/>
              <a:t>The authors would like to thank Team </a:t>
            </a:r>
            <a:r>
              <a:rPr lang="en-US" sz="2400" dirty="0" err="1"/>
              <a:t>Xc</a:t>
            </a:r>
            <a:r>
              <a:rPr lang="en-US" sz="2400" dirty="0"/>
              <a:t> for their help in advancing the maturity of this concept</a:t>
            </a:r>
          </a:p>
          <a:p>
            <a:pPr marL="342900" indent="-342900">
              <a:spcAft>
                <a:spcPts val="1200"/>
              </a:spcAft>
              <a:buFont typeface="Arial" panose="020B0604020202020204" pitchFamily="34" charset="0"/>
              <a:buChar char="•"/>
            </a:pPr>
            <a:endParaRPr lang="en-US" sz="2400" dirty="0" smtClean="0"/>
          </a:p>
        </p:txBody>
      </p:sp>
      <p:sp>
        <p:nvSpPr>
          <p:cNvPr id="5" name="Footer Placeholder 3"/>
          <p:cNvSpPr>
            <a:spLocks noGrp="1"/>
          </p:cNvSpPr>
          <p:nvPr>
            <p:ph type="ftr" sz="quarter" idx="11"/>
          </p:nvPr>
        </p:nvSpPr>
        <p:spPr>
          <a:xfrm>
            <a:off x="2819400" y="6400800"/>
            <a:ext cx="3962400" cy="413808"/>
          </a:xfrm>
        </p:spPr>
        <p:txBody>
          <a:bodyPr/>
          <a:lstStyle/>
          <a:p>
            <a:r>
              <a:rPr lang="en-US" sz="1200" dirty="0" smtClean="0"/>
              <a:t>© 2015 California Institute of Technology. U.S. Government sponsorship acknowledged.</a:t>
            </a:r>
            <a:endParaRPr lang="en-US" sz="1200" dirty="0"/>
          </a:p>
        </p:txBody>
      </p:sp>
      <p:pic>
        <p:nvPicPr>
          <p:cNvPr id="6" name="Picture 67" descr="fullblack"/>
          <p:cNvPicPr>
            <a:picLocks noChangeAspect="1" noChangeArrowheads="1"/>
          </p:cNvPicPr>
          <p:nvPr/>
        </p:nvPicPr>
        <p:blipFill>
          <a:blip r:embed="rId2" cstate="print">
            <a:extLst>
              <a:ext uri="{28A0092B-C50C-407E-A947-70E740481C1C}">
                <a14:useLocalDpi xmlns:a14="http://schemas.microsoft.com/office/drawing/2010/main"/>
              </a:ext>
            </a:extLst>
          </a:blip>
          <a:srcRect l="21315" t="17621" r="14940" b="15419"/>
          <a:stretch>
            <a:fillRect/>
          </a:stretch>
        </p:blipFill>
        <p:spPr bwMode="auto">
          <a:xfrm>
            <a:off x="8255483" y="28317"/>
            <a:ext cx="916781" cy="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1111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10317</TotalTime>
  <Words>1603</Words>
  <Application>Microsoft Macintosh PowerPoint</Application>
  <PresentationFormat>On-screen Show (4:3)</PresentationFormat>
  <Paragraphs>244</Paragraphs>
  <Slides>20</Slides>
  <Notes>4</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Office Theme</vt:lpstr>
      <vt:lpstr>Default Design</vt:lpstr>
      <vt:lpstr>1_Default Design</vt:lpstr>
      <vt:lpstr>Sampling Venus’ atmosphere with a low-cost, free-flying Smallsat probe mission concept Tony Freeman, Christophe Sotin, Murray Darrach, John Baker Jet Propulsion Laboratory  April 2016</vt:lpstr>
      <vt:lpstr>Goal I: Atmospheric formation, evolution and climate history</vt:lpstr>
      <vt:lpstr>Noble gases are tracers of the evolution of planets </vt:lpstr>
      <vt:lpstr>Mission-Level ConOps</vt:lpstr>
      <vt:lpstr>L/V + Trajectory</vt:lpstr>
      <vt:lpstr>Near-Venus ConOps</vt:lpstr>
      <vt:lpstr>Atmospheric Entry Conditions</vt:lpstr>
      <vt:lpstr>Density profile</vt:lpstr>
      <vt:lpstr>Mission Design</vt:lpstr>
      <vt:lpstr>Mission Design</vt:lpstr>
      <vt:lpstr>Mission Design</vt:lpstr>
      <vt:lpstr>Design Configuration</vt:lpstr>
      <vt:lpstr>PowerPoint Presentation</vt:lpstr>
      <vt:lpstr>Instrument Requirements vs. Performance</vt:lpstr>
      <vt:lpstr>Design Summary - Probe</vt:lpstr>
      <vt:lpstr>Probe Design</vt:lpstr>
      <vt:lpstr>Probe Thermal Design</vt:lpstr>
      <vt:lpstr>Cruise Stage Design</vt:lpstr>
      <vt:lpstr>Venus Probe Free-Flyer</vt:lpstr>
      <vt:lpstr>Conclusions</vt:lpstr>
    </vt:vector>
  </TitlesOfParts>
  <Company>JPL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Interior structure and dynamics</dc:title>
  <dc:creator>Sotin, Christophe (3227)</dc:creator>
  <cp:lastModifiedBy>Anthony Freeman</cp:lastModifiedBy>
  <cp:revision>153</cp:revision>
  <dcterms:created xsi:type="dcterms:W3CDTF">2012-06-04T13:57:28Z</dcterms:created>
  <dcterms:modified xsi:type="dcterms:W3CDTF">2016-04-18T12:45:33Z</dcterms:modified>
</cp:coreProperties>
</file>