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68" r:id="rId3"/>
    <p:sldId id="269" r:id="rId4"/>
    <p:sldId id="264" r:id="rId5"/>
    <p:sldId id="265" r:id="rId6"/>
    <p:sldId id="262" r:id="rId7"/>
    <p:sldId id="263" r:id="rId8"/>
    <p:sldId id="267" r:id="rId9"/>
    <p:sldId id="261" r:id="rId10"/>
    <p:sldId id="259" r:id="rId11"/>
    <p:sldId id="260" r:id="rId12"/>
    <p:sldId id="271" r:id="rId13"/>
    <p:sldId id="272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29EE-6AA6-41D3-9E0B-5990A301BC7E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8E4EF-D28A-4CCA-8582-523340B9B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6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7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62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30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296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91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4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47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98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70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22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09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3BC9D0-5D57-4157-AC52-43377BFAC4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2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5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065C88B-7B0E-4093-A7C9-A98396973EF1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1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19063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524001" y="119063"/>
            <a:ext cx="533400" cy="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357" y="74397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84" y="-18418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5206191" y="256311"/>
            <a:ext cx="251270" cy="2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6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0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6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0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2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9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6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7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06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499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26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3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11874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tm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113743"/>
            <a:ext cx="8382000" cy="715057"/>
          </a:xfrm>
        </p:spPr>
        <p:txBody>
          <a:bodyPr/>
          <a:lstStyle/>
          <a:p>
            <a:r>
              <a:rPr lang="en-US" dirty="0"/>
              <a:t>Devil’s LOGIC: Mission Description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746" y="2089786"/>
            <a:ext cx="6346030" cy="4463414"/>
          </a:xfrm>
        </p:spPr>
        <p:txBody>
          <a:bodyPr/>
          <a:lstStyle/>
          <a:p>
            <a:r>
              <a:rPr lang="en-US" sz="2400" dirty="0">
                <a:ea typeface="ＭＳ Ｐゴシック" charset="0"/>
                <a:cs typeface="Arial" charset="0"/>
              </a:rPr>
              <a:t>6U CubeSat </a:t>
            </a:r>
          </a:p>
          <a:p>
            <a:r>
              <a:rPr lang="en-US" sz="2400" dirty="0">
                <a:ea typeface="ＭＳ Ｐゴシック" charset="0"/>
                <a:cs typeface="Arial" charset="0"/>
              </a:rPr>
              <a:t>Hosted payload mission to </a:t>
            </a:r>
            <a:r>
              <a:rPr lang="en-US" sz="2400" dirty="0" err="1">
                <a:ea typeface="ＭＳ Ｐゴシック" charset="0"/>
                <a:cs typeface="Arial" charset="0"/>
              </a:rPr>
              <a:t>Phobos</a:t>
            </a:r>
            <a:endParaRPr lang="en-US" sz="2400" dirty="0">
              <a:ea typeface="ＭＳ Ｐゴシック" charset="0"/>
              <a:cs typeface="Arial" charset="0"/>
            </a:endParaRPr>
          </a:p>
          <a:p>
            <a:pPr lvl="1"/>
            <a:r>
              <a:rPr lang="en-US" sz="2000" dirty="0">
                <a:ea typeface="ＭＳ Ｐゴシック" charset="0"/>
                <a:cs typeface="Arial" charset="0"/>
              </a:rPr>
              <a:t>Nominal Launch: Mars 2020</a:t>
            </a:r>
          </a:p>
          <a:p>
            <a:r>
              <a:rPr lang="en-US" sz="2400" dirty="0">
                <a:ea typeface="ＭＳ Ｐゴシック" charset="0"/>
                <a:cs typeface="Arial" charset="0"/>
              </a:rPr>
              <a:t>Thermal and visible camera payload</a:t>
            </a:r>
          </a:p>
          <a:p>
            <a:r>
              <a:rPr lang="en-US" sz="2400" dirty="0">
                <a:ea typeface="ＭＳ Ｐゴシック" charset="0"/>
                <a:cs typeface="Arial" charset="0"/>
              </a:rPr>
              <a:t>2 year mission life</a:t>
            </a:r>
          </a:p>
          <a:p>
            <a:pPr lvl="1"/>
            <a:r>
              <a:rPr lang="en-US" sz="2000" dirty="0">
                <a:ea typeface="ＭＳ Ｐゴシック" charset="0"/>
                <a:cs typeface="Arial" charset="0"/>
              </a:rPr>
              <a:t>Potential for extended mission (3 years)</a:t>
            </a:r>
          </a:p>
          <a:p>
            <a:r>
              <a:rPr lang="en-US" sz="2400" dirty="0">
                <a:ea typeface="ＭＳ Ｐゴシック" charset="0"/>
                <a:cs typeface="Arial" charset="0"/>
              </a:rPr>
              <a:t>Impulsive maneuver for Mars capture</a:t>
            </a:r>
          </a:p>
          <a:p>
            <a:r>
              <a:rPr lang="en-US" sz="2400" dirty="0">
                <a:ea typeface="ＭＳ Ｐゴシック" charset="0"/>
                <a:cs typeface="Arial" charset="0"/>
              </a:rPr>
              <a:t>7 month science mission studying </a:t>
            </a:r>
            <a:r>
              <a:rPr lang="en-US" sz="2400" dirty="0" err="1">
                <a:ea typeface="ＭＳ Ｐゴシック" charset="0"/>
                <a:cs typeface="Arial" charset="0"/>
              </a:rPr>
              <a:t>Phobos</a:t>
            </a:r>
            <a:endParaRPr lang="en-US" sz="2400" dirty="0">
              <a:ea typeface="ＭＳ Ｐゴシック" charset="0"/>
              <a:cs typeface="Arial" charset="0"/>
            </a:endParaRPr>
          </a:p>
          <a:p>
            <a:pPr lvl="1"/>
            <a:r>
              <a:rPr lang="en-US" sz="1800" dirty="0">
                <a:ea typeface="ＭＳ Ｐゴシック" charset="0"/>
                <a:cs typeface="Arial" charset="0"/>
              </a:rPr>
              <a:t>15+  flyby’s achievable within 7 months</a:t>
            </a:r>
          </a:p>
          <a:p>
            <a:pPr lvl="1"/>
            <a:r>
              <a:rPr lang="en-US" sz="1800" dirty="0">
                <a:ea typeface="ＭＳ Ｐゴシック" charset="0"/>
                <a:cs typeface="Arial" charset="0"/>
              </a:rPr>
              <a:t>Minimum of 5 flyby’s for science mission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01" y="1809390"/>
            <a:ext cx="2731907" cy="219089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324" y="4012004"/>
            <a:ext cx="2712984" cy="2667000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83730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895" y="885143"/>
            <a:ext cx="8382000" cy="715057"/>
          </a:xfrm>
        </p:spPr>
        <p:txBody>
          <a:bodyPr/>
          <a:lstStyle/>
          <a:p>
            <a:r>
              <a:rPr lang="en-US" dirty="0"/>
              <a:t>Concept of Operations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082"/>
          <a:stretch/>
        </p:blipFill>
        <p:spPr bwMode="auto">
          <a:xfrm>
            <a:off x="457200" y="1447800"/>
            <a:ext cx="819244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18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8889" y="1001502"/>
            <a:ext cx="4771022" cy="715057"/>
          </a:xfrm>
        </p:spPr>
        <p:txBody>
          <a:bodyPr/>
          <a:lstStyle/>
          <a:p>
            <a:r>
              <a:rPr lang="en-US" dirty="0"/>
              <a:t>LOGIC Section 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75" r="1368"/>
          <a:stretch/>
        </p:blipFill>
        <p:spPr>
          <a:xfrm>
            <a:off x="2667000" y="1615439"/>
            <a:ext cx="6400800" cy="516636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5" name="TextBox 14"/>
          <p:cNvSpPr txBox="1"/>
          <p:nvPr/>
        </p:nvSpPr>
        <p:spPr>
          <a:xfrm>
            <a:off x="58802" y="3724870"/>
            <a:ext cx="28607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JPL IRIS V2 X-Band Radio</a:t>
            </a:r>
          </a:p>
          <a:p>
            <a:r>
              <a:rPr lang="en-US" b="1" dirty="0" err="1">
                <a:solidFill>
                  <a:schemeClr val="bg2"/>
                </a:solidFill>
              </a:rPr>
              <a:t>SpaceCube</a:t>
            </a:r>
            <a:r>
              <a:rPr lang="en-US" b="1" dirty="0">
                <a:solidFill>
                  <a:schemeClr val="bg2"/>
                </a:solidFill>
              </a:rPr>
              <a:t> MINI CPU</a:t>
            </a:r>
          </a:p>
          <a:p>
            <a:r>
              <a:rPr lang="en-US" b="1" dirty="0">
                <a:solidFill>
                  <a:schemeClr val="bg2"/>
                </a:solidFill>
              </a:rPr>
              <a:t>Blue Canyon Tech EPS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1591943"/>
            <a:ext cx="2702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MMA E-</a:t>
            </a:r>
            <a:r>
              <a:rPr lang="en-US" b="1" dirty="0" err="1">
                <a:solidFill>
                  <a:schemeClr val="bg2"/>
                </a:solidFill>
              </a:rPr>
              <a:t>HaWK</a:t>
            </a:r>
            <a:r>
              <a:rPr lang="en-US" b="1" dirty="0">
                <a:solidFill>
                  <a:schemeClr val="bg2"/>
                </a:solidFill>
              </a:rPr>
              <a:t> Solar and</a:t>
            </a:r>
          </a:p>
          <a:p>
            <a:r>
              <a:rPr lang="en-US" b="1" dirty="0">
                <a:solidFill>
                  <a:schemeClr val="bg2"/>
                </a:solidFill>
              </a:rPr>
              <a:t>X-Band Reflect Array </a:t>
            </a:r>
          </a:p>
          <a:p>
            <a:r>
              <a:rPr lang="en-US" b="1" dirty="0">
                <a:solidFill>
                  <a:schemeClr val="bg2"/>
                </a:solidFill>
              </a:rPr>
              <a:t>Hybrid</a:t>
            </a:r>
          </a:p>
          <a:p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802" y="4888468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2"/>
                </a:solidFill>
              </a:rPr>
              <a:t>GomSpace</a:t>
            </a:r>
            <a:r>
              <a:rPr lang="en-US" b="1" dirty="0">
                <a:solidFill>
                  <a:schemeClr val="bg2"/>
                </a:solidFill>
              </a:rPr>
              <a:t> BPX Batteries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802" y="5934670"/>
            <a:ext cx="1893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MPS-130 Green </a:t>
            </a:r>
          </a:p>
          <a:p>
            <a:r>
              <a:rPr lang="en-US" b="1" dirty="0">
                <a:solidFill>
                  <a:schemeClr val="bg2"/>
                </a:solidFill>
              </a:rPr>
              <a:t>Monopropellant Thruster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38" y="5421868"/>
            <a:ext cx="2125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Fuel Tank – 2400 cc</a:t>
            </a:r>
          </a:p>
        </p:txBody>
      </p:sp>
      <p:cxnSp>
        <p:nvCxnSpPr>
          <p:cNvPr id="21" name="Elbow Connector 20"/>
          <p:cNvCxnSpPr/>
          <p:nvPr/>
        </p:nvCxnSpPr>
        <p:spPr bwMode="auto">
          <a:xfrm>
            <a:off x="1351492" y="2362200"/>
            <a:ext cx="2534708" cy="609600"/>
          </a:xfrm>
          <a:prstGeom prst="bentConnector3">
            <a:avLst>
              <a:gd name="adj1" fmla="val -505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2695046" y="4471315"/>
            <a:ext cx="17245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2695046" y="4186535"/>
            <a:ext cx="17245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3029424" y="3914783"/>
            <a:ext cx="139017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2747359" y="5116957"/>
            <a:ext cx="139017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2286000" y="5622222"/>
            <a:ext cx="185153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1821591" y="6172200"/>
            <a:ext cx="290280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6477000" y="5983069"/>
            <a:ext cx="2040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Blue Canyon Tech </a:t>
            </a:r>
          </a:p>
          <a:p>
            <a:r>
              <a:rPr lang="en-US" b="1" dirty="0">
                <a:solidFill>
                  <a:schemeClr val="bg2"/>
                </a:solidFill>
              </a:rPr>
              <a:t>XACT ADCS</a:t>
            </a:r>
          </a:p>
        </p:txBody>
      </p:sp>
      <p:cxnSp>
        <p:nvCxnSpPr>
          <p:cNvPr id="48" name="Elbow Connector 47"/>
          <p:cNvCxnSpPr>
            <a:stCxn id="46" idx="0"/>
          </p:cNvCxnSpPr>
          <p:nvPr/>
        </p:nvCxnSpPr>
        <p:spPr bwMode="auto">
          <a:xfrm rot="16200000" flipV="1">
            <a:off x="6382137" y="4867861"/>
            <a:ext cx="717177" cy="1513239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5972532" y="1980354"/>
            <a:ext cx="3078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FLIR Tau-2 Thermal Camera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e2V </a:t>
            </a:r>
            <a:r>
              <a:rPr lang="en-US" b="1" dirty="0" err="1">
                <a:solidFill>
                  <a:schemeClr val="bg2"/>
                </a:solidFill>
              </a:rPr>
              <a:t>Cires</a:t>
            </a:r>
            <a:r>
              <a:rPr lang="en-US" b="1" dirty="0">
                <a:solidFill>
                  <a:schemeClr val="bg2"/>
                </a:solidFill>
              </a:rPr>
              <a:t> Visual Camera</a:t>
            </a:r>
          </a:p>
          <a:p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61" name="Elbow Connector 60"/>
          <p:cNvCxnSpPr/>
          <p:nvPr/>
        </p:nvCxnSpPr>
        <p:spPr bwMode="auto">
          <a:xfrm rot="10800000" flipV="1">
            <a:off x="5832274" y="2362200"/>
            <a:ext cx="2854526" cy="2109114"/>
          </a:xfrm>
          <a:prstGeom prst="bentConnector3">
            <a:avLst>
              <a:gd name="adj1" fmla="val 225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/>
          <p:nvPr/>
        </p:nvCxnSpPr>
        <p:spPr bwMode="auto">
          <a:xfrm rot="10800000" flipV="1">
            <a:off x="5831706" y="2915154"/>
            <a:ext cx="2169294" cy="1199646"/>
          </a:xfrm>
          <a:prstGeom prst="bentConnector3">
            <a:avLst>
              <a:gd name="adj1" fmla="val 66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726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37543"/>
            <a:ext cx="8382000" cy="715057"/>
          </a:xfrm>
        </p:spPr>
        <p:txBody>
          <a:bodyPr/>
          <a:lstStyle/>
          <a:p>
            <a:r>
              <a:rPr lang="en-US" dirty="0"/>
              <a:t>Science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746" y="2057400"/>
            <a:ext cx="6346030" cy="4463414"/>
          </a:xfrm>
        </p:spPr>
        <p:txBody>
          <a:bodyPr/>
          <a:lstStyle/>
          <a:p>
            <a:r>
              <a:rPr lang="en-US" sz="2400" u="sng" dirty="0"/>
              <a:t>Primary: Geo-structural features</a:t>
            </a:r>
          </a:p>
          <a:p>
            <a:pPr lvl="1"/>
            <a:r>
              <a:rPr lang="en-US" sz="2000" dirty="0"/>
              <a:t>3 temperature measurements at different times of day with 50 % coverage</a:t>
            </a:r>
          </a:p>
          <a:p>
            <a:pPr lvl="1"/>
            <a:r>
              <a:rPr lang="en-US" sz="2000" dirty="0"/>
              <a:t>Best data : Viking-IRTM (300m/pixel)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u="sng" dirty="0"/>
              <a:t>Secondary: Chronology of striation formation</a:t>
            </a:r>
          </a:p>
          <a:p>
            <a:pPr lvl="1"/>
            <a:r>
              <a:rPr lang="en-US" sz="2000" dirty="0"/>
              <a:t>Stereo imaging at less than 1/10</a:t>
            </a:r>
            <a:r>
              <a:rPr lang="en-US" sz="2000" baseline="30000" dirty="0"/>
              <a:t>th</a:t>
            </a:r>
            <a:r>
              <a:rPr lang="en-US" sz="2000" dirty="0"/>
              <a:t>  of average striation width resolution with 50% coverage</a:t>
            </a:r>
          </a:p>
          <a:p>
            <a:pPr lvl="1"/>
            <a:r>
              <a:rPr lang="en-US" sz="2000" dirty="0"/>
              <a:t>Best data: Mars Express-</a:t>
            </a:r>
            <a:r>
              <a:rPr lang="en-US" sz="2000" dirty="0" err="1"/>
              <a:t>HiRise</a:t>
            </a:r>
            <a:r>
              <a:rPr lang="en-US" sz="2000" dirty="0"/>
              <a:t> (3m/pixel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916" t="14844" r="32430" b="17709"/>
          <a:stretch/>
        </p:blipFill>
        <p:spPr>
          <a:xfrm>
            <a:off x="6522243" y="1774939"/>
            <a:ext cx="2390427" cy="23451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2243" y="4087600"/>
            <a:ext cx="239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2"/>
                </a:solidFill>
              </a:rPr>
              <a:t>Lunine</a:t>
            </a:r>
            <a:r>
              <a:rPr lang="en-US" sz="1400" dirty="0">
                <a:solidFill>
                  <a:schemeClr val="bg2"/>
                </a:solidFill>
              </a:rPr>
              <a:t> et al. IR Observations of </a:t>
            </a:r>
            <a:r>
              <a:rPr lang="en-US" sz="1400" dirty="0" err="1">
                <a:solidFill>
                  <a:schemeClr val="bg2"/>
                </a:solidFill>
              </a:rPr>
              <a:t>Phobos</a:t>
            </a:r>
            <a:r>
              <a:rPr lang="en-US" sz="1400" dirty="0">
                <a:solidFill>
                  <a:schemeClr val="bg2"/>
                </a:solidFill>
              </a:rPr>
              <a:t> and Deimos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43" y="4701566"/>
            <a:ext cx="2438400" cy="17215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7443" y="6474023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</a:rPr>
              <a:t>ESA/DLR/FU Berlin (G. </a:t>
            </a:r>
            <a:r>
              <a:rPr lang="en-US" sz="1400" dirty="0" err="1">
                <a:solidFill>
                  <a:schemeClr val="bg2"/>
                </a:solidFill>
              </a:rPr>
              <a:t>Neukum</a:t>
            </a:r>
            <a:r>
              <a:rPr lang="en-US" sz="1400" dirty="0">
                <a:solidFill>
                  <a:schemeClr val="bg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413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5791203" y="4348565"/>
            <a:ext cx="3428997" cy="2280835"/>
            <a:chOff x="5871708" y="4301966"/>
            <a:chExt cx="3285804" cy="2149658"/>
          </a:xfrm>
        </p:grpSpPr>
        <p:sp>
          <p:nvSpPr>
            <p:cNvPr id="48" name="TextBox 47"/>
            <p:cNvSpPr txBox="1"/>
            <p:nvPr/>
          </p:nvSpPr>
          <p:spPr>
            <a:xfrm>
              <a:off x="8347889" y="4436624"/>
              <a:ext cx="809623" cy="516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</a:rPr>
                <a:t>Cires</a:t>
              </a:r>
              <a:r>
                <a:rPr lang="en-US" sz="1600" dirty="0">
                  <a:solidFill>
                    <a:schemeClr val="bg2"/>
                  </a:solidFill>
                </a:rPr>
                <a:t> core</a:t>
              </a: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2"/>
            <a:srcRect l="28468" t="16728" r="30295" b="21507"/>
            <a:stretch/>
          </p:blipFill>
          <p:spPr>
            <a:xfrm>
              <a:off x="5871708" y="4301966"/>
              <a:ext cx="2524579" cy="2149658"/>
            </a:xfrm>
            <a:prstGeom prst="rect">
              <a:avLst/>
            </a:prstGeom>
          </p:spPr>
        </p:pic>
        <p:cxnSp>
          <p:nvCxnSpPr>
            <p:cNvPr id="49" name="Straight Connector 48"/>
            <p:cNvCxnSpPr/>
            <p:nvPr/>
          </p:nvCxnSpPr>
          <p:spPr bwMode="auto">
            <a:xfrm flipH="1" flipV="1">
              <a:off x="8172448" y="4676776"/>
              <a:ext cx="250036" cy="2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 flipH="1">
              <a:off x="7239000" y="6040652"/>
              <a:ext cx="1195382" cy="3597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8062246" y="5737808"/>
              <a:ext cx="1019174" cy="5166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Pentax 50mm lens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598994" y="1534673"/>
            <a:ext cx="3697406" cy="2774551"/>
            <a:chOff x="6055520" y="1631811"/>
            <a:chExt cx="3180751" cy="238684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33223" t="18016" r="27607" b="22978"/>
            <a:stretch/>
          </p:blipFill>
          <p:spPr>
            <a:xfrm>
              <a:off x="6055520" y="1693099"/>
              <a:ext cx="2590800" cy="219431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10817" y="2969815"/>
              <a:ext cx="809623" cy="506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Tau 2 core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26648" y="1631811"/>
              <a:ext cx="809623" cy="72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NFOV 35 mm lens</a:t>
              </a: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H="1" flipV="1">
              <a:off x="8320088" y="2200348"/>
              <a:ext cx="250036" cy="2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7691440" y="3276600"/>
              <a:ext cx="672702" cy="1868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auto">
            <a:xfrm flipH="1" flipV="1">
              <a:off x="7027075" y="3733800"/>
              <a:ext cx="1383501" cy="20851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096198" y="3511680"/>
              <a:ext cx="973436" cy="50698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</a:rPr>
                <a:t>Cameralink</a:t>
              </a:r>
              <a:r>
                <a:rPr lang="en-US" sz="1600" dirty="0">
                  <a:solidFill>
                    <a:schemeClr val="bg2"/>
                  </a:solidFill>
                </a:rPr>
                <a:t> module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715057"/>
          </a:xfrm>
        </p:spPr>
        <p:txBody>
          <a:bodyPr/>
          <a:lstStyle/>
          <a:p>
            <a:r>
              <a:rPr lang="en-US" dirty="0"/>
              <a:t>Science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383" y="1523999"/>
            <a:ext cx="6227275" cy="5410201"/>
          </a:xfrm>
        </p:spPr>
        <p:txBody>
          <a:bodyPr/>
          <a:lstStyle/>
          <a:p>
            <a:r>
              <a:rPr lang="en-US" sz="2400" u="sng" dirty="0"/>
              <a:t>Thermal Camera</a:t>
            </a:r>
          </a:p>
          <a:p>
            <a:pPr lvl="1"/>
            <a:r>
              <a:rPr lang="en-US" sz="2000" dirty="0" err="1"/>
              <a:t>Flir</a:t>
            </a:r>
            <a:r>
              <a:rPr lang="en-US" sz="2000" dirty="0"/>
              <a:t> Tau 2  (</a:t>
            </a:r>
            <a:r>
              <a:rPr lang="en-US" sz="2000" dirty="0" err="1"/>
              <a:t>Cameralink</a:t>
            </a:r>
            <a:r>
              <a:rPr lang="en-US" sz="2000" dirty="0"/>
              <a:t> module &amp; 35 mm lens)</a:t>
            </a:r>
          </a:p>
          <a:p>
            <a:pPr lvl="2"/>
            <a:r>
              <a:rPr lang="en-US" sz="1600" dirty="0"/>
              <a:t>24.75 m/pixel achievable at 50 km altitude</a:t>
            </a:r>
          </a:p>
          <a:p>
            <a:pPr lvl="2"/>
            <a:r>
              <a:rPr lang="en-US" sz="1600" dirty="0"/>
              <a:t>18° x 14° Field of View</a:t>
            </a:r>
          </a:p>
          <a:p>
            <a:pPr lvl="2"/>
            <a:r>
              <a:rPr lang="en-US" sz="1600" dirty="0"/>
              <a:t>NE</a:t>
            </a:r>
            <a:r>
              <a:rPr lang="el-GR" sz="1600" dirty="0"/>
              <a:t>Δ</a:t>
            </a:r>
            <a:r>
              <a:rPr lang="en-US" sz="1600" dirty="0"/>
              <a:t>T 50 </a:t>
            </a:r>
            <a:r>
              <a:rPr lang="en-US" sz="1600" dirty="0" err="1"/>
              <a:t>mK</a:t>
            </a:r>
            <a:endParaRPr lang="en-US" sz="1600" dirty="0"/>
          </a:p>
          <a:p>
            <a:pPr lvl="1"/>
            <a:r>
              <a:rPr lang="en-US" sz="2000" dirty="0"/>
              <a:t>Data Return</a:t>
            </a:r>
          </a:p>
          <a:p>
            <a:pPr lvl="2"/>
            <a:r>
              <a:rPr lang="en-US" sz="1600" dirty="0"/>
              <a:t>96 images nominal (40 MB)/ 48 images min (20 MB)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u="sng" dirty="0"/>
              <a:t>Visual Camera</a:t>
            </a:r>
          </a:p>
          <a:p>
            <a:pPr lvl="1"/>
            <a:r>
              <a:rPr lang="en-US" sz="2000" dirty="0"/>
              <a:t>E2V </a:t>
            </a:r>
            <a:r>
              <a:rPr lang="en-US" sz="2000" dirty="0" err="1"/>
              <a:t>Cires</a:t>
            </a:r>
            <a:r>
              <a:rPr lang="en-US" sz="2000" dirty="0"/>
              <a:t> (Pentax B5014A 50 mm lens)</a:t>
            </a:r>
          </a:p>
          <a:p>
            <a:pPr lvl="2"/>
            <a:r>
              <a:rPr lang="en-US" sz="1600" dirty="0"/>
              <a:t>5.29 m/pixel achievable at 50 km altitude</a:t>
            </a:r>
          </a:p>
          <a:p>
            <a:pPr lvl="2"/>
            <a:r>
              <a:rPr lang="en-US" sz="1600" dirty="0"/>
              <a:t>7° x 6° Field of View</a:t>
            </a:r>
          </a:p>
          <a:p>
            <a:pPr lvl="2"/>
            <a:r>
              <a:rPr lang="en-US" sz="1600" dirty="0"/>
              <a:t>SNR 39 dB &amp; DNR 60 dB</a:t>
            </a:r>
            <a:endParaRPr lang="en-US" sz="2000" dirty="0"/>
          </a:p>
          <a:p>
            <a:pPr lvl="1"/>
            <a:r>
              <a:rPr lang="en-US" sz="2000" dirty="0"/>
              <a:t>Data return: </a:t>
            </a:r>
          </a:p>
          <a:p>
            <a:pPr lvl="2"/>
            <a:r>
              <a:rPr lang="en-US" sz="1600" dirty="0"/>
              <a:t>224 images nominal (367 MB)/ 112 images min (184 MB)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199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2577662" y="1086085"/>
            <a:ext cx="4201793" cy="601496"/>
          </a:xfrm>
        </p:spPr>
        <p:txBody>
          <a:bodyPr/>
          <a:lstStyle/>
          <a:p>
            <a:r>
              <a:rPr lang="en-US" altLang="en-US" dirty="0"/>
              <a:t>Spacecraft Trajectory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392" t="14937" b="7508"/>
          <a:stretch/>
        </p:blipFill>
        <p:spPr>
          <a:xfrm>
            <a:off x="3888544" y="1705659"/>
            <a:ext cx="5024511" cy="1861709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392" t="6800"/>
          <a:stretch/>
        </p:blipFill>
        <p:spPr>
          <a:xfrm>
            <a:off x="3888544" y="3565517"/>
            <a:ext cx="5024511" cy="198282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4527" y="1316043"/>
            <a:ext cx="6917958" cy="5541957"/>
          </a:xfrm>
        </p:spPr>
        <p:txBody>
          <a:bodyPr/>
          <a:lstStyle/>
          <a:p>
            <a:endParaRPr lang="en-US" sz="2400" dirty="0"/>
          </a:p>
          <a:p>
            <a:r>
              <a:rPr lang="en-US" sz="2400" u="sng" dirty="0"/>
              <a:t>Mars Transfer Orbit</a:t>
            </a:r>
          </a:p>
          <a:p>
            <a:pPr lvl="1"/>
            <a:r>
              <a:rPr lang="en-US" sz="2000" u="sng" dirty="0"/>
              <a:t>7 month cruise</a:t>
            </a:r>
          </a:p>
          <a:p>
            <a:r>
              <a:rPr lang="en-US" sz="2400" u="sng" dirty="0"/>
              <a:t>Elliptical Capture Orbit</a:t>
            </a:r>
          </a:p>
          <a:p>
            <a:pPr lvl="1"/>
            <a:r>
              <a:rPr lang="en-US" sz="2000" dirty="0"/>
              <a:t>25 min burn to capture</a:t>
            </a:r>
          </a:p>
          <a:p>
            <a:pPr lvl="1"/>
            <a:r>
              <a:rPr lang="en-US" sz="2000" dirty="0"/>
              <a:t>Period: 13 Days 17 Hours </a:t>
            </a:r>
            <a:endParaRPr lang="en-US" sz="2400" dirty="0"/>
          </a:p>
          <a:p>
            <a:r>
              <a:rPr lang="en-US" sz="2400" u="sng" dirty="0" err="1"/>
              <a:t>Aerobraking</a:t>
            </a:r>
            <a:endParaRPr lang="en-US" sz="2400" u="sng" dirty="0"/>
          </a:p>
          <a:p>
            <a:pPr lvl="1"/>
            <a:r>
              <a:rPr lang="en-US" sz="2000" dirty="0"/>
              <a:t>6 – 9 Months</a:t>
            </a:r>
          </a:p>
          <a:p>
            <a:pPr lvl="1"/>
            <a:r>
              <a:rPr lang="en-US" sz="2000" dirty="0"/>
              <a:t>1 - 4 m/s per pass</a:t>
            </a:r>
            <a:endParaRPr lang="en-US" sz="2400" dirty="0"/>
          </a:p>
          <a:p>
            <a:r>
              <a:rPr lang="en-US" sz="2400" dirty="0" err="1"/>
              <a:t>Phobos</a:t>
            </a:r>
            <a:r>
              <a:rPr lang="en-US" sz="2400" dirty="0"/>
              <a:t> Intercept </a:t>
            </a:r>
          </a:p>
          <a:p>
            <a:pPr lvl="1"/>
            <a:r>
              <a:rPr lang="en-US" sz="2000" dirty="0"/>
              <a:t>7 Month Science Mission</a:t>
            </a:r>
          </a:p>
          <a:p>
            <a:pPr lvl="2"/>
            <a:r>
              <a:rPr lang="en-US" sz="1600" dirty="0"/>
              <a:t>5 – 10 encounters achievable without fuel</a:t>
            </a:r>
          </a:p>
          <a:p>
            <a:pPr lvl="2"/>
            <a:r>
              <a:rPr lang="en-US" sz="1600" dirty="0"/>
              <a:t>Capable of 35+ encounters using propellant</a:t>
            </a:r>
          </a:p>
        </p:txBody>
      </p:sp>
    </p:spTree>
    <p:extLst>
      <p:ext uri="{BB962C8B-B14F-4D97-AF65-F5344CB8AC3E}">
        <p14:creationId xmlns:p14="http://schemas.microsoft.com/office/powerpoint/2010/main" val="219977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498319" y="1044946"/>
            <a:ext cx="8382000" cy="533399"/>
          </a:xfrm>
        </p:spPr>
        <p:txBody>
          <a:bodyPr/>
          <a:lstStyle/>
          <a:p>
            <a:r>
              <a:rPr lang="en-US" altLang="en-US" dirty="0"/>
              <a:t>Critical Maneuvers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4618"/>
          <a:stretch/>
        </p:blipFill>
        <p:spPr>
          <a:xfrm>
            <a:off x="5358074" y="3048000"/>
            <a:ext cx="3504495" cy="156562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3" name="Picture 6" descr="https://www.rocket.com/files/aerojet/images/CubeSat/MPS-130pi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03649"/>
            <a:ext cx="2063138" cy="194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332" y="4613628"/>
            <a:ext cx="2228987" cy="2015772"/>
          </a:xfrm>
          <a:prstGeom prst="rect">
            <a:avLst/>
          </a:prstGeom>
          <a:effectLst>
            <a:softEdge rad="1016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8462" y="1609244"/>
                <a:ext cx="6443338" cy="5318938"/>
              </a:xfrm>
            </p:spPr>
            <p:txBody>
              <a:bodyPr/>
              <a:lstStyle/>
              <a:p>
                <a:r>
                  <a:rPr lang="en-US" sz="2400" u="sng" dirty="0">
                    <a:solidFill>
                      <a:srgbClr val="000000"/>
                    </a:solidFill>
                  </a:rPr>
                  <a:t>Mars Capture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MPS-130 Green Monopropellant Thruster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Capture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V: 632 m/s</a:t>
                </a:r>
              </a:p>
              <a:p>
                <a:pPr lvl="1"/>
                <a:r>
                  <a:rPr lang="en-US" sz="2000" dirty="0">
                    <a:solidFill>
                      <a:srgbClr val="000000"/>
                    </a:solidFill>
                  </a:rPr>
                  <a:t>25 min burn</a:t>
                </a:r>
                <a:endParaRPr lang="en-US" altLang="ja-JP" sz="2400" dirty="0">
                  <a:solidFill>
                    <a:srgbClr val="000000"/>
                  </a:solidFill>
                </a:endParaRPr>
              </a:p>
              <a:p>
                <a:r>
                  <a:rPr lang="en-US" altLang="ja-JP" sz="2400" u="sng" dirty="0" err="1">
                    <a:solidFill>
                      <a:srgbClr val="000000"/>
                    </a:solidFill>
                  </a:rPr>
                  <a:t>Aerobraking</a:t>
                </a:r>
                <a:endParaRPr lang="en-US" altLang="ja-JP" sz="2400" u="sng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Periapsis altitude 120 km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Duration 190 days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Average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altLang="ja-JP" sz="2000" dirty="0">
                    <a:solidFill>
                      <a:srgbClr val="000000"/>
                    </a:solidFill>
                  </a:rPr>
                  <a:t>V - 4 m/s per pass</a:t>
                </a:r>
              </a:p>
              <a:p>
                <a:r>
                  <a:rPr lang="en-US" sz="2400" u="sng" dirty="0" err="1">
                    <a:solidFill>
                      <a:srgbClr val="000000"/>
                    </a:solidFill>
                  </a:rPr>
                  <a:t>Phobos</a:t>
                </a:r>
                <a:r>
                  <a:rPr lang="en-US" sz="2400" u="sng" dirty="0">
                    <a:solidFill>
                      <a:srgbClr val="000000"/>
                    </a:solidFill>
                  </a:rPr>
                  <a:t> Intercept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Desired Altitude &lt; 94 km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10 intercepts in 7 months</a:t>
                </a:r>
              </a:p>
              <a:p>
                <a:pPr lvl="1"/>
                <a:r>
                  <a:rPr lang="en-US" altLang="ja-JP" sz="2000" dirty="0">
                    <a:solidFill>
                      <a:srgbClr val="000000"/>
                    </a:solidFill>
                  </a:rPr>
                  <a:t>Extra fuel can increase the frequency of intercepts</a:t>
                </a:r>
                <a:endParaRPr lang="en-US" dirty="0"/>
              </a:p>
            </p:txBody>
          </p:sp>
        </mc:Choice>
        <mc:Fallback xmlns="">
          <p:sp>
            <p:nvSpPr>
              <p:cNvPr id="15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8462" y="1609244"/>
                <a:ext cx="6443338" cy="5318938"/>
              </a:xfrm>
              <a:blipFill>
                <a:blip r:embed="rId6"/>
                <a:stretch>
                  <a:fillRect l="-189" t="-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3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52600"/>
            <a:ext cx="4648200" cy="4953000"/>
          </a:xfrm>
        </p:spPr>
        <p:txBody>
          <a:bodyPr/>
          <a:lstStyle/>
          <a:p>
            <a:r>
              <a:rPr lang="en-US" sz="2400" u="sng" dirty="0">
                <a:solidFill>
                  <a:srgbClr val="000000"/>
                </a:solidFill>
              </a:rPr>
              <a:t>Selected Component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XACT (Blue Canyon Tech)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Space Heritage (</a:t>
            </a:r>
            <a:r>
              <a:rPr lang="en-US" sz="2000" dirty="0" err="1">
                <a:solidFill>
                  <a:srgbClr val="000000"/>
                </a:solidFill>
              </a:rPr>
              <a:t>MinXSS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  <a:p>
            <a:pPr lvl="1"/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altLang="ja-JP" sz="2400" u="sng" dirty="0">
                <a:solidFill>
                  <a:srgbClr val="000000"/>
                </a:solidFill>
              </a:rPr>
              <a:t>Requirements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Pointing within 1 degree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Image Accuracy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Slew Rate of 1 </a:t>
            </a:r>
            <a:r>
              <a:rPr lang="en-US" altLang="ja-JP" sz="2000" dirty="0" err="1">
                <a:solidFill>
                  <a:srgbClr val="000000"/>
                </a:solidFill>
              </a:rPr>
              <a:t>deg</a:t>
            </a:r>
            <a:r>
              <a:rPr lang="en-US" altLang="ja-JP" sz="2000" dirty="0">
                <a:solidFill>
                  <a:srgbClr val="000000"/>
                </a:solidFill>
              </a:rPr>
              <a:t>/sec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Image Stabilization</a:t>
            </a:r>
          </a:p>
          <a:p>
            <a:r>
              <a:rPr lang="en-US" sz="2400" u="sng" dirty="0">
                <a:solidFill>
                  <a:srgbClr val="000000"/>
                </a:solidFill>
              </a:rPr>
              <a:t>Desaturation Schedule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Thruster Desaturation</a:t>
            </a:r>
          </a:p>
          <a:p>
            <a:pPr lvl="2"/>
            <a:r>
              <a:rPr lang="en-US" altLang="ja-JP" sz="2000" dirty="0">
                <a:solidFill>
                  <a:srgbClr val="000000"/>
                </a:solidFill>
              </a:rPr>
              <a:t>Delta V 90 m/s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Picture 3" descr="Screen Shot 2016-03-27 at 11.03.35 P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57400"/>
            <a:ext cx="1250948" cy="91149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966320"/>
              </p:ext>
            </p:extLst>
          </p:nvPr>
        </p:nvGraphicFramePr>
        <p:xfrm>
          <a:off x="5562600" y="1219200"/>
          <a:ext cx="3335866" cy="26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24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Component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3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latin typeface="+mn-lt"/>
                        </a:rPr>
                        <a:t>0.91</a:t>
                      </a:r>
                      <a:r>
                        <a:rPr lang="ja-JP" altLang="en-US" dirty="0">
                          <a:latin typeface="+mn-lt"/>
                        </a:rPr>
                        <a:t> </a:t>
                      </a:r>
                      <a:r>
                        <a:rPr lang="en-US" altLang="ja-JP" dirty="0">
                          <a:latin typeface="+mn-lt"/>
                        </a:rPr>
                        <a:t>kg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500 cc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1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Power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latin typeface="+mn-lt"/>
                        </a:rPr>
                        <a:t>2 - 5</a:t>
                      </a:r>
                      <a:r>
                        <a:rPr lang="ja-JP" altLang="en-US" dirty="0">
                          <a:latin typeface="+mn-lt"/>
                        </a:rPr>
                        <a:t> </a:t>
                      </a:r>
                      <a:r>
                        <a:rPr lang="en-US" altLang="ja-JP" dirty="0">
                          <a:latin typeface="+mn-lt"/>
                        </a:rPr>
                        <a:t>W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Radiation</a:t>
                      </a:r>
                      <a:r>
                        <a:rPr lang="en-US" sz="1800" baseline="0" dirty="0">
                          <a:latin typeface="+mn-lt"/>
                        </a:rPr>
                        <a:t> </a:t>
                      </a:r>
                      <a:r>
                        <a:rPr lang="en-US" sz="1800" baseline="0" dirty="0" err="1">
                          <a:latin typeface="+mn-lt"/>
                        </a:rPr>
                        <a:t>Tol</a:t>
                      </a:r>
                      <a:r>
                        <a:rPr lang="en-US" sz="1800" baseline="0" dirty="0">
                          <a:latin typeface="+mn-lt"/>
                        </a:rPr>
                        <a:t>.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16 </a:t>
                      </a:r>
                      <a:r>
                        <a:rPr lang="en-US" sz="1800" dirty="0" err="1">
                          <a:latin typeface="+mn-lt"/>
                        </a:rPr>
                        <a:t>krad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790"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latin typeface="+mn-lt"/>
                        </a:rPr>
                        <a:t>Pointing</a:t>
                      </a:r>
                      <a:r>
                        <a:rPr lang="ja-JP" altLang="en-US" dirty="0">
                          <a:latin typeface="+mn-lt"/>
                        </a:rPr>
                        <a:t> </a:t>
                      </a:r>
                      <a:r>
                        <a:rPr lang="en-US" altLang="ja-JP" dirty="0">
                          <a:latin typeface="+mn-lt"/>
                        </a:rPr>
                        <a:t>Accuracy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+- 0.007 </a:t>
                      </a:r>
                      <a:r>
                        <a:rPr lang="en-US" dirty="0" err="1">
                          <a:latin typeface="+mn-lt"/>
                        </a:rPr>
                        <a:t>deg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Max. Slew Rate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4.1 </a:t>
                      </a:r>
                      <a:r>
                        <a:rPr lang="en-US" dirty="0" err="1">
                          <a:latin typeface="+mn-lt"/>
                        </a:rPr>
                        <a:t>deg</a:t>
                      </a:r>
                      <a:r>
                        <a:rPr lang="en-US" dirty="0">
                          <a:latin typeface="+mn-lt"/>
                        </a:rPr>
                        <a:t>/sec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Screen Shot 2016-03-29 at 10.01.40 P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962400"/>
            <a:ext cx="3347892" cy="2316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8800" y="6248400"/>
            <a:ext cx="3086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Daily Momentum Accumulation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45" y="1066800"/>
            <a:ext cx="5369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514"/>
                </a:solidFill>
              </a:rPr>
              <a:t>Attitude Determination &amp; Control</a:t>
            </a:r>
          </a:p>
        </p:txBody>
      </p:sp>
    </p:spTree>
    <p:extLst>
      <p:ext uri="{BB962C8B-B14F-4D97-AF65-F5344CB8AC3E}">
        <p14:creationId xmlns:p14="http://schemas.microsoft.com/office/powerpoint/2010/main" val="3828833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60165" y="1134464"/>
            <a:ext cx="8473017" cy="519112"/>
          </a:xfrm>
        </p:spPr>
        <p:txBody>
          <a:bodyPr/>
          <a:lstStyle/>
          <a:p>
            <a:r>
              <a:rPr lang="en-US" dirty="0"/>
              <a:t>Communications - Type and Selection</a:t>
            </a:r>
          </a:p>
        </p:txBody>
      </p:sp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10261" y="2444980"/>
            <a:ext cx="3314339" cy="1837586"/>
          </a:xfrm>
        </p:spPr>
        <p:txBody>
          <a:bodyPr/>
          <a:lstStyle/>
          <a:p>
            <a:r>
              <a:rPr lang="en-US" sz="2400" b="0" dirty="0">
                <a:cs typeface="Arial" panose="020B0604020202020204" pitchFamily="34" charset="0"/>
              </a:rPr>
              <a:t>DSN compatibility</a:t>
            </a:r>
          </a:p>
          <a:p>
            <a:pPr lvl="1"/>
            <a:r>
              <a:rPr lang="en-US" sz="2400" b="0" dirty="0">
                <a:cs typeface="Arial" panose="020B0604020202020204" pitchFamily="34" charset="0"/>
              </a:rPr>
              <a:t>X-Band</a:t>
            </a:r>
          </a:p>
          <a:p>
            <a:pPr lvl="1"/>
            <a:r>
              <a:rPr lang="en-US" sz="2400" b="0" dirty="0">
                <a:cs typeface="Arial" panose="020B0604020202020204" pitchFamily="34" charset="0"/>
              </a:rPr>
              <a:t>UHF relay potential</a:t>
            </a:r>
          </a:p>
          <a:p>
            <a:r>
              <a:rPr lang="en-US" sz="2400" b="0" dirty="0">
                <a:cs typeface="Arial" panose="020B0604020202020204" pitchFamily="34" charset="0"/>
              </a:rPr>
              <a:t>EIRP - 35 dB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6" r="12293"/>
          <a:stretch/>
        </p:blipFill>
        <p:spPr>
          <a:xfrm>
            <a:off x="228600" y="2167464"/>
            <a:ext cx="2518409" cy="227730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5" name="TextBox 24"/>
          <p:cNvSpPr txBox="1"/>
          <p:nvPr/>
        </p:nvSpPr>
        <p:spPr>
          <a:xfrm>
            <a:off x="6086137" y="4444772"/>
            <a:ext cx="328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JPL (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482104"/>
              </p:ext>
            </p:extLst>
          </p:nvPr>
        </p:nvGraphicFramePr>
        <p:xfrm>
          <a:off x="2308623" y="4924331"/>
          <a:ext cx="4742985" cy="181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Scenario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Distance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(million km)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Downlink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4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Worst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6.4 kbps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Nominal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9.3 kbps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1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Best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14.5 kbps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340363" y="4585777"/>
            <a:ext cx="2679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Link budget to Earth (X band)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28" y="2167464"/>
            <a:ext cx="2553872" cy="227730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0" name="TextBox 29"/>
          <p:cNvSpPr txBox="1"/>
          <p:nvPr/>
        </p:nvSpPr>
        <p:spPr>
          <a:xfrm>
            <a:off x="152400" y="1763216"/>
            <a:ext cx="2993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V2 X band Transponder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2962" y="1781341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Gain </a:t>
            </a:r>
            <a:r>
              <a:rPr lang="en-US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Reflectarray</a:t>
            </a:r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152400" y="4492440"/>
            <a:ext cx="328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JPL (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78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36568" y="1076521"/>
            <a:ext cx="5491976" cy="519112"/>
          </a:xfrm>
        </p:spPr>
        <p:txBody>
          <a:bodyPr/>
          <a:lstStyle/>
          <a:p>
            <a:r>
              <a:rPr lang="en-US" dirty="0"/>
              <a:t>Communications - Operations</a:t>
            </a:r>
          </a:p>
        </p:txBody>
      </p:sp>
      <p:sp>
        <p:nvSpPr>
          <p:cNvPr id="14" name="Slide Number Placeholder 9"/>
          <p:cNvSpPr txBox="1">
            <a:spLocks/>
          </p:cNvSpPr>
          <p:nvPr/>
        </p:nvSpPr>
        <p:spPr>
          <a:xfrm>
            <a:off x="7046514" y="64506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8664" y="1952295"/>
            <a:ext cx="4477742" cy="1933366"/>
          </a:xfrm>
        </p:spPr>
        <p:txBody>
          <a:bodyPr/>
          <a:lstStyle/>
          <a:p>
            <a:r>
              <a:rPr lang="en-US" sz="2400" dirty="0">
                <a:cs typeface="Arial" panose="020B0604020202020204" pitchFamily="34" charset="0"/>
              </a:rPr>
              <a:t>Total Science Data </a:t>
            </a:r>
          </a:p>
          <a:p>
            <a:pPr lvl="1"/>
            <a:r>
              <a:rPr lang="en-US" sz="2000" b="0" dirty="0">
                <a:cs typeface="Arial" panose="020B0604020202020204" pitchFamily="34" charset="0"/>
              </a:rPr>
              <a:t>406 MB </a:t>
            </a:r>
          </a:p>
          <a:p>
            <a:pPr lvl="1"/>
            <a:r>
              <a:rPr lang="en-US" sz="2000" b="0" dirty="0">
                <a:cs typeface="Arial" panose="020B0604020202020204" pitchFamily="34" charset="0"/>
              </a:rPr>
              <a:t>Downlink time </a:t>
            </a:r>
          </a:p>
          <a:p>
            <a:pPr lvl="2"/>
            <a:r>
              <a:rPr lang="en-US" sz="1600" b="0" dirty="0">
                <a:cs typeface="Arial" panose="020B0604020202020204" pitchFamily="34" charset="0"/>
              </a:rPr>
              <a:t>4 </a:t>
            </a:r>
            <a:r>
              <a:rPr lang="en-US" sz="1600" b="0" dirty="0" err="1">
                <a:cs typeface="Arial" panose="020B0604020202020204" pitchFamily="34" charset="0"/>
              </a:rPr>
              <a:t>hrs</a:t>
            </a:r>
            <a:r>
              <a:rPr lang="en-US" sz="1600" b="0" dirty="0">
                <a:cs typeface="Arial" panose="020B0604020202020204" pitchFamily="34" charset="0"/>
              </a:rPr>
              <a:t>/week - 6 months</a:t>
            </a:r>
          </a:p>
          <a:p>
            <a:pPr lvl="2"/>
            <a:r>
              <a:rPr lang="en-US" sz="1600" b="0" dirty="0">
                <a:cs typeface="Arial" panose="020B0604020202020204" pitchFamily="34" charset="0"/>
              </a:rPr>
              <a:t>8 </a:t>
            </a:r>
            <a:r>
              <a:rPr lang="en-US" sz="1600" b="0" dirty="0" err="1">
                <a:cs typeface="Arial" panose="020B0604020202020204" pitchFamily="34" charset="0"/>
              </a:rPr>
              <a:t>hrs</a:t>
            </a:r>
            <a:r>
              <a:rPr lang="en-US" sz="1600" b="0" dirty="0">
                <a:cs typeface="Arial" panose="020B0604020202020204" pitchFamily="34" charset="0"/>
              </a:rPr>
              <a:t>/week - 3 months </a:t>
            </a:r>
          </a:p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42" y="1720008"/>
            <a:ext cx="3430121" cy="287710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4501" y="6257082"/>
            <a:ext cx="892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Data downlinked within 7 months of start of science mission  </a:t>
            </a:r>
          </a:p>
        </p:txBody>
      </p:sp>
      <p:sp>
        <p:nvSpPr>
          <p:cNvPr id="28" name="Content Placeholder 5"/>
          <p:cNvSpPr txBox="1">
            <a:spLocks/>
          </p:cNvSpPr>
          <p:nvPr/>
        </p:nvSpPr>
        <p:spPr>
          <a:xfrm>
            <a:off x="108664" y="3452323"/>
            <a:ext cx="4989903" cy="2464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 b="1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000" b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</a:defRPr>
            </a:lvl9pPr>
          </a:lstStyle>
          <a:p>
            <a:endParaRPr lang="en-US" dirty="0">
              <a:latin typeface="+mn-lt"/>
            </a:endParaRPr>
          </a:p>
          <a:p>
            <a:r>
              <a:rPr lang="en-US" sz="2400" dirty="0">
                <a:latin typeface="+mn-lt"/>
              </a:rPr>
              <a:t>Methods to Improve Performance</a:t>
            </a:r>
          </a:p>
          <a:p>
            <a:pPr lvl="1"/>
            <a:r>
              <a:rPr lang="en-US" b="0" dirty="0">
                <a:latin typeface="+mn-lt"/>
              </a:rPr>
              <a:t>MRO UHF Relay</a:t>
            </a:r>
            <a:endParaRPr lang="en-US" dirty="0">
              <a:latin typeface="+mn-lt"/>
            </a:endParaRPr>
          </a:p>
          <a:p>
            <a:pPr lvl="1"/>
            <a:r>
              <a:rPr lang="en-US" b="0" dirty="0">
                <a:latin typeface="+mn-lt"/>
              </a:rPr>
              <a:t>70-m DSN antenna</a:t>
            </a:r>
            <a:endParaRPr lang="en-US" dirty="0">
              <a:latin typeface="+mn-lt"/>
            </a:endParaRPr>
          </a:p>
          <a:p>
            <a:pPr lvl="1"/>
            <a:r>
              <a:rPr lang="en-US" b="0" dirty="0" err="1">
                <a:latin typeface="+mn-lt"/>
              </a:rPr>
              <a:t>Ka</a:t>
            </a:r>
            <a:r>
              <a:rPr lang="en-US" b="0" dirty="0">
                <a:latin typeface="+mn-lt"/>
              </a:rPr>
              <a:t>-band </a:t>
            </a:r>
            <a:endParaRPr lang="en-US" dirty="0">
              <a:latin typeface="+mn-lt"/>
            </a:endParaRPr>
          </a:p>
          <a:p>
            <a:pPr lvl="1"/>
            <a:r>
              <a:rPr lang="en-US" b="0" dirty="0">
                <a:latin typeface="+mn-lt"/>
              </a:rPr>
              <a:t>Longer DSN time</a:t>
            </a:r>
          </a:p>
        </p:txBody>
      </p:sp>
      <p:graphicFrame>
        <p:nvGraphicFramePr>
          <p:cNvPr id="3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0031627"/>
              </p:ext>
            </p:extLst>
          </p:nvPr>
        </p:nvGraphicFramePr>
        <p:xfrm>
          <a:off x="5638800" y="4579202"/>
          <a:ext cx="27432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356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Communications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1.7 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801.06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cc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ja-JP" sz="18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Power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35 W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02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874434" y="1103126"/>
            <a:ext cx="5752756" cy="519112"/>
          </a:xfrm>
        </p:spPr>
        <p:txBody>
          <a:bodyPr/>
          <a:lstStyle/>
          <a:p>
            <a:r>
              <a:rPr lang="en-US" dirty="0"/>
              <a:t>Command and Data Handling</a:t>
            </a:r>
          </a:p>
        </p:txBody>
      </p:sp>
      <p:sp>
        <p:nvSpPr>
          <p:cNvPr id="17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83135" cy="5173133"/>
          </a:xfrm>
        </p:spPr>
        <p:txBody>
          <a:bodyPr/>
          <a:lstStyle/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cs typeface="Arial" panose="020B0604020202020204" pitchFamily="34" charset="0"/>
              </a:rPr>
              <a:t>SpaceCube</a:t>
            </a:r>
            <a:r>
              <a:rPr lang="en-US" sz="2400" dirty="0">
                <a:cs typeface="Arial" panose="020B0604020202020204" pitchFamily="34" charset="0"/>
              </a:rPr>
              <a:t> MINI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2000 IPS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Built in watchdog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Rad tolerance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Up to 700 </a:t>
            </a:r>
            <a:r>
              <a:rPr lang="en-US" sz="1600" dirty="0" err="1">
                <a:cs typeface="Arial" panose="020B0604020202020204" pitchFamily="34" charset="0"/>
              </a:rPr>
              <a:t>krad</a:t>
            </a:r>
            <a:endParaRPr lang="en-US" sz="2000" dirty="0">
              <a:cs typeface="Arial" panose="020B0604020202020204" pitchFamily="34" charset="0"/>
            </a:endParaRPr>
          </a:p>
          <a:p>
            <a:r>
              <a:rPr lang="en-US" sz="2400" dirty="0">
                <a:cs typeface="Arial" panose="020B0604020202020204" pitchFamily="34" charset="0"/>
              </a:rPr>
              <a:t>Architecture</a:t>
            </a:r>
          </a:p>
          <a:p>
            <a:pPr marL="457200" lvl="1" indent="0">
              <a:buNone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97" y="1676400"/>
            <a:ext cx="2674903" cy="1821516"/>
          </a:xfrm>
          <a:prstGeom prst="rect">
            <a:avLst/>
          </a:prstGeom>
        </p:spPr>
      </p:pic>
      <p:graphicFrame>
        <p:nvGraphicFramePr>
          <p:cNvPr id="2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3800096"/>
              </p:ext>
            </p:extLst>
          </p:nvPr>
        </p:nvGraphicFramePr>
        <p:xfrm>
          <a:off x="6738280" y="3706531"/>
          <a:ext cx="2171258" cy="291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94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System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Interface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Iris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V2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ADCS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RS-422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RS-422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 Camera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LVDS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Prop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94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EPS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SPI</a:t>
                      </a:r>
                      <a:endParaRPr lang="en-US" sz="18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4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746784"/>
              </p:ext>
            </p:extLst>
          </p:nvPr>
        </p:nvGraphicFramePr>
        <p:xfrm>
          <a:off x="6745976" y="1769445"/>
          <a:ext cx="2169424" cy="1702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58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+mn-lt"/>
                        </a:rPr>
                        <a:t>C&amp;DH Summary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  <a:latin typeface="+mn-lt"/>
                        </a:rPr>
                        <a:t>Mass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solidFill>
                            <a:schemeClr val="bg2"/>
                          </a:solidFill>
                          <a:latin typeface="+mn-lt"/>
                        </a:rPr>
                        <a:t>0.2</a:t>
                      </a:r>
                      <a:r>
                        <a:rPr lang="ja-JP" altLang="en-US" dirty="0">
                          <a:solidFill>
                            <a:schemeClr val="bg2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ja-JP" dirty="0">
                          <a:solidFill>
                            <a:schemeClr val="bg2"/>
                          </a:solidFill>
                          <a:latin typeface="+mn-lt"/>
                        </a:rPr>
                        <a:t>kg</a:t>
                      </a:r>
                      <a:endParaRPr lang="en-US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  <a:latin typeface="+mn-lt"/>
                        </a:rPr>
                        <a:t>Volume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100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  <a:latin typeface="+mn-lt"/>
                        </a:rPr>
                        <a:t> cc</a:t>
                      </a:r>
                      <a:endParaRPr lang="en-US" sz="1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58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2"/>
                          </a:solidFill>
                          <a:latin typeface="+mn-lt"/>
                        </a:rPr>
                        <a:t>Power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solidFill>
                            <a:schemeClr val="bg2"/>
                          </a:solidFill>
                          <a:latin typeface="+mn-lt"/>
                        </a:rPr>
                        <a:t>5</a:t>
                      </a:r>
                      <a:r>
                        <a:rPr lang="ja-JP" altLang="en-US" dirty="0">
                          <a:solidFill>
                            <a:schemeClr val="bg2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ja-JP" dirty="0">
                          <a:solidFill>
                            <a:schemeClr val="bg2"/>
                          </a:solidFill>
                          <a:latin typeface="+mn-lt"/>
                        </a:rPr>
                        <a:t>W</a:t>
                      </a:r>
                      <a:endParaRPr lang="en-US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82" y="3962400"/>
            <a:ext cx="1563718" cy="7237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2" y="3705900"/>
            <a:ext cx="6052908" cy="30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3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8" descr="BCT-EPS-Board-Information-Sheet-1.0.pdf - Mozilla Firefox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34731" r="55906" b="13908"/>
          <a:stretch/>
        </p:blipFill>
        <p:spPr>
          <a:xfrm>
            <a:off x="7021082" y="4114800"/>
            <a:ext cx="2108850" cy="2080733"/>
          </a:xfrm>
          <a:prstGeom prst="rect">
            <a:avLst/>
          </a:prstGeom>
          <a:effectLst>
            <a:softEdge rad="0"/>
          </a:effectLst>
        </p:spPr>
      </p:pic>
      <p:pic>
        <p:nvPicPr>
          <p:cNvPr id="9" name="Imagen 10" descr="Battery Specs.pdf - Adobe Acrobat Reader DC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21543" r="36219" b="13214"/>
          <a:stretch/>
        </p:blipFill>
        <p:spPr>
          <a:xfrm>
            <a:off x="4203674" y="4147738"/>
            <a:ext cx="2310958" cy="208374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1102" y="1868437"/>
            <a:ext cx="5224584" cy="5312122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MMA E-</a:t>
            </a:r>
            <a:r>
              <a:rPr lang="en-US" sz="2400" dirty="0" err="1">
                <a:solidFill>
                  <a:srgbClr val="000000"/>
                </a:solidFill>
              </a:rPr>
              <a:t>HaWK</a:t>
            </a:r>
            <a:r>
              <a:rPr lang="en-US" sz="2400" dirty="0">
                <a:solidFill>
                  <a:srgbClr val="000000"/>
                </a:solidFill>
              </a:rPr>
              <a:t> Solar Array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75 W AOP (Earth)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24 W AOP (Mars)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850 g</a:t>
            </a:r>
            <a:endParaRPr lang="en-US" altLang="ja-JP" sz="2400" dirty="0">
              <a:solidFill>
                <a:srgbClr val="000000"/>
              </a:solidFill>
            </a:endParaRPr>
          </a:p>
          <a:p>
            <a:r>
              <a:rPr lang="en-US" altLang="ja-JP" sz="2400" dirty="0" err="1">
                <a:solidFill>
                  <a:srgbClr val="000000"/>
                </a:solidFill>
              </a:rPr>
              <a:t>Gomspace</a:t>
            </a:r>
            <a:r>
              <a:rPr lang="en-US" altLang="ja-JP" sz="2400" dirty="0">
                <a:solidFill>
                  <a:srgbClr val="000000"/>
                </a:solidFill>
              </a:rPr>
              <a:t> </a:t>
            </a:r>
            <a:r>
              <a:rPr lang="en-US" altLang="ja-JP" sz="2400" dirty="0" err="1">
                <a:solidFill>
                  <a:srgbClr val="000000"/>
                </a:solidFill>
              </a:rPr>
              <a:t>NanoPower</a:t>
            </a:r>
            <a:r>
              <a:rPr lang="en-US" altLang="ja-JP" sz="2400" dirty="0">
                <a:solidFill>
                  <a:srgbClr val="000000"/>
                </a:solidFill>
              </a:rPr>
              <a:t> BPX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154 </a:t>
            </a:r>
            <a:r>
              <a:rPr lang="en-US" altLang="ja-JP" sz="2000" dirty="0" err="1">
                <a:solidFill>
                  <a:srgbClr val="000000"/>
                </a:solidFill>
              </a:rPr>
              <a:t>Wh</a:t>
            </a:r>
            <a:r>
              <a:rPr lang="en-US" altLang="ja-JP" sz="2000" dirty="0">
                <a:solidFill>
                  <a:srgbClr val="000000"/>
                </a:solidFill>
              </a:rPr>
              <a:t> Capacity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500 g / 320 cc</a:t>
            </a:r>
          </a:p>
          <a:p>
            <a:r>
              <a:rPr lang="en-US" altLang="ja-JP" sz="2400" dirty="0">
                <a:solidFill>
                  <a:srgbClr val="000000"/>
                </a:solidFill>
              </a:rPr>
              <a:t>Blue Canyon Tech EPS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65 g / 75 cc</a:t>
            </a:r>
          </a:p>
          <a:p>
            <a:r>
              <a:rPr lang="en-US" altLang="ja-JP" sz="2400" dirty="0">
                <a:solidFill>
                  <a:srgbClr val="000000"/>
                </a:solidFill>
              </a:rPr>
              <a:t>System Mass and Volume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1.415 kg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395 cc</a:t>
            </a: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1009368"/>
            <a:ext cx="3001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514"/>
                </a:solidFill>
              </a:rPr>
              <a:t>Power Overview</a:t>
            </a:r>
          </a:p>
        </p:txBody>
      </p:sp>
      <p:pic>
        <p:nvPicPr>
          <p:cNvPr id="11" name="Imagen 5" descr="McNaul_HaWK.pdf - Mozilla Firefox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7" t="25825" r="32282" b="18264"/>
          <a:stretch/>
        </p:blipFill>
        <p:spPr>
          <a:xfrm rot="5400000">
            <a:off x="5688988" y="354988"/>
            <a:ext cx="1963836" cy="494618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172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44438" y="1737693"/>
            <a:ext cx="5224584" cy="4953000"/>
          </a:xfrm>
        </p:spPr>
        <p:txBody>
          <a:bodyPr/>
          <a:lstStyle/>
          <a:p>
            <a:r>
              <a:rPr lang="en-US" altLang="ja-JP" sz="2400" dirty="0">
                <a:solidFill>
                  <a:srgbClr val="000000"/>
                </a:solidFill>
              </a:rPr>
              <a:t>Capture: -5 % Margin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Propulsion</a:t>
            </a:r>
          </a:p>
          <a:p>
            <a:pPr lvl="1"/>
            <a:r>
              <a:rPr lang="en-US" altLang="ja-JP" sz="2000" dirty="0" err="1">
                <a:solidFill>
                  <a:srgbClr val="000000"/>
                </a:solidFill>
              </a:rPr>
              <a:t>Comms</a:t>
            </a:r>
            <a:r>
              <a:rPr lang="en-US" altLang="ja-JP" sz="2000" dirty="0">
                <a:solidFill>
                  <a:srgbClr val="000000"/>
                </a:solidFill>
              </a:rPr>
              <a:t> Send /</a:t>
            </a:r>
            <a:r>
              <a:rPr lang="en-US" altLang="ja-JP" sz="2000" dirty="0" err="1">
                <a:solidFill>
                  <a:srgbClr val="000000"/>
                </a:solidFill>
              </a:rPr>
              <a:t>Rcv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Maximum DoD 36 %</a:t>
            </a:r>
          </a:p>
          <a:p>
            <a:pPr lvl="1"/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altLang="ja-JP" sz="2400" dirty="0">
                <a:solidFill>
                  <a:srgbClr val="000000"/>
                </a:solidFill>
              </a:rPr>
              <a:t>Science: 29% Margin</a:t>
            </a:r>
          </a:p>
          <a:p>
            <a:pPr lvl="1"/>
            <a:r>
              <a:rPr lang="en-US" altLang="ja-JP" sz="2000" dirty="0" err="1">
                <a:solidFill>
                  <a:srgbClr val="000000"/>
                </a:solidFill>
              </a:rPr>
              <a:t>Comms</a:t>
            </a:r>
            <a:r>
              <a:rPr lang="en-US" altLang="ja-JP" sz="2000" dirty="0">
                <a:solidFill>
                  <a:srgbClr val="000000"/>
                </a:solidFill>
              </a:rPr>
              <a:t> Send /</a:t>
            </a:r>
            <a:r>
              <a:rPr lang="en-US" altLang="ja-JP" sz="2000" dirty="0" err="1">
                <a:solidFill>
                  <a:srgbClr val="000000"/>
                </a:solidFill>
              </a:rPr>
              <a:t>Rcv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Attitude Control</a:t>
            </a:r>
          </a:p>
          <a:p>
            <a:pPr lvl="1"/>
            <a:r>
              <a:rPr lang="en-US" altLang="ja-JP" sz="2000" dirty="0">
                <a:solidFill>
                  <a:srgbClr val="000000"/>
                </a:solidFill>
              </a:rPr>
              <a:t>Instrument Payload</a:t>
            </a:r>
          </a:p>
          <a:p>
            <a:pPr marL="457200" lvl="1" indent="0">
              <a:buNone/>
            </a:pPr>
            <a:endParaRPr lang="en-US" altLang="ja-JP" sz="20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Hibernate: 38% Margin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</a:rPr>
              <a:t>Comms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Rcv</a:t>
            </a:r>
            <a:r>
              <a:rPr lang="en-US" sz="2000" dirty="0">
                <a:solidFill>
                  <a:srgbClr val="000000"/>
                </a:solidFill>
              </a:rPr>
              <a:t> Only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CPU Standby</a:t>
            </a: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lvl="2"/>
            <a:endParaRPr lang="en-US" altLang="ja-JP" sz="1600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25194" y="1012246"/>
            <a:ext cx="3735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514"/>
                </a:solidFill>
              </a:rPr>
              <a:t>Modes of Operation</a:t>
            </a:r>
          </a:p>
        </p:txBody>
      </p:sp>
      <p:pic>
        <p:nvPicPr>
          <p:cNvPr id="8" name="Imagen 3" descr="LOGIC CDR REPORT 1 - Word (Error de activación de productos)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39165" r="32839" b="23502"/>
          <a:stretch/>
        </p:blipFill>
        <p:spPr>
          <a:xfrm>
            <a:off x="3817008" y="1737693"/>
            <a:ext cx="5219030" cy="1843707"/>
          </a:xfrm>
          <a:prstGeom prst="rect">
            <a:avLst/>
          </a:prstGeom>
        </p:spPr>
      </p:pic>
      <p:pic>
        <p:nvPicPr>
          <p:cNvPr id="12" name="Imagen 2" descr="LOGIC CDR REPORT 1 - Word (Error de activación de productos)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3" t="42395" r="34994" b="26413"/>
          <a:stretch/>
        </p:blipFill>
        <p:spPr>
          <a:xfrm>
            <a:off x="3838230" y="4267200"/>
            <a:ext cx="5197808" cy="1635903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 bwMode="auto">
          <a:xfrm>
            <a:off x="2895600" y="2326951"/>
            <a:ext cx="5224584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>
                <a:rot lat="0" lon="0" rev="5400000"/>
              </a:camera>
              <a:lightRig rig="threePt" dir="t"/>
            </a:scene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State of Charge (</a:t>
            </a:r>
            <a:r>
              <a:rPr lang="en-US" sz="1400" b="0" kern="0" dirty="0" err="1"/>
              <a:t>Wh</a:t>
            </a:r>
            <a:r>
              <a:rPr lang="en-US" sz="1400" b="0" kern="0" dirty="0"/>
              <a:t>)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 bwMode="auto">
          <a:xfrm>
            <a:off x="5943600" y="5872648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Time (</a:t>
            </a:r>
            <a:r>
              <a:rPr lang="en-US" sz="1400" b="0" kern="0" dirty="0" err="1"/>
              <a:t>hrs</a:t>
            </a:r>
            <a:r>
              <a:rPr lang="en-US" sz="1400" b="0" kern="0" dirty="0"/>
              <a:t>)</a:t>
            </a:r>
          </a:p>
        </p:txBody>
      </p:sp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6096000" y="1391720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600" kern="0" dirty="0"/>
              <a:t>Capture</a:t>
            </a:r>
          </a:p>
        </p:txBody>
      </p:sp>
      <p:sp>
        <p:nvSpPr>
          <p:cNvPr id="16" name="Content Placeholder 1"/>
          <p:cNvSpPr txBox="1">
            <a:spLocks/>
          </p:cNvSpPr>
          <p:nvPr/>
        </p:nvSpPr>
        <p:spPr bwMode="auto">
          <a:xfrm>
            <a:off x="6096000" y="3886200"/>
            <a:ext cx="990600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600" kern="0" dirty="0"/>
              <a:t>Science</a:t>
            </a:r>
          </a:p>
        </p:txBody>
      </p:sp>
      <p:sp>
        <p:nvSpPr>
          <p:cNvPr id="17" name="Content Placeholder 1"/>
          <p:cNvSpPr txBox="1">
            <a:spLocks/>
          </p:cNvSpPr>
          <p:nvPr/>
        </p:nvSpPr>
        <p:spPr bwMode="auto">
          <a:xfrm>
            <a:off x="2895600" y="4849126"/>
            <a:ext cx="5224584" cy="6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>
                <a:rot lat="0" lon="0" rev="5400000"/>
              </a:camera>
              <a:lightRig rig="threePt" dir="t"/>
            </a:scene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State of Charge (</a:t>
            </a:r>
            <a:r>
              <a:rPr lang="en-US" sz="1400" b="0" kern="0" dirty="0" err="1"/>
              <a:t>Wh</a:t>
            </a:r>
            <a:r>
              <a:rPr lang="en-US" sz="1400" b="0" kern="0" dirty="0"/>
              <a:t>)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auto">
          <a:xfrm>
            <a:off x="5943600" y="3547655"/>
            <a:ext cx="990600" cy="6043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sz="1400" b="0" kern="0" dirty="0"/>
              <a:t>Time (</a:t>
            </a:r>
            <a:r>
              <a:rPr lang="en-US" sz="1400" b="0" kern="0" dirty="0" err="1"/>
              <a:t>hrs</a:t>
            </a:r>
            <a:r>
              <a:rPr lang="en-US" sz="1400" b="0" kern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7577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E:\Matlab\bin\research\New folder\TempVstime_ comms, battery running.jpg"/>
          <p:cNvPicPr>
            <a:picLocks noChangeAspect="1" noChangeArrowheads="1"/>
          </p:cNvPicPr>
          <p:nvPr/>
        </p:nvPicPr>
        <p:blipFill rotWithShape="1">
          <a:blip r:embed="rId3"/>
          <a:srcRect r="4330"/>
          <a:stretch/>
        </p:blipFill>
        <p:spPr bwMode="auto">
          <a:xfrm>
            <a:off x="6582311" y="1477277"/>
            <a:ext cx="2561689" cy="2710779"/>
          </a:xfrm>
          <a:prstGeom prst="rect">
            <a:avLst/>
          </a:prstGeom>
          <a:noFill/>
        </p:spPr>
      </p:pic>
      <p:sp>
        <p:nvSpPr>
          <p:cNvPr id="20" name="Slide Number Placeholder 9"/>
          <p:cNvSpPr txBox="1">
            <a:spLocks/>
          </p:cNvSpPr>
          <p:nvPr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36568" y="1076521"/>
            <a:ext cx="5491976" cy="519112"/>
          </a:xfrm>
        </p:spPr>
        <p:txBody>
          <a:bodyPr/>
          <a:lstStyle/>
          <a:p>
            <a:r>
              <a:rPr lang="en-US" dirty="0"/>
              <a:t>Thermal</a:t>
            </a:r>
          </a:p>
        </p:txBody>
      </p:sp>
      <p:sp>
        <p:nvSpPr>
          <p:cNvPr id="14" name="Slide Number Placeholder 9"/>
          <p:cNvSpPr txBox="1">
            <a:spLocks/>
          </p:cNvSpPr>
          <p:nvPr/>
        </p:nvSpPr>
        <p:spPr>
          <a:xfrm>
            <a:off x="7046514" y="64506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0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5105400" cy="5665586"/>
          </a:xfrm>
        </p:spPr>
        <p:txBody>
          <a:bodyPr/>
          <a:lstStyle/>
          <a:p>
            <a:r>
              <a:rPr lang="en-US" sz="2400" dirty="0">
                <a:cs typeface="Arial" panose="020B0604020202020204" pitchFamily="34" charset="0"/>
              </a:rPr>
              <a:t>Hot Case at Mars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4 </a:t>
            </a:r>
            <a:r>
              <a:rPr lang="en-US" sz="2000" dirty="0" err="1">
                <a:cs typeface="Arial" panose="020B0604020202020204" pitchFamily="34" charset="0"/>
              </a:rPr>
              <a:t>hr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Comms</a:t>
            </a:r>
            <a:r>
              <a:rPr lang="en-US" sz="2000" dirty="0">
                <a:cs typeface="Arial" panose="020B0604020202020204" pitchFamily="34" charset="0"/>
              </a:rPr>
              <a:t> window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X-Band Transponder 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26 W heat generated</a:t>
            </a:r>
          </a:p>
          <a:p>
            <a:pPr lvl="1"/>
            <a:r>
              <a:rPr lang="en-US" sz="2000" dirty="0">
                <a:cs typeface="Arial" panose="020B0604020202020204" pitchFamily="34" charset="0"/>
              </a:rPr>
              <a:t>CPU, EPS &amp; Batteries</a:t>
            </a:r>
          </a:p>
          <a:p>
            <a:pPr lvl="2"/>
            <a:r>
              <a:rPr lang="en-US" sz="1600" dirty="0">
                <a:cs typeface="Arial" panose="020B0604020202020204" pitchFamily="34" charset="0"/>
              </a:rPr>
              <a:t>15 W heat generated</a:t>
            </a:r>
          </a:p>
        </p:txBody>
      </p:sp>
      <p:pic>
        <p:nvPicPr>
          <p:cNvPr id="11" name="Picture 2" descr="F:\SpaceTREx\cubesat_cdr\3600.png"/>
          <p:cNvPicPr>
            <a:picLocks noChangeAspect="1" noChangeArrowheads="1"/>
          </p:cNvPicPr>
          <p:nvPr/>
        </p:nvPicPr>
        <p:blipFill rotWithShape="1">
          <a:blip r:embed="rId4"/>
          <a:srcRect l="24977" t="20947" r="19483" b="22864"/>
          <a:stretch/>
        </p:blipFill>
        <p:spPr bwMode="auto">
          <a:xfrm>
            <a:off x="4847617" y="1641111"/>
            <a:ext cx="1749934" cy="2328057"/>
          </a:xfrm>
          <a:prstGeom prst="rect">
            <a:avLst/>
          </a:prstGeom>
          <a:noFill/>
          <a:effectLst>
            <a:softEdge rad="25400"/>
          </a:effectLst>
        </p:spPr>
      </p:pic>
      <p:pic>
        <p:nvPicPr>
          <p:cNvPr id="15" name="Picture 2" descr="C:\Users\hp\Desktop\a032b8bc-25b7-49d1-8adb-9c6ab7bd55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5098" y="4856638"/>
            <a:ext cx="2770159" cy="1847675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5240" y="3661995"/>
            <a:ext cx="5105400" cy="566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sz="2000" kern="0" dirty="0">
              <a:cs typeface="Arial" panose="020B0604020202020204" pitchFamily="34" charset="0"/>
            </a:endParaRPr>
          </a:p>
          <a:p>
            <a:r>
              <a:rPr lang="en-US" sz="2400" kern="0" dirty="0">
                <a:cs typeface="Arial" panose="020B0604020202020204" pitchFamily="34" charset="0"/>
              </a:rPr>
              <a:t>Cold Case at Mars</a:t>
            </a: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Mars Eclipse at </a:t>
            </a:r>
            <a:r>
              <a:rPr lang="en-US" sz="2000" kern="0" dirty="0" err="1">
                <a:cs typeface="Arial" panose="020B0604020202020204" pitchFamily="34" charset="0"/>
              </a:rPr>
              <a:t>Apoapsis</a:t>
            </a:r>
            <a:endParaRPr lang="en-US" sz="2000" kern="0" dirty="0">
              <a:cs typeface="Arial" panose="020B0604020202020204" pitchFamily="34" charset="0"/>
            </a:endParaRP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Patch Heaters (0.5 W each)</a:t>
            </a:r>
          </a:p>
          <a:p>
            <a:pPr lvl="2"/>
            <a:r>
              <a:rPr lang="en-US" sz="1600" kern="0" dirty="0">
                <a:cs typeface="Arial" panose="020B0604020202020204" pitchFamily="34" charset="0"/>
              </a:rPr>
              <a:t>2 for Propellant, 1 for CPU and 1 for ADCS</a:t>
            </a:r>
          </a:p>
          <a:p>
            <a:pPr lvl="2"/>
            <a:r>
              <a:rPr lang="en-US" sz="1600" kern="0" dirty="0">
                <a:cs typeface="Arial" panose="020B0604020202020204" pitchFamily="34" charset="0"/>
              </a:rPr>
              <a:t>2 integrated into batteries</a:t>
            </a:r>
          </a:p>
          <a:p>
            <a:pPr lvl="1"/>
            <a:r>
              <a:rPr lang="en-US" sz="2000" kern="0" dirty="0">
                <a:cs typeface="Arial" panose="020B0604020202020204" pitchFamily="34" charset="0"/>
              </a:rPr>
              <a:t>Aluminized </a:t>
            </a:r>
            <a:r>
              <a:rPr lang="en-US" sz="2000" kern="0" dirty="0" err="1">
                <a:cs typeface="Arial" panose="020B0604020202020204" pitchFamily="34" charset="0"/>
              </a:rPr>
              <a:t>Kapton</a:t>
            </a:r>
            <a:r>
              <a:rPr lang="en-US" sz="2000" kern="0" dirty="0">
                <a:cs typeface="Arial" panose="020B0604020202020204" pitchFamily="34" charset="0"/>
              </a:rPr>
              <a:t> (200 mil)</a:t>
            </a:r>
          </a:p>
          <a:p>
            <a:pPr lvl="2"/>
            <a:r>
              <a:rPr lang="en-US" sz="1200" kern="0" dirty="0">
                <a:cs typeface="Arial" panose="020B0604020202020204" pitchFamily="34" charset="0"/>
              </a:rPr>
              <a:t> </a:t>
            </a:r>
            <a:r>
              <a:rPr lang="en-US" sz="1600" kern="0" dirty="0">
                <a:sym typeface="Symbol"/>
              </a:rPr>
              <a:t> = 0.55 </a:t>
            </a:r>
          </a:p>
          <a:p>
            <a:pPr lvl="2"/>
            <a:r>
              <a:rPr lang="en-US" sz="1600" kern="0" dirty="0">
                <a:sym typeface="Symbol"/>
              </a:rPr>
              <a:t> = 0.35 - 0.51 </a:t>
            </a:r>
            <a:endParaRPr lang="en-US" sz="1600" b="0" kern="0" dirty="0">
              <a:cs typeface="Arial" panose="020B0604020202020204" pitchFamily="34" charset="0"/>
            </a:endParaRPr>
          </a:p>
          <a:p>
            <a:endParaRPr lang="en-US" sz="2000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3" descr="F:\SpaceTREx\cubesat_cdr\3600 exterior1.png"/>
          <p:cNvPicPr>
            <a:picLocks noChangeAspect="1" noChangeArrowheads="1"/>
          </p:cNvPicPr>
          <p:nvPr/>
        </p:nvPicPr>
        <p:blipFill rotWithShape="1">
          <a:blip r:embed="rId6"/>
          <a:srcRect r="20598" b="10012"/>
          <a:stretch/>
        </p:blipFill>
        <p:spPr bwMode="auto">
          <a:xfrm>
            <a:off x="3429000" y="1639692"/>
            <a:ext cx="1600200" cy="2333991"/>
          </a:xfrm>
          <a:prstGeom prst="rect">
            <a:avLst/>
          </a:prstGeom>
          <a:noFill/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372455761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824</Words>
  <Application>Microsoft Office PowerPoint</Application>
  <PresentationFormat>On-screen Show (4:3)</PresentationFormat>
  <Paragraphs>251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Cambria Math</vt:lpstr>
      <vt:lpstr>Garamond</vt:lpstr>
      <vt:lpstr>Symbol</vt:lpstr>
      <vt:lpstr>Wingdings</vt:lpstr>
      <vt:lpstr>Stream</vt:lpstr>
      <vt:lpstr>Devil’s LOGIC: Mission Description</vt:lpstr>
      <vt:lpstr>Concept of Operations</vt:lpstr>
      <vt:lpstr>LOGIC Section View</vt:lpstr>
      <vt:lpstr>Science</vt:lpstr>
      <vt:lpstr>Science Instruments</vt:lpstr>
      <vt:lpstr>Spacecraft Trajectory</vt:lpstr>
      <vt:lpstr>Critical Maneuvers</vt:lpstr>
      <vt:lpstr>PowerPoint Presentation</vt:lpstr>
      <vt:lpstr>Communications - Type and Selection</vt:lpstr>
      <vt:lpstr>Communications - Operations</vt:lpstr>
      <vt:lpstr>Command and Data Handling</vt:lpstr>
      <vt:lpstr>PowerPoint Presentation</vt:lpstr>
      <vt:lpstr>PowerPoint Presentation</vt:lpstr>
      <vt:lpstr>Thermal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</dc:creator>
  <cp:lastModifiedBy>gdektor</cp:lastModifiedBy>
  <cp:revision>66</cp:revision>
  <dcterms:created xsi:type="dcterms:W3CDTF">2016-04-18T17:09:50Z</dcterms:created>
  <dcterms:modified xsi:type="dcterms:W3CDTF">2016-04-20T03:36:50Z</dcterms:modified>
</cp:coreProperties>
</file>