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317" r:id="rId2"/>
    <p:sldId id="319" r:id="rId3"/>
    <p:sldId id="347" r:id="rId4"/>
    <p:sldId id="318" r:id="rId5"/>
    <p:sldId id="348" r:id="rId6"/>
    <p:sldId id="351" r:id="rId7"/>
    <p:sldId id="349" r:id="rId8"/>
    <p:sldId id="350" r:id="rId9"/>
    <p:sldId id="352" r:id="rId10"/>
    <p:sldId id="353" r:id="rId11"/>
    <p:sldId id="354" r:id="rId12"/>
    <p:sldId id="355" r:id="rId13"/>
    <p:sldId id="358" r:id="rId14"/>
    <p:sldId id="368" r:id="rId15"/>
    <p:sldId id="360" r:id="rId16"/>
    <p:sldId id="364" r:id="rId17"/>
    <p:sldId id="365" r:id="rId18"/>
    <p:sldId id="366" r:id="rId19"/>
    <p:sldId id="346" r:id="rId20"/>
    <p:sldId id="371" r:id="rId21"/>
    <p:sldId id="369" r:id="rId22"/>
    <p:sldId id="372" r:id="rId23"/>
    <p:sldId id="3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5" clrIdx="0">
    <p:extLst>
      <p:ext uri="{19B8F6BF-5375-455C-9EA6-DF929625EA0E}">
        <p15:presenceInfo xmlns:p15="http://schemas.microsoft.com/office/powerpoint/2012/main" userId="B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5411" autoAdjust="0"/>
  </p:normalViewPr>
  <p:slideViewPr>
    <p:cSldViewPr snapToGrid="0">
      <p:cViewPr varScale="1">
        <p:scale>
          <a:sx n="85" d="100"/>
          <a:sy n="85" d="100"/>
        </p:scale>
        <p:origin x="13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3C42D-F3B9-41F5-B5D2-19355E32FF4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CC619-2480-4813-89E9-141DCAE93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106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F409C-7AD7-447E-B3BC-72541F0FE213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DBF93-724B-4898-A90D-46B6FA21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85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9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8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30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43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4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26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0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6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78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13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298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32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18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09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5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06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069AB-C283-4DD5-A1C4-9731B46163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18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4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5F97-A9C9-4E02-8DE4-42A1CFDEC3D7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8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3197-7ED3-4550-B0F9-4845AFAB7375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8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D57E-440D-4959-B49B-3415BFAE5D43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0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9EB1-CF57-4EAF-92E0-EA876AECEEE5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8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8C61-0FB2-4B94-BADB-E51DD93B0035}" type="datetime1">
              <a:rPr lang="en-US" smtClean="0"/>
              <a:t>4/25/2016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9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F6E-615C-4861-9003-6117A8E59A21}" type="datetime1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3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55FAA-3C44-43B1-8F5E-8623E0C2AE98}" type="datetime1">
              <a:rPr lang="en-US" smtClean="0"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1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C8CE-8C5A-4ED3-A836-F4D8985A7558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7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E5C0-1DE2-4567-B9E1-E38140FCE378}" type="datetime1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0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1BB4-3814-4747-A5DD-6CDAB5A43CC9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1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0729-9919-4B21-823A-2FF7B5B7B6D3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5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9E96D-D3FE-4574-9FFE-05449392AD5C}" type="datetime1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2CDC0-883D-4334-91F3-9CE15AE2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7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3.jpeg"/><Relationship Id="rId7" Type="http://schemas.openxmlformats.org/officeDocument/2006/relationships/image" Target="../media/image17.tiff"/><Relationship Id="rId12" Type="http://schemas.openxmlformats.org/officeDocument/2006/relationships/image" Target="../media/image2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microsoft.com/office/2007/relationships/media" Target="../media/media2.mp4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43.png"/><Relationship Id="rId5" Type="http://schemas.microsoft.com/office/2007/relationships/media" Target="../media/media3.mp4"/><Relationship Id="rId10" Type="http://schemas.openxmlformats.org/officeDocument/2006/relationships/image" Target="../media/image42.png"/><Relationship Id="rId4" Type="http://schemas.openxmlformats.org/officeDocument/2006/relationships/video" Target="../media/media2.mp4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microsoft.com/office/2007/relationships/media" Target="../media/media5.mp4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6.mp4"/><Relationship Id="rId11" Type="http://schemas.openxmlformats.org/officeDocument/2006/relationships/image" Target="../media/image46.png"/><Relationship Id="rId5" Type="http://schemas.microsoft.com/office/2007/relationships/media" Target="../media/media6.mp4"/><Relationship Id="rId10" Type="http://schemas.openxmlformats.org/officeDocument/2006/relationships/image" Target="../media/image45.png"/><Relationship Id="rId4" Type="http://schemas.openxmlformats.org/officeDocument/2006/relationships/video" Target="../media/media5.mp4"/><Relationship Id="rId9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microsoft.com/office/2007/relationships/media" Target="../media/media8.mp4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video" Target="../media/media9.mp4"/><Relationship Id="rId11" Type="http://schemas.openxmlformats.org/officeDocument/2006/relationships/image" Target="../media/image49.png"/><Relationship Id="rId5" Type="http://schemas.microsoft.com/office/2007/relationships/media" Target="../media/media9.mp4"/><Relationship Id="rId10" Type="http://schemas.openxmlformats.org/officeDocument/2006/relationships/image" Target="../media/image48.png"/><Relationship Id="rId4" Type="http://schemas.openxmlformats.org/officeDocument/2006/relationships/video" Target="../media/media8.mp4"/><Relationship Id="rId9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jpeg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image" Target="../media/image53.png"/><Relationship Id="rId10" Type="http://schemas.openxmlformats.org/officeDocument/2006/relationships/image" Target="../media/image56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28650" y="2226035"/>
            <a:ext cx="6858000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Benjamin</a:t>
            </a:r>
            <a:r>
              <a:rPr lang="en-US" sz="2400" b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Hockman,  </a:t>
            </a:r>
            <a:r>
              <a:rPr lang="en-US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Stanford University</a:t>
            </a:r>
            <a:endParaRPr lang="en-US" sz="24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400" b="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8650" y="993126"/>
            <a:ext cx="7165944" cy="5540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Spacecraft/Rover Hybrids for the Exploration of Small Solar System Bodies</a:t>
            </a:r>
            <a:endParaRPr lang="en-US" sz="3200" b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80" y="5001277"/>
            <a:ext cx="1516359" cy="14585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4923">
            <a:off x="7434656" y="4238588"/>
            <a:ext cx="1337023" cy="1286077"/>
          </a:xfrm>
          <a:prstGeom prst="rect">
            <a:avLst/>
          </a:prstGeom>
        </p:spPr>
      </p:pic>
      <p:sp>
        <p:nvSpPr>
          <p:cNvPr id="10" name="Arc 9"/>
          <p:cNvSpPr/>
          <p:nvPr/>
        </p:nvSpPr>
        <p:spPr>
          <a:xfrm>
            <a:off x="5615765" y="2986722"/>
            <a:ext cx="7711440" cy="8149963"/>
          </a:xfrm>
          <a:prstGeom prst="arc">
            <a:avLst>
              <a:gd name="adj1" fmla="val 11462169"/>
              <a:gd name="adj2" fmla="val 1580731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4402">
            <a:off x="8078976" y="3334222"/>
            <a:ext cx="892207" cy="85821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7557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2972671"/>
            <a:ext cx="5829300" cy="180811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Team:</a:t>
            </a:r>
          </a:p>
          <a:p>
            <a:r>
              <a:rPr lang="en-US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Marco Pavone (PI)</a:t>
            </a:r>
          </a:p>
          <a:p>
            <a:r>
              <a:rPr lang="en-US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Julie Castillo, </a:t>
            </a:r>
            <a:r>
              <a:rPr lang="en-US" sz="20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Issa</a:t>
            </a:r>
            <a:r>
              <a:rPr lang="en-US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Nesnas</a:t>
            </a:r>
            <a:r>
              <a:rPr lang="en-US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Jeffrey Hoffman, </a:t>
            </a:r>
          </a:p>
          <a:p>
            <a:r>
              <a:rPr lang="en-US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Andreas Frick, Robert Reid (Co-Is)</a:t>
            </a:r>
            <a:endParaRPr lang="en-US" sz="20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400" b="0" dirty="0"/>
          </a:p>
        </p:txBody>
      </p:sp>
      <p:pic>
        <p:nvPicPr>
          <p:cNvPr id="1026" name="Picture 2" descr="https://www.nasa.gov/sites/default/files/files/NIACLogo_xl_transparent_blac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5067862"/>
            <a:ext cx="2057400" cy="115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628650" y="4460612"/>
            <a:ext cx="6858000" cy="44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Stanford University, Jet Propulsion Laboratory, MIT</a:t>
            </a:r>
            <a:endParaRPr lang="en-US" sz="18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91053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2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Small Bodies Exploration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012" t="1460" r="9355" b="313"/>
          <a:stretch/>
        </p:blipFill>
        <p:spPr>
          <a:xfrm>
            <a:off x="610911" y="1074355"/>
            <a:ext cx="7904439" cy="5349990"/>
          </a:xfrm>
          <a:prstGeom prst="rect">
            <a:avLst/>
          </a:prstGeom>
        </p:spPr>
      </p:pic>
      <p:sp>
        <p:nvSpPr>
          <p:cNvPr id="11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0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3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The Big Question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Ben\Desktop\Presentation RobSymp\Curiosity_render_H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1"/>
          <a:stretch/>
        </p:blipFill>
        <p:spPr bwMode="auto">
          <a:xfrm>
            <a:off x="379199" y="1047408"/>
            <a:ext cx="8385600" cy="532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92454" y="1273437"/>
            <a:ext cx="4689907" cy="713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How would you change the design for </a:t>
            </a:r>
            <a:r>
              <a:rPr lang="en-US" sz="2000" b="1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LOW</a:t>
            </a:r>
            <a:r>
              <a:rPr lang="en-US" sz="20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latin typeface="Gill Sans MT" panose="020B0502020104020203" pitchFamily="34" charset="0"/>
              </a:rPr>
              <a:t>gravity environments?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1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Motion in Low Gravity Worlds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5819" t="14209" r="17263" b="7811"/>
          <a:stretch/>
        </p:blipFill>
        <p:spPr>
          <a:xfrm>
            <a:off x="600343" y="1123953"/>
            <a:ext cx="7915007" cy="5188071"/>
          </a:xfrm>
          <a:prstGeom prst="rect">
            <a:avLst/>
          </a:prstGeom>
        </p:spPr>
      </p:pic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2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5</a:t>
            </a:fld>
            <a:endParaRPr lang="en-US" dirty="0"/>
          </a:p>
        </p:txBody>
      </p:sp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pic>
        <p:nvPicPr>
          <p:cNvPr id="10" name="Picture 3" descr="G:\Hedgehog\Robotics Symposium\Visuals\NAVCAM_top_10_at_10_km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322" y="264161"/>
            <a:ext cx="5655733" cy="621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496322" y="7072"/>
            <a:ext cx="3886200" cy="647909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085061" y="4648199"/>
            <a:ext cx="982739" cy="83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153400" y="4732046"/>
            <a:ext cx="1075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100 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Mobility Challenges in Microgravity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9923" y="1504888"/>
            <a:ext cx="3886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Gill Sans MT" panose="020B0502020104020203" pitchFamily="34" charset="0"/>
              </a:rPr>
              <a:t>Very limited traction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ill Sans MT" panose="020B0502020104020203" pitchFamily="34" charset="0"/>
              </a:rPr>
              <a:t>Remaining “attached”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ill Sans MT" panose="020B0502020104020203" pitchFamily="34" charset="0"/>
              </a:rPr>
              <a:t>Uneven/uncertain terrain 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99" y="3360682"/>
            <a:ext cx="3321790" cy="2876550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06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t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6669"/>
            <a:ext cx="9145208" cy="479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5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h and S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397" y="0"/>
            <a:ext cx="6830751" cy="68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21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’at close-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21" y="0"/>
            <a:ext cx="69611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15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Micro-Gravity Space Rovers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1825164"/>
            <a:ext cx="1152292" cy="13599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4206" t="2154" r="14582" b="622"/>
          <a:stretch/>
        </p:blipFill>
        <p:spPr>
          <a:xfrm>
            <a:off x="5973164" y="1769909"/>
            <a:ext cx="1205541" cy="925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240" y="3324389"/>
            <a:ext cx="1426231" cy="1069673"/>
          </a:xfrm>
          <a:prstGeom prst="rect">
            <a:avLst/>
          </a:prstGeom>
        </p:spPr>
      </p:pic>
      <p:pic>
        <p:nvPicPr>
          <p:cNvPr id="4098" name="Picture 2" descr="http://www.dlr.de/irs/en/Portaldata/46/Resources/images/projekte/mascot/MASCOT_Modell_kle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07" y="2114221"/>
            <a:ext cx="1418020" cy="104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997" y="2798833"/>
            <a:ext cx="941620" cy="15929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3359872"/>
            <a:ext cx="1331611" cy="9987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8650" y="100067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Four classes of mobility: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901" y="1534795"/>
            <a:ext cx="155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Wheels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900" y="3932046"/>
            <a:ext cx="155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Legs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67052" y="4561055"/>
            <a:ext cx="1800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Thrusters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67052" y="1245050"/>
            <a:ext cx="17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7013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Hopping</a:t>
            </a:r>
            <a:endParaRPr lang="en-US" sz="16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l="20363" t="13789" r="17583" b="7590"/>
          <a:stretch/>
        </p:blipFill>
        <p:spPr>
          <a:xfrm>
            <a:off x="922585" y="4627956"/>
            <a:ext cx="1924621" cy="137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814" y="5050151"/>
            <a:ext cx="1709080" cy="1280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79" y="5050418"/>
            <a:ext cx="1274470" cy="12801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23" y="2114221"/>
            <a:ext cx="1875347" cy="14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Spacecraft/Rover Hybrids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38947" y="1118170"/>
            <a:ext cx="824994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A mission architecture that allows the 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systematic</a:t>
            </a:r>
            <a:r>
              <a:rPr lang="en-US" sz="2400" dirty="0" smtClean="0">
                <a:latin typeface="Gill Sans MT" panose="020B0502020104020203" pitchFamily="34" charset="0"/>
              </a:rPr>
              <a:t> and 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affordable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in-situ</a:t>
            </a:r>
            <a:r>
              <a:rPr lang="en-US" sz="2400" dirty="0" smtClean="0">
                <a:latin typeface="Gill Sans MT" panose="020B0502020104020203" pitchFamily="34" charset="0"/>
              </a:rPr>
              <a:t> exploration of small Solar System bodies.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3884" y="5777590"/>
            <a:ext cx="503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MT" panose="020B0502020104020203" pitchFamily="34" charset="0"/>
              </a:rPr>
              <a:t>Key philosophy:  </a:t>
            </a:r>
            <a:r>
              <a:rPr lang="en-US" sz="2400" dirty="0">
                <a:solidFill>
                  <a:srgbClr val="C00000"/>
                </a:solidFill>
                <a:latin typeface="Gill Sans MT" panose="020B0502020104020203" pitchFamily="34" charset="0"/>
              </a:rPr>
              <a:t>E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xploit</a:t>
            </a:r>
            <a:r>
              <a:rPr lang="en-US" sz="2400" dirty="0" smtClean="0">
                <a:latin typeface="Gill Sans MT" panose="020B0502020104020203" pitchFamily="34" charset="0"/>
              </a:rPr>
              <a:t> low gravity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37" y="2132616"/>
            <a:ext cx="5487696" cy="34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General Features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573" y="1549084"/>
            <a:ext cx="4652423" cy="44751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6410" y="5170849"/>
            <a:ext cx="2476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Spikes</a:t>
            </a:r>
            <a:r>
              <a:rPr lang="en-US" dirty="0" smtClean="0">
                <a:solidFill>
                  <a:srgbClr val="C00000"/>
                </a:solidFill>
              </a:rPr>
              <a:t> on each corner protect from terrain and act as feet for hopping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150" y="1829779"/>
            <a:ext cx="251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Three internal </a:t>
            </a:r>
            <a:r>
              <a:rPr lang="en-US" b="1" dirty="0" smtClean="0">
                <a:solidFill>
                  <a:srgbClr val="C00000"/>
                </a:solidFill>
              </a:rPr>
              <a:t>flywheels</a:t>
            </a:r>
            <a:r>
              <a:rPr lang="en-US" dirty="0" smtClean="0">
                <a:solidFill>
                  <a:srgbClr val="C00000"/>
                </a:solidFill>
              </a:rPr>
              <a:t> for mobility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410" y="3229194"/>
            <a:ext cx="2066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Motors</a:t>
            </a:r>
            <a:r>
              <a:rPr lang="en-US" dirty="0" smtClean="0">
                <a:solidFill>
                  <a:srgbClr val="C00000"/>
                </a:solidFill>
              </a:rPr>
              <a:t> and </a:t>
            </a:r>
            <a:r>
              <a:rPr lang="en-US" b="1" dirty="0" smtClean="0">
                <a:solidFill>
                  <a:srgbClr val="C00000"/>
                </a:solidFill>
              </a:rPr>
              <a:t>brakes</a:t>
            </a:r>
            <a:r>
              <a:rPr lang="en-US" dirty="0" smtClean="0">
                <a:solidFill>
                  <a:srgbClr val="C00000"/>
                </a:solidFill>
              </a:rPr>
              <a:t> generate controlled and abrupt </a:t>
            </a:r>
            <a:r>
              <a:rPr lang="en-US" b="1" dirty="0" smtClean="0">
                <a:solidFill>
                  <a:srgbClr val="C00000"/>
                </a:solidFill>
              </a:rPr>
              <a:t>torques</a:t>
            </a:r>
            <a:r>
              <a:rPr lang="en-US" dirty="0" smtClean="0">
                <a:solidFill>
                  <a:srgbClr val="C00000"/>
                </a:solidFill>
              </a:rPr>
              <a:t> on flywheels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05528" y="1790991"/>
            <a:ext cx="2271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Mechanically and thermally </a:t>
            </a:r>
            <a:r>
              <a:rPr lang="en-US" b="1" dirty="0" smtClean="0">
                <a:solidFill>
                  <a:srgbClr val="0070C0"/>
                </a:solidFill>
              </a:rPr>
              <a:t>sealed</a:t>
            </a:r>
            <a:r>
              <a:rPr lang="en-US" dirty="0" smtClean="0">
                <a:solidFill>
                  <a:srgbClr val="0070C0"/>
                </a:solidFill>
              </a:rPr>
              <a:t> from environment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05528" y="4153746"/>
            <a:ext cx="227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Large internal volume for </a:t>
            </a:r>
            <a:r>
              <a:rPr lang="en-US" b="1" dirty="0" smtClean="0">
                <a:solidFill>
                  <a:srgbClr val="0070C0"/>
                </a:solidFill>
              </a:rPr>
              <a:t>scientific payload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05528" y="2966317"/>
            <a:ext cx="2271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Symmetric</a:t>
            </a:r>
            <a:r>
              <a:rPr lang="en-US" dirty="0" smtClean="0">
                <a:solidFill>
                  <a:srgbClr val="0070C0"/>
                </a:solidFill>
              </a:rPr>
              <a:t> design allows mobility in any configuration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05528" y="5586453"/>
            <a:ext cx="227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Scalable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05528" y="1167414"/>
            <a:ext cx="227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Key Features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5528" y="5008599"/>
            <a:ext cx="227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Minimalistic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150" y="1231135"/>
            <a:ext cx="3016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Mobility Components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2552688" y="2214740"/>
            <a:ext cx="1371045" cy="3681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035966" y="5632514"/>
            <a:ext cx="1393793" cy="8916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825675" y="5029052"/>
            <a:ext cx="275208" cy="3488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9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12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Basic Concept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51352" y="2203287"/>
            <a:ext cx="5431517" cy="3630555"/>
            <a:chOff x="1981200" y="3048000"/>
            <a:chExt cx="4876800" cy="3169217"/>
          </a:xfrm>
        </p:grpSpPr>
        <p:pic>
          <p:nvPicPr>
            <p:cNvPr id="21" name="Picture 2" descr="G:\Hedgehog\Robotics Symposium\Visuals\Hopping_Mobility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048000"/>
              <a:ext cx="4876800" cy="3169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2057400" y="3124200"/>
              <a:ext cx="24384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6457950" y="1408806"/>
            <a:ext cx="2059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ill Sans MT" panose="020B0502020104020203" pitchFamily="34" charset="0"/>
              </a:rPr>
              <a:t>Spin up flywheels to desired speed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67736" y="2382948"/>
            <a:ext cx="3109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ill Sans MT" panose="020B0502020104020203" pitchFamily="34" charset="0"/>
              </a:rPr>
              <a:t>Hit the brakes!</a:t>
            </a:r>
          </a:p>
          <a:p>
            <a:pPr algn="ctr"/>
            <a:r>
              <a:rPr lang="en-US" dirty="0" smtClean="0">
                <a:latin typeface="Gill Sans MT" panose="020B0502020104020203" pitchFamily="34" charset="0"/>
              </a:rPr>
              <a:t>Generates large braking torque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49435" y="4323166"/>
            <a:ext cx="25694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ill Sans MT" panose="020B0502020104020203" pitchFamily="34" charset="0"/>
              </a:rPr>
              <a:t>Reaction forces of spikes </a:t>
            </a:r>
          </a:p>
          <a:p>
            <a:pPr algn="ctr"/>
            <a:r>
              <a:rPr lang="en-US" dirty="0" smtClean="0">
                <a:latin typeface="Gill Sans MT" panose="020B0502020104020203" pitchFamily="34" charset="0"/>
              </a:rPr>
              <a:t>on the ground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43066" y="5292143"/>
            <a:ext cx="2687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ill Sans MT" panose="020B0502020104020203" pitchFamily="34" charset="0"/>
              </a:rPr>
              <a:t>Rover hops in a forward ballistic trajectory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650" y="1446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Key idea:</a:t>
            </a:r>
            <a:r>
              <a:rPr lang="en-US" sz="2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  </a:t>
            </a:r>
            <a:r>
              <a:rPr lang="en-US" sz="2400" dirty="0" smtClean="0">
                <a:latin typeface="Gill Sans MT" panose="020B0502020104020203" pitchFamily="34" charset="0"/>
              </a:rPr>
              <a:t>Swapping angular momentum</a:t>
            </a:r>
            <a:endParaRPr lang="en-US" sz="1600" dirty="0" smtClean="0">
              <a:latin typeface="Gill Sans MT" panose="020B0502020104020203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333930" y="3354189"/>
            <a:ext cx="23054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ill Sans MT" panose="020B0502020104020203" pitchFamily="34" charset="0"/>
              </a:rPr>
              <a:t>Angular momentum </a:t>
            </a:r>
          </a:p>
          <a:p>
            <a:r>
              <a:rPr lang="en-US" dirty="0" smtClean="0">
                <a:latin typeface="Gill Sans MT" panose="020B0502020104020203" pitchFamily="34" charset="0"/>
              </a:rPr>
              <a:t>transferred to chassis 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7392135" y="2047845"/>
            <a:ext cx="284085" cy="3839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7380285" y="3047035"/>
            <a:ext cx="284085" cy="3839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7380285" y="4012845"/>
            <a:ext cx="284085" cy="3839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7380284" y="4969497"/>
            <a:ext cx="284085" cy="38398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mtClean="0"/>
              <a:t>Motion Primtives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5179490" y="1386488"/>
            <a:ext cx="3816505" cy="3032244"/>
            <a:chOff x="5214786" y="1419207"/>
            <a:chExt cx="3816505" cy="3032244"/>
          </a:xfrm>
        </p:grpSpPr>
        <p:grpSp>
          <p:nvGrpSpPr>
            <p:cNvPr id="24" name="Group 23"/>
            <p:cNvGrpSpPr/>
            <p:nvPr/>
          </p:nvGrpSpPr>
          <p:grpSpPr>
            <a:xfrm>
              <a:off x="5319793" y="1441848"/>
              <a:ext cx="3711498" cy="3009603"/>
              <a:chOff x="4963640" y="1848832"/>
              <a:chExt cx="3711498" cy="300960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5448063" y="3363748"/>
                <a:ext cx="2466577" cy="989812"/>
              </a:xfrm>
              <a:prstGeom prst="line">
                <a:avLst/>
              </a:prstGeom>
              <a:ln w="127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/>
              <p:cNvSpPr/>
              <p:nvPr/>
            </p:nvSpPr>
            <p:spPr>
              <a:xfrm rot="2747911">
                <a:off x="5600960" y="3633285"/>
                <a:ext cx="225452" cy="27124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 rot="2467094">
                <a:off x="5939341" y="3314033"/>
                <a:ext cx="165060" cy="21281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63640" y="2680791"/>
                <a:ext cx="1221424" cy="1174883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9080" y="3303955"/>
                <a:ext cx="1616058" cy="1554480"/>
              </a:xfrm>
              <a:prstGeom prst="rect">
                <a:avLst/>
              </a:prstGeom>
            </p:spPr>
          </p:pic>
          <p:sp>
            <p:nvSpPr>
              <p:cNvPr id="40" name="Arc 39"/>
              <p:cNvSpPr/>
              <p:nvPr/>
            </p:nvSpPr>
            <p:spPr>
              <a:xfrm flipV="1">
                <a:off x="5472752" y="2351816"/>
                <a:ext cx="2355528" cy="2345723"/>
              </a:xfrm>
              <a:prstGeom prst="arc">
                <a:avLst>
                  <a:gd name="adj1" fmla="val 5526505"/>
                  <a:gd name="adj2" fmla="val 8908471"/>
                </a:avLst>
              </a:prstGeom>
              <a:ln w="127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481790">
                <a:off x="6192144" y="1874188"/>
                <a:ext cx="1330872" cy="1280160"/>
              </a:xfrm>
              <a:prstGeom prst="rect">
                <a:avLst/>
              </a:prstGeom>
            </p:spPr>
          </p:pic>
          <p:sp>
            <p:nvSpPr>
              <p:cNvPr id="42" name="Arc 41"/>
              <p:cNvSpPr/>
              <p:nvPr/>
            </p:nvSpPr>
            <p:spPr>
              <a:xfrm flipV="1">
                <a:off x="5626060" y="2364741"/>
                <a:ext cx="2355528" cy="2345723"/>
              </a:xfrm>
              <a:prstGeom prst="arc">
                <a:avLst>
                  <a:gd name="adj1" fmla="val 663869"/>
                  <a:gd name="adj2" fmla="val 4665884"/>
                </a:avLst>
              </a:prstGeom>
              <a:ln w="127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5214786" y="1419207"/>
              <a:ext cx="16077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 smtClean="0">
                  <a:solidFill>
                    <a:srgbClr val="C00000"/>
                  </a:solidFill>
                </a:rPr>
                <a:t>Hopping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089500" y="1535951"/>
            <a:ext cx="1616576" cy="2380139"/>
            <a:chOff x="3028732" y="1828105"/>
            <a:chExt cx="1616576" cy="2380139"/>
          </a:xfrm>
        </p:grpSpPr>
        <p:sp>
          <p:nvSpPr>
            <p:cNvPr id="44" name="Oval 43"/>
            <p:cNvSpPr/>
            <p:nvPr/>
          </p:nvSpPr>
          <p:spPr>
            <a:xfrm rot="2747911">
              <a:off x="3688194" y="3375264"/>
              <a:ext cx="225452" cy="27124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3655776" y="3244584"/>
              <a:ext cx="894314" cy="375645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732" y="2404171"/>
              <a:ext cx="1235810" cy="1188720"/>
            </a:xfrm>
            <a:prstGeom prst="rect">
              <a:avLst/>
            </a:prstGeom>
          </p:spPr>
        </p:pic>
        <p:sp>
          <p:nvSpPr>
            <p:cNvPr id="47" name="Oval 46"/>
            <p:cNvSpPr/>
            <p:nvPr/>
          </p:nvSpPr>
          <p:spPr>
            <a:xfrm rot="2467094">
              <a:off x="4214517" y="3222626"/>
              <a:ext cx="165060" cy="21281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 flipV="1">
              <a:off x="3437439" y="3040047"/>
              <a:ext cx="1141045" cy="1168197"/>
            </a:xfrm>
            <a:prstGeom prst="arc">
              <a:avLst>
                <a:gd name="adj1" fmla="val 4283112"/>
                <a:gd name="adj2" fmla="val 9093718"/>
              </a:avLst>
            </a:prstGeom>
            <a:ln w="127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5227">
              <a:off x="3246005" y="2319981"/>
              <a:ext cx="1330871" cy="1280160"/>
            </a:xfrm>
            <a:prstGeom prst="rect">
              <a:avLst/>
            </a:prstGeom>
          </p:spPr>
        </p:pic>
        <p:sp>
          <p:nvSpPr>
            <p:cNvPr id="50" name="Arc 49"/>
            <p:cNvSpPr/>
            <p:nvPr/>
          </p:nvSpPr>
          <p:spPr>
            <a:xfrm flipV="1">
              <a:off x="3437438" y="3040047"/>
              <a:ext cx="1141045" cy="1168197"/>
            </a:xfrm>
            <a:prstGeom prst="arc">
              <a:avLst>
                <a:gd name="adj1" fmla="val 410035"/>
                <a:gd name="adj2" fmla="val 4316229"/>
              </a:avLst>
            </a:prstGeom>
            <a:ln w="127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37565" y="1828105"/>
              <a:ext cx="16077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 smtClean="0">
                  <a:solidFill>
                    <a:srgbClr val="C00000"/>
                  </a:solidFill>
                </a:rPr>
                <a:t>Tumbling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161919" y="4232812"/>
            <a:ext cx="1830155" cy="1695198"/>
            <a:chOff x="6420672" y="4537237"/>
            <a:chExt cx="1830155" cy="1695198"/>
          </a:xfrm>
        </p:grpSpPr>
        <p:grpSp>
          <p:nvGrpSpPr>
            <p:cNvPr id="53" name="Group 52"/>
            <p:cNvGrpSpPr/>
            <p:nvPr/>
          </p:nvGrpSpPr>
          <p:grpSpPr>
            <a:xfrm>
              <a:off x="6659298" y="5057552"/>
              <a:ext cx="1385254" cy="1174883"/>
              <a:chOff x="1796096" y="2497446"/>
              <a:chExt cx="1385254" cy="1174883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8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639475">
                <a:off x="1807368" y="2497446"/>
                <a:ext cx="1221424" cy="1174883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0224" y="2497446"/>
                <a:ext cx="1221424" cy="1174883"/>
              </a:xfrm>
              <a:prstGeom prst="rect">
                <a:avLst/>
              </a:prstGeom>
            </p:spPr>
          </p:pic>
          <p:sp>
            <p:nvSpPr>
              <p:cNvPr id="57" name="Arc 56"/>
              <p:cNvSpPr/>
              <p:nvPr/>
            </p:nvSpPr>
            <p:spPr>
              <a:xfrm>
                <a:off x="1796096" y="2848668"/>
                <a:ext cx="1249680" cy="401906"/>
              </a:xfrm>
              <a:prstGeom prst="arc">
                <a:avLst>
                  <a:gd name="adj1" fmla="val 20765995"/>
                  <a:gd name="adj2" fmla="val 11463772"/>
                </a:avLst>
              </a:prstGeom>
              <a:ln w="127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>
                <a:off x="2640330" y="3376089"/>
                <a:ext cx="461010" cy="160020"/>
              </a:xfrm>
              <a:prstGeom prst="line">
                <a:avLst/>
              </a:prstGeom>
              <a:ln w="127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V="1">
                <a:off x="2663190" y="3303955"/>
                <a:ext cx="518160" cy="18753"/>
              </a:xfrm>
              <a:prstGeom prst="line">
                <a:avLst/>
              </a:prstGeom>
              <a:ln w="127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Arc 59"/>
              <p:cNvSpPr/>
              <p:nvPr/>
            </p:nvSpPr>
            <p:spPr>
              <a:xfrm rot="1384603">
                <a:off x="2774667" y="3111860"/>
                <a:ext cx="350449" cy="358480"/>
              </a:xfrm>
              <a:prstGeom prst="arc">
                <a:avLst>
                  <a:gd name="adj1" fmla="val 20869637"/>
                  <a:gd name="adj2" fmla="val 3372465"/>
                </a:avLst>
              </a:prstGeom>
              <a:ln w="6350">
                <a:solidFill>
                  <a:srgbClr val="C00000"/>
                </a:solidFill>
                <a:headEnd type="triangle" w="sm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6420672" y="4537237"/>
              <a:ext cx="18301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 smtClean="0">
                  <a:solidFill>
                    <a:srgbClr val="C00000"/>
                  </a:solidFill>
                </a:rPr>
                <a:t>Yaw / Pointing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86661" y="3755032"/>
            <a:ext cx="3403533" cy="2764152"/>
            <a:chOff x="2471795" y="4131647"/>
            <a:chExt cx="3403533" cy="2764152"/>
          </a:xfrm>
        </p:grpSpPr>
        <p:grpSp>
          <p:nvGrpSpPr>
            <p:cNvPr id="62" name="Group 61"/>
            <p:cNvGrpSpPr/>
            <p:nvPr/>
          </p:nvGrpSpPr>
          <p:grpSpPr>
            <a:xfrm>
              <a:off x="2471795" y="4131647"/>
              <a:ext cx="3403533" cy="2764152"/>
              <a:chOff x="2616164" y="4240688"/>
              <a:chExt cx="3403533" cy="2764152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 flipV="1">
                <a:off x="2877877" y="5480674"/>
                <a:ext cx="2466577" cy="362142"/>
              </a:xfrm>
              <a:prstGeom prst="line">
                <a:avLst/>
              </a:prstGeom>
              <a:ln w="127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/>
              <p:cNvSpPr/>
              <p:nvPr/>
            </p:nvSpPr>
            <p:spPr>
              <a:xfrm rot="2467094">
                <a:off x="3591865" y="5611868"/>
                <a:ext cx="165060" cy="21281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6164" y="4978626"/>
                <a:ext cx="1221424" cy="1174883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9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1193" y="4874884"/>
                <a:ext cx="855562" cy="822960"/>
              </a:xfrm>
              <a:prstGeom prst="rect">
                <a:avLst/>
              </a:prstGeom>
            </p:spPr>
          </p:pic>
          <p:sp>
            <p:nvSpPr>
              <p:cNvPr id="68" name="Arc 67"/>
              <p:cNvSpPr/>
              <p:nvPr/>
            </p:nvSpPr>
            <p:spPr>
              <a:xfrm flipV="1">
                <a:off x="3125276" y="4649650"/>
                <a:ext cx="2609830" cy="2345723"/>
              </a:xfrm>
              <a:prstGeom prst="arc">
                <a:avLst>
                  <a:gd name="adj1" fmla="val 5526505"/>
                  <a:gd name="adj2" fmla="val 9223658"/>
                </a:avLst>
              </a:prstGeom>
              <a:ln w="127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10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481790">
                <a:off x="3929848" y="4260611"/>
                <a:ext cx="1045686" cy="1005840"/>
              </a:xfrm>
              <a:prstGeom prst="rect">
                <a:avLst/>
              </a:prstGeom>
            </p:spPr>
          </p:pic>
          <p:sp>
            <p:nvSpPr>
              <p:cNvPr id="70" name="Arc 69"/>
              <p:cNvSpPr/>
              <p:nvPr/>
            </p:nvSpPr>
            <p:spPr>
              <a:xfrm flipV="1">
                <a:off x="2840684" y="4659117"/>
                <a:ext cx="3179013" cy="2345723"/>
              </a:xfrm>
              <a:prstGeom prst="arc">
                <a:avLst>
                  <a:gd name="adj1" fmla="val 2389975"/>
                  <a:gd name="adj2" fmla="val 4980068"/>
                </a:avLst>
              </a:prstGeom>
              <a:ln w="127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3298082" y="5997513"/>
              <a:ext cx="2149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 smtClean="0">
                  <a:solidFill>
                    <a:srgbClr val="C00000"/>
                  </a:solidFill>
                </a:rPr>
                <a:t>Oblique Hopping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79632" y="1497448"/>
            <a:ext cx="2215718" cy="3078865"/>
            <a:chOff x="370435" y="1730733"/>
            <a:chExt cx="2215718" cy="3078865"/>
          </a:xfrm>
        </p:grpSpPr>
        <p:grpSp>
          <p:nvGrpSpPr>
            <p:cNvPr id="72" name="Group 71"/>
            <p:cNvGrpSpPr/>
            <p:nvPr/>
          </p:nvGrpSpPr>
          <p:grpSpPr>
            <a:xfrm>
              <a:off x="828300" y="2337898"/>
              <a:ext cx="1277438" cy="2471700"/>
              <a:chOff x="3329490" y="1327039"/>
              <a:chExt cx="1277438" cy="2471700"/>
            </a:xfrm>
          </p:grpSpPr>
          <p:sp>
            <p:nvSpPr>
              <p:cNvPr id="74" name="Left Bracket 73"/>
              <p:cNvSpPr/>
              <p:nvPr/>
            </p:nvSpPr>
            <p:spPr>
              <a:xfrm>
                <a:off x="3385504" y="2305497"/>
                <a:ext cx="548640" cy="365760"/>
              </a:xfrm>
              <a:prstGeom prst="leftBracket">
                <a:avLst>
                  <a:gd name="adj" fmla="val 53178"/>
                </a:avLst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Left Bracket 74"/>
              <p:cNvSpPr/>
              <p:nvPr/>
            </p:nvSpPr>
            <p:spPr>
              <a:xfrm rot="10800000" flipV="1">
                <a:off x="3934144" y="2305498"/>
                <a:ext cx="548640" cy="94804"/>
              </a:xfrm>
              <a:prstGeom prst="leftBracket">
                <a:avLst>
                  <a:gd name="adj" fmla="val 53178"/>
                </a:avLst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900847">
                <a:off x="3329490" y="1327039"/>
                <a:ext cx="1235810" cy="1188720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85504" y="2623856"/>
                <a:ext cx="1221424" cy="1174883"/>
              </a:xfrm>
              <a:prstGeom prst="rect">
                <a:avLst/>
              </a:prstGeom>
            </p:spPr>
          </p:pic>
          <p:sp>
            <p:nvSpPr>
              <p:cNvPr id="78" name="Left Bracket 77"/>
              <p:cNvSpPr/>
              <p:nvPr/>
            </p:nvSpPr>
            <p:spPr>
              <a:xfrm>
                <a:off x="3385504" y="2034541"/>
                <a:ext cx="548640" cy="365760"/>
              </a:xfrm>
              <a:prstGeom prst="leftBracket">
                <a:avLst>
                  <a:gd name="adj" fmla="val 53178"/>
                </a:avLst>
              </a:prstGeom>
              <a:ln w="12700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Left Bracket 78"/>
              <p:cNvSpPr/>
              <p:nvPr/>
            </p:nvSpPr>
            <p:spPr>
              <a:xfrm rot="10800000" flipV="1">
                <a:off x="3934144" y="2576454"/>
                <a:ext cx="548640" cy="94804"/>
              </a:xfrm>
              <a:prstGeom prst="leftBracket">
                <a:avLst>
                  <a:gd name="adj" fmla="val 53178"/>
                </a:avLst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Left Bracket 79"/>
              <p:cNvSpPr/>
              <p:nvPr/>
            </p:nvSpPr>
            <p:spPr>
              <a:xfrm>
                <a:off x="3385504" y="2576454"/>
                <a:ext cx="548640" cy="365760"/>
              </a:xfrm>
              <a:prstGeom prst="leftBracket">
                <a:avLst>
                  <a:gd name="adj" fmla="val 53178"/>
                </a:avLst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370435" y="1730733"/>
              <a:ext cx="22157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 smtClean="0">
                  <a:solidFill>
                    <a:srgbClr val="C00000"/>
                  </a:solidFill>
                </a:rPr>
                <a:t>Escape Maneuvers (Tornado)</a:t>
              </a:r>
            </a:p>
          </p:txBody>
        </p:sp>
      </p:grpSp>
      <p:sp>
        <p:nvSpPr>
          <p:cNvPr id="81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85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14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There’s just one problem…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78889" y="1500066"/>
            <a:ext cx="806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do you test a microgravity rover </a:t>
            </a:r>
            <a:r>
              <a:rPr lang="en-US" sz="2800" dirty="0" smtClean="0">
                <a:solidFill>
                  <a:srgbClr val="C00000"/>
                </a:solidFill>
              </a:rPr>
              <a:t>on Earth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1059929" y="3115104"/>
            <a:ext cx="2240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Overdesign it for Earth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458701" y="3115104"/>
            <a:ext cx="235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Gravity offload test beds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219695" y="3114955"/>
            <a:ext cx="2240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Parabolic flights</a:t>
            </a:r>
            <a:endParaRPr lang="en-US" sz="2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02" y="4077336"/>
            <a:ext cx="1787862" cy="1719738"/>
          </a:xfrm>
          <a:prstGeom prst="rect">
            <a:avLst/>
          </a:prstGeom>
        </p:spPr>
      </p:pic>
      <p:pic>
        <p:nvPicPr>
          <p:cNvPr id="33" name="Picture 4" descr="G:\Hedgehog\Robotics Symposium\Visuals\Gantr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" t="6945" b="12622"/>
          <a:stretch/>
        </p:blipFill>
        <p:spPr bwMode="auto">
          <a:xfrm>
            <a:off x="3300431" y="4177396"/>
            <a:ext cx="2311187" cy="15544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www.nasa.gov/images/content/577832main_C-9_gg_fu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26" y="4177396"/>
            <a:ext cx="2072640" cy="15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 flipH="1">
            <a:off x="2109158" y="2169933"/>
            <a:ext cx="1463040" cy="914400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arrow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389723" y="2169933"/>
            <a:ext cx="0" cy="925517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arrow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370100" y="2169933"/>
            <a:ext cx="1463040" cy="914400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arrow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15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Zero-g parabolic flight experiments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http://www.nasa.gov/images/content/577832main_C-9_gg_fu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224309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40" y="1224309"/>
            <a:ext cx="4064000" cy="2286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881886"/>
            <a:ext cx="4064000" cy="228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r="11259"/>
          <a:stretch/>
        </p:blipFill>
        <p:spPr>
          <a:xfrm>
            <a:off x="5154129" y="3881886"/>
            <a:ext cx="3160611" cy="2286000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2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16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Zero-g parabolic flight experiments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Hop_rough_st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>
            <a:lum/>
          </a:blip>
          <a:srcRect l="-874" t="12169" r="874" b="12492"/>
          <a:stretch>
            <a:fillRect/>
          </a:stretch>
        </p:blipFill>
        <p:spPr>
          <a:xfrm>
            <a:off x="959808" y="1745512"/>
            <a:ext cx="3236534" cy="1828800"/>
          </a:xfrm>
          <a:prstGeom prst="rect">
            <a:avLst/>
          </a:prstGeom>
        </p:spPr>
      </p:pic>
      <p:pic>
        <p:nvPicPr>
          <p:cNvPr id="18" name="Hop_reg_sta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>
            <a:lum/>
          </a:blip>
          <a:srcRect t="12557" b="12621"/>
          <a:stretch>
            <a:fillRect/>
          </a:stretch>
        </p:blipFill>
        <p:spPr>
          <a:xfrm>
            <a:off x="4831307" y="1746707"/>
            <a:ext cx="3258934" cy="1828800"/>
          </a:xfrm>
          <a:prstGeom prst="rect">
            <a:avLst/>
          </a:prstGeom>
        </p:spPr>
      </p:pic>
      <p:pic>
        <p:nvPicPr>
          <p:cNvPr id="25" name="Hop45_reg_stan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>
            <a:lum/>
          </a:blip>
          <a:srcRect t="12557" b="12751"/>
          <a:stretch>
            <a:fillRect/>
          </a:stretch>
        </p:blipFill>
        <p:spPr>
          <a:xfrm>
            <a:off x="2885099" y="4052210"/>
            <a:ext cx="3264582" cy="18288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48770" y="985412"/>
            <a:ext cx="84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/>
              <a:t>Hopping on various surfaces 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61002" y="1398080"/>
            <a:ext cx="2434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 smtClean="0"/>
              <a:t>Rough sand paper surface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40877" y="1390397"/>
            <a:ext cx="2434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 err="1" smtClean="0"/>
              <a:t>Pumicite</a:t>
            </a:r>
            <a:r>
              <a:rPr lang="en-US" sz="1600" dirty="0" smtClean="0"/>
              <a:t> regolith simulant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65071" y="3683993"/>
            <a:ext cx="270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 smtClean="0"/>
              <a:t>Hopping on uneven surfaces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4607" y="6020963"/>
            <a:ext cx="401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Government sponsorship acknowledged</a:t>
            </a:r>
            <a:endParaRPr lang="en-US" dirty="0"/>
          </a:p>
        </p:txBody>
      </p:sp>
      <p:pic>
        <p:nvPicPr>
          <p:cNvPr id="33" name="Picture 2" descr="http://stupress.palmbeachschools.org/3861/s24398372/wp-content/uploads/sites/100/2014/05/NAS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51" y="5990691"/>
            <a:ext cx="542885" cy="45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6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2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23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8293">
                <p:cTn id="2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 fullScrn="1"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17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Zero-g parabolic flight experiments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8770" y="985412"/>
            <a:ext cx="84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/>
              <a:t>Hopping on granular media 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99636" y="6010021"/>
            <a:ext cx="401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Government sponsorship acknowledged</a:t>
            </a:r>
            <a:endParaRPr lang="en-US" dirty="0"/>
          </a:p>
        </p:txBody>
      </p:sp>
      <p:pic>
        <p:nvPicPr>
          <p:cNvPr id="33" name="Picture 2" descr="http://stupress.palmbeachschools.org/3861/s24398372/wp-content/uploads/sites/100/2014/05/NAS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51" y="5990691"/>
            <a:ext cx="542885" cy="45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Hop_sand_st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>
            <a:lum/>
          </a:blip>
          <a:srcRect t="13047" r="121" b="13168"/>
          <a:stretch>
            <a:fillRect/>
          </a:stretch>
        </p:blipFill>
        <p:spPr>
          <a:xfrm>
            <a:off x="1035717" y="1789167"/>
            <a:ext cx="3300665" cy="1828800"/>
          </a:xfrm>
          <a:prstGeom prst="rect">
            <a:avLst/>
          </a:prstGeom>
        </p:spPr>
      </p:pic>
      <p:pic>
        <p:nvPicPr>
          <p:cNvPr id="21" name="Hop45_sand_sta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>
            <a:lum/>
          </a:blip>
          <a:srcRect t="12318" b="12925"/>
          <a:stretch>
            <a:fillRect/>
          </a:stretch>
        </p:blipFill>
        <p:spPr>
          <a:xfrm>
            <a:off x="4862170" y="1772313"/>
            <a:ext cx="3261756" cy="18288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28872" y="1437826"/>
            <a:ext cx="2314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Straight hop (single axis)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5871" y="1431822"/>
            <a:ext cx="2314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45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 hop (two axes)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12700" y="3682240"/>
            <a:ext cx="2718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Even hopping on the moon!</a:t>
            </a:r>
          </a:p>
        </p:txBody>
      </p:sp>
      <p:pic>
        <p:nvPicPr>
          <p:cNvPr id="2" name="Hop_sand_stan_lunar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lum/>
          </a:blip>
          <a:stretch>
            <a:fillRect/>
          </a:stretch>
        </p:blipFill>
        <p:spPr>
          <a:xfrm>
            <a:off x="2945208" y="4003940"/>
            <a:ext cx="3253583" cy="1828800"/>
          </a:xfrm>
          <a:prstGeom prst="rect">
            <a:avLst/>
          </a:prstGeom>
        </p:spPr>
      </p:pic>
      <p:sp>
        <p:nvSpPr>
          <p:cNvPr id="18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45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48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0">
                <p:cTn id="2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 fullScrn="1">
              <p:cMediaNode vol="0">
                <p:cTn id="28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 fullScrn="1">
              <p:cMediaNode vol="0">
                <p:cTn id="2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18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Zero-g parabolic flight experiments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8770" y="985412"/>
            <a:ext cx="84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/>
              <a:t>Trying some more advanced maneuvers 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99636" y="6010021"/>
            <a:ext cx="401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Government sponsorship acknowledged</a:t>
            </a:r>
            <a:endParaRPr lang="en-US" dirty="0"/>
          </a:p>
        </p:txBody>
      </p:sp>
      <p:pic>
        <p:nvPicPr>
          <p:cNvPr id="33" name="Picture 2" descr="http://stupress.palmbeachschools.org/3861/s24398372/wp-content/uploads/sites/100/2014/05/NAS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51" y="5990691"/>
            <a:ext cx="542885" cy="45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28872" y="1437826"/>
            <a:ext cx="2314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Tumbling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5432" y="1397429"/>
            <a:ext cx="2314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Yaw/Pointing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14823" y="3616241"/>
            <a:ext cx="2621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dirty="0" smtClean="0"/>
              <a:t>“Tornado” Escape Maneuver</a:t>
            </a:r>
          </a:p>
        </p:txBody>
      </p:sp>
      <p:pic>
        <p:nvPicPr>
          <p:cNvPr id="25" name="Tornad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>
            <a:lum/>
          </a:blip>
          <a:srcRect t="12623" b="13834"/>
          <a:stretch>
            <a:fillRect/>
          </a:stretch>
        </p:blipFill>
        <p:spPr>
          <a:xfrm>
            <a:off x="2914210" y="3950756"/>
            <a:ext cx="3315579" cy="1828800"/>
          </a:xfrm>
          <a:prstGeom prst="rect">
            <a:avLst/>
          </a:prstGeom>
        </p:spPr>
      </p:pic>
      <p:pic>
        <p:nvPicPr>
          <p:cNvPr id="2" name="Tum_sand_sta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lum/>
          </a:blip>
          <a:stretch>
            <a:fillRect/>
          </a:stretch>
        </p:blipFill>
        <p:spPr>
          <a:xfrm>
            <a:off x="1059257" y="1753739"/>
            <a:ext cx="3253581" cy="1828800"/>
          </a:xfrm>
          <a:prstGeom prst="rect">
            <a:avLst/>
          </a:prstGeom>
        </p:spPr>
      </p:pic>
      <p:pic>
        <p:nvPicPr>
          <p:cNvPr id="3" name="Yaw_sand_stan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lum/>
          </a:blip>
          <a:stretch>
            <a:fillRect/>
          </a:stretch>
        </p:blipFill>
        <p:spPr>
          <a:xfrm>
            <a:off x="4725819" y="1753739"/>
            <a:ext cx="3253581" cy="1828800"/>
          </a:xfrm>
          <a:prstGeom prst="rect">
            <a:avLst/>
          </a:prstGeom>
        </p:spPr>
      </p:pic>
      <p:sp>
        <p:nvSpPr>
          <p:cNvPr id="2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5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6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2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0">
                <p:cTn id="27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video fullScrn="1">
              <p:cMediaNode vol="0">
                <p:cTn id="2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 fullScrn="1">
              <p:cMediaNode vol="0">
                <p:cTn id="2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6598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6598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19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68841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594375" y="234012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System Architecture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75" y="834086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89952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21620" y="1944550"/>
            <a:ext cx="3142315" cy="1123384"/>
          </a:xfrm>
          <a:prstGeom prst="rect">
            <a:avLst/>
          </a:prstGeom>
          <a:noFill/>
          <a:ln w="38100" cmpd="sng">
            <a:solidFill>
              <a:srgbClr val="00D7D2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2. 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cs typeface="Arial"/>
              </a:rPr>
              <a:t>Cold </a:t>
            </a: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Gas Propulsion 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(Optional)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For soft landing from ~20m/s deployment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Alternatively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, volume can be used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for payload or more batteries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Leverages: INSPIRE, MarCO,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NEAS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1745" y="5031249"/>
            <a:ext cx="2440391" cy="1308050"/>
          </a:xfrm>
          <a:prstGeom prst="rect">
            <a:avLst/>
          </a:prstGeom>
          <a:noFill/>
          <a:ln w="38100" cmpd="sng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6. Electrical Power System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Lithium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primary and secondary batteries ( &gt;1000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W-h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@12V)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Optional solar panels 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Leverages: INSPIRE, MarCO, NEA Scout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376" y="1938241"/>
            <a:ext cx="3167600" cy="1123384"/>
          </a:xfrm>
          <a:prstGeom prst="rect">
            <a:avLst/>
          </a:prstGeom>
          <a:noFill/>
          <a:ln w="38100" cmpd="sng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1. C&amp;DH/Avionics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JPL Interplanetary CubeSat C&amp;DH Board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Processing capability for semi-autonomous ops and agile science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Leverages: NEA Scout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5811" y="4845126"/>
            <a:ext cx="2235604" cy="1492716"/>
          </a:xfrm>
          <a:prstGeom prst="rect">
            <a:avLst/>
          </a:prstGeom>
          <a:noFill/>
          <a:ln w="38100" cmpd="sng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5. Science 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cs typeface="Arial"/>
              </a:rPr>
              <a:t>Instruments</a:t>
            </a:r>
            <a:endParaRPr lang="en-US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X-Ray Spectrometer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Thermocouple </a:t>
            </a:r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Microscope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Cameras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+ Accelerometers 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Leverages: APXS (Pathfinder/MER/MSL)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376" y="3331467"/>
            <a:ext cx="2148849" cy="1308050"/>
          </a:xfrm>
          <a:prstGeom prst="rect">
            <a:avLst/>
          </a:prstGeom>
          <a:noFill/>
          <a:ln w="38100" cmpd="sng">
            <a:solidFill>
              <a:srgbClr val="C3C501"/>
            </a:solidFill>
          </a:ln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Arial"/>
              </a:rPr>
              <a:t>3. Telecom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UHF or S band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Relay to Mothership</a:t>
            </a: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antennas 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embedded in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frame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1450" indent="-171450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Leverages: INSPIRE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6141" y="3212226"/>
            <a:ext cx="2430036" cy="1677382"/>
          </a:xfrm>
          <a:prstGeom prst="rect">
            <a:avLst/>
          </a:prstGeom>
          <a:noFill/>
          <a:ln w="38100" cmpd="sng">
            <a:solidFill>
              <a:sysClr val="windowText" lastClr="000000">
                <a:lumMod val="75000"/>
                <a:lumOff val="2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4. GNC Sensors/Actuators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3 flywheels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3+ wide angle cameras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Sun Sensors + IMU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Star Tracker </a:t>
            </a:r>
          </a:p>
          <a:p>
            <a:pPr marL="171450" marR="0" lvl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Leverages: JPL Visual Odometry frameworks &amp; VSLAM algorithms</a:t>
            </a: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2495425" y="2506242"/>
            <a:ext cx="3942958" cy="3520785"/>
            <a:chOff x="22755466" y="11109588"/>
            <a:chExt cx="4832036" cy="431466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584" b="100000" l="859" r="100000">
                          <a14:backgroundMark x1="46515" y1="95814" x2="29646" y2="96437"/>
                          <a14:backgroundMark x1="39293" y1="86086" x2="47980" y2="91855"/>
                          <a14:backgroundMark x1="54848" y1="91063" x2="63384" y2="86256"/>
                          <a14:backgroundMark x1="66515" y1="82127" x2="65960" y2="82127"/>
                          <a14:backgroundMark x1="62424" y1="79864" x2="61869" y2="79412"/>
                          <a14:backgroundMark x1="40960" y1="78790" x2="40556" y2="79638"/>
                          <a14:backgroundMark x1="36667" y1="82127" x2="36111" y2="82127"/>
                          <a14:backgroundMark x1="64091" y1="80486" x2="64091" y2="80486"/>
                          <a14:backgroundMark x1="38535" y1="80260" x2="38535" y2="80260"/>
                          <a14:backgroundMark x1="76162" y1="76075" x2="76162" y2="76075"/>
                          <a14:backgroundMark x1="89697" y1="67195" x2="89697" y2="67195"/>
                          <a14:backgroundMark x1="64091" y1="29186" x2="64091" y2="29186"/>
                          <a14:backgroundMark x1="47828" y1="22342" x2="47828" y2="22342"/>
                          <a14:backgroundMark x1="62071" y1="13631" x2="62071" y2="13631"/>
                          <a14:backgroundMark x1="23889" y1="57862" x2="23889" y2="57862"/>
                          <a14:backgroundMark x1="28182" y1="54921" x2="28182" y2="54921"/>
                          <a14:backgroundMark x1="38737" y1="28790" x2="38737" y2="28790"/>
                          <a14:backgroundMark x1="38737" y1="34163" x2="38737" y2="34163"/>
                          <a14:backgroundMark x1="14444" y1="79864" x2="14444" y2="79864"/>
                          <a14:backgroundMark x1="78939" y1="57636" x2="79141" y2="58258"/>
                          <a14:backgroundMark x1="74141" y1="54921" x2="74141" y2="54921"/>
                          <a14:backgroundMark x1="63737" y1="34389" x2="63737" y2="34389"/>
                          <a14:backgroundMark x1="63535" y1="36256" x2="63535" y2="36256"/>
                          <a14:backgroundMark x1="63737" y1="32296" x2="63737" y2="32296"/>
                          <a14:backgroundMark x1="76162" y1="56787" x2="76162" y2="56787"/>
                          <a14:backgroundMark x1="26515" y1="56618" x2="26515" y2="56618"/>
                          <a14:backgroundMark x1="39293" y1="32127" x2="39293" y2="32127"/>
                        </a14:backgroundRemoval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755466" y="11109588"/>
              <a:ext cx="4832036" cy="4314669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25049291" y="1266961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1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505903" y="1323530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2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4447829" y="1332221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3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4827905" y="1501623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4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5118907" y="14127287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5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5783271" y="13912944"/>
              <a:ext cx="291003" cy="29100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6</a:t>
              </a: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496085" y="917850"/>
            <a:ext cx="8403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Baselined for Phobos 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Leverages subsystems designed for JPL’s interplanetary CubeSats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8U</a:t>
            </a:r>
            <a:r>
              <a:rPr lang="en-US" dirty="0" smtClean="0"/>
              <a:t> design, scalable from </a:t>
            </a:r>
            <a:r>
              <a:rPr lang="en-US" dirty="0" smtClean="0">
                <a:solidFill>
                  <a:srgbClr val="C00000"/>
                </a:solidFill>
              </a:rPr>
              <a:t>1U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C00000"/>
                </a:solidFill>
              </a:rPr>
              <a:t>27U</a:t>
            </a:r>
          </a:p>
        </p:txBody>
      </p:sp>
    </p:spTree>
    <p:extLst>
      <p:ext uri="{BB962C8B-B14F-4D97-AF65-F5344CB8AC3E}">
        <p14:creationId xmlns:p14="http://schemas.microsoft.com/office/powerpoint/2010/main" val="29326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5868637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3028950" y="5868637"/>
            <a:ext cx="3086100" cy="365125"/>
          </a:xfrm>
        </p:spPr>
        <p:txBody>
          <a:bodyPr/>
          <a:lstStyle/>
          <a:p>
            <a:r>
              <a:rPr lang="en-US" dirty="0" smtClean="0"/>
              <a:t>Phase II Progress: System Architecture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5868637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20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585088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0" y="0"/>
            <a:ext cx="9144000" cy="6716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78888">
            <a:off x="1000930" y="3354553"/>
            <a:ext cx="7366628" cy="65481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22" y="2220414"/>
            <a:ext cx="669660" cy="64414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181" l="0" r="98687">
                        <a14:foregroundMark x1="64443" y1="64540" x2="88078" y2="81751"/>
                        <a14:foregroundMark x1="57563" y1="60312" x2="57563" y2="60312"/>
                        <a14:foregroundMark x1="18172" y1="44807" x2="5305" y2="40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55247">
            <a:off x="924037" y="1246482"/>
            <a:ext cx="1074601" cy="76079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4012">
            <a:off x="1653070" y="4522549"/>
            <a:ext cx="572812" cy="5509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181" l="0" r="98687">
                        <a14:foregroundMark x1="64443" y1="64540" x2="88078" y2="81751"/>
                        <a14:foregroundMark x1="57563" y1="60312" x2="57563" y2="60312"/>
                        <a14:foregroundMark x1="18172" y1="44807" x2="5305" y2="40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55247">
            <a:off x="6651116" y="771053"/>
            <a:ext cx="2239835" cy="15857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68777" y="2102558"/>
            <a:ext cx="2505814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1. Deployment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Separation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Optional Propulsive Maneuvers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223" y="4157137"/>
            <a:ext cx="1961444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2. Science Sequence #1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Uprighting</a:t>
            </a: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Initial Science Measurements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Localization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Path Planning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9844">
            <a:off x="3636500" y="3589124"/>
            <a:ext cx="727431" cy="6997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315177" y="3166538"/>
            <a:ext cx="276860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3. Mobility Sequence #1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Regional relocation (hop)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Stabilizing/Imaging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6641">
            <a:off x="6098010" y="4855120"/>
            <a:ext cx="744020" cy="715671"/>
          </a:xfrm>
          <a:prstGeom prst="rect">
            <a:avLst/>
          </a:prstGeom>
        </p:spPr>
      </p:pic>
      <p:sp>
        <p:nvSpPr>
          <p:cNvPr id="8" name="Arc 7"/>
          <p:cNvSpPr/>
          <p:nvPr/>
        </p:nvSpPr>
        <p:spPr>
          <a:xfrm rot="20675685">
            <a:off x="4996148" y="4853125"/>
            <a:ext cx="1186500" cy="989336"/>
          </a:xfrm>
          <a:prstGeom prst="arc">
            <a:avLst>
              <a:gd name="adj1" fmla="val 13285420"/>
              <a:gd name="adj2" fmla="val 20677521"/>
            </a:avLst>
          </a:prstGeom>
          <a:ln w="28575" cmpd="sng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 rot="19591935">
            <a:off x="848233" y="4231072"/>
            <a:ext cx="4198535" cy="2407664"/>
          </a:xfrm>
          <a:prstGeom prst="arc">
            <a:avLst>
              <a:gd name="adj1" fmla="val 16200000"/>
              <a:gd name="adj2" fmla="val 19503787"/>
            </a:avLst>
          </a:prstGeom>
          <a:ln w="28575" cmpd="sng">
            <a:solidFill>
              <a:srgbClr val="2E75B6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787959" y="4510794"/>
            <a:ext cx="2356041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4. “Quick” Science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Context &amp; Localization only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Path planning</a:t>
            </a:r>
          </a:p>
          <a:p>
            <a:pPr marL="285750" indent="-285750">
              <a:buFont typeface="Arial"/>
              <a:buChar char="•"/>
            </a:pP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  <a:p>
            <a:pPr marL="285750" indent="-285750">
              <a:buFont typeface="Arial"/>
              <a:buChar char="•"/>
            </a:pP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227667" y="2935111"/>
            <a:ext cx="415958" cy="1194896"/>
          </a:xfrm>
          <a:prstGeom prst="line">
            <a:avLst/>
          </a:prstGeom>
          <a:ln w="28575" cmpd="sng">
            <a:solidFill>
              <a:srgbClr val="2E75B6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20900630">
            <a:off x="205007" y="1024733"/>
            <a:ext cx="6769434" cy="2407664"/>
          </a:xfrm>
          <a:prstGeom prst="arc">
            <a:avLst>
              <a:gd name="adj1" fmla="val 12881595"/>
              <a:gd name="adj2" fmla="val 21243475"/>
            </a:avLst>
          </a:prstGeom>
          <a:ln w="28575" cmpd="sng">
            <a:solidFill>
              <a:srgbClr val="9AA058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866462" y="2246492"/>
            <a:ext cx="245815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Mothership Support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Relay Telecom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Assisted Localization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Science Planning from Orbit</a:t>
            </a:r>
          </a:p>
        </p:txBody>
      </p:sp>
      <p:sp>
        <p:nvSpPr>
          <p:cNvPr id="33" name="Arc 32"/>
          <p:cNvSpPr/>
          <p:nvPr/>
        </p:nvSpPr>
        <p:spPr>
          <a:xfrm rot="763459">
            <a:off x="2188791" y="3892406"/>
            <a:ext cx="4198535" cy="2407664"/>
          </a:xfrm>
          <a:prstGeom prst="arc">
            <a:avLst>
              <a:gd name="adj1" fmla="val 16200000"/>
              <a:gd name="adj2" fmla="val 20677521"/>
            </a:avLst>
          </a:prstGeom>
          <a:ln w="28575" cmpd="sng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61914" y="5747948"/>
            <a:ext cx="215053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5. Mobility Sequence #2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Local relocation (tumbles)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Ground in the loop?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07540" y="5241153"/>
            <a:ext cx="1871134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6. Science Sequence #3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Full characterization at targeted site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Repeat activities 2-6 as desired until battery is depleted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82222" y="165315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</a:rPr>
              <a:t>Example CONOPS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1959">
            <a:off x="5222039" y="4962290"/>
            <a:ext cx="1156038" cy="111198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606" y="4918302"/>
            <a:ext cx="1698951" cy="1634216"/>
          </a:xfrm>
          <a:prstGeom prst="rect">
            <a:avLst/>
          </a:prstGeom>
        </p:spPr>
      </p:pic>
      <p:sp>
        <p:nvSpPr>
          <p:cNvPr id="37" name="Footer Placeholder 12"/>
          <p:cNvSpPr txBox="1">
            <a:spLocks/>
          </p:cNvSpPr>
          <p:nvPr/>
        </p:nvSpPr>
        <p:spPr>
          <a:xfrm>
            <a:off x="3948551" y="6492875"/>
            <a:ext cx="4437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smtClean="0"/>
              <a:t>Phase II Progress: System Architecture</a:t>
            </a:r>
          </a:p>
          <a:p>
            <a:r>
              <a:rPr lang="en-US" sz="800" smtClean="0"/>
              <a:t>Pre-Decisional - for Planning and Discussion Purposes Only. Government Sponsorship Acknowledged.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5183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5" grpId="0"/>
      <p:bldP spid="27" grpId="0"/>
      <p:bldP spid="8" grpId="0" animBg="1"/>
      <p:bldP spid="29" grpId="0" animBg="1"/>
      <p:bldP spid="30" grpId="0"/>
      <p:bldP spid="31" grpId="0" animBg="1"/>
      <p:bldP spid="32" grpId="0"/>
      <p:bldP spid="33" grpId="0" animBg="1"/>
      <p:bldP spid="35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8DB56573-0CD3-4578-B593-3A00213EF331}" type="slidenum">
              <a:rPr lang="en-US" smtClean="0"/>
              <a:t>21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28650" y="334647"/>
            <a:ext cx="7886700" cy="600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Conclusions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28650" y="934721"/>
            <a:ext cx="6564630" cy="14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28650" y="1333363"/>
            <a:ext cx="8582402" cy="47397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rgbClr val="B41C1C"/>
                </a:solidFill>
              </a:rPr>
              <a:t>Robotic Exploration of Small Bodies:</a:t>
            </a:r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Will be one of NASA’s main focuses in years to come</a:t>
            </a:r>
            <a:endParaRPr lang="en-US" dirty="0"/>
          </a:p>
          <a:p>
            <a:pPr marL="517525" indent="-371475">
              <a:spcAft>
                <a:spcPts val="1200"/>
              </a:spcAft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Requires disruptively new mobility approaches for microgravity environments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rgbClr val="B41C1C"/>
                </a:solidFill>
              </a:rPr>
              <a:t>Spacecraft</a:t>
            </a:r>
            <a:r>
              <a:rPr lang="en-US" sz="1400" b="1" dirty="0" smtClean="0">
                <a:solidFill>
                  <a:srgbClr val="B41C1C"/>
                </a:solidFill>
              </a:rPr>
              <a:t> </a:t>
            </a:r>
            <a:r>
              <a:rPr lang="en-US" sz="2400" b="1" dirty="0" smtClean="0">
                <a:solidFill>
                  <a:srgbClr val="B41C1C"/>
                </a:solidFill>
              </a:rPr>
              <a:t>/</a:t>
            </a:r>
            <a:r>
              <a:rPr lang="en-US" sz="1050" b="1" dirty="0" smtClean="0">
                <a:solidFill>
                  <a:srgbClr val="B41C1C"/>
                </a:solidFill>
              </a:rPr>
              <a:t> </a:t>
            </a:r>
            <a:r>
              <a:rPr lang="en-US" sz="2400" b="1" dirty="0" smtClean="0">
                <a:solidFill>
                  <a:srgbClr val="B41C1C"/>
                </a:solidFill>
              </a:rPr>
              <a:t>Rover Hybrids:</a:t>
            </a:r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New paradigm for in-situ exploration of small bodies</a:t>
            </a:r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Technology to obtain </a:t>
            </a:r>
            <a:r>
              <a:rPr lang="en-US" dirty="0" smtClean="0">
                <a:solidFill>
                  <a:srgbClr val="AA1A1A"/>
                </a:solidFill>
              </a:rPr>
              <a:t>new science</a:t>
            </a:r>
            <a:r>
              <a:rPr lang="en-US" dirty="0" smtClean="0"/>
              <a:t> at an </a:t>
            </a:r>
            <a:r>
              <a:rPr lang="en-US" dirty="0" smtClean="0">
                <a:solidFill>
                  <a:srgbClr val="AA1A1A"/>
                </a:solidFill>
              </a:rPr>
              <a:t>affordable</a:t>
            </a:r>
            <a:r>
              <a:rPr lang="en-US" dirty="0" smtClean="0"/>
              <a:t> cost</a:t>
            </a:r>
          </a:p>
          <a:p>
            <a:pPr marL="517525" indent="-371475">
              <a:spcAft>
                <a:spcPts val="1200"/>
              </a:spcAft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Proof of concept successfully demonstrated in </a:t>
            </a:r>
            <a:r>
              <a:rPr lang="en-US" dirty="0" smtClean="0">
                <a:solidFill>
                  <a:srgbClr val="AA1A1A"/>
                </a:solidFill>
              </a:rPr>
              <a:t>simulations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AA1A1A"/>
                </a:solidFill>
              </a:rPr>
              <a:t>experiments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rgbClr val="B41C1C"/>
                </a:solidFill>
              </a:rPr>
              <a:t>Ongoing and Future Work:</a:t>
            </a:r>
            <a:endParaRPr lang="en-US" sz="2400" b="1" dirty="0">
              <a:solidFill>
                <a:srgbClr val="B41C1C"/>
              </a:solidFill>
            </a:endParaRPr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Planning and control for fine mobility on various surfaces</a:t>
            </a:r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(Synergistic) localization and navigation strategies for small body environments</a:t>
            </a:r>
            <a:endParaRPr lang="en-US" dirty="0"/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Mobility experiments in microgravity test bed and parabolic flights</a:t>
            </a:r>
            <a:endParaRPr lang="en-US" dirty="0"/>
          </a:p>
          <a:p>
            <a:pPr marL="517525" indent="-371475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/>
              <a:t>Mission </a:t>
            </a:r>
            <a:r>
              <a:rPr lang="en-US" dirty="0"/>
              <a:t>formation trade studies</a:t>
            </a:r>
          </a:p>
          <a:p>
            <a:pPr marL="372538" indent="-372538">
              <a:buClr>
                <a:srgbClr val="B41C1C"/>
              </a:buClr>
              <a:buSzPct val="120000"/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911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7"/>
          <a:stretch/>
        </p:blipFill>
        <p:spPr>
          <a:xfrm>
            <a:off x="-1" y="179293"/>
            <a:ext cx="9146919" cy="6295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8022" y="382949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  <a:endParaRPr lang="en-US" sz="3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ate Placeholder 11"/>
          <p:cNvSpPr>
            <a:spLocks noGrp="1"/>
          </p:cNvSpPr>
          <p:nvPr>
            <p:ph type="dt" sz="half" idx="10"/>
          </p:nvPr>
        </p:nvSpPr>
        <p:spPr>
          <a:xfrm>
            <a:off x="628650" y="6489521"/>
            <a:ext cx="2057400" cy="365125"/>
          </a:xfrm>
        </p:spPr>
        <p:txBody>
          <a:bodyPr/>
          <a:lstStyle/>
          <a:p>
            <a:fld id="{37200514-50BA-4801-835E-2D344472494F}" type="datetime1">
              <a:rPr lang="en-US" smtClean="0"/>
              <a:t>4/25/2016</a:t>
            </a:fld>
            <a:endParaRPr lang="en-US" dirty="0"/>
          </a:p>
        </p:txBody>
      </p:sp>
      <p:sp>
        <p:nvSpPr>
          <p:cNvPr id="18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457950" y="6489521"/>
            <a:ext cx="2057400" cy="365125"/>
          </a:xfrm>
        </p:spPr>
        <p:txBody>
          <a:bodyPr/>
          <a:lstStyle/>
          <a:p>
            <a:fld id="{5FA432B7-6C37-4ED6-8781-007D6FBCA7A9}" type="slidenum">
              <a:rPr lang="en-US" smtClean="0"/>
              <a:t>22</a:t>
            </a:fld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6471764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191813" y="6492875"/>
            <a:ext cx="4760373" cy="365125"/>
          </a:xfrm>
        </p:spPr>
        <p:txBody>
          <a:bodyPr/>
          <a:lstStyle/>
          <a:p>
            <a:r>
              <a:rPr lang="en-US" dirty="0" smtClean="0"/>
              <a:t>Spacecraft/Rover Hybrids for the Exploration of Small Solar System Bodies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08939" y="5249415"/>
            <a:ext cx="864804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Current work funded by </a:t>
            </a:r>
            <a:r>
              <a:rPr 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NSF and NASA 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under NIAC Phase II award </a:t>
            </a:r>
          </a:p>
          <a:p>
            <a:pPr marL="11430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Previous work funded by NASA </a:t>
            </a:r>
            <a:r>
              <a:rPr 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under JPL RTD, CIF, FOP, and 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NIAC Phase I award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374" y="1672576"/>
            <a:ext cx="5423567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Publications</a:t>
            </a:r>
            <a:endParaRPr lang="en-US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Hockman, R. Reid, I. A. D. </a:t>
            </a:r>
            <a:r>
              <a:rPr lang="en-US" sz="9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Marco </a:t>
            </a:r>
            <a:r>
              <a:rPr lang="en-US" sz="9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Pavone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Experimental Methods for Mobility and Surface Operation of Microgravity Robots. International Symposium on Experimental Robotics, October 2016 (in review)</a:t>
            </a:r>
            <a:endParaRPr lang="en-US" sz="9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Hockman, A. Frick,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M. Pavone. Design, control,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experimentation of internally-actuated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rovers for the exploration of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low-gravity planetary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In Conf. on Field and Service Robotics, Toronto,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Canada, June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2015. </a:t>
            </a:r>
            <a:r>
              <a:rPr lang="en-US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Student Paper Award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Reid, L.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Roveda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M. Pavone. Contact dynamics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internally-actuated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platforms for the exploration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small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System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In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Proc. International Symposium on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Intelligence, Robotics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Automation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Space, Montreal, Quebec, June 2014.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 Koenig, M. Pavone, J. Castillo, and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dynamical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 of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internally-actuated microgravity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mobility systems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Int.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Conf. Robotics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Automation, Hong Kong, China, June 2014.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Allen, M. Pavone, C.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McQuin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Castillo, T. N. Nguyen, and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Homan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Internally-actuated rovers for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access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mobility: Theory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experimentation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Int. Conf. Robotics and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Automation, Karlsruhe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Germany, May 2013.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M. Pavone, J. Castillo,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Homan, and N.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Strange. Spacecraft/rover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hybrids for the exploration of small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system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bodies.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Proc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IEEE Aerospace Conference, Big Sky, Montana, March 2013.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J. Castillo, M. Pavone, I. </a:t>
            </a:r>
            <a:r>
              <a:rPr lang="en-US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Nesnas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J. Homan. Observational strategies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exploration of small Solar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bodies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Proc. IEEE </a:t>
            </a:r>
            <a:r>
              <a:rPr lang="en-US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Aerospace Conference</a:t>
            </a:r>
            <a:r>
              <a:rPr 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Big Sky, Montana, March 2012.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2" y="5908700"/>
            <a:ext cx="386182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4300" algn="ctr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Contact:  bhockman@stanford.edu</a:t>
            </a:r>
            <a:endParaRPr 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0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153" y="3705521"/>
            <a:ext cx="3200832" cy="2971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9" y="143735"/>
            <a:ext cx="7838944" cy="3437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8" y="3705521"/>
            <a:ext cx="5172635" cy="30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8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16832</TotalTime>
  <Words>1338</Words>
  <Application>Microsoft Office PowerPoint</Application>
  <PresentationFormat>On-screen Show (4:3)</PresentationFormat>
  <Paragraphs>241</Paragraphs>
  <Slides>23</Slides>
  <Notes>19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Gill Sans 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</dc:creator>
  <cp:lastModifiedBy>Benjamin Hockman</cp:lastModifiedBy>
  <cp:revision>226</cp:revision>
  <dcterms:created xsi:type="dcterms:W3CDTF">2015-06-16T16:19:41Z</dcterms:created>
  <dcterms:modified xsi:type="dcterms:W3CDTF">2016-04-26T03:28:22Z</dcterms:modified>
</cp:coreProperties>
</file>