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8" r:id="rId3"/>
    <p:sldId id="281" r:id="rId4"/>
    <p:sldId id="277" r:id="rId5"/>
    <p:sldId id="290" r:id="rId6"/>
    <p:sldId id="262" r:id="rId7"/>
    <p:sldId id="264" r:id="rId8"/>
    <p:sldId id="269" r:id="rId9"/>
    <p:sldId id="286" r:id="rId10"/>
    <p:sldId id="266" r:id="rId11"/>
    <p:sldId id="287" r:id="rId12"/>
    <p:sldId id="278" r:id="rId13"/>
    <p:sldId id="289" r:id="rId14"/>
    <p:sldId id="276" r:id="rId15"/>
    <p:sldId id="260" r:id="rId16"/>
    <p:sldId id="275" r:id="rId17"/>
    <p:sldId id="282" r:id="rId18"/>
    <p:sldId id="285" r:id="rId19"/>
    <p:sldId id="288" r:id="rId20"/>
    <p:sldId id="279" r:id="rId21"/>
    <p:sldId id="284" r:id="rId22"/>
    <p:sldId id="283" r:id="rId23"/>
    <p:sldId id="291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1"/>
    <p:restoredTop sz="94436"/>
  </p:normalViewPr>
  <p:slideViewPr>
    <p:cSldViewPr>
      <p:cViewPr>
        <p:scale>
          <a:sx n="108" d="100"/>
          <a:sy n="108" d="100"/>
        </p:scale>
        <p:origin x="109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2730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A284213F-F54F-A142-98EF-ABB1EE638E6C}" type="datetimeFigureOut">
              <a:rPr lang="en-US" altLang="en-US"/>
              <a:pPr>
                <a:defRPr/>
              </a:pPr>
              <a:t>4/16/16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59038E3-334C-1849-BA31-223B791E04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5023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87619BF3-986A-0C41-AB5F-C69A1B6D4404}" type="datetimeFigureOut">
              <a:rPr lang="en-US"/>
              <a:pPr>
                <a:defRPr/>
              </a:pPr>
              <a:t>4/16/16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DC8B5900-6FCF-254F-B44B-0021A23284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27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Relate more to NASA – what missions are going to asteroids? Why do we need periodic orbits about these asteroids?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8B5900-6FCF-254F-B44B-0021A23284D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76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/>
              <a:t>Discuss 4 reference frames and bodies involved</a:t>
            </a: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95C08DB9-1460-2B45-B327-5DCF82DAB54C}" type="slidenum">
              <a:rPr lang="en-US" altLang="en-US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5077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8B5900-6FCF-254F-B44B-0021A23284D9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114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Georgia-Institute-of-Technology-BOLD-539+874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429250"/>
            <a:ext cx="388620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71863" y="1077913"/>
            <a:ext cx="5653087" cy="1470025"/>
          </a:xfrm>
          <a:effectLst/>
        </p:spPr>
        <p:txBody>
          <a:bodyPr/>
          <a:lstStyle>
            <a:lvl1pPr algn="ct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70338" y="3019425"/>
            <a:ext cx="4654550" cy="1016000"/>
          </a:xfrm>
        </p:spPr>
        <p:txBody>
          <a:bodyPr/>
          <a:lstStyle>
            <a:lvl1pPr marL="0" indent="0" algn="ctr">
              <a:buFontTx/>
              <a:buNone/>
              <a:defRPr sz="2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2323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454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5269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198563"/>
            <a:ext cx="4305300" cy="5032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198563"/>
            <a:ext cx="4305300" cy="5032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124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669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814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4877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229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5816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560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0"/>
            <a:ext cx="2190750" cy="62309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0"/>
            <a:ext cx="6419850" cy="62309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169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763000" cy="114300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bg1">
                <a:alpha val="7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198563"/>
            <a:ext cx="8763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17463" y="6543675"/>
            <a:ext cx="4032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fld id="{205E17CE-D001-8547-9792-320FDF66D00C}" type="slidenum">
              <a:rPr lang="en-US" altLang="en-US" sz="1000" smtClean="0"/>
              <a:pPr algn="ctr"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en-US" sz="1000" smtClean="0"/>
          </a:p>
        </p:txBody>
      </p:sp>
      <p:pic>
        <p:nvPicPr>
          <p:cNvPr id="1029" name="Picture 2" descr="GeorgiaTechLogo-rv-539+874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5943600"/>
            <a:ext cx="1630363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731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 b="1" baseline="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Arial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Arial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Arial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Arial" pitchFamily="34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8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–"/>
        <a:defRPr sz="2600">
          <a:solidFill>
            <a:schemeClr val="bg1"/>
          </a:solidFill>
          <a:latin typeface="+mj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bg1"/>
          </a:solidFill>
          <a:latin typeface="+mj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–"/>
        <a:defRPr sz="2200">
          <a:solidFill>
            <a:schemeClr val="bg1"/>
          </a:solidFill>
          <a:latin typeface="+mj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bg1"/>
          </a:solidFill>
          <a:latin typeface="+mj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gif"/><Relationship Id="rId3" Type="http://schemas.openxmlformats.org/officeDocument/2006/relationships/image" Target="../media/image19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emf"/><Relationship Id="rId6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5.g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Relationship Id="rId3" Type="http://schemas.openxmlformats.org/officeDocument/2006/relationships/image" Target="../media/image27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bn.psi.edu/pds/archive/shape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71069" y="762000"/>
            <a:ext cx="5653087" cy="1470025"/>
          </a:xfrm>
          <a:effectLst>
            <a:outerShdw blurRad="63500" dist="17961" dir="2700000" algn="ctr" rotWithShape="0">
              <a:schemeClr val="bg1">
                <a:alpha val="74998"/>
              </a:scheme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altLang="en-US" dirty="0" smtClean="0">
                <a:latin typeface="Times New Roman" charset="0"/>
                <a:ea typeface="Times New Roman" charset="0"/>
                <a:cs typeface="Times New Roman" charset="0"/>
              </a:rPr>
              <a:t>Evaluation of stable periodic orbits about non-spherical objects</a:t>
            </a:r>
            <a:endParaRPr lang="en-US" alt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sz="1800" dirty="0" smtClean="0">
                <a:latin typeface="Times" charset="0"/>
                <a:ea typeface="Times" charset="0"/>
                <a:cs typeface="Times" charset="0"/>
              </a:rPr>
              <a:t>Jason </a:t>
            </a:r>
            <a:r>
              <a:rPr lang="en-US" altLang="en-US" sz="1800" dirty="0">
                <a:latin typeface="Times" charset="0"/>
                <a:ea typeface="Times" charset="0"/>
                <a:cs typeface="Times" charset="0"/>
              </a:rPr>
              <a:t>C. </a:t>
            </a:r>
            <a:r>
              <a:rPr lang="en-US" altLang="en-US" sz="1800" dirty="0" smtClean="0">
                <a:latin typeface="Times" charset="0"/>
                <a:ea typeface="Times" charset="0"/>
                <a:cs typeface="Times" charset="0"/>
              </a:rPr>
              <a:t>Swenson</a:t>
            </a:r>
          </a:p>
          <a:p>
            <a:pPr eaLnBrk="1" hangingPunct="1"/>
            <a:r>
              <a:rPr lang="en-US" altLang="en-US" sz="1800" dirty="0" smtClean="0">
                <a:latin typeface="Times" charset="0"/>
                <a:ea typeface="Times" charset="0"/>
                <a:cs typeface="Times" charset="0"/>
              </a:rPr>
              <a:t>Dr. E. Glenn </a:t>
            </a:r>
            <a:r>
              <a:rPr lang="en-US" altLang="en-US" sz="1800" dirty="0" err="1" smtClean="0">
                <a:latin typeface="Times" charset="0"/>
                <a:ea typeface="Times" charset="0"/>
                <a:cs typeface="Times" charset="0"/>
              </a:rPr>
              <a:t>Lightsey</a:t>
            </a:r>
            <a:endParaRPr lang="en-US" altLang="en-US" sz="1800" dirty="0" smtClean="0">
              <a:latin typeface="Times" charset="0"/>
              <a:ea typeface="Times" charset="0"/>
              <a:cs typeface="Times" charset="0"/>
            </a:endParaRPr>
          </a:p>
          <a:p>
            <a:pPr eaLnBrk="1" hangingPunct="1"/>
            <a:r>
              <a:rPr lang="en-US" altLang="en-US" sz="1800" dirty="0" smtClean="0">
                <a:latin typeface="Times" charset="0"/>
                <a:ea typeface="Times" charset="0"/>
                <a:cs typeface="Times" charset="0"/>
              </a:rPr>
              <a:t>Dr. Marcus J. </a:t>
            </a:r>
            <a:r>
              <a:rPr lang="en-US" altLang="en-US" sz="1800" dirty="0" err="1" smtClean="0">
                <a:latin typeface="Times" charset="0"/>
                <a:ea typeface="Times" charset="0"/>
                <a:cs typeface="Times" charset="0"/>
              </a:rPr>
              <a:t>Holzinger</a:t>
            </a:r>
            <a:endParaRPr lang="en-US" altLang="en-US" sz="1800" dirty="0">
              <a:latin typeface="Times" charset="0"/>
              <a:ea typeface="Times" charset="0"/>
              <a:cs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dirty="0" smtClean="0">
                <a:solidFill>
                  <a:srgbClr val="FFFFFF"/>
                </a:solidFill>
                <a:latin typeface="Times New Roman" charset="0"/>
                <a:ea typeface="Times New Roman" charset="0"/>
                <a:cs typeface="Times New Roman" charset="0"/>
              </a:rPr>
              <a:t>Outline</a:t>
            </a:r>
            <a:endParaRPr lang="en-US" dirty="0">
              <a:solidFill>
                <a:srgbClr val="FFFFFF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6146" name="Content Placeholder 2"/>
          <p:cNvSpPr>
            <a:spLocks noGrp="1"/>
          </p:cNvSpPr>
          <p:nvPr>
            <p:ph idx="1"/>
          </p:nvPr>
        </p:nvSpPr>
        <p:spPr>
          <a:xfrm>
            <a:off x="76200" y="1299936"/>
            <a:ext cx="4724400" cy="5032375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latin typeface="Times New Roman" charset="0"/>
                <a:ea typeface="Times New Roman" charset="0"/>
                <a:cs typeface="Times New Roman" charset="0"/>
              </a:rPr>
              <a:t>Introduction &amp; Motivation</a:t>
            </a:r>
          </a:p>
          <a:p>
            <a:pPr eaLnBrk="1" hangingPunct="1"/>
            <a:r>
              <a:rPr lang="en-US" alt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Background</a:t>
            </a:r>
          </a:p>
          <a:p>
            <a:pPr lvl="1" eaLnBrk="1" hangingPunct="1"/>
            <a:r>
              <a:rPr lang="en-US" alt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Controls</a:t>
            </a:r>
          </a:p>
          <a:p>
            <a:pPr lvl="1" eaLnBrk="1" hangingPunct="1"/>
            <a:r>
              <a:rPr lang="en-US" alt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Optimization</a:t>
            </a:r>
            <a:endParaRPr lang="en-US" altLang="en-US" sz="24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eaLnBrk="1" hangingPunct="1"/>
            <a:r>
              <a:rPr lang="en-US" alt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Methodology</a:t>
            </a:r>
          </a:p>
          <a:p>
            <a:pPr lvl="1" eaLnBrk="1" hangingPunct="1"/>
            <a:r>
              <a:rPr lang="en-US" alt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Dynamic </a:t>
            </a:r>
            <a:r>
              <a:rPr lang="en-US" altLang="en-US" sz="2400" dirty="0">
                <a:latin typeface="Times New Roman" charset="0"/>
                <a:ea typeface="Times New Roman" charset="0"/>
                <a:cs typeface="Times New Roman" charset="0"/>
              </a:rPr>
              <a:t>Environment Model</a:t>
            </a:r>
          </a:p>
          <a:p>
            <a:pPr lvl="1" eaLnBrk="1" hangingPunct="1"/>
            <a:r>
              <a:rPr lang="en-US" altLang="en-US" sz="2400" dirty="0">
                <a:latin typeface="Times New Roman" charset="0"/>
                <a:ea typeface="Times New Roman" charset="0"/>
                <a:cs typeface="Times New Roman" charset="0"/>
              </a:rPr>
              <a:t>Gravitational Potential Field </a:t>
            </a:r>
            <a:r>
              <a:rPr lang="en-US" alt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Model</a:t>
            </a:r>
          </a:p>
          <a:p>
            <a:pPr lvl="1" eaLnBrk="1" hangingPunct="1"/>
            <a:r>
              <a:rPr lang="en-US" alt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Propagator </a:t>
            </a:r>
            <a:r>
              <a:rPr lang="en-US" alt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Algorithm</a:t>
            </a:r>
          </a:p>
          <a:p>
            <a:pPr lvl="1" eaLnBrk="1" hangingPunct="1"/>
            <a:r>
              <a:rPr lang="en-US" alt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Periodic Orbit Solvers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105400" y="1299936"/>
            <a:ext cx="3429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800">
                <a:solidFill>
                  <a:schemeClr val="bg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–"/>
              <a:defRPr sz="2600">
                <a:solidFill>
                  <a:schemeClr val="bg1"/>
                </a:solidFill>
                <a:latin typeface="+mj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400">
                <a:solidFill>
                  <a:schemeClr val="bg1"/>
                </a:solidFill>
                <a:latin typeface="+mj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–"/>
              <a:defRPr sz="2200">
                <a:solidFill>
                  <a:schemeClr val="bg1"/>
                </a:solidFill>
                <a:latin typeface="+mj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+mj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2400" b="0" kern="0" dirty="0" smtClean="0">
                <a:latin typeface="Times New Roman" charset="0"/>
                <a:ea typeface="Times New Roman" charset="0"/>
                <a:cs typeface="Times New Roman" charset="0"/>
              </a:rPr>
              <a:t>Simulation and Results</a:t>
            </a:r>
          </a:p>
          <a:p>
            <a:pPr lvl="1" eaLnBrk="1" hangingPunct="1"/>
            <a:r>
              <a:rPr lang="en-US" altLang="en-US" sz="2400" b="0" kern="0" dirty="0" smtClean="0">
                <a:latin typeface="Times New Roman" charset="0"/>
                <a:ea typeface="Times New Roman" charset="0"/>
                <a:cs typeface="Times New Roman" charset="0"/>
              </a:rPr>
              <a:t>433 Eros</a:t>
            </a:r>
          </a:p>
          <a:p>
            <a:pPr lvl="1" eaLnBrk="1" hangingPunct="1"/>
            <a:r>
              <a:rPr lang="en-US" altLang="en-US" sz="2400" b="0" kern="0" dirty="0" smtClean="0">
                <a:latin typeface="Times New Roman" charset="0"/>
                <a:ea typeface="Times New Roman" charset="0"/>
                <a:cs typeface="Times New Roman" charset="0"/>
              </a:rPr>
              <a:t>Chaos</a:t>
            </a:r>
          </a:p>
          <a:p>
            <a:pPr lvl="1" eaLnBrk="1" hangingPunct="1"/>
            <a:r>
              <a:rPr lang="en-US" altLang="en-US" sz="2400" b="0" kern="0" dirty="0" smtClean="0">
                <a:latin typeface="Times New Roman" charset="0"/>
                <a:ea typeface="Times New Roman" charset="0"/>
                <a:cs typeface="Times New Roman" charset="0"/>
              </a:rPr>
              <a:t>Orbit Analysis</a:t>
            </a:r>
          </a:p>
          <a:p>
            <a:pPr eaLnBrk="1" hangingPunct="1"/>
            <a:r>
              <a:rPr lang="en-US" altLang="en-US" sz="2400" b="0" kern="0" dirty="0" smtClean="0">
                <a:latin typeface="Times New Roman" charset="0"/>
                <a:ea typeface="Times New Roman" charset="0"/>
                <a:cs typeface="Times New Roman" charset="0"/>
              </a:rPr>
              <a:t>Ongoing Efforts</a:t>
            </a:r>
          </a:p>
          <a:p>
            <a:pPr eaLnBrk="1" hangingPunct="1"/>
            <a:r>
              <a:rPr lang="en-US" altLang="en-US" sz="2400" b="0" kern="0" dirty="0" smtClean="0">
                <a:latin typeface="Times New Roman" charset="0"/>
                <a:ea typeface="Times New Roman" charset="0"/>
                <a:cs typeface="Times New Roman" charset="0"/>
              </a:rPr>
              <a:t>Conclusions / Lessons Learned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dirty="0" smtClean="0">
                <a:solidFill>
                  <a:srgbClr val="FFFFFF"/>
                </a:solidFill>
                <a:latin typeface="Times New Roman" charset="0"/>
                <a:ea typeface="Times New Roman" charset="0"/>
                <a:cs typeface="Times New Roman" charset="0"/>
              </a:rPr>
              <a:t>Introduction &amp; Motivation</a:t>
            </a:r>
            <a:endParaRPr lang="en-US" sz="3200" dirty="0">
              <a:solidFill>
                <a:srgbClr val="FFFFFF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614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>
                <a:latin typeface="Times New Roman" charset="0"/>
                <a:ea typeface="Times New Roman" charset="0"/>
                <a:cs typeface="Times New Roman" charset="0"/>
              </a:rPr>
              <a:t>Non-spherical objects with non-uniform mass distribution and density</a:t>
            </a:r>
          </a:p>
          <a:p>
            <a:pPr lvl="1"/>
            <a:r>
              <a:rPr lang="en-US" altLang="en-US" sz="2400" dirty="0">
                <a:latin typeface="Times New Roman" charset="0"/>
                <a:ea typeface="Times New Roman" charset="0"/>
                <a:cs typeface="Times New Roman" charset="0"/>
              </a:rPr>
              <a:t>Guidance, Navigation, and Control (GNC) of </a:t>
            </a:r>
            <a:r>
              <a:rPr lang="en-US" alt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spacecraft</a:t>
            </a:r>
          </a:p>
          <a:p>
            <a:pPr lvl="2"/>
            <a:r>
              <a:rPr lang="en-US" altLang="en-US" dirty="0" smtClean="0">
                <a:latin typeface="Times New Roman" charset="0"/>
                <a:ea typeface="Times New Roman" charset="0"/>
                <a:cs typeface="Times New Roman" charset="0"/>
              </a:rPr>
              <a:t>Future missions to asteroids: small </a:t>
            </a:r>
            <a:r>
              <a:rPr lang="en-US" altLang="en-US" dirty="0" smtClean="0">
                <a:latin typeface="Times New Roman" charset="0"/>
                <a:ea typeface="Times New Roman" charset="0"/>
                <a:cs typeface="Times New Roman" charset="0"/>
              </a:rPr>
              <a:t>orbiting satellite(s)?</a:t>
            </a:r>
          </a:p>
          <a:p>
            <a:pPr lvl="3"/>
            <a:r>
              <a:rPr lang="en-US" alt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OSIRUS-Rex</a:t>
            </a:r>
          </a:p>
          <a:p>
            <a:pPr lvl="2"/>
            <a:r>
              <a:rPr lang="en-US" altLang="en-US" dirty="0" smtClean="0">
                <a:latin typeface="Times New Roman" charset="0"/>
                <a:ea typeface="Times New Roman" charset="0"/>
                <a:cs typeface="Times New Roman" charset="0"/>
              </a:rPr>
              <a:t>Humans to asteroids: orbiters?</a:t>
            </a:r>
            <a:endParaRPr lang="en-US" altLang="en-US" dirty="0">
              <a:latin typeface="Times New Roman" charset="0"/>
              <a:ea typeface="Times New Roman" charset="0"/>
              <a:cs typeface="Times New Roman" charset="0"/>
            </a:endParaRPr>
          </a:p>
          <a:p>
            <a:pPr lvl="1"/>
            <a:r>
              <a:rPr lang="en-US" altLang="en-US" sz="2400" dirty="0">
                <a:latin typeface="Times New Roman" charset="0"/>
                <a:ea typeface="Times New Roman" charset="0"/>
                <a:cs typeface="Times New Roman" charset="0"/>
              </a:rPr>
              <a:t>Origin </a:t>
            </a:r>
            <a:r>
              <a:rPr lang="en-US" alt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studies</a:t>
            </a:r>
          </a:p>
          <a:p>
            <a:r>
              <a:rPr lang="en-US" altLang="en-US" sz="2400" i="1" dirty="0" smtClean="0">
                <a:latin typeface="Times New Roman" charset="0"/>
                <a:ea typeface="Times New Roman" charset="0"/>
                <a:cs typeface="Times New Roman" charset="0"/>
              </a:rPr>
              <a:t>Why are periodic or quasi-periodic orbits interesting?</a:t>
            </a:r>
            <a:endParaRPr lang="en-US" altLang="en-US" sz="2400" i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45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rgbClr val="FFFFFF"/>
                </a:solidFill>
                <a:latin typeface="Times New Roman" charset="0"/>
                <a:ea typeface="Times New Roman" charset="0"/>
                <a:cs typeface="Times New Roman" charset="0"/>
              </a:rPr>
              <a:t>Background: Controls</a:t>
            </a:r>
            <a:endParaRPr lang="en-US" sz="3200" dirty="0">
              <a:solidFill>
                <a:srgbClr val="FFFFFF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Poincare-</a:t>
                </a:r>
                <a:r>
                  <a:rPr lang="en-US" sz="2400" dirty="0" err="1" smtClean="0">
                    <a:latin typeface="Times New Roman" charset="0"/>
                    <a:ea typeface="Times New Roman" charset="0"/>
                    <a:cs typeface="Times New Roman" charset="0"/>
                  </a:rPr>
                  <a:t>Bendixson</a:t>
                </a:r>
                <a:r>
                  <a:rPr lang="en-US" sz="24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 Theorem</a:t>
                </a:r>
                <a:r>
                  <a:rPr lang="en-US" sz="2400" baseline="300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1</a:t>
                </a:r>
                <a:r>
                  <a:rPr lang="en-US" sz="24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 suggests that a compact domain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Times New Roman" charset="0"/>
                        <a:ea typeface="Times New Roman" charset="0"/>
                        <a:cs typeface="Times New Roman" charset="0"/>
                      </a:rPr>
                      <m:t> </m:t>
                    </m:r>
                    <m:r>
                      <a:rPr lang="en-US" sz="2400" b="0" i="1" smtClean="0">
                        <a:latin typeface="Times New Roman" charset="0"/>
                        <a:ea typeface="Times New Roman" charset="0"/>
                        <a:cs typeface="Times New Roman" charset="0"/>
                      </a:rPr>
                      <m:t>𝐷</m:t>
                    </m:r>
                    <m:r>
                      <a:rPr lang="en-US" sz="2400" b="0" i="1" smtClean="0">
                        <a:latin typeface="Times New Roman" charset="0"/>
                        <a:ea typeface="Times New Roman" charset="0"/>
                        <a:cs typeface="Times New Roman" charset="0"/>
                      </a:rPr>
                      <m:t>,</m:t>
                    </m:r>
                  </m:oMath>
                </a14:m>
                <a:r>
                  <a:rPr lang="en-US" sz="24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 </a:t>
                </a:r>
                <a:r>
                  <a:rPr lang="en-US" sz="2400" i="1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excluding equilibrium points</a:t>
                </a:r>
                <a:r>
                  <a:rPr lang="en-US" sz="24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, with a vector field pointing towards its interior will have at least one stable, periodic trajectory (i.e. limit cycle).</a:t>
                </a:r>
              </a:p>
              <a:p>
                <a:pPr marL="1828800" lvl="4" indent="0">
                  <a:buNone/>
                </a:pPr>
                <a:r>
                  <a:rPr lang="en-US" sz="24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					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Times New Roman" charset="0"/>
                        <a:cs typeface="Times New Roman" charset="0"/>
                      </a:rPr>
                      <m:t>𝐷</m:t>
                    </m:r>
                  </m:oMath>
                </a14:m>
                <a:endParaRPr lang="en-US" sz="2400" dirty="0" smtClean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marL="1828800" lvl="4" indent="0">
                  <a:buNone/>
                </a:pPr>
                <a:endParaRPr lang="en-US" sz="2400" dirty="0" smtClean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marL="1828800" lvl="4" indent="0">
                  <a:buNone/>
                </a:pPr>
                <a:endParaRPr lang="en-US" sz="2400" dirty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marL="1828800" lvl="4" indent="0">
                  <a:buNone/>
                </a:pPr>
                <a:endParaRPr lang="en-US" sz="2400" dirty="0" smtClean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endParaRPr lang="en-US" sz="2400" dirty="0" smtClean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endParaRPr lang="en-US" sz="2400" dirty="0" smtClean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r>
                  <a:rPr lang="en-US" sz="24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Imagine </a:t>
                </a:r>
                <a:r>
                  <a:rPr lang="en-US" sz="24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what this implies for an </a:t>
                </a:r>
                <a:r>
                  <a:rPr lang="en-US" sz="2400" i="1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n </a:t>
                </a:r>
                <a:r>
                  <a:rPr lang="en-US" sz="24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dimensional space, namely when </a:t>
                </a:r>
                <a:r>
                  <a:rPr lang="en-US" sz="2400" i="1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n = 3. </a:t>
                </a:r>
                <a:endParaRPr lang="en-US" sz="2400" dirty="0" smtClean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974" t="-9455" b="-2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4" name="Group 53"/>
          <p:cNvGrpSpPr/>
          <p:nvPr/>
        </p:nvGrpSpPr>
        <p:grpSpPr>
          <a:xfrm>
            <a:off x="2057400" y="2971800"/>
            <a:ext cx="4724400" cy="2057400"/>
            <a:chOff x="1752600" y="3429000"/>
            <a:chExt cx="5715000" cy="2590800"/>
          </a:xfrm>
        </p:grpSpPr>
        <p:sp>
          <p:nvSpPr>
            <p:cNvPr id="4" name="Oval 3"/>
            <p:cNvSpPr/>
            <p:nvPr/>
          </p:nvSpPr>
          <p:spPr bwMode="auto">
            <a:xfrm>
              <a:off x="1752600" y="3429000"/>
              <a:ext cx="5715000" cy="2590800"/>
            </a:xfrm>
            <a:prstGeom prst="ellips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" name="Oval 4"/>
            <p:cNvSpPr/>
            <p:nvPr/>
          </p:nvSpPr>
          <p:spPr bwMode="auto">
            <a:xfrm>
              <a:off x="2819400" y="3886200"/>
              <a:ext cx="3581400" cy="1676400"/>
            </a:xfrm>
            <a:prstGeom prst="ellips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4495800" y="4572000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 bwMode="auto">
            <a:xfrm flipH="1" flipV="1">
              <a:off x="2514600" y="4435475"/>
              <a:ext cx="335280" cy="152400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5" idx="1"/>
            </p:cNvCxnSpPr>
            <p:nvPr/>
          </p:nvCxnSpPr>
          <p:spPr bwMode="auto">
            <a:xfrm flipH="1" flipV="1">
              <a:off x="3124200" y="3962400"/>
              <a:ext cx="219684" cy="169303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 bwMode="auto">
            <a:xfrm flipH="1" flipV="1">
              <a:off x="4572000" y="3714750"/>
              <a:ext cx="38100" cy="171451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 bwMode="auto">
            <a:xfrm flipV="1">
              <a:off x="5638800" y="3886199"/>
              <a:ext cx="76200" cy="160853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 bwMode="auto">
            <a:xfrm flipV="1">
              <a:off x="6362700" y="4495800"/>
              <a:ext cx="190500" cy="63501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5" idx="5"/>
            </p:cNvCxnSpPr>
            <p:nvPr/>
          </p:nvCxnSpPr>
          <p:spPr bwMode="auto">
            <a:xfrm>
              <a:off x="5876316" y="5317097"/>
              <a:ext cx="143484" cy="182001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 bwMode="auto">
            <a:xfrm>
              <a:off x="4953000" y="5554980"/>
              <a:ext cx="76200" cy="167640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 bwMode="auto">
            <a:xfrm flipH="1">
              <a:off x="3733800" y="5478781"/>
              <a:ext cx="114300" cy="160019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 bwMode="auto">
            <a:xfrm flipH="1">
              <a:off x="2887980" y="5105400"/>
              <a:ext cx="114300" cy="160019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 bwMode="auto">
            <a:xfrm flipV="1">
              <a:off x="2286000" y="5447031"/>
              <a:ext cx="171450" cy="31750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 bwMode="auto">
            <a:xfrm flipV="1">
              <a:off x="1768475" y="4724400"/>
              <a:ext cx="365125" cy="92075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 bwMode="auto">
            <a:xfrm>
              <a:off x="2409825" y="3899220"/>
              <a:ext cx="257175" cy="63180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 bwMode="auto">
            <a:xfrm>
              <a:off x="3662362" y="3505200"/>
              <a:ext cx="71438" cy="120810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5105400" y="3444795"/>
              <a:ext cx="0" cy="152400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 bwMode="auto">
            <a:xfrm flipH="1">
              <a:off x="6248400" y="3708578"/>
              <a:ext cx="114300" cy="190642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 bwMode="auto">
            <a:xfrm flipH="1">
              <a:off x="7105650" y="4244833"/>
              <a:ext cx="171450" cy="98567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 bwMode="auto">
            <a:xfrm flipH="1">
              <a:off x="7277100" y="4876800"/>
              <a:ext cx="171450" cy="0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stCxn id="4" idx="5"/>
            </p:cNvCxnSpPr>
            <p:nvPr/>
          </p:nvCxnSpPr>
          <p:spPr bwMode="auto">
            <a:xfrm flipH="1" flipV="1">
              <a:off x="6553200" y="5499098"/>
              <a:ext cx="77458" cy="141288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 bwMode="auto">
            <a:xfrm flipH="1" flipV="1">
              <a:off x="5257800" y="5851605"/>
              <a:ext cx="1258" cy="130571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 bwMode="auto">
            <a:xfrm flipV="1">
              <a:off x="3887458" y="5791200"/>
              <a:ext cx="74942" cy="186215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3" name="Freeform 52"/>
            <p:cNvSpPr/>
            <p:nvPr/>
          </p:nvSpPr>
          <p:spPr bwMode="auto">
            <a:xfrm>
              <a:off x="2251059" y="3594694"/>
              <a:ext cx="4713388" cy="2262447"/>
            </a:xfrm>
            <a:custGeom>
              <a:avLst/>
              <a:gdLst>
                <a:gd name="connsiteX0" fmla="*/ 40078 w 4713388"/>
                <a:gd name="connsiteY0" fmla="*/ 884839 h 2262447"/>
                <a:gd name="connsiteX1" fmla="*/ 255835 w 4713388"/>
                <a:gd name="connsiteY1" fmla="*/ 576614 h 2262447"/>
                <a:gd name="connsiteX2" fmla="*/ 687350 w 4713388"/>
                <a:gd name="connsiteY2" fmla="*/ 422502 h 2262447"/>
                <a:gd name="connsiteX3" fmla="*/ 882559 w 4713388"/>
                <a:gd name="connsiteY3" fmla="*/ 237567 h 2262447"/>
                <a:gd name="connsiteX4" fmla="*/ 1786685 w 4713388"/>
                <a:gd name="connsiteY4" fmla="*/ 155373 h 2262447"/>
                <a:gd name="connsiteX5" fmla="*/ 2454505 w 4713388"/>
                <a:gd name="connsiteY5" fmla="*/ 1261 h 2262447"/>
                <a:gd name="connsiteX6" fmla="*/ 3194244 w 4713388"/>
                <a:gd name="connsiteY6" fmla="*/ 247841 h 2262447"/>
                <a:gd name="connsiteX7" fmla="*/ 3677130 w 4713388"/>
                <a:gd name="connsiteY7" fmla="*/ 165648 h 2262447"/>
                <a:gd name="connsiteX8" fmla="*/ 3944258 w 4713388"/>
                <a:gd name="connsiteY8" fmla="*/ 412227 h 2262447"/>
                <a:gd name="connsiteX9" fmla="*/ 4519611 w 4713388"/>
                <a:gd name="connsiteY9" fmla="*/ 751275 h 2262447"/>
                <a:gd name="connsiteX10" fmla="*/ 4704545 w 4713388"/>
                <a:gd name="connsiteY10" fmla="*/ 1275257 h 2262447"/>
                <a:gd name="connsiteX11" fmla="*/ 4283305 w 4713388"/>
                <a:gd name="connsiteY11" fmla="*/ 1778690 h 2262447"/>
                <a:gd name="connsiteX12" fmla="*/ 3728501 w 4713388"/>
                <a:gd name="connsiteY12" fmla="*/ 2128012 h 2262447"/>
                <a:gd name="connsiteX13" fmla="*/ 3163422 w 4713388"/>
                <a:gd name="connsiteY13" fmla="*/ 2128012 h 2262447"/>
                <a:gd name="connsiteX14" fmla="*/ 2742181 w 4713388"/>
                <a:gd name="connsiteY14" fmla="*/ 2261576 h 2262447"/>
                <a:gd name="connsiteX15" fmla="*/ 1951071 w 4713388"/>
                <a:gd name="connsiteY15" fmla="*/ 2179382 h 2262447"/>
                <a:gd name="connsiteX16" fmla="*/ 1725040 w 4713388"/>
                <a:gd name="connsiteY16" fmla="*/ 2056093 h 2262447"/>
                <a:gd name="connsiteX17" fmla="*/ 1478460 w 4713388"/>
                <a:gd name="connsiteY17" fmla="*/ 2189657 h 2262447"/>
                <a:gd name="connsiteX18" fmla="*/ 1036671 w 4713388"/>
                <a:gd name="connsiteY18" fmla="*/ 2014996 h 2262447"/>
                <a:gd name="connsiteX19" fmla="*/ 461319 w 4713388"/>
                <a:gd name="connsiteY19" fmla="*/ 1737594 h 2262447"/>
                <a:gd name="connsiteX20" fmla="*/ 40078 w 4713388"/>
                <a:gd name="connsiteY20" fmla="*/ 1573207 h 2262447"/>
                <a:gd name="connsiteX21" fmla="*/ 40078 w 4713388"/>
                <a:gd name="connsiteY21" fmla="*/ 884839 h 2262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713388" h="2262447">
                  <a:moveTo>
                    <a:pt x="40078" y="884839"/>
                  </a:moveTo>
                  <a:cubicBezTo>
                    <a:pt x="76037" y="718740"/>
                    <a:pt x="147956" y="653670"/>
                    <a:pt x="255835" y="576614"/>
                  </a:cubicBezTo>
                  <a:cubicBezTo>
                    <a:pt x="363714" y="499558"/>
                    <a:pt x="582896" y="479010"/>
                    <a:pt x="687350" y="422502"/>
                  </a:cubicBezTo>
                  <a:cubicBezTo>
                    <a:pt x="791804" y="365994"/>
                    <a:pt x="699337" y="282088"/>
                    <a:pt x="882559" y="237567"/>
                  </a:cubicBezTo>
                  <a:cubicBezTo>
                    <a:pt x="1065782" y="193045"/>
                    <a:pt x="1524694" y="194757"/>
                    <a:pt x="1786685" y="155373"/>
                  </a:cubicBezTo>
                  <a:cubicBezTo>
                    <a:pt x="2048676" y="115989"/>
                    <a:pt x="2219912" y="-14150"/>
                    <a:pt x="2454505" y="1261"/>
                  </a:cubicBezTo>
                  <a:cubicBezTo>
                    <a:pt x="2689098" y="16672"/>
                    <a:pt x="2990473" y="220443"/>
                    <a:pt x="3194244" y="247841"/>
                  </a:cubicBezTo>
                  <a:cubicBezTo>
                    <a:pt x="3398015" y="275239"/>
                    <a:pt x="3552128" y="138250"/>
                    <a:pt x="3677130" y="165648"/>
                  </a:cubicBezTo>
                  <a:cubicBezTo>
                    <a:pt x="3802132" y="193046"/>
                    <a:pt x="3803845" y="314623"/>
                    <a:pt x="3944258" y="412227"/>
                  </a:cubicBezTo>
                  <a:cubicBezTo>
                    <a:pt x="4084671" y="509831"/>
                    <a:pt x="4392897" y="607437"/>
                    <a:pt x="4519611" y="751275"/>
                  </a:cubicBezTo>
                  <a:cubicBezTo>
                    <a:pt x="4646325" y="895113"/>
                    <a:pt x="4743929" y="1104021"/>
                    <a:pt x="4704545" y="1275257"/>
                  </a:cubicBezTo>
                  <a:cubicBezTo>
                    <a:pt x="4665161" y="1446493"/>
                    <a:pt x="4445979" y="1636564"/>
                    <a:pt x="4283305" y="1778690"/>
                  </a:cubicBezTo>
                  <a:cubicBezTo>
                    <a:pt x="4120631" y="1920816"/>
                    <a:pt x="3915148" y="2069792"/>
                    <a:pt x="3728501" y="2128012"/>
                  </a:cubicBezTo>
                  <a:cubicBezTo>
                    <a:pt x="3541854" y="2186232"/>
                    <a:pt x="3327809" y="2105751"/>
                    <a:pt x="3163422" y="2128012"/>
                  </a:cubicBezTo>
                  <a:cubicBezTo>
                    <a:pt x="2999035" y="2150273"/>
                    <a:pt x="2944239" y="2253014"/>
                    <a:pt x="2742181" y="2261576"/>
                  </a:cubicBezTo>
                  <a:cubicBezTo>
                    <a:pt x="2540123" y="2270138"/>
                    <a:pt x="2120595" y="2213629"/>
                    <a:pt x="1951071" y="2179382"/>
                  </a:cubicBezTo>
                  <a:cubicBezTo>
                    <a:pt x="1781547" y="2145135"/>
                    <a:pt x="1803808" y="2054381"/>
                    <a:pt x="1725040" y="2056093"/>
                  </a:cubicBezTo>
                  <a:cubicBezTo>
                    <a:pt x="1646272" y="2057805"/>
                    <a:pt x="1593188" y="2196506"/>
                    <a:pt x="1478460" y="2189657"/>
                  </a:cubicBezTo>
                  <a:cubicBezTo>
                    <a:pt x="1363732" y="2182808"/>
                    <a:pt x="1206195" y="2090340"/>
                    <a:pt x="1036671" y="2014996"/>
                  </a:cubicBezTo>
                  <a:cubicBezTo>
                    <a:pt x="867148" y="1939652"/>
                    <a:pt x="627418" y="1811225"/>
                    <a:pt x="461319" y="1737594"/>
                  </a:cubicBezTo>
                  <a:cubicBezTo>
                    <a:pt x="295220" y="1663963"/>
                    <a:pt x="108572" y="1717045"/>
                    <a:pt x="40078" y="1573207"/>
                  </a:cubicBezTo>
                  <a:cubicBezTo>
                    <a:pt x="-28416" y="1429369"/>
                    <a:pt x="4119" y="1050938"/>
                    <a:pt x="40078" y="884839"/>
                  </a:cubicBezTo>
                  <a:close/>
                </a:path>
              </a:pathLst>
            </a:custGeom>
            <a:noFill/>
            <a:ln w="15875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279221" y="5081673"/>
            <a:ext cx="42742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Figure 1: </a:t>
            </a:r>
            <a:r>
              <a:rPr lang="en-US" sz="1600" b="0" dirty="0" smtClean="0">
                <a:latin typeface="Times New Roman" charset="0"/>
                <a:ea typeface="Times New Roman" charset="0"/>
                <a:cs typeface="Times New Roman" charset="0"/>
              </a:rPr>
              <a:t>Poincare-</a:t>
            </a:r>
            <a:r>
              <a:rPr lang="en-US" sz="1600" b="0" dirty="0" err="1" smtClean="0">
                <a:latin typeface="Times New Roman" charset="0"/>
                <a:ea typeface="Times New Roman" charset="0"/>
                <a:cs typeface="Times New Roman" charset="0"/>
              </a:rPr>
              <a:t>Bendixson</a:t>
            </a:r>
            <a:r>
              <a:rPr lang="en-US" sz="1600" b="0" dirty="0" smtClean="0">
                <a:latin typeface="Times New Roman" charset="0"/>
                <a:ea typeface="Times New Roman" charset="0"/>
                <a:cs typeface="Times New Roman" charset="0"/>
              </a:rPr>
              <a:t> Theory</a:t>
            </a:r>
            <a:endParaRPr lang="en-US" sz="1600" b="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51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rgbClr val="FFFFFF"/>
                </a:solidFill>
                <a:latin typeface="Times New Roman" charset="0"/>
                <a:ea typeface="Times New Roman" charset="0"/>
                <a:cs typeface="Times New Roman" charset="0"/>
              </a:rPr>
              <a:t>Background: Optimization</a:t>
            </a:r>
            <a:endParaRPr lang="en-US" sz="3200" dirty="0">
              <a:solidFill>
                <a:srgbClr val="FFFFFF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Constrained minimization problem: </a:t>
                </a:r>
              </a:p>
              <a:p>
                <a:pPr marL="0" indent="0">
                  <a:buNone/>
                </a:pPr>
                <a:r>
                  <a:rPr lang="en-US" sz="2400" b="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		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smtClean="0">
                            <a:latin typeface="Cambria Math" charset="0"/>
                            <a:ea typeface="Times New Roman" charset="0"/>
                            <a:cs typeface="Times New Roman" charset="0"/>
                          </a:rPr>
                        </m:ctrlPr>
                      </m:funcPr>
                      <m:fName>
                        <m:eqArr>
                          <m:eqArrPr>
                            <m:ctrlPr>
                              <a:rPr lang="en-US" sz="2400" b="0" i="1" smtClean="0"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</m:ctrlPr>
                          </m:eqArr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  <m:t>min</m:t>
                            </m:r>
                          </m:e>
                          <m:e>
                            <m:r>
                              <a:rPr lang="en-US" sz="2400" b="0" i="1" smtClean="0"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  <m:t>𝑠</m:t>
                            </m:r>
                            <m:r>
                              <a:rPr lang="en-US" sz="2400" b="0" i="1" smtClean="0"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  <m:t>.</m:t>
                            </m:r>
                            <m:r>
                              <a:rPr lang="en-US" sz="2400" b="0" i="1" smtClean="0"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  <m:t>𝑡</m:t>
                            </m:r>
                            <m:r>
                              <a:rPr lang="en-US" sz="2400" b="0" i="1" smtClean="0"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  <m:t>.</m:t>
                            </m:r>
                          </m:e>
                          <m:e/>
                        </m:eqArr>
                      </m:fName>
                      <m:e>
                        <m:eqArr>
                          <m:eqArrPr>
                            <m:ctrlPr>
                              <a:rPr lang="en-US" sz="2400" b="0" i="1" smtClean="0"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</m:ctrlPr>
                          </m:eqArrPr>
                          <m:e>
                            <m:r>
                              <a:rPr lang="en-US" sz="2400" b="0" i="1" smtClean="0"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 charset="0"/>
                                    <a:ea typeface="Times New Roman" charset="0"/>
                                    <a:cs typeface="Times New Roman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charset="0"/>
                                    <a:ea typeface="Times New Roman" charset="0"/>
                                    <a:cs typeface="Times New Roman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2400" b="0" i="1" smtClean="0"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  <m:t>, ∀</m:t>
                            </m:r>
                            <m:r>
                              <a:rPr lang="en-US" sz="2400" b="0" i="1" smtClean="0"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  <m:t> ∈</m:t>
                            </m:r>
                            <m:r>
                              <a:rPr lang="en-US" sz="2400" b="0" i="1" smtClean="0"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  <m:t>𝐷</m:t>
                            </m:r>
                          </m:e>
                          <m:e>
                            <m:r>
                              <a:rPr lang="en-US" sz="2400" b="0" i="1" smtClean="0"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 charset="0"/>
                                    <a:ea typeface="Times New Roman" charset="0"/>
                                    <a:cs typeface="Times New Roman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charset="0"/>
                                    <a:ea typeface="Times New Roman" charset="0"/>
                                    <a:cs typeface="Times New Roman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2400" b="0" i="1" smtClean="0"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  <m:t>≤0</m:t>
                            </m:r>
                          </m:e>
                          <m:e>
                            <m:r>
                              <a:rPr lang="en-US" sz="2400" b="0" i="1" smtClean="0"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  <m:t>h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 charset="0"/>
                                    <a:ea typeface="Times New Roman" charset="0"/>
                                    <a:cs typeface="Times New Roman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charset="0"/>
                                    <a:ea typeface="Times New Roman" charset="0"/>
                                    <a:cs typeface="Times New Roman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2400" b="0" i="1" smtClean="0"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  <m:t>=0</m:t>
                            </m:r>
                          </m:e>
                        </m:eqArr>
                      </m:e>
                    </m:func>
                  </m:oMath>
                </a14:m>
                <a:endParaRPr lang="en-US" sz="2400" b="0" dirty="0" smtClean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r>
                  <a:rPr lang="en-US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In this problem, we aim to ultimately solve:</a:t>
                </a:r>
              </a:p>
              <a:p>
                <a:endParaRPr lang="en-US" dirty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endParaRPr lang="en-US" dirty="0"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53" t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828800" y="3744438"/>
                <a:ext cx="5143500" cy="21924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charset="0"/>
                            </a:rPr>
                          </m:ctrlPr>
                        </m:funcPr>
                        <m:fName>
                          <m:eqArr>
                            <m:eqArrPr>
                              <m:ctrlPr>
                                <a:rPr lang="en-US" sz="2000" b="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</a:rPr>
                              </m:ctrlPr>
                            </m:eqArrPr>
                            <m:e>
                              <m:r>
                                <m:rPr>
                                  <m:sty m:val="p"/>
                                </m:rPr>
                                <a:rPr lang="en-US" sz="2000" b="0">
                                  <a:solidFill>
                                    <a:schemeClr val="bg1"/>
                                  </a:solidFill>
                                  <a:latin typeface="Cambria Math" charset="0"/>
                                </a:rPr>
                                <m:t>min</m:t>
                              </m:r>
                            </m:e>
                            <m:e>
                              <m:r>
                                <a:rPr lang="en-US" sz="2000" b="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</a:rPr>
                                <m:t>𝑠</m:t>
                              </m:r>
                              <m:r>
                                <a:rPr lang="en-US" sz="2000" b="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</a:rPr>
                                <m:t>.</m:t>
                              </m:r>
                              <m:r>
                                <a:rPr lang="en-US" sz="2000" b="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</a:rPr>
                                <m:t>𝑡</m:t>
                              </m:r>
                              <m:r>
                                <a:rPr lang="en-US" sz="2000" b="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</a:rPr>
                                <m:t>. </m:t>
                              </m:r>
                            </m:e>
                            <m:e/>
                            <m:e/>
                            <m:e/>
                            <m:e/>
                          </m:eqArr>
                        </m:fName>
                        <m:e>
                          <m:eqArr>
                            <m:eqArrPr>
                              <m:ctrlPr>
                                <a:rPr lang="en-US" sz="2000" b="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</m:ctrlPr>
                            </m:eqArrPr>
                            <m:e>
                              <m:eqArr>
                                <m:eqArrPr>
                                  <m:ctrlPr>
                                    <a:rPr lang="en-US" sz="2000" b="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𝐽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= </m:t>
                                  </m:r>
                                  <m:f>
                                    <m:fPr>
                                      <m:ctrlPr>
                                        <a:rPr lang="en-US" sz="2000" b="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b="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000" b="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nary>
                                    <m:naryPr>
                                      <m:ctrlPr>
                                        <a:rPr lang="en-US" sz="2000" b="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naryPr>
                                    <m:sub>
                                      <m:sSub>
                                        <m:sSubPr>
                                          <m:ctrlPr>
                                            <a:rPr lang="en-US" sz="2000" b="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sub>
                                    <m:sup>
                                      <m:sSub>
                                        <m:sSubPr>
                                          <m:ctrlPr>
                                            <a:rPr lang="en-US" sz="2000" b="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𝑓</m:t>
                                          </m:r>
                                        </m:sub>
                                      </m:sSub>
                                    </m:sup>
                                    <m:e>
                                      <m:eqArr>
                                        <m:eqArrPr>
                                          <m:ctrlPr>
                                            <a:rPr lang="en-US" sz="2000" b="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</m:ctrlPr>
                                        </m:eqArrPr>
                                        <m:e>
                                          <m:r>
                                            <a:rPr lang="en-US" sz="2000" b="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 </m:t>
                                          </m:r>
                                        </m:e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000" b="0" i="1">
                                                  <a:solidFill>
                                                    <a:schemeClr val="bg1"/>
                                                  </a:solidFill>
                                                  <a:latin typeface="Cambria Math" charset="0"/>
                                                  <a:ea typeface="Times New Roman" charset="0"/>
                                                  <a:cs typeface="Times New Roman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 i="1">
                                                  <a:solidFill>
                                                    <a:schemeClr val="bg1"/>
                                                  </a:solidFill>
                                                  <a:latin typeface="Cambria Math" charset="0"/>
                                                  <a:ea typeface="Times New Roman" charset="0"/>
                                                  <a:cs typeface="Times New Roman" charset="0"/>
                                                </a:rPr>
                                                <m:t>𝒖</m:t>
                                              </m:r>
                                              <m:d>
                                                <m:dPr>
                                                  <m:ctrlPr>
                                                    <a:rPr lang="en-US" sz="2000" i="1">
                                                      <a:solidFill>
                                                        <a:schemeClr val="bg1"/>
                                                      </a:solidFill>
                                                      <a:latin typeface="Cambria Math" charset="0"/>
                                                      <a:ea typeface="Times New Roman" charset="0"/>
                                                      <a:cs typeface="Times New Roman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000" i="1">
                                                      <a:solidFill>
                                                        <a:schemeClr val="bg1"/>
                                                      </a:solidFill>
                                                      <a:latin typeface="Cambria Math" charset="0"/>
                                                      <a:ea typeface="Times New Roman" charset="0"/>
                                                      <a:cs typeface="Times New Roman" charset="0"/>
                                                    </a:rPr>
                                                    <m:t>𝜏</m:t>
                                                  </m:r>
                                                </m:e>
                                              </m:d>
                                            </m:e>
                                            <m:sup>
                                              <m:r>
                                                <a:rPr lang="en-US" sz="2000" b="0" i="1">
                                                  <a:solidFill>
                                                    <a:schemeClr val="bg1"/>
                                                  </a:solidFill>
                                                  <a:latin typeface="Cambria Math" charset="0"/>
                                                  <a:ea typeface="Times New Roman" charset="0"/>
                                                  <a:cs typeface="Times New Roman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  <m:r>
                                            <a:rPr lang="en-US" sz="20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𝑑</m:t>
                                          </m:r>
                                          <m:r>
                                            <a:rPr lang="en-US" sz="20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𝜏</m:t>
                                          </m:r>
                                        </m:e>
                                      </m:eqArr>
                                    </m:e>
                                  </m:nary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𝑩</m:t>
                                      </m:r>
                                    </m:sub>
                                  </m:sSub>
                                  <m:r>
                                    <a:rPr lang="en-US" sz="2000" b="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 </m:t>
                                  </m:r>
                                  <m:d>
                                    <m:dPr>
                                      <m:ctrlPr>
                                        <a:rPr lang="en-US" sz="2000" b="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sz="2000" b="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=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sz="2000" b="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eqArr>
                            </m:e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𝑩</m:t>
                                  </m:r>
                                </m:sub>
                              </m:sSub>
                              <m:r>
                                <a:rPr lang="en-US" sz="200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2000" b="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𝐶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e>
                              <m:r>
                                <a:rPr lang="en-US" sz="200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𝒖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00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≤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2000" b="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𝑚𝑎𝑥</m:t>
                                  </m:r>
                                </m:sub>
                              </m:sSub>
                            </m:e>
                            <m:e>
                              <m:acc>
                                <m:accPr>
                                  <m:chr m:val="̇"/>
                                  <m:ctrlPr>
                                    <a:rPr lang="en-US" sz="2000" b="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𝒙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000" b="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=</m:t>
                              </m:r>
                              <m:r>
                                <a:rPr lang="en-US" sz="2000" b="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00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𝒙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000" b="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+</m:t>
                              </m:r>
                              <m:r>
                                <a:rPr lang="en-US" sz="2000" b="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𝐵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00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𝒖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eqArr>
                        </m:e>
                      </m:func>
                    </m:oMath>
                  </m:oMathPara>
                </a14:m>
                <a:endParaRPr lang="en-US" sz="1600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0" y="3744438"/>
                <a:ext cx="5143500" cy="219246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35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dirty="0" smtClean="0">
                <a:solidFill>
                  <a:srgbClr val="FFFFFF"/>
                </a:solidFill>
                <a:latin typeface="Times New Roman" charset="0"/>
                <a:ea typeface="Times New Roman" charset="0"/>
                <a:cs typeface="Times New Roman" charset="0"/>
              </a:rPr>
              <a:t>Background: Optimization</a:t>
            </a:r>
            <a:endParaRPr lang="en-US" sz="3200" dirty="0">
              <a:solidFill>
                <a:srgbClr val="FFFFFF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26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3754" y="1328248"/>
                <a:ext cx="4924003" cy="5032375"/>
              </a:xfrm>
            </p:spPr>
            <p:txBody>
              <a:bodyPr/>
              <a:lstStyle/>
              <a:p>
                <a:r>
                  <a:rPr lang="en-US" altLang="en-US" sz="24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When worst comes to worst, run a Monte-Carlo simulation</a:t>
                </a:r>
              </a:p>
              <a:p>
                <a:r>
                  <a:rPr lang="en-US" sz="2400" dirty="0">
                    <a:latin typeface="Times New Roman" charset="0"/>
                    <a:ea typeface="Times New Roman" charset="0"/>
                    <a:cs typeface="Times New Roman" charset="0"/>
                  </a:rPr>
                  <a:t>Begin with a quasi-stable orbit and </a:t>
                </a:r>
                <a:r>
                  <a:rPr lang="en-US" sz="24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adjust initial conditions </a:t>
                </a:r>
                <a:r>
                  <a:rPr lang="en-US" sz="2400" dirty="0">
                    <a:latin typeface="Times New Roman" charset="0"/>
                    <a:ea typeface="Times New Roman" charset="0"/>
                    <a:cs typeface="Times New Roman" charset="0"/>
                  </a:rPr>
                  <a:t>according to: </a:t>
                </a:r>
                <a:endParaRPr lang="en-US" sz="2400" dirty="0" smtClean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endParaRPr lang="en-US" sz="2400" i="1" dirty="0" smtClean="0">
                  <a:latin typeface="Cambria Math" charset="0"/>
                  <a:ea typeface="Times New Roman" charset="0"/>
                  <a:cs typeface="Times New Roman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>
                              <a:latin typeface="Cambria Math" charset="0"/>
                              <a:ea typeface="Times New Roman" charset="0"/>
                              <a:cs typeface="Times New Roman" charset="0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 charset="0"/>
                              <a:ea typeface="Times New Roman" charset="0"/>
                              <a:cs typeface="Times New Roman" charset="0"/>
                            </a:rPr>
                            <m:t>𝒙</m:t>
                          </m:r>
                        </m:e>
                        <m:sub>
                          <m:r>
                            <a:rPr lang="en-US" sz="2400" b="1" i="1">
                              <a:latin typeface="Cambria Math" charset="0"/>
                              <a:ea typeface="Times New Roman" charset="0"/>
                              <a:cs typeface="Times New Roman" charset="0"/>
                            </a:rPr>
                            <m:t>𝒌</m:t>
                          </m:r>
                          <m:r>
                            <a:rPr lang="en-US" sz="2400" b="1" i="1">
                              <a:latin typeface="Cambria Math" charset="0"/>
                              <a:ea typeface="Times New Roman" charset="0"/>
                              <a:cs typeface="Times New Roman" charset="0"/>
                            </a:rPr>
                            <m:t>+</m:t>
                          </m:r>
                          <m:r>
                            <a:rPr lang="en-US" sz="2400" b="1" i="1">
                              <a:latin typeface="Cambria Math" charset="0"/>
                              <a:ea typeface="Times New Roman" charset="0"/>
                              <a:cs typeface="Times New Roman" charset="0"/>
                            </a:rPr>
                            <m:t>𝟏</m:t>
                          </m:r>
                        </m:sub>
                      </m:sSub>
                      <m:d>
                        <m:dPr>
                          <m:ctrlPr>
                            <a:rPr lang="en-US" sz="2400" i="1" smtClean="0">
                              <a:latin typeface="Cambria Math" charset="0"/>
                              <a:ea typeface="Times New Roman" charset="0"/>
                              <a:cs typeface="Times New Roman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b="0" i="1">
                          <a:latin typeface="Cambria Math" charset="0"/>
                          <a:ea typeface="Times New Roman" charset="0"/>
                          <a:cs typeface="Times New Roman" charset="0"/>
                        </a:rPr>
                        <m:t>=</m:t>
                      </m:r>
                      <m:sSub>
                        <m:sSubPr>
                          <m:ctrlPr>
                            <a:rPr lang="en-US" sz="2400" b="1" i="1">
                              <a:latin typeface="Cambria Math" charset="0"/>
                              <a:ea typeface="Times New Roman" charset="0"/>
                              <a:cs typeface="Times New Roman" charset="0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 charset="0"/>
                              <a:ea typeface="Times New Roman" charset="0"/>
                              <a:cs typeface="Times New Roman" charset="0"/>
                            </a:rPr>
                            <m:t>𝒙</m:t>
                          </m:r>
                        </m:e>
                        <m:sub>
                          <m:r>
                            <a:rPr lang="en-US" sz="2400" b="1" i="1">
                              <a:latin typeface="Cambria Math" charset="0"/>
                              <a:ea typeface="Times New Roman" charset="0"/>
                              <a:cs typeface="Times New Roman" charset="0"/>
                            </a:rPr>
                            <m:t>𝒌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charset="0"/>
                              <a:ea typeface="Times New Roman" charset="0"/>
                              <a:cs typeface="Times New Roman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b="0" i="1">
                          <a:latin typeface="Cambria Math" charset="0"/>
                          <a:ea typeface="Times New Roman" charset="0"/>
                          <a:cs typeface="Times New Roman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>
                              <a:latin typeface="Cambria Math" charset="0"/>
                              <a:ea typeface="Times New Roman" charset="0"/>
                              <a:cs typeface="Times New Roman" charset="0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 charset="0"/>
                              <a:ea typeface="Times New Roman" charset="0"/>
                              <a:cs typeface="Times New Roman" charset="0"/>
                            </a:rPr>
                            <m:t>𝜹</m:t>
                          </m:r>
                          <m:r>
                            <a:rPr lang="en-US" sz="2400" b="1" i="1">
                              <a:latin typeface="Cambria Math" charset="0"/>
                              <a:ea typeface="Times New Roman" charset="0"/>
                              <a:cs typeface="Times New Roman" charset="0"/>
                            </a:rPr>
                            <m:t>𝒙</m:t>
                          </m:r>
                        </m:e>
                        <m:sub>
                          <m:r>
                            <a:rPr lang="en-US" sz="2400" b="1" i="1">
                              <a:latin typeface="Cambria Math" charset="0"/>
                              <a:ea typeface="Times New Roman" charset="0"/>
                              <a:cs typeface="Times New Roman" charset="0"/>
                            </a:rPr>
                            <m:t>𝒌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charset="0"/>
                              <a:ea typeface="Times New Roman" charset="0"/>
                              <a:cs typeface="Times New Roman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 smtClean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endParaRPr lang="en-US" altLang="en-US" sz="2400" dirty="0" smtClean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endParaRPr lang="en-US" altLang="en-US" sz="2400" dirty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endParaRPr lang="en-US" altLang="en-US" sz="2400" dirty="0"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</mc:Choice>
        <mc:Fallback>
          <p:sp>
            <p:nvSpPr>
              <p:cNvPr id="1126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3754" y="1328248"/>
                <a:ext cx="4924003" cy="5032375"/>
              </a:xfrm>
              <a:blipFill rotWithShape="0">
                <a:blip r:embed="rId2"/>
                <a:stretch>
                  <a:fillRect l="-1733" t="-970" r="-3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73" name="Oval 3"/>
          <p:cNvSpPr>
            <a:spLocks noChangeArrowheads="1"/>
          </p:cNvSpPr>
          <p:nvPr/>
        </p:nvSpPr>
        <p:spPr bwMode="auto">
          <a:xfrm>
            <a:off x="5320054" y="2114550"/>
            <a:ext cx="2971800" cy="2895600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sz="28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–"/>
              <a:defRPr sz="26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 sz="22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noFill/>
            </a:endParaRPr>
          </a:p>
        </p:txBody>
      </p:sp>
      <p:sp>
        <p:nvSpPr>
          <p:cNvPr id="11274" name="Oval 4"/>
          <p:cNvSpPr>
            <a:spLocks noChangeArrowheads="1"/>
          </p:cNvSpPr>
          <p:nvPr/>
        </p:nvSpPr>
        <p:spPr bwMode="auto">
          <a:xfrm>
            <a:off x="6753909" y="3524150"/>
            <a:ext cx="104091" cy="1145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sz="28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–"/>
              <a:defRPr sz="26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 sz="22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noFill/>
            </a:endParaRPr>
          </a:p>
        </p:txBody>
      </p:sp>
      <p:sp>
        <p:nvSpPr>
          <p:cNvPr id="11275" name="Oval 5"/>
          <p:cNvSpPr>
            <a:spLocks noChangeArrowheads="1"/>
          </p:cNvSpPr>
          <p:nvPr/>
        </p:nvSpPr>
        <p:spPr bwMode="auto">
          <a:xfrm>
            <a:off x="7058709" y="2590800"/>
            <a:ext cx="104091" cy="114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sz="28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–"/>
              <a:defRPr sz="26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 sz="22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noFill/>
            </a:endParaRPr>
          </a:p>
        </p:txBody>
      </p:sp>
      <p:sp>
        <p:nvSpPr>
          <p:cNvPr id="11276" name="Oval 6"/>
          <p:cNvSpPr>
            <a:spLocks noChangeArrowheads="1"/>
          </p:cNvSpPr>
          <p:nvPr/>
        </p:nvSpPr>
        <p:spPr bwMode="auto">
          <a:xfrm>
            <a:off x="7363509" y="2933500"/>
            <a:ext cx="104091" cy="114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sz="28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–"/>
              <a:defRPr sz="26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 sz="22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noFill/>
            </a:endParaRPr>
          </a:p>
        </p:txBody>
      </p:sp>
      <p:sp>
        <p:nvSpPr>
          <p:cNvPr id="11277" name="Oval 8"/>
          <p:cNvSpPr>
            <a:spLocks noChangeArrowheads="1"/>
          </p:cNvSpPr>
          <p:nvPr/>
        </p:nvSpPr>
        <p:spPr bwMode="auto">
          <a:xfrm>
            <a:off x="5943600" y="3390700"/>
            <a:ext cx="104091" cy="114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sz="28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–"/>
              <a:defRPr sz="26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 sz="22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noFill/>
            </a:endParaRPr>
          </a:p>
        </p:txBody>
      </p:sp>
      <p:sp>
        <p:nvSpPr>
          <p:cNvPr id="11278" name="Oval 9"/>
          <p:cNvSpPr>
            <a:spLocks noChangeArrowheads="1"/>
          </p:cNvSpPr>
          <p:nvPr/>
        </p:nvSpPr>
        <p:spPr bwMode="auto">
          <a:xfrm>
            <a:off x="7358304" y="2590800"/>
            <a:ext cx="114500" cy="114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sz="28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–"/>
              <a:defRPr sz="26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 sz="22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noFill/>
            </a:endParaRPr>
          </a:p>
        </p:txBody>
      </p:sp>
      <p:sp>
        <p:nvSpPr>
          <p:cNvPr id="11279" name="Oval 10"/>
          <p:cNvSpPr>
            <a:spLocks noChangeArrowheads="1"/>
          </p:cNvSpPr>
          <p:nvPr/>
        </p:nvSpPr>
        <p:spPr bwMode="auto">
          <a:xfrm>
            <a:off x="7363509" y="4609900"/>
            <a:ext cx="104091" cy="114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sz="28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–"/>
              <a:defRPr sz="26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 sz="22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noFill/>
            </a:endParaRPr>
          </a:p>
        </p:txBody>
      </p:sp>
      <p:sp>
        <p:nvSpPr>
          <p:cNvPr id="11280" name="Oval 11"/>
          <p:cNvSpPr>
            <a:spLocks noChangeArrowheads="1"/>
          </p:cNvSpPr>
          <p:nvPr/>
        </p:nvSpPr>
        <p:spPr bwMode="auto">
          <a:xfrm>
            <a:off x="7010400" y="3390700"/>
            <a:ext cx="104091" cy="114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sz="28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–"/>
              <a:defRPr sz="26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 sz="22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noFill/>
            </a:endParaRPr>
          </a:p>
        </p:txBody>
      </p:sp>
      <p:sp>
        <p:nvSpPr>
          <p:cNvPr id="11281" name="Oval 12"/>
          <p:cNvSpPr>
            <a:spLocks noChangeArrowheads="1"/>
          </p:cNvSpPr>
          <p:nvPr/>
        </p:nvSpPr>
        <p:spPr bwMode="auto">
          <a:xfrm>
            <a:off x="7973109" y="3390700"/>
            <a:ext cx="104091" cy="114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sz="28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–"/>
              <a:defRPr sz="26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 sz="22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noFill/>
            </a:endParaRPr>
          </a:p>
        </p:txBody>
      </p:sp>
      <p:sp>
        <p:nvSpPr>
          <p:cNvPr id="11282" name="Oval 13"/>
          <p:cNvSpPr>
            <a:spLocks noChangeArrowheads="1"/>
          </p:cNvSpPr>
          <p:nvPr/>
        </p:nvSpPr>
        <p:spPr bwMode="auto">
          <a:xfrm>
            <a:off x="5943600" y="3962400"/>
            <a:ext cx="104091" cy="114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sz="28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–"/>
              <a:defRPr sz="26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 sz="22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noFill/>
            </a:endParaRPr>
          </a:p>
        </p:txBody>
      </p:sp>
      <p:sp>
        <p:nvSpPr>
          <p:cNvPr id="11283" name="Oval 14"/>
          <p:cNvSpPr>
            <a:spLocks noChangeArrowheads="1"/>
          </p:cNvSpPr>
          <p:nvPr/>
        </p:nvSpPr>
        <p:spPr bwMode="auto">
          <a:xfrm>
            <a:off x="5791200" y="2667000"/>
            <a:ext cx="104091" cy="114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sz="28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–"/>
              <a:defRPr sz="26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 sz="22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noFill/>
            </a:endParaRPr>
          </a:p>
        </p:txBody>
      </p:sp>
      <p:sp>
        <p:nvSpPr>
          <p:cNvPr id="11284" name="Oval 15"/>
          <p:cNvSpPr>
            <a:spLocks noChangeArrowheads="1"/>
          </p:cNvSpPr>
          <p:nvPr/>
        </p:nvSpPr>
        <p:spPr bwMode="auto">
          <a:xfrm>
            <a:off x="6400800" y="4381300"/>
            <a:ext cx="104091" cy="114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sz="28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–"/>
              <a:defRPr sz="26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 sz="22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noFill/>
            </a:endParaRPr>
          </a:p>
        </p:txBody>
      </p:sp>
      <p:sp>
        <p:nvSpPr>
          <p:cNvPr id="11285" name="Oval 16"/>
          <p:cNvSpPr>
            <a:spLocks noChangeArrowheads="1"/>
          </p:cNvSpPr>
          <p:nvPr/>
        </p:nvSpPr>
        <p:spPr bwMode="auto">
          <a:xfrm>
            <a:off x="7744509" y="2819400"/>
            <a:ext cx="104091" cy="114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sz="28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–"/>
              <a:defRPr sz="26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 sz="22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noFill/>
            </a:endParaRPr>
          </a:p>
        </p:txBody>
      </p:sp>
      <p:sp>
        <p:nvSpPr>
          <p:cNvPr id="11286" name="Oval 17"/>
          <p:cNvSpPr>
            <a:spLocks noChangeArrowheads="1"/>
          </p:cNvSpPr>
          <p:nvPr/>
        </p:nvSpPr>
        <p:spPr bwMode="auto">
          <a:xfrm>
            <a:off x="5638800" y="3276600"/>
            <a:ext cx="104091" cy="114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sz="28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–"/>
              <a:defRPr sz="26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 sz="22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noFill/>
            </a:endParaRPr>
          </a:p>
        </p:txBody>
      </p:sp>
      <p:sp>
        <p:nvSpPr>
          <p:cNvPr id="11287" name="Oval 18"/>
          <p:cNvSpPr>
            <a:spLocks noChangeArrowheads="1"/>
          </p:cNvSpPr>
          <p:nvPr/>
        </p:nvSpPr>
        <p:spPr bwMode="auto">
          <a:xfrm>
            <a:off x="6629400" y="2286000"/>
            <a:ext cx="104091" cy="114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sz="28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–"/>
              <a:defRPr sz="26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 sz="22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noFill/>
            </a:endParaRPr>
          </a:p>
        </p:txBody>
      </p:sp>
      <p:sp>
        <p:nvSpPr>
          <p:cNvPr id="11288" name="Oval 19"/>
          <p:cNvSpPr>
            <a:spLocks noChangeArrowheads="1"/>
          </p:cNvSpPr>
          <p:nvPr/>
        </p:nvSpPr>
        <p:spPr bwMode="auto">
          <a:xfrm>
            <a:off x="6781800" y="3847900"/>
            <a:ext cx="104091" cy="114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sz="28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–"/>
              <a:defRPr sz="26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 sz="22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noFill/>
            </a:endParaRPr>
          </a:p>
        </p:txBody>
      </p:sp>
      <p:sp>
        <p:nvSpPr>
          <p:cNvPr id="11289" name="Oval 20"/>
          <p:cNvSpPr>
            <a:spLocks noChangeArrowheads="1"/>
          </p:cNvSpPr>
          <p:nvPr/>
        </p:nvSpPr>
        <p:spPr bwMode="auto">
          <a:xfrm>
            <a:off x="7363509" y="3695500"/>
            <a:ext cx="104091" cy="114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sz="28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–"/>
              <a:defRPr sz="26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 sz="22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noFill/>
            </a:endParaRPr>
          </a:p>
        </p:txBody>
      </p:sp>
      <p:sp>
        <p:nvSpPr>
          <p:cNvPr id="11290" name="Oval 21"/>
          <p:cNvSpPr>
            <a:spLocks noChangeArrowheads="1"/>
          </p:cNvSpPr>
          <p:nvPr/>
        </p:nvSpPr>
        <p:spPr bwMode="auto">
          <a:xfrm>
            <a:off x="7896909" y="3847900"/>
            <a:ext cx="104091" cy="114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sz="28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–"/>
              <a:defRPr sz="26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 sz="22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noFill/>
            </a:endParaRPr>
          </a:p>
        </p:txBody>
      </p:sp>
      <p:sp>
        <p:nvSpPr>
          <p:cNvPr id="25" name="Rectangle 2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364019" y="3437004"/>
            <a:ext cx="493981" cy="369332"/>
          </a:xfrm>
          <a:prstGeom prst="rect">
            <a:avLst/>
          </a:prstGeom>
          <a:blipFill rotWithShape="0">
            <a:blip r:embed="rId3"/>
            <a:stretch>
              <a:fillRect b="-3333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26" name="Rectangle 25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877553" y="2392096"/>
            <a:ext cx="716799" cy="369332"/>
          </a:xfrm>
          <a:prstGeom prst="rect">
            <a:avLst/>
          </a:prstGeom>
          <a:blipFill rotWithShape="0">
            <a:blip r:embed="rId4"/>
            <a:stretch>
              <a:fillRect b="-1639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cxnSp>
        <p:nvCxnSpPr>
          <p:cNvPr id="11271" name="Straight Arrow Connector 27"/>
          <p:cNvCxnSpPr>
            <a:cxnSpLocks noChangeShapeType="1"/>
            <a:endCxn id="11283" idx="5"/>
          </p:cNvCxnSpPr>
          <p:nvPr/>
        </p:nvCxnSpPr>
        <p:spPr bwMode="auto">
          <a:xfrm flipH="1" flipV="1">
            <a:off x="5880100" y="2765425"/>
            <a:ext cx="893763" cy="796925"/>
          </a:xfrm>
          <a:prstGeom prst="straightConnector1">
            <a:avLst/>
          </a:prstGeom>
          <a:noFill/>
          <a:ln w="9525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Rectangle 30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121997" y="2794209"/>
            <a:ext cx="626454" cy="369332"/>
          </a:xfrm>
          <a:prstGeom prst="rect">
            <a:avLst/>
          </a:prstGeom>
          <a:blipFill rotWithShape="0">
            <a:blip r:embed="rId5"/>
            <a:stretch>
              <a:fillRect b="-1639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9" name="Oval 8"/>
          <p:cNvSpPr/>
          <p:nvPr/>
        </p:nvSpPr>
        <p:spPr bwMode="auto">
          <a:xfrm>
            <a:off x="5524500" y="3086100"/>
            <a:ext cx="76200" cy="76200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0" name="Oval 49"/>
          <p:cNvSpPr/>
          <p:nvPr/>
        </p:nvSpPr>
        <p:spPr bwMode="auto">
          <a:xfrm>
            <a:off x="6144310" y="2353665"/>
            <a:ext cx="76200" cy="76200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6138165" y="3085177"/>
            <a:ext cx="76200" cy="76200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Oval 51"/>
          <p:cNvSpPr/>
          <p:nvPr/>
        </p:nvSpPr>
        <p:spPr bwMode="auto">
          <a:xfrm>
            <a:off x="6143407" y="3769455"/>
            <a:ext cx="76200" cy="76200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" name="Oval 52"/>
          <p:cNvSpPr/>
          <p:nvPr/>
        </p:nvSpPr>
        <p:spPr bwMode="auto">
          <a:xfrm>
            <a:off x="5524500" y="3769455"/>
            <a:ext cx="76200" cy="76200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" name="Oval 53"/>
          <p:cNvSpPr/>
          <p:nvPr/>
        </p:nvSpPr>
        <p:spPr bwMode="auto">
          <a:xfrm>
            <a:off x="6143407" y="4376446"/>
            <a:ext cx="76200" cy="76200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5" name="Oval 54"/>
          <p:cNvSpPr/>
          <p:nvPr/>
        </p:nvSpPr>
        <p:spPr bwMode="auto">
          <a:xfrm>
            <a:off x="6830109" y="4376446"/>
            <a:ext cx="76200" cy="76200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6" name="Oval 55"/>
          <p:cNvSpPr/>
          <p:nvPr/>
        </p:nvSpPr>
        <p:spPr bwMode="auto">
          <a:xfrm>
            <a:off x="6820975" y="3085177"/>
            <a:ext cx="76200" cy="76200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7" name="Oval 56"/>
          <p:cNvSpPr/>
          <p:nvPr/>
        </p:nvSpPr>
        <p:spPr bwMode="auto">
          <a:xfrm>
            <a:off x="6817647" y="3768236"/>
            <a:ext cx="76200" cy="76200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8" name="Oval 57"/>
          <p:cNvSpPr/>
          <p:nvPr/>
        </p:nvSpPr>
        <p:spPr bwMode="auto">
          <a:xfrm>
            <a:off x="7430430" y="4376446"/>
            <a:ext cx="76200" cy="76200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9" name="Oval 58"/>
          <p:cNvSpPr/>
          <p:nvPr/>
        </p:nvSpPr>
        <p:spPr bwMode="auto">
          <a:xfrm>
            <a:off x="7434345" y="3774327"/>
            <a:ext cx="76200" cy="76200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0" name="Oval 59"/>
          <p:cNvSpPr/>
          <p:nvPr/>
        </p:nvSpPr>
        <p:spPr bwMode="auto">
          <a:xfrm>
            <a:off x="8042870" y="3768236"/>
            <a:ext cx="76200" cy="76200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1" name="Oval 60"/>
          <p:cNvSpPr/>
          <p:nvPr/>
        </p:nvSpPr>
        <p:spPr bwMode="auto">
          <a:xfrm>
            <a:off x="7424656" y="3083673"/>
            <a:ext cx="76200" cy="76200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2" name="Oval 61"/>
          <p:cNvSpPr/>
          <p:nvPr/>
        </p:nvSpPr>
        <p:spPr bwMode="auto">
          <a:xfrm>
            <a:off x="8040189" y="3087725"/>
            <a:ext cx="76200" cy="76200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3" name="Oval 62"/>
          <p:cNvSpPr/>
          <p:nvPr/>
        </p:nvSpPr>
        <p:spPr bwMode="auto">
          <a:xfrm>
            <a:off x="6822951" y="2355847"/>
            <a:ext cx="76200" cy="76200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4" name="Oval 63"/>
          <p:cNvSpPr/>
          <p:nvPr/>
        </p:nvSpPr>
        <p:spPr bwMode="auto">
          <a:xfrm>
            <a:off x="7420194" y="2359773"/>
            <a:ext cx="76200" cy="76200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5" name="Oval 64"/>
          <p:cNvSpPr/>
          <p:nvPr/>
        </p:nvSpPr>
        <p:spPr bwMode="auto">
          <a:xfrm>
            <a:off x="6830872" y="4842163"/>
            <a:ext cx="62975" cy="69273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" name="Straight Arrow Connector 4"/>
          <p:cNvCxnSpPr>
            <a:stCxn id="25" idx="3"/>
            <a:endCxn id="11283" idx="5"/>
          </p:cNvCxnSpPr>
          <p:nvPr/>
        </p:nvCxnSpPr>
        <p:spPr bwMode="auto">
          <a:xfrm flipH="1" flipV="1">
            <a:off x="5880047" y="2764732"/>
            <a:ext cx="977953" cy="8569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4" name="TextBox 43"/>
          <p:cNvSpPr txBox="1"/>
          <p:nvPr/>
        </p:nvSpPr>
        <p:spPr>
          <a:xfrm>
            <a:off x="5638800" y="5104272"/>
            <a:ext cx="24591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Figure 2</a:t>
            </a:r>
            <a:r>
              <a:rPr lang="en-US" sz="1600" b="0" dirty="0" smtClean="0">
                <a:latin typeface="Times New Roman" charset="0"/>
                <a:ea typeface="Times New Roman" charset="0"/>
                <a:cs typeface="Times New Roman" charset="0"/>
              </a:rPr>
              <a:t>: Randomization of Initial Condition Vectors</a:t>
            </a:r>
            <a:endParaRPr lang="en-US" sz="1600" b="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52366" y="1437746"/>
            <a:ext cx="1615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  <a:latin typeface="Times New Roman" charset="0"/>
                <a:ea typeface="Times New Roman" charset="0"/>
                <a:cs typeface="Times New Roman" charset="0"/>
              </a:rPr>
              <a:t>Uniform</a:t>
            </a:r>
            <a:r>
              <a:rPr lang="en-US" dirty="0">
                <a:latin typeface="Times New Roman" charset="0"/>
                <a:ea typeface="Times New Roman" charset="0"/>
                <a:cs typeface="Times New Roman" charset="0"/>
              </a:rPr>
              <a:t> Grid</a:t>
            </a:r>
          </a:p>
          <a:p>
            <a:r>
              <a:rPr lang="en-US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Random</a:t>
            </a:r>
            <a:r>
              <a:rPr lang="en-US" dirty="0">
                <a:latin typeface="Times New Roman" charset="0"/>
                <a:ea typeface="Times New Roman" charset="0"/>
                <a:cs typeface="Times New Roman" charset="0"/>
              </a:rPr>
              <a:t> Grid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dirty="0" smtClean="0">
                <a:solidFill>
                  <a:srgbClr val="FFFFFF"/>
                </a:solidFill>
                <a:latin typeface="Times New Roman" charset="0"/>
                <a:ea typeface="Times New Roman" charset="0"/>
                <a:cs typeface="Times New Roman" charset="0"/>
              </a:rPr>
              <a:t>Methodology: Dynamic Environment Model</a:t>
            </a:r>
            <a:endParaRPr lang="en-US" dirty="0">
              <a:solidFill>
                <a:srgbClr val="FFFFFF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14338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" y="1254125"/>
            <a:ext cx="8991600" cy="5527675"/>
          </a:xfrm>
        </p:spPr>
      </p:pic>
      <p:sp>
        <p:nvSpPr>
          <p:cNvPr id="4" name="TextBox 3"/>
          <p:cNvSpPr txBox="1"/>
          <p:nvPr/>
        </p:nvSpPr>
        <p:spPr>
          <a:xfrm>
            <a:off x="-381000" y="6443246"/>
            <a:ext cx="42742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Figure 3: </a:t>
            </a:r>
            <a:r>
              <a:rPr lang="en-US" sz="1600" b="0" dirty="0" smtClean="0">
                <a:latin typeface="Times New Roman" charset="0"/>
                <a:ea typeface="Times New Roman" charset="0"/>
                <a:cs typeface="Times New Roman" charset="0"/>
              </a:rPr>
              <a:t>Dynamic Environment Model.</a:t>
            </a:r>
            <a:endParaRPr lang="en-US" sz="1600" b="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FFFFFF"/>
                </a:solidFill>
                <a:latin typeface="Times New Roman" charset="0"/>
                <a:ea typeface="Times New Roman" charset="0"/>
                <a:cs typeface="Times New Roman" charset="0"/>
              </a:rPr>
              <a:t>Methodology: Dynamic Environment Model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en-US" sz="2400" i="1" smtClean="0">
                                  <a:latin typeface="Times New Roman" charset="0"/>
                                  <a:ea typeface="Times New Roman" charset="0"/>
                                  <a:cs typeface="Times New Roman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latin typeface="Times New Roman" charset="0"/>
                                  <a:ea typeface="Times New Roman" charset="0"/>
                                  <a:cs typeface="Times New Roman" charset="0"/>
                                </a:rPr>
                                <m:t>𝒓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  <m:t>𝜇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Times New Roman" charset="0"/>
                                  <a:ea typeface="Times New Roman" charset="0"/>
                                  <a:cs typeface="Times New Roman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b="1" i="1" smtClean="0">
                                          <a:latin typeface="Times New Roman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 smtClean="0">
                                          <a:latin typeface="Times New Roman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en-US" sz="2400" b="1" i="1" smtClean="0">
                                          <a:latin typeface="Times New Roman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𝒊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Times New Roman" charset="0"/>
                                  <a:ea typeface="Times New Roman" charset="0"/>
                                  <a:cs typeface="Times New Roman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sSub>
                        <m:sSubPr>
                          <m:ctrlP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  <m:t>𝒓</m:t>
                          </m:r>
                        </m:e>
                        <m:sub>
                          <m: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  <m:t>𝒂</m:t>
                          </m:r>
                        </m:e>
                        <m:sub>
                          <m: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  <m:t>𝑃𝑒𝑟𝑡</m:t>
                          </m:r>
                        </m:sub>
                      </m:sSub>
                    </m:oMath>
                  </m:oMathPara>
                </a14:m>
                <a:endParaRPr lang="en-US" sz="2400" b="0" i="1" dirty="0" smtClean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marL="0" indent="0">
                  <a:buNone/>
                </a:pPr>
                <a:endParaRPr lang="en-US" sz="2400" b="0" i="1" dirty="0" smtClean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𝒂</m:t>
                        </m:r>
                      </m:e>
                      <m:sub>
                        <m:r>
                          <a:rPr lang="en-US" sz="2400" b="0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𝑃𝑒𝑟𝑡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𝒂</m:t>
                        </m:r>
                      </m:e>
                      <m:sub>
                        <m:r>
                          <a:rPr lang="en-US" sz="2400" b="0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𝑠𝑟𝑝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𝒂</m:t>
                        </m:r>
                      </m:e>
                      <m:sub>
                        <m:r>
                          <a:rPr lang="en-US" sz="2400" b="0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3</m:t>
                        </m:r>
                        <m:r>
                          <a:rPr lang="en-US" sz="2400" b="0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𝑟𝑑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𝒂</m:t>
                        </m:r>
                      </m:e>
                      <m:sub>
                        <m:r>
                          <a:rPr lang="en-US" sz="2400" b="0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𝑀𝑎𝑐𝐶𝑢𝑙𝑙𝑎𝑔h</m:t>
                        </m:r>
                      </m:sub>
                    </m:sSub>
                  </m:oMath>
                </a14:m>
                <a:endParaRPr lang="en-US" sz="2400" i="1" dirty="0" smtClean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marL="0" indent="0">
                  <a:buNone/>
                </a:pPr>
                <a:endParaRPr lang="en-US" sz="2400" b="0" i="1" dirty="0" smtClean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  <m:t>𝒂</m:t>
                          </m:r>
                        </m:e>
                        <m:sub>
                          <m: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  <m:t>𝑠𝑟𝑝</m:t>
                          </m:r>
                        </m:sub>
                      </m:sSub>
                      <m:r>
                        <a:rPr lang="en-US" sz="2400" b="0" i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Times New Roman" charset="0"/>
                                  <a:ea typeface="Times New Roman" charset="0"/>
                                  <a:cs typeface="Times New Roman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Times New Roman" charset="0"/>
                                  <a:ea typeface="Times New Roman" charset="0"/>
                                  <a:cs typeface="Times New Roman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  <m:t>1+</m:t>
                                  </m:r>
                                  <m: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  <m:t>𝜌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  <m:t>𝐺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  <m:t>𝑚</m:t>
                                  </m:r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sz="2400" b="0" i="1" smtClean="0">
                                          <a:latin typeface="Times New Roman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b="1" i="1" smtClean="0">
                                              <a:latin typeface="Times New Roman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1" i="1" smtClean="0">
                                              <a:latin typeface="Times New Roman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𝑹</m:t>
                                          </m:r>
                                        </m:e>
                                        <m:sub>
                                          <m:r>
                                            <a:rPr lang="en-US" sz="2400" b="1" i="1" smtClean="0">
                                              <a:latin typeface="Times New Roman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𝒐𝒃𝒋</m:t>
                                          </m:r>
                                        </m:sub>
                                      </m:sSub>
                                      <m:r>
                                        <a:rPr lang="en-US" sz="2400" b="1" i="1" smtClean="0">
                                          <a:latin typeface="Times New Roman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2400" b="1" i="1" smtClean="0">
                                              <a:latin typeface="Times New Roman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1" i="1" smtClean="0">
                                              <a:latin typeface="Times New Roman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𝑹</m:t>
                                          </m:r>
                                        </m:e>
                                        <m:sub>
                                          <m:r>
                                            <a:rPr lang="en-US" sz="2400" b="1" i="1" smtClean="0">
                                              <a:latin typeface="Times New Roman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𝑺𝒖𝒏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d>
                        <m:dPr>
                          <m:ctrlP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1" i="1" smtClean="0">
                                  <a:latin typeface="Times New Roman" charset="0"/>
                                  <a:ea typeface="Times New Roman" charset="0"/>
                                  <a:cs typeface="Times New Roman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latin typeface="Times New Roman" charset="0"/>
                                  <a:ea typeface="Times New Roman" charset="0"/>
                                  <a:cs typeface="Times New Roman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400" b="1" i="1" smtClean="0">
                                  <a:latin typeface="Times New Roman" charset="0"/>
                                  <a:ea typeface="Times New Roman" charset="0"/>
                                  <a:cs typeface="Times New Roman" charset="0"/>
                                </a:rPr>
                                <m:t>𝒐𝒃𝒋</m:t>
                              </m:r>
                            </m:sub>
                          </m:sSub>
                          <m:r>
                            <a:rPr lang="en-US" sz="2400" b="1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1" i="1" smtClean="0">
                                  <a:latin typeface="Times New Roman" charset="0"/>
                                  <a:ea typeface="Times New Roman" charset="0"/>
                                  <a:cs typeface="Times New Roman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latin typeface="Times New Roman" charset="0"/>
                                  <a:ea typeface="Times New Roman" charset="0"/>
                                  <a:cs typeface="Times New Roman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400" b="1" i="1" smtClean="0">
                                  <a:latin typeface="Times New Roman" charset="0"/>
                                  <a:ea typeface="Times New Roman" charset="0"/>
                                  <a:cs typeface="Times New Roman" charset="0"/>
                                </a:rPr>
                                <m:t>𝑺𝒖𝒏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m:t>∙</m:t>
                      </m:r>
                      <m:r>
                        <a:rPr lang="en-US" sz="2400" b="1" i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m:t>𝒓</m:t>
                      </m:r>
                    </m:oMath>
                  </m:oMathPara>
                </a14:m>
                <a:endParaRPr lang="en-US" sz="2400" b="1" i="1" dirty="0" smtClean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marL="0" indent="0">
                  <a:buNone/>
                </a:pPr>
                <a:endParaRPr lang="en-US" sz="2400" b="1" i="1" dirty="0" smtClean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  <m:t>𝒂</m:t>
                          </m:r>
                        </m:e>
                        <m:sub>
                          <m: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  <m:t>𝑟𝑑</m:t>
                          </m:r>
                        </m:sub>
                      </m:sSub>
                      <m:r>
                        <a:rPr lang="en-US" sz="2400" b="0" i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  <m:t>𝜇</m:t>
                          </m:r>
                        </m:e>
                        <m:sub>
                          <m: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Times New Roman" charset="0"/>
                                  <a:ea typeface="Times New Roman" charset="0"/>
                                  <a:cs typeface="Times New Roman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Times New Roman" charset="0"/>
                                  <a:ea typeface="Times New Roman" charset="0"/>
                                  <a:cs typeface="Times New Roman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sz="2400" b="0" i="1" smtClean="0">
                                          <a:latin typeface="Times New Roman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b="1" i="1" smtClean="0">
                                              <a:latin typeface="Times New Roman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1" i="1" smtClean="0">
                                              <a:latin typeface="Times New Roman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𝑹</m:t>
                                          </m:r>
                                        </m:e>
                                        <m:sub>
                                          <m:r>
                                            <a:rPr lang="en-US" sz="2400" b="1" i="1" smtClean="0">
                                              <a:latin typeface="Times New Roman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𝒋</m:t>
                                          </m:r>
                                        </m:sub>
                                      </m:sSub>
                                      <m:r>
                                        <a:rPr lang="en-US" sz="2400" b="1" i="1" smtClean="0">
                                          <a:latin typeface="Times New Roman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2400" b="1" i="1" smtClean="0">
                                              <a:latin typeface="Times New Roman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1" i="1" smtClean="0">
                                              <a:latin typeface="Times New Roman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𝑹</m:t>
                                          </m:r>
                                        </m:e>
                                        <m:sub>
                                          <m:r>
                                            <a:rPr lang="en-US" sz="2400" b="1" i="1" smtClean="0">
                                              <a:latin typeface="Times New Roman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𝒊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Times New Roman" charset="0"/>
                                  <a:ea typeface="Times New Roman" charset="0"/>
                                  <a:cs typeface="Times New Roman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sz="2400" b="0" i="1" smtClean="0">
                                          <a:latin typeface="Times New Roman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b="1" i="1" smtClean="0">
                                              <a:latin typeface="Times New Roman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1" i="1" smtClean="0">
                                              <a:latin typeface="Times New Roman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𝑹</m:t>
                                          </m:r>
                                        </m:e>
                                        <m:sub>
                                          <m:r>
                                            <a:rPr lang="en-US" sz="2400" b="1" i="1" smtClean="0">
                                              <a:latin typeface="Times New Roman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𝒋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b="1" dirty="0" smtClean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endParaRPr lang="en-US" dirty="0"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6594790" y="3593068"/>
            <a:ext cx="2396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“Cannonball” Method</a:t>
            </a:r>
            <a:r>
              <a:rPr lang="en-US" i="1" baseline="30000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2</a:t>
            </a:r>
            <a:endParaRPr lang="en-US" i="1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47190" y="5193268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Third Body Forces</a:t>
            </a:r>
            <a:endParaRPr lang="en-US" i="1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53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FFFFFF"/>
                </a:solidFill>
                <a:latin typeface="Times New Roman" charset="0"/>
                <a:ea typeface="Times New Roman" charset="0"/>
                <a:cs typeface="Times New Roman" charset="0"/>
              </a:rPr>
              <a:t>Methodology: Dynamic Environment Model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en-US" sz="2400" i="1" smtClean="0">
                                  <a:latin typeface="Times New Roman" charset="0"/>
                                  <a:ea typeface="Times New Roman" charset="0"/>
                                  <a:cs typeface="Times New Roman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latin typeface="Times New Roman" charset="0"/>
                                  <a:ea typeface="Times New Roman" charset="0"/>
                                  <a:cs typeface="Times New Roman" charset="0"/>
                                </a:rPr>
                                <m:t>𝒓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  <m:t>𝜇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Times New Roman" charset="0"/>
                                  <a:ea typeface="Times New Roman" charset="0"/>
                                  <a:cs typeface="Times New Roman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b="1" i="1" smtClean="0">
                                          <a:latin typeface="Times New Roman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 smtClean="0">
                                          <a:latin typeface="Times New Roman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en-US" sz="2400" b="1" i="1" smtClean="0">
                                          <a:latin typeface="Times New Roman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𝒊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Times New Roman" charset="0"/>
                                  <a:ea typeface="Times New Roman" charset="0"/>
                                  <a:cs typeface="Times New Roman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sSub>
                        <m:sSubPr>
                          <m:ctrlP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  <m:t>𝒓</m:t>
                          </m:r>
                        </m:e>
                        <m:sub>
                          <m: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  <m:t>𝒂</m:t>
                          </m:r>
                        </m:e>
                        <m:sub>
                          <m: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  <m:t>𝑃𝑒𝑟𝑡</m:t>
                          </m:r>
                        </m:sub>
                      </m:sSub>
                    </m:oMath>
                  </m:oMathPara>
                </a14:m>
                <a:endParaRPr lang="en-US" sz="2400" b="0" i="1" dirty="0" smtClean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marL="0" indent="0">
                  <a:buNone/>
                </a:pPr>
                <a:endParaRPr lang="en-US" sz="2400" b="0" i="1" dirty="0" smtClean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𝒂</m:t>
                        </m:r>
                      </m:e>
                      <m:sub>
                        <m:r>
                          <a:rPr lang="en-US" sz="2400" b="0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𝑃𝑒𝑟𝑡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𝒂</m:t>
                        </m:r>
                      </m:e>
                      <m:sub>
                        <m:r>
                          <a:rPr lang="en-US" sz="2400" b="0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𝑠𝑟𝑝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𝒂</m:t>
                        </m:r>
                      </m:e>
                      <m:sub>
                        <m:r>
                          <a:rPr lang="en-US" sz="2400" b="0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3</m:t>
                        </m:r>
                        <m:r>
                          <a:rPr lang="en-US" sz="2400" b="0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𝑟𝑑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𝒂</m:t>
                        </m:r>
                      </m:e>
                      <m:sub>
                        <m:r>
                          <a:rPr lang="en-US" sz="2400" b="0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𝑀𝑎𝑐𝐶𝑢𝑙𝑙𝑎𝑔h</m:t>
                        </m:r>
                      </m:sub>
                    </m:sSub>
                  </m:oMath>
                </a14:m>
                <a:endParaRPr lang="en-US" sz="2400" i="1" dirty="0" smtClean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marL="0" indent="0">
                  <a:buNone/>
                </a:pPr>
                <a:endParaRPr lang="en-US" sz="2400" b="0" i="1" dirty="0" smtClean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  <m:t>𝒂</m:t>
                          </m:r>
                        </m:e>
                        <m:sub>
                          <m: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  <m:t>𝑠𝑟𝑝</m:t>
                          </m:r>
                        </m:sub>
                      </m:sSub>
                      <m:r>
                        <a:rPr lang="en-US" sz="2400" b="0" i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Times New Roman" charset="0"/>
                                  <a:ea typeface="Times New Roman" charset="0"/>
                                  <a:cs typeface="Times New Roman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Times New Roman" charset="0"/>
                                  <a:ea typeface="Times New Roman" charset="0"/>
                                  <a:cs typeface="Times New Roman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  <m:t>1+</m:t>
                                  </m:r>
                                  <m: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  <m:t>𝜌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  <m:t>𝐺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  <m:t>𝑚</m:t>
                                  </m:r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sz="2400" b="0" i="1" smtClean="0">
                                          <a:latin typeface="Times New Roman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b="1" i="1" smtClean="0">
                                              <a:latin typeface="Times New Roman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1" i="1" smtClean="0">
                                              <a:latin typeface="Times New Roman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𝑹</m:t>
                                          </m:r>
                                        </m:e>
                                        <m:sub>
                                          <m:r>
                                            <a:rPr lang="en-US" sz="2400" b="1" i="1" smtClean="0">
                                              <a:latin typeface="Times New Roman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𝒐𝒃𝒋</m:t>
                                          </m:r>
                                        </m:sub>
                                      </m:sSub>
                                      <m:r>
                                        <a:rPr lang="en-US" sz="2400" b="1" i="1" smtClean="0">
                                          <a:latin typeface="Times New Roman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2400" b="1" i="1" smtClean="0">
                                              <a:latin typeface="Times New Roman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1" i="1" smtClean="0">
                                              <a:latin typeface="Times New Roman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𝑹</m:t>
                                          </m:r>
                                        </m:e>
                                        <m:sub>
                                          <m:r>
                                            <a:rPr lang="en-US" sz="2400" b="1" i="1" smtClean="0">
                                              <a:latin typeface="Times New Roman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𝑺𝒖𝒏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d>
                        <m:dPr>
                          <m:ctrlP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1" i="1" smtClean="0">
                                  <a:latin typeface="Times New Roman" charset="0"/>
                                  <a:ea typeface="Times New Roman" charset="0"/>
                                  <a:cs typeface="Times New Roman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latin typeface="Times New Roman" charset="0"/>
                                  <a:ea typeface="Times New Roman" charset="0"/>
                                  <a:cs typeface="Times New Roman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400" b="1" i="1" smtClean="0">
                                  <a:latin typeface="Times New Roman" charset="0"/>
                                  <a:ea typeface="Times New Roman" charset="0"/>
                                  <a:cs typeface="Times New Roman" charset="0"/>
                                </a:rPr>
                                <m:t>𝒐𝒃𝒋</m:t>
                              </m:r>
                            </m:sub>
                          </m:sSub>
                          <m:r>
                            <a:rPr lang="en-US" sz="2400" b="1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1" i="1" smtClean="0">
                                  <a:latin typeface="Times New Roman" charset="0"/>
                                  <a:ea typeface="Times New Roman" charset="0"/>
                                  <a:cs typeface="Times New Roman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latin typeface="Times New Roman" charset="0"/>
                                  <a:ea typeface="Times New Roman" charset="0"/>
                                  <a:cs typeface="Times New Roman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400" b="1" i="1" smtClean="0">
                                  <a:latin typeface="Times New Roman" charset="0"/>
                                  <a:ea typeface="Times New Roman" charset="0"/>
                                  <a:cs typeface="Times New Roman" charset="0"/>
                                </a:rPr>
                                <m:t>𝑺𝒖𝒏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m:t>∙</m:t>
                      </m:r>
                      <m:r>
                        <a:rPr lang="en-US" sz="2400" b="1" i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m:t>𝒓</m:t>
                      </m:r>
                    </m:oMath>
                  </m:oMathPara>
                </a14:m>
                <a:endParaRPr lang="en-US" sz="2400" b="1" i="1" dirty="0" smtClean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marL="0" indent="0">
                  <a:buNone/>
                </a:pPr>
                <a:endParaRPr lang="en-US" sz="2400" b="1" i="1" dirty="0" smtClean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  <m:t>𝒂</m:t>
                          </m:r>
                        </m:e>
                        <m:sub>
                          <m: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  <m:t>𝑟𝑑</m:t>
                          </m:r>
                        </m:sub>
                      </m:sSub>
                      <m:r>
                        <a:rPr lang="en-US" sz="2400" b="0" i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  <m:t>𝜇</m:t>
                          </m:r>
                        </m:e>
                        <m:sub>
                          <m: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Times New Roman" charset="0"/>
                                  <a:ea typeface="Times New Roman" charset="0"/>
                                  <a:cs typeface="Times New Roman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Times New Roman" charset="0"/>
                                  <a:ea typeface="Times New Roman" charset="0"/>
                                  <a:cs typeface="Times New Roman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sz="2400" b="0" i="1" smtClean="0">
                                          <a:latin typeface="Times New Roman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b="1" i="1" smtClean="0">
                                              <a:latin typeface="Times New Roman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1" i="1" smtClean="0">
                                              <a:latin typeface="Times New Roman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𝑹</m:t>
                                          </m:r>
                                        </m:e>
                                        <m:sub>
                                          <m:r>
                                            <a:rPr lang="en-US" sz="2400" b="1" i="1" smtClean="0">
                                              <a:latin typeface="Times New Roman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𝒋</m:t>
                                          </m:r>
                                        </m:sub>
                                      </m:sSub>
                                      <m:r>
                                        <a:rPr lang="en-US" sz="2400" b="1" i="1" smtClean="0">
                                          <a:latin typeface="Times New Roman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2400" b="1" i="1" smtClean="0">
                                              <a:latin typeface="Times New Roman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1" i="1" smtClean="0">
                                              <a:latin typeface="Times New Roman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𝑹</m:t>
                                          </m:r>
                                        </m:e>
                                        <m:sub>
                                          <m:r>
                                            <a:rPr lang="en-US" sz="2400" b="1" i="1" smtClean="0">
                                              <a:latin typeface="Times New Roman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𝒊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400" b="0" i="1" smtClean="0">
                              <a:latin typeface="Times New Roman" charset="0"/>
                              <a:ea typeface="Times New Roman" charset="0"/>
                              <a:cs typeface="Times New Roman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Times New Roman" charset="0"/>
                                  <a:ea typeface="Times New Roman" charset="0"/>
                                  <a:cs typeface="Times New Roman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sz="2400" b="0" i="1" smtClean="0">
                                          <a:latin typeface="Times New Roman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b="1" i="1" smtClean="0">
                                              <a:latin typeface="Times New Roman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1" i="1" smtClean="0">
                                              <a:latin typeface="Times New Roman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𝑹</m:t>
                                          </m:r>
                                        </m:e>
                                        <m:sub>
                                          <m:r>
                                            <a:rPr lang="en-US" sz="2400" b="1" i="1" smtClean="0">
                                              <a:latin typeface="Times New Roman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𝒋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Times New Roman" charset="0"/>
                                      <a:ea typeface="Times New Roman" charset="0"/>
                                      <a:cs typeface="Times New Roman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2400" b="1" dirty="0" smtClean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endParaRPr lang="en-US" sz="2400" dirty="0"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6594790" y="3593068"/>
            <a:ext cx="2396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“Cannonball” Method</a:t>
            </a:r>
            <a:r>
              <a:rPr lang="en-US" i="1" baseline="30000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2</a:t>
            </a:r>
            <a:endParaRPr lang="en-US" i="1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47190" y="5193268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Third Body Forces</a:t>
            </a:r>
            <a:endParaRPr lang="en-US" i="1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2667000" y="2286000"/>
            <a:ext cx="1600200" cy="76200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36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dirty="0" smtClean="0">
                <a:solidFill>
                  <a:srgbClr val="FFFFFF"/>
                </a:solidFill>
                <a:latin typeface="Times New Roman" charset="0"/>
                <a:ea typeface="Times New Roman" charset="0"/>
                <a:cs typeface="Times New Roman" charset="0"/>
              </a:rPr>
              <a:t>Methodology: Gravitational Potential Field Model</a:t>
            </a:r>
            <a:endParaRPr lang="en-US" sz="3200" dirty="0">
              <a:solidFill>
                <a:srgbClr val="FFFFFF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434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 err="1" smtClean="0">
                    <a:latin typeface="Times" charset="0"/>
                    <a:ea typeface="Times" charset="0"/>
                    <a:cs typeface="Times" charset="0"/>
                  </a:rPr>
                  <a:t>MacCullagh’s</a:t>
                </a:r>
                <a:r>
                  <a:rPr lang="en-US" sz="2400" dirty="0" smtClean="0">
                    <a:latin typeface="Times" charset="0"/>
                    <a:ea typeface="Times" charset="0"/>
                    <a:cs typeface="Times" charset="0"/>
                  </a:rPr>
                  <a:t> Approximation</a:t>
                </a:r>
                <a:r>
                  <a:rPr lang="en-US" sz="2400" baseline="30000" dirty="0" smtClean="0">
                    <a:latin typeface="Times" charset="0"/>
                    <a:ea typeface="Times" charset="0"/>
                    <a:cs typeface="Times" charset="0"/>
                  </a:rPr>
                  <a:t>3</a:t>
                </a:r>
                <a:r>
                  <a:rPr lang="en-US" sz="2400" dirty="0" smtClean="0">
                    <a:latin typeface="Times" charset="0"/>
                    <a:ea typeface="Times" charset="0"/>
                    <a:cs typeface="Times" charset="0"/>
                  </a:rPr>
                  <a:t>:</a:t>
                </a:r>
              </a:p>
              <a:p>
                <a:endParaRPr lang="en-US" sz="2400" dirty="0" smtClean="0">
                  <a:latin typeface="Times" charset="0"/>
                  <a:ea typeface="Times" charset="0"/>
                  <a:cs typeface="Times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charset="0"/>
                              <a:ea typeface="Times" charset="0"/>
                              <a:cs typeface="Times" charset="0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 charset="0"/>
                              <a:ea typeface="Times" charset="0"/>
                              <a:cs typeface="Times" charset="0"/>
                            </a:rPr>
                            <m:t>𝒂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  <a:ea typeface="Times" charset="0"/>
                              <a:cs typeface="Times" charset="0"/>
                            </a:rPr>
                            <m:t>𝑀𝑎𝑐𝐶𝑢𝑙𝑙𝑎𝑔h</m:t>
                          </m:r>
                        </m:sub>
                      </m:sSub>
                      <m:r>
                        <a:rPr lang="en-US" sz="2400" b="0" i="1" smtClean="0">
                          <a:latin typeface="Cambria Math" charset="0"/>
                          <a:ea typeface="Times" charset="0"/>
                          <a:cs typeface="Times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charset="0"/>
                              <a:ea typeface="Times" charset="0"/>
                              <a:cs typeface="Times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charset="0"/>
                              <a:ea typeface="Times" charset="0"/>
                              <a:cs typeface="Times" charset="0"/>
                            </a:rPr>
                            <m:t>𝐺𝑚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2400" i="1">
                                      <a:latin typeface="Cambria Math" charset="0"/>
                                      <a:ea typeface="Times" charset="0"/>
                                      <a:cs typeface="Times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1" i="1" smtClean="0">
                                      <a:latin typeface="Cambria Math" charset="0"/>
                                      <a:ea typeface="Times" charset="0"/>
                                      <a:cs typeface="Times" charset="0"/>
                                    </a:rPr>
                                    <m:t>𝒓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charset="0"/>
                              <a:ea typeface="Times" charset="0"/>
                              <a:cs typeface="Times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  <m:t>𝑟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sz="2400" b="0" i="1" dirty="0" smtClean="0">
                  <a:latin typeface="Times" charset="0"/>
                  <a:ea typeface="Times" charset="0"/>
                  <a:cs typeface="Times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charset="0"/>
                          <a:ea typeface="Times" charset="0"/>
                          <a:cs typeface="Times" charset="0"/>
                        </a:rPr>
                        <m:t>                           −</m:t>
                      </m:r>
                      <m:f>
                        <m:fPr>
                          <m:ctrlPr>
                            <a:rPr lang="en-US" sz="2400" i="1">
                              <a:latin typeface="Cambria Math" charset="0"/>
                              <a:ea typeface="Times" charset="0"/>
                              <a:cs typeface="Times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charset="0"/>
                              <a:ea typeface="Times" charset="0"/>
                              <a:cs typeface="Times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charset="0"/>
                              <a:ea typeface="Times" charset="0"/>
                              <a:cs typeface="Times" charset="0"/>
                            </a:rPr>
                            <m:t>𝐺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  <m:t>2</m:t>
                              </m:r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2400" i="1">
                                      <a:latin typeface="Cambria Math" charset="0"/>
                                      <a:ea typeface="Times" charset="0"/>
                                      <a:cs typeface="Times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1" i="1">
                                      <a:latin typeface="Cambria Math" charset="0"/>
                                      <a:ea typeface="Times" charset="0"/>
                                      <a:cs typeface="Times" charset="0"/>
                                    </a:rPr>
                                    <m:t>𝒓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latin typeface="Cambria Math" charset="0"/>
                              <a:ea typeface="Times" charset="0"/>
                              <a:cs typeface="Times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  <m:t>𝑥𝑥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charset="0"/>
                              <a:ea typeface="Times" charset="0"/>
                              <a:cs typeface="Times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  <m:t>𝑦𝑦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charset="0"/>
                              <a:ea typeface="Times" charset="0"/>
                              <a:cs typeface="Times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  <m:t>𝑧𝑧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charset="0"/>
                              <a:ea typeface="Times" charset="0"/>
                              <a:cs typeface="Times" charset="0"/>
                            </a:rPr>
                            <m:t>−5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  <m:t>𝑟</m:t>
                              </m:r>
                            </m:sub>
                          </m:sSub>
                        </m:e>
                      </m:d>
                      <m:acc>
                        <m:accPr>
                          <m:chr m:val="̂"/>
                          <m:ctrlPr>
                            <a:rPr lang="en-US" sz="2400" i="1">
                              <a:latin typeface="Cambria Math" charset="0"/>
                              <a:ea typeface="Times" charset="0"/>
                              <a:cs typeface="Times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  <m:t>𝑟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sz="2400" i="1" dirty="0" smtClean="0">
                  <a:latin typeface="Times" charset="0"/>
                  <a:ea typeface="Times" charset="0"/>
                  <a:cs typeface="Times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charset="0"/>
                          <a:ea typeface="Times" charset="0"/>
                          <a:cs typeface="Times" charset="0"/>
                        </a:rPr>
                        <m:t>                           +</m:t>
                      </m:r>
                      <m:f>
                        <m:fPr>
                          <m:ctrlPr>
                            <a:rPr lang="en-US" sz="2400" i="1">
                              <a:latin typeface="Cambria Math" charset="0"/>
                              <a:ea typeface="Times" charset="0"/>
                              <a:cs typeface="Times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charset="0"/>
                              <a:ea typeface="Times" charset="0"/>
                              <a:cs typeface="Times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charset="0"/>
                              <a:ea typeface="Times" charset="0"/>
                              <a:cs typeface="Times" charset="0"/>
                            </a:rPr>
                            <m:t>𝐺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  <m:t>2</m:t>
                              </m:r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2400" i="1">
                                      <a:latin typeface="Cambria Math" charset="0"/>
                                      <a:ea typeface="Times" charset="0"/>
                                      <a:cs typeface="Times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1" i="1">
                                      <a:latin typeface="Cambria Math" charset="0"/>
                                      <a:ea typeface="Times" charset="0"/>
                                      <a:cs typeface="Times" charset="0"/>
                                    </a:rPr>
                                    <m:t>𝒓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  <m:t>5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charset="0"/>
                              <a:ea typeface="Times" charset="0"/>
                              <a:cs typeface="Times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  <m:t>𝑥𝑥</m:t>
                              </m:r>
                            </m:sub>
                          </m:sSub>
                          <m:acc>
                            <m:accPr>
                              <m:chr m:val="̂"/>
                              <m:ctrlPr>
                                <a:rPr lang="en-US" sz="2400" i="1" smtClean="0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charset="0"/>
                                      <a:ea typeface="Times" charset="0"/>
                                      <a:cs typeface="Times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smtClean="0">
                                      <a:latin typeface="Cambria Math" charset="0"/>
                                      <a:ea typeface="Times" charset="0"/>
                                      <a:cs typeface="Times" charset="0"/>
                                    </a:rPr>
                                    <m:t>𝒐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charset="0"/>
                                      <a:ea typeface="Times" charset="0"/>
                                      <a:cs typeface="Times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</m:acc>
                          <m:r>
                            <a:rPr lang="en-US" sz="2400" i="1">
                              <a:latin typeface="Cambria Math" charset="0"/>
                              <a:ea typeface="Times" charset="0"/>
                              <a:cs typeface="Times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  <m:t>𝑦𝑦</m:t>
                              </m:r>
                            </m:sub>
                          </m:sSub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charset="0"/>
                                      <a:ea typeface="Times" charset="0"/>
                                      <a:cs typeface="Times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 charset="0"/>
                                      <a:ea typeface="Times" charset="0"/>
                                      <a:cs typeface="Times" charset="0"/>
                                    </a:rPr>
                                    <m:t>𝒐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charset="0"/>
                                      <a:ea typeface="Times" charset="0"/>
                                      <a:cs typeface="Times" charset="0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acc>
                          <m:r>
                            <a:rPr lang="en-US" sz="2400" i="1">
                              <a:latin typeface="Cambria Math" charset="0"/>
                              <a:ea typeface="Times" charset="0"/>
                              <a:cs typeface="Times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  <m:t>𝑧𝑧</m:t>
                              </m:r>
                            </m:sub>
                          </m:sSub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charset="0"/>
                                  <a:ea typeface="Times" charset="0"/>
                                  <a:cs typeface="Times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charset="0"/>
                                      <a:ea typeface="Times" charset="0"/>
                                      <a:cs typeface="Times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 charset="0"/>
                                      <a:ea typeface="Times" charset="0"/>
                                      <a:cs typeface="Times" charset="0"/>
                                    </a:rPr>
                                    <m:t>𝒐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charset="0"/>
                                      <a:ea typeface="Times" charset="0"/>
                                      <a:cs typeface="Times" charset="0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acc>
                        </m:e>
                      </m:d>
                    </m:oMath>
                  </m:oMathPara>
                </a14:m>
                <a:endParaRPr lang="en-US" altLang="en-US" sz="2400" dirty="0" smtClean="0">
                  <a:latin typeface="Times" charset="0"/>
                  <a:ea typeface="Times" charset="0"/>
                  <a:cs typeface="Times" charset="0"/>
                </a:endParaRPr>
              </a:p>
              <a:p>
                <a:pPr marL="0" indent="0">
                  <a:buNone/>
                </a:pPr>
                <a:endParaRPr lang="en-US" altLang="en-US" sz="2400" dirty="0" smtClean="0">
                  <a:latin typeface="Times" charset="0"/>
                  <a:ea typeface="Times" charset="0"/>
                  <a:cs typeface="Times" charset="0"/>
                </a:endParaRPr>
              </a:p>
              <a:p>
                <a:r>
                  <a:rPr lang="en-US" altLang="en-US" sz="2400" dirty="0" smtClean="0">
                    <a:latin typeface="Times" charset="0"/>
                    <a:ea typeface="Times" charset="0"/>
                    <a:cs typeface="Times" charset="0"/>
                  </a:rPr>
                  <a:t>Eliminates the need for spherical harmonic coefficients at the expense of computational accuracy</a:t>
                </a:r>
              </a:p>
              <a:p>
                <a:r>
                  <a:rPr lang="en-US" altLang="en-US" sz="2400" dirty="0" smtClean="0">
                    <a:latin typeface="Times" charset="0"/>
                    <a:ea typeface="Times" charset="0"/>
                    <a:cs typeface="Times" charset="0"/>
                  </a:rPr>
                  <a:t>Appears to provide reasonable results for a first-order analysis of objects about non-spherical objects</a:t>
                </a:r>
                <a:endParaRPr lang="en-US" altLang="en-US" sz="2400" dirty="0">
                  <a:latin typeface="Times" charset="0"/>
                  <a:ea typeface="Times" charset="0"/>
                  <a:cs typeface="Times" charset="0"/>
                </a:endParaRPr>
              </a:p>
            </p:txBody>
          </p:sp>
        </mc:Choice>
        <mc:Fallback>
          <p:sp>
            <p:nvSpPr>
              <p:cNvPr id="1843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4" t="-970" b="-5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6590832" y="2286000"/>
            <a:ext cx="2486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Point-mass contribution</a:t>
            </a:r>
            <a:endParaRPr lang="en-US" i="1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90832" y="2754887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Polar moment of inertia contribution</a:t>
            </a:r>
            <a:endParaRPr lang="en-US" i="1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90832" y="3500773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Moment of inertia contribution</a:t>
            </a:r>
            <a:endParaRPr lang="en-US" i="1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rgbClr val="FFFFFF"/>
                </a:solidFill>
                <a:latin typeface="Times New Roman" charset="0"/>
                <a:ea typeface="Times New Roman" charset="0"/>
                <a:cs typeface="Times New Roman" charset="0"/>
              </a:rPr>
              <a:t>Methodology: Propagator Algorithm</a:t>
            </a:r>
            <a:endParaRPr lang="en-US" sz="3200" dirty="0">
              <a:solidFill>
                <a:srgbClr val="FFFFFF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53" y="1295400"/>
            <a:ext cx="7833694" cy="4677299"/>
          </a:xfrm>
        </p:spPr>
      </p:pic>
      <p:sp>
        <p:nvSpPr>
          <p:cNvPr id="5" name="TextBox 4"/>
          <p:cNvSpPr txBox="1"/>
          <p:nvPr/>
        </p:nvSpPr>
        <p:spPr>
          <a:xfrm>
            <a:off x="2247900" y="5955822"/>
            <a:ext cx="472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Figure </a:t>
            </a:r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4: </a:t>
            </a:r>
            <a:r>
              <a:rPr lang="en-US" sz="1600" b="0" dirty="0" smtClean="0">
                <a:latin typeface="Times New Roman" charset="0"/>
                <a:ea typeface="Times New Roman" charset="0"/>
                <a:cs typeface="Times New Roman" charset="0"/>
              </a:rPr>
              <a:t>Hybrid Propagator using STMs and GVEs.</a:t>
            </a:r>
            <a:endParaRPr lang="en-US" sz="1600" b="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59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rPr>
              <a:t>Methodology: Periodic Orbit Solvers</a:t>
            </a:r>
            <a:endParaRPr lang="en-US" sz="3200" dirty="0">
              <a:solidFill>
                <a:srgbClr val="FFFFFF"/>
              </a:solidFill>
              <a:latin typeface="Times" charset="0"/>
              <a:ea typeface="Times" charset="0"/>
              <a:cs typeface="Times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b="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Desire: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Times New Roman" charset="0"/>
                        <a:ea typeface="Times New Roman" charset="0"/>
                        <a:cs typeface="Times New Roman" charset="0"/>
                      </a:rPr>
                      <m:t> </m:t>
                    </m:r>
                    <m:r>
                      <a:rPr lang="en-US" sz="2400" b="1" i="1" smtClean="0">
                        <a:latin typeface="Times New Roman" charset="0"/>
                        <a:ea typeface="Times New Roman" charset="0"/>
                        <a:cs typeface="Times New Roman" charset="0"/>
                      </a:rPr>
                      <m:t>𝒙</m:t>
                    </m:r>
                    <m:d>
                      <m:dPr>
                        <m:ctrlPr>
                          <a:rPr lang="en-US" sz="2400" b="0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Times New Roman" charset="0"/>
                        <a:ea typeface="Times New Roman" charset="0"/>
                        <a:cs typeface="Times New Roman" charset="0"/>
                      </a:rPr>
                      <m:t>=</m:t>
                    </m:r>
                    <m:r>
                      <a:rPr lang="en-US" sz="2400" b="1" i="1" smtClean="0">
                        <a:latin typeface="Times New Roman" charset="0"/>
                        <a:ea typeface="Times New Roman" charset="0"/>
                        <a:cs typeface="Times New Roman" charset="0"/>
                      </a:rPr>
                      <m:t>𝒙</m:t>
                    </m:r>
                    <m:d>
                      <m:dPr>
                        <m:ctrlPr>
                          <a:rPr lang="en-US" sz="2400" i="1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400" b="0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𝑁𝑇</m:t>
                        </m:r>
                      </m:e>
                    </m:d>
                  </m:oMath>
                </a14:m>
                <a:endParaRPr lang="en-US" sz="2400" dirty="0" smtClean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r>
                  <a:rPr lang="en-US" sz="24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One method</a:t>
                </a:r>
                <a:r>
                  <a:rPr lang="en-US" sz="2400" baseline="300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4</a:t>
                </a:r>
                <a:r>
                  <a:rPr lang="en-US" sz="24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 is to update state vector according to: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𝒙</m:t>
                        </m:r>
                      </m:e>
                      <m:sub>
                        <m:r>
                          <a:rPr lang="en-US" sz="2400" b="1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𝒌</m:t>
                        </m:r>
                        <m:r>
                          <a:rPr lang="en-US" sz="2400" b="1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+</m:t>
                        </m:r>
                        <m:r>
                          <a:rPr lang="en-US" sz="2400" b="1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𝟏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smtClean="0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 smtClean="0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Times New Roman" charset="0"/>
                        <a:ea typeface="Times New Roman" charset="0"/>
                        <a:cs typeface="Times New Roman" charset="0"/>
                      </a:rPr>
                      <m:t>=</m:t>
                    </m:r>
                    <m:sSub>
                      <m:sSubPr>
                        <m:ctrlPr>
                          <a:rPr lang="en-US" sz="2400" b="1" i="1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𝒙</m:t>
                        </m:r>
                      </m:e>
                      <m:sub>
                        <m:r>
                          <a:rPr lang="en-US" sz="2400" b="1" i="1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𝒌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Times New Roman" charset="0"/>
                        <a:ea typeface="Times New Roman" charset="0"/>
                        <a:cs typeface="Times New Roman" charset="0"/>
                      </a:rPr>
                      <m:t>+</m:t>
                    </m:r>
                    <m:sSup>
                      <m:sSupPr>
                        <m:ctrlPr>
                          <a:rPr lang="en-US" sz="2400" b="0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400" b="0" i="1" smtClean="0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2400" i="1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  <m:t>Φ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  <m:t>𝑘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Times New Roman" charset="0"/>
                                    <a:ea typeface="Times New Roman" charset="0"/>
                                    <a:cs typeface="Times New Roman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Times New Roman" charset="0"/>
                                    <a:ea typeface="Times New Roman" charset="0"/>
                                    <a:cs typeface="Times New Roman" charset="0"/>
                                  </a:rPr>
                                  <m:t>𝑡</m:t>
                                </m:r>
                                <m:r>
                                  <a:rPr lang="en-US" sz="2400" i="1">
                                    <a:latin typeface="Times New Roman" charset="0"/>
                                    <a:ea typeface="Times New Roman" charset="0"/>
                                    <a:cs typeface="Times New Roman" charset="0"/>
                                  </a:rPr>
                                  <m:t>,</m:t>
                                </m:r>
                                <m:r>
                                  <a:rPr lang="en-US" sz="2400" i="1">
                                    <a:latin typeface="Times New Roman" charset="0"/>
                                    <a:ea typeface="Times New Roman" charset="0"/>
                                    <a:cs typeface="Times New Roman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Times New Roman" charset="0"/>
                                    <a:ea typeface="Times New Roman" charset="0"/>
                                    <a:cs typeface="Times New Roman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−1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sz="2400" b="1" i="1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  <m:t>𝒌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b="1" i="1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sz="2400" b="1" i="1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  <m:t>𝒌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Times New Roman" charset="0"/>
                                    <a:ea typeface="Times New Roman" charset="0"/>
                                    <a:cs typeface="Times New Roman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Times New Roman" charset="0"/>
                                    <a:ea typeface="Times New Roman" charset="0"/>
                                    <a:cs typeface="Times New Roman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Times New Roman" charset="0"/>
                                    <a:ea typeface="Times New Roman" charset="0"/>
                                    <a:cs typeface="Times New Roman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sz="2400" dirty="0" smtClean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lvl="1"/>
                <a:r>
                  <a:rPr lang="en-US" sz="2400" b="1" i="1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Highly</a:t>
                </a:r>
                <a:r>
                  <a:rPr lang="en-US" sz="2400" i="1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 </a:t>
                </a:r>
                <a:r>
                  <a:rPr lang="en-US" sz="24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sensitive to the S.T.M. Many times the solution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𝒙</m:t>
                        </m:r>
                      </m:e>
                      <m:sub>
                        <m:r>
                          <a:rPr lang="en-US" sz="2400" b="1" i="1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𝒌</m:t>
                        </m:r>
                        <m:r>
                          <a:rPr lang="en-US" sz="2400" b="1" i="1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+</m:t>
                        </m:r>
                        <m:r>
                          <a:rPr lang="en-US" sz="2400" b="1" i="1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𝟏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 diverges with no hope of landing within reason again. </a:t>
                </a:r>
              </a:p>
              <a:p>
                <a:pPr lvl="1"/>
                <a:r>
                  <a:rPr lang="en-US" sz="24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Better with small time steps</a:t>
                </a:r>
                <a:endParaRPr lang="en-US" sz="2400" dirty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r>
                  <a:rPr lang="en-US" sz="24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Another method is scan subspace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ℝ</m:t>
                        </m:r>
                      </m:e>
                      <m:sup>
                        <m:r>
                          <a:rPr lang="en-US" sz="2400" b="1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𝟑</m:t>
                        </m:r>
                      </m:sup>
                    </m:sSup>
                    <m:r>
                      <a:rPr lang="en-US" sz="2400" b="1" i="1" smtClean="0">
                        <a:latin typeface="Times New Roman" charset="0"/>
                        <a:ea typeface="Times New Roman" charset="0"/>
                        <a:cs typeface="Times New Roman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Times New Roman" charset="0"/>
                        <a:ea typeface="Times New Roman" charset="0"/>
                        <a:cs typeface="Times New Roman" charset="0"/>
                      </a:rPr>
                      <m:t>s</m:t>
                    </m:r>
                    <m:r>
                      <a:rPr lang="en-US" sz="2400" b="0" i="0" smtClean="0">
                        <a:latin typeface="Times New Roman" charset="0"/>
                        <a:ea typeface="Times New Roman" charset="0"/>
                        <a:cs typeface="Times New Roman" charset="0"/>
                      </a:rPr>
                      <m:t>.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Times New Roman" charset="0"/>
                        <a:ea typeface="Times New Roman" charset="0"/>
                        <a:cs typeface="Times New Roman" charset="0"/>
                      </a:rPr>
                      <m:t>t</m:t>
                    </m:r>
                    <m:r>
                      <a:rPr lang="en-US" sz="2400" b="0" i="0" smtClean="0">
                        <a:latin typeface="Times New Roman" charset="0"/>
                        <a:ea typeface="Times New Roman" charset="0"/>
                        <a:cs typeface="Times New Roman" charset="0"/>
                      </a:rPr>
                      <m:t>.</m:t>
                    </m:r>
                  </m:oMath>
                </a14:m>
                <a:r>
                  <a:rPr lang="en-US" sz="24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𝒙</m:t>
                        </m:r>
                      </m:e>
                      <m:sub>
                        <m:r>
                          <a:rPr lang="en-US" sz="2400" b="1" i="1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𝒌</m:t>
                        </m:r>
                        <m:r>
                          <a:rPr lang="en-US" sz="2400" b="1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+</m:t>
                        </m:r>
                        <m:r>
                          <a:rPr lang="en-US" sz="2400" b="1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𝟏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𝒙</m:t>
                        </m:r>
                      </m:e>
                      <m:sub>
                        <m:r>
                          <a:rPr lang="en-US" sz="2400" b="1" i="1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𝒌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Times New Roman" charset="0"/>
                        <a:ea typeface="Times New Roman" charset="0"/>
                        <a:cs typeface="Times New Roman" charset="0"/>
                      </a:rPr>
                      <m:t>+</m:t>
                    </m:r>
                    <m:sSub>
                      <m:sSubPr>
                        <m:ctrlPr>
                          <a:rPr lang="en-US" sz="2400" b="1" i="1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𝜹</m:t>
                        </m:r>
                        <m:r>
                          <a:rPr lang="en-US" sz="2400" b="1" i="1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𝒙</m:t>
                        </m:r>
                      </m:e>
                      <m:sub>
                        <m:r>
                          <a:rPr lang="en-US" sz="2400" b="1" i="1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𝒌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Times New Roman" charset="0"/>
                                <a:ea typeface="Times New Roman" charset="0"/>
                                <a:cs typeface="Times New Roman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 smtClean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lvl="1"/>
                <a:r>
                  <a:rPr lang="en-US" sz="24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This method works </a:t>
                </a:r>
                <a:r>
                  <a:rPr lang="en-US" sz="2400" b="1" i="1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surprisingly well </a:t>
                </a:r>
                <a:r>
                  <a:rPr lang="en-US" sz="24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(at the expense of computational time, of course)</a:t>
                </a:r>
                <a:endParaRPr lang="en-US" sz="2400" b="1" dirty="0" smtClean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lvl="1"/>
                <a:endParaRPr lang="en-US" sz="2400" dirty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endParaRPr lang="en-US" sz="2400" dirty="0" smtClean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endParaRPr lang="en-US" sz="2400" dirty="0"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974" t="-9455" r="-11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009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rPr>
              <a:t>Simulation and Results: 433 Eros</a:t>
            </a:r>
            <a:endParaRPr lang="en-US" sz="3200" dirty="0">
              <a:solidFill>
                <a:srgbClr val="FFFFFF"/>
              </a:solidFill>
              <a:latin typeface="Times" charset="0"/>
              <a:ea typeface="Times" charset="0"/>
              <a:cs typeface="Times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24" y="1371600"/>
            <a:ext cx="7814152" cy="4516437"/>
          </a:xfrm>
        </p:spPr>
      </p:pic>
      <p:sp>
        <p:nvSpPr>
          <p:cNvPr id="5" name="TextBox 4"/>
          <p:cNvSpPr txBox="1"/>
          <p:nvPr/>
        </p:nvSpPr>
        <p:spPr>
          <a:xfrm>
            <a:off x="703024" y="5947360"/>
            <a:ext cx="6515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Figure </a:t>
            </a:r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5: </a:t>
            </a:r>
            <a:r>
              <a:rPr lang="en-US" sz="1600" b="0" dirty="0" smtClean="0">
                <a:latin typeface="Times New Roman" charset="0"/>
                <a:ea typeface="Times New Roman" charset="0"/>
                <a:cs typeface="Times New Roman" charset="0"/>
              </a:rPr>
              <a:t>433 Eros Radii Contour Map. Shape model adapted from Gaskell</a:t>
            </a:r>
            <a:r>
              <a:rPr lang="en-US" sz="1600" b="0" baseline="30000" dirty="0" smtClean="0">
                <a:latin typeface="Times New Roman" charset="0"/>
                <a:ea typeface="Times New Roman" charset="0"/>
                <a:cs typeface="Times New Roman" charset="0"/>
              </a:rPr>
              <a:t>5</a:t>
            </a:r>
            <a:r>
              <a:rPr lang="en-US" sz="1600" b="0" dirty="0" smtClean="0">
                <a:latin typeface="Times New Roman" charset="0"/>
                <a:ea typeface="Times New Roman" charset="0"/>
                <a:cs typeface="Times New Roman" charset="0"/>
              </a:rPr>
              <a:t>.</a:t>
            </a:r>
            <a:endParaRPr lang="en-US" sz="1600" b="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61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794" y="2209800"/>
            <a:ext cx="4248935" cy="31867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09800"/>
            <a:ext cx="4279900" cy="32099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dirty="0" smtClean="0">
                <a:solidFill>
                  <a:srgbClr val="FFFFFF"/>
                </a:solidFill>
                <a:latin typeface="Times New Roman" charset="0"/>
                <a:ea typeface="Times New Roman" charset="0"/>
                <a:cs typeface="Times New Roman" charset="0"/>
              </a:rPr>
              <a:t>Simulation and Results: Chaos</a:t>
            </a:r>
            <a:endParaRPr lang="en-US" sz="3200" dirty="0">
              <a:solidFill>
                <a:srgbClr val="FFFFFF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81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Chaotic orbits are </a:t>
            </a:r>
            <a:r>
              <a:rPr lang="en-US" altLang="en-US" sz="2400" b="1" dirty="0" smtClean="0">
                <a:latin typeface="Times New Roman" charset="0"/>
                <a:ea typeface="Times New Roman" charset="0"/>
                <a:cs typeface="Times New Roman" charset="0"/>
              </a:rPr>
              <a:t>common</a:t>
            </a:r>
            <a:r>
              <a:rPr lang="en-US" alt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 about the non-spherical object.</a:t>
            </a:r>
            <a:endParaRPr lang="en-US" altLang="en-US" sz="24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40200" y="2286000"/>
            <a:ext cx="1056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  <a:latin typeface="Times New Roman" charset="0"/>
                <a:ea typeface="Times New Roman" charset="0"/>
                <a:cs typeface="Times New Roman" charset="0"/>
              </a:rPr>
              <a:t>Collision</a:t>
            </a:r>
            <a:endParaRPr lang="en-US" dirty="0">
              <a:solidFill>
                <a:srgbClr val="FFFFFF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47439" y="2286000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Times New Roman" charset="0"/>
                <a:ea typeface="Times New Roman" charset="0"/>
                <a:cs typeface="Times New Roman" charset="0"/>
              </a:rPr>
              <a:t>Diversion</a:t>
            </a:r>
            <a:endParaRPr lang="en-US" dirty="0">
              <a:solidFill>
                <a:srgbClr val="FFFFFF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117224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Figure </a:t>
            </a:r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6: </a:t>
            </a:r>
            <a:r>
              <a:rPr lang="en-US" sz="1600" b="0" dirty="0" smtClean="0">
                <a:latin typeface="Times New Roman" charset="0"/>
                <a:ea typeface="Times New Roman" charset="0"/>
                <a:cs typeface="Times New Roman" charset="0"/>
              </a:rPr>
              <a:t>(a) Unstable Collision Trajectory, (b) Unstable Diverging Trajectory.</a:t>
            </a:r>
            <a:endParaRPr lang="en-US" sz="1600" b="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06104" y="5680953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smtClean="0">
                <a:latin typeface="Times New Roman" charset="0"/>
                <a:ea typeface="Times New Roman" charset="0"/>
                <a:cs typeface="Times New Roman" charset="0"/>
              </a:rPr>
              <a:t>(a)</a:t>
            </a:r>
            <a:endParaRPr lang="en-US" sz="1600" b="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85661" y="5680953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smtClean="0">
                <a:latin typeface="Times New Roman" charset="0"/>
                <a:ea typeface="Times New Roman" charset="0"/>
                <a:cs typeface="Times New Roman" charset="0"/>
              </a:rPr>
              <a:t>(b)</a:t>
            </a:r>
            <a:endParaRPr lang="en-US" sz="1600" b="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89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dirty="0" smtClean="0">
                <a:solidFill>
                  <a:srgbClr val="FFFFFF"/>
                </a:solidFill>
                <a:latin typeface="Times New Roman" charset="0"/>
                <a:ea typeface="Times New Roman" charset="0"/>
                <a:cs typeface="Times New Roman" charset="0"/>
              </a:rPr>
              <a:t>Simulation and Results: Chaos</a:t>
            </a:r>
            <a:endParaRPr lang="en-US" sz="3200" dirty="0">
              <a:solidFill>
                <a:srgbClr val="FFFFFF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81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Sometimes the spacecraft orbit diverges…</a:t>
            </a:r>
          </a:p>
          <a:p>
            <a:endParaRPr lang="en-US" altLang="en-US" sz="24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endParaRPr lang="en-US" altLang="en-US" sz="2400" dirty="0">
              <a:latin typeface="Times New Roman" charset="0"/>
              <a:ea typeface="Times New Roman" charset="0"/>
              <a:cs typeface="Times New Roman" charset="0"/>
            </a:endParaRPr>
          </a:p>
          <a:p>
            <a:endParaRPr lang="en-US" altLang="en-US" sz="24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endParaRPr lang="en-US" altLang="en-US" sz="2400" dirty="0">
              <a:latin typeface="Times New Roman" charset="0"/>
              <a:ea typeface="Times New Roman" charset="0"/>
              <a:cs typeface="Times New Roman" charset="0"/>
            </a:endParaRPr>
          </a:p>
          <a:p>
            <a:endParaRPr lang="en-US" altLang="en-US" dirty="0"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en-US" alt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And sometimes the orbit crashes into the body…</a:t>
            </a:r>
            <a:endParaRPr lang="en-US" altLang="en-US" sz="24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62" y="1905001"/>
            <a:ext cx="2101480" cy="190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80" y="1914526"/>
            <a:ext cx="2108685" cy="18954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520" y="1905000"/>
            <a:ext cx="1493694" cy="19050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0" y="4516439"/>
            <a:ext cx="2247647" cy="16857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187" y="4587748"/>
            <a:ext cx="2190920" cy="164319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81127" y="6277149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Figure </a:t>
            </a:r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7: </a:t>
            </a:r>
            <a:r>
              <a:rPr lang="en-US" sz="1600" b="0" dirty="0" smtClean="0">
                <a:latin typeface="Times New Roman" charset="0"/>
                <a:ea typeface="Times New Roman" charset="0"/>
                <a:cs typeface="Times New Roman" charset="0"/>
              </a:rPr>
              <a:t>(a) - (c) Diverging Trajectories, (d) - (e) Collision Trajectories.</a:t>
            </a:r>
            <a:endParaRPr lang="en-US" sz="1600" b="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2" y="1886054"/>
            <a:ext cx="53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smtClean="0">
                <a:latin typeface="Times New Roman" charset="0"/>
                <a:ea typeface="Times New Roman" charset="0"/>
                <a:cs typeface="Times New Roman" charset="0"/>
              </a:rPr>
              <a:t>(a)</a:t>
            </a:r>
            <a:endParaRPr lang="en-US" sz="1600" b="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72259" y="1832155"/>
            <a:ext cx="53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smtClean="0">
                <a:latin typeface="Times New Roman" charset="0"/>
                <a:ea typeface="Times New Roman" charset="0"/>
                <a:cs typeface="Times New Roman" charset="0"/>
              </a:rPr>
              <a:t>(b)</a:t>
            </a:r>
            <a:endParaRPr lang="en-US" sz="1600" b="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44999" y="1886054"/>
            <a:ext cx="53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smtClean="0">
                <a:latin typeface="Times New Roman" charset="0"/>
                <a:ea typeface="Times New Roman" charset="0"/>
                <a:cs typeface="Times New Roman" charset="0"/>
              </a:rPr>
              <a:t>(c)</a:t>
            </a:r>
            <a:endParaRPr lang="en-US" sz="1600" b="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48798" y="4487675"/>
            <a:ext cx="53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smtClean="0">
                <a:latin typeface="Times New Roman" charset="0"/>
                <a:ea typeface="Times New Roman" charset="0"/>
                <a:cs typeface="Times New Roman" charset="0"/>
              </a:rPr>
              <a:t>(d)</a:t>
            </a:r>
            <a:endParaRPr lang="en-US" sz="1600" b="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50248" y="4512773"/>
            <a:ext cx="53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smtClean="0">
                <a:latin typeface="Times New Roman" charset="0"/>
                <a:ea typeface="Times New Roman" charset="0"/>
                <a:cs typeface="Times New Roman" charset="0"/>
              </a:rPr>
              <a:t>(e)</a:t>
            </a:r>
            <a:endParaRPr lang="en-US" sz="1600" b="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rgbClr val="FFFFFF"/>
                </a:solidFill>
                <a:latin typeface="Times New Roman" charset="0"/>
                <a:ea typeface="Times New Roman" charset="0"/>
                <a:cs typeface="Times New Roman" charset="0"/>
              </a:rPr>
              <a:t>Simulation and Results: Orbit Analysis</a:t>
            </a:r>
            <a:endParaRPr lang="en-US" sz="3200" dirty="0">
              <a:solidFill>
                <a:srgbClr val="FFFFFF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SRP, Third Body, and Gravity Field Approximation</a:t>
            </a:r>
            <a:endParaRPr lang="en-US" sz="24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81199" y="5873929"/>
            <a:ext cx="5190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Figure </a:t>
            </a:r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8: </a:t>
            </a:r>
            <a:r>
              <a:rPr lang="en-US" sz="1600" b="0" dirty="0" smtClean="0">
                <a:latin typeface="Times New Roman" charset="0"/>
                <a:ea typeface="Times New Roman" charset="0"/>
                <a:cs typeface="Times New Roman" charset="0"/>
              </a:rPr>
              <a:t>Stable, Quasi-Periodic Terminator Orbit about 433 Eros.</a:t>
            </a:r>
            <a:endParaRPr lang="en-US" sz="1600" b="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951" y="1835329"/>
            <a:ext cx="53848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17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rgbClr val="FFFFFF"/>
                </a:solidFill>
                <a:latin typeface="Times New Roman" charset="0"/>
                <a:ea typeface="Times New Roman" charset="0"/>
                <a:cs typeface="Times New Roman" charset="0"/>
              </a:rPr>
              <a:t>Simulation and Results: Orbit Analysis</a:t>
            </a:r>
            <a:endParaRPr lang="en-US" sz="3200" dirty="0">
              <a:solidFill>
                <a:srgbClr val="FFFFFF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ea typeface="Cambria Math" charset="0"/>
              <a:cs typeface="Cambria Math" charset="0"/>
            </a:endParaRPr>
          </a:p>
          <a:p>
            <a:endParaRPr lang="en-US" dirty="0" smtClean="0">
              <a:ea typeface="Cambria Math" charset="0"/>
              <a:cs typeface="Cambria Math" charset="0"/>
            </a:endParaRPr>
          </a:p>
          <a:p>
            <a:endParaRPr lang="en-US" dirty="0" smtClean="0"/>
          </a:p>
          <a:p>
            <a:endParaRPr lang="en-US" dirty="0">
              <a:ea typeface="Cambria Math" charset="0"/>
              <a:cs typeface="Cambria Math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53" y="1600200"/>
            <a:ext cx="4775200" cy="3581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5650" y="1764586"/>
            <a:ext cx="4336836" cy="325262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29151" y="4978388"/>
            <a:ext cx="23028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Figure </a:t>
            </a:r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10: </a:t>
            </a:r>
            <a:r>
              <a:rPr lang="en-US" sz="1600" b="0" dirty="0" smtClean="0">
                <a:latin typeface="Times New Roman" charset="0"/>
                <a:ea typeface="Times New Roman" charset="0"/>
                <a:cs typeface="Times New Roman" charset="0"/>
              </a:rPr>
              <a:t>Poincare Plot.</a:t>
            </a:r>
            <a:endParaRPr lang="en-US" sz="1600" b="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4538" y="4983589"/>
            <a:ext cx="37349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Figure </a:t>
            </a:r>
            <a:r>
              <a:rPr lang="en-US" sz="1600" dirty="0">
                <a:latin typeface="Times New Roman" charset="0"/>
                <a:ea typeface="Times New Roman" charset="0"/>
                <a:cs typeface="Times New Roman" charset="0"/>
              </a:rPr>
              <a:t>9</a:t>
            </a:r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: </a:t>
            </a:r>
            <a:r>
              <a:rPr lang="en-US" sz="1600" b="0" dirty="0" smtClean="0">
                <a:latin typeface="Times New Roman" charset="0"/>
                <a:ea typeface="Times New Roman" charset="0"/>
                <a:cs typeface="Times New Roman" charset="0"/>
              </a:rPr>
              <a:t>3D View with Poincare Plane.</a:t>
            </a:r>
            <a:endParaRPr lang="en-US" sz="1600" b="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3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rPr>
              <a:t>Simulation and Results: Orbit Analysis</a:t>
            </a:r>
            <a:endParaRPr lang="en-US" dirty="0">
              <a:solidFill>
                <a:srgbClr val="FFFFFF"/>
              </a:solidFill>
              <a:latin typeface="Times" charset="0"/>
              <a:ea typeface="Times" charset="0"/>
              <a:cs typeface="Times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46" y="1434728"/>
            <a:ext cx="4333660" cy="4648200"/>
          </a:xfrm>
        </p:spPr>
      </p:pic>
      <p:sp>
        <p:nvSpPr>
          <p:cNvPr id="7" name="Rectangle 6"/>
          <p:cNvSpPr/>
          <p:nvPr/>
        </p:nvSpPr>
        <p:spPr>
          <a:xfrm>
            <a:off x="916652" y="6019961"/>
            <a:ext cx="36934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Times New Roman" charset="0"/>
                <a:ea typeface="Times New Roman" charset="0"/>
                <a:cs typeface="Times New Roman" charset="0"/>
              </a:rPr>
              <a:t>Figure 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11: </a:t>
            </a:r>
            <a:r>
              <a:rPr lang="en-US" b="0" dirty="0" smtClean="0">
                <a:latin typeface="Times New Roman" charset="0"/>
                <a:ea typeface="Times New Roman" charset="0"/>
                <a:cs typeface="Times New Roman" charset="0"/>
              </a:rPr>
              <a:t>Another Terminator Orbit.</a:t>
            </a:r>
            <a:endParaRPr lang="en-US" b="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29200" y="1434728"/>
            <a:ext cx="3429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400" b="0" dirty="0" err="1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MacCullagh</a:t>
            </a:r>
            <a:r>
              <a:rPr lang="en-US" sz="2400" b="0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 approximation yields </a:t>
            </a:r>
            <a:r>
              <a:rPr lang="en-US" sz="2400" b="0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two distinct </a:t>
            </a:r>
            <a:r>
              <a:rPr lang="en-US" sz="2400" b="0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terminator orbits of varying eccentricities, both stable, quasi-periodic.</a:t>
            </a:r>
            <a:endParaRPr lang="en-US" sz="2400" b="0" dirty="0" smtClean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2400" b="0" dirty="0" err="1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Scheeres</a:t>
            </a:r>
            <a:r>
              <a:rPr lang="en-US" sz="2400" b="0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 et. al. predicted </a:t>
            </a:r>
            <a:r>
              <a:rPr lang="en-US" sz="2400" b="0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these to </a:t>
            </a:r>
            <a:r>
              <a:rPr lang="en-US" sz="2400" b="0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be </a:t>
            </a:r>
            <a:r>
              <a:rPr lang="en-US" sz="2400" b="0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unstable orbit solutions </a:t>
            </a:r>
            <a:r>
              <a:rPr lang="en-US" sz="2400" b="0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about 433 Eros, using a complete set of equations of motion. </a:t>
            </a:r>
            <a:endParaRPr lang="en-US" sz="2400" i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91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rPr>
              <a:t>Simulation and </a:t>
            </a:r>
            <a:r>
              <a:rPr lang="en-US" dirty="0" smtClean="0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rPr>
              <a:t>Results: Orbit Analysis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32558" y="1568417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400" b="0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What is going on here? </a:t>
            </a:r>
            <a:endParaRPr lang="en-US" sz="2400" b="0" dirty="0" smtClean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2400" b="0" dirty="0" err="1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MacCullagh’s</a:t>
            </a:r>
            <a:r>
              <a:rPr lang="en-US" sz="2400" b="0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b="0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approximation is </a:t>
            </a:r>
            <a:r>
              <a:rPr lang="en-US" sz="2400" b="0" i="1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still</a:t>
            </a:r>
            <a:r>
              <a:rPr lang="en-US" sz="2400" b="0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 valid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b="0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L</a:t>
            </a:r>
            <a:r>
              <a:rPr lang="en-US" sz="2400" b="0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imitations in </a:t>
            </a:r>
            <a:r>
              <a:rPr lang="en-US" sz="2400" b="0" dirty="0" err="1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MacCullagh’s</a:t>
            </a:r>
            <a:r>
              <a:rPr lang="en-US" sz="2400" b="0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 approximation involved </a:t>
            </a:r>
            <a:r>
              <a:rPr lang="en-US" sz="2400" b="0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with </a:t>
            </a:r>
            <a:r>
              <a:rPr lang="en-US" sz="2400" b="0" dirty="0" err="1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apriori</a:t>
            </a:r>
            <a:r>
              <a:rPr lang="en-US" sz="2400" b="0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 knowledge of only the </a:t>
            </a:r>
            <a:r>
              <a:rPr lang="en-US" sz="2400" b="0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moment of inertia </a:t>
            </a:r>
            <a:r>
              <a:rPr lang="en-US" sz="2400" b="0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matrix.</a:t>
            </a:r>
            <a:endParaRPr lang="en-US" sz="2400" b="0" dirty="0" smtClean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2400" b="0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Existing force models</a:t>
            </a:r>
            <a:endParaRPr lang="en-US" sz="2400" b="0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774524"/>
            <a:ext cx="3380553" cy="3373437"/>
          </a:xfrm>
        </p:spPr>
      </p:pic>
      <p:sp>
        <p:nvSpPr>
          <p:cNvPr id="8" name="TextBox 7"/>
          <p:cNvSpPr txBox="1"/>
          <p:nvPr/>
        </p:nvSpPr>
        <p:spPr>
          <a:xfrm>
            <a:off x="5031178" y="5184792"/>
            <a:ext cx="38337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Figure </a:t>
            </a:r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12: </a:t>
            </a:r>
            <a:r>
              <a:rPr lang="en-US" sz="1600" b="0" dirty="0" err="1" smtClean="0">
                <a:latin typeface="Times New Roman" charset="0"/>
                <a:ea typeface="Times New Roman" charset="0"/>
                <a:cs typeface="Times New Roman" charset="0"/>
              </a:rPr>
              <a:t>Scheeres</a:t>
            </a:r>
            <a:r>
              <a:rPr lang="en-US" sz="1600" b="0" dirty="0" smtClean="0">
                <a:latin typeface="Times New Roman" charset="0"/>
                <a:ea typeface="Times New Roman" charset="0"/>
                <a:cs typeface="Times New Roman" charset="0"/>
              </a:rPr>
              <a:t>’ Zero-Velocity Plot.</a:t>
            </a:r>
            <a:r>
              <a:rPr lang="en-US" sz="1600" b="0" baseline="30000" dirty="0" smtClean="0">
                <a:latin typeface="Times New Roman" charset="0"/>
                <a:ea typeface="Times New Roman" charset="0"/>
                <a:cs typeface="Times New Roman" charset="0"/>
              </a:rPr>
              <a:t>6</a:t>
            </a:r>
            <a:endParaRPr lang="en-US" sz="1600" b="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56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latin typeface="Times New Roman" charset="0"/>
                <a:ea typeface="Times New Roman" charset="0"/>
                <a:cs typeface="Times New Roman" charset="0"/>
              </a:rPr>
              <a:t>Ongoing Efforts</a:t>
            </a:r>
            <a:endParaRPr lang="en-US" dirty="0">
              <a:solidFill>
                <a:srgbClr val="FFFFFF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8563"/>
            <a:ext cx="8763000" cy="630237"/>
          </a:xfrm>
        </p:spPr>
        <p:txBody>
          <a:bodyPr/>
          <a:lstStyle/>
          <a:p>
            <a:r>
              <a:rPr lang="en-US" sz="2400" dirty="0" smtClean="0">
                <a:latin typeface="Times" charset="0"/>
                <a:ea typeface="Times" charset="0"/>
                <a:cs typeface="Times" charset="0"/>
              </a:rPr>
              <a:t>Revisit current gravitational potential field model</a:t>
            </a:r>
          </a:p>
          <a:p>
            <a:pPr lvl="1"/>
            <a:r>
              <a:rPr lang="en-US" sz="2400" dirty="0" smtClean="0">
                <a:latin typeface="Times" charset="0"/>
                <a:ea typeface="Times" charset="0"/>
                <a:cs typeface="Times" charset="0"/>
              </a:rPr>
              <a:t>Is there a method for approximating spherical harmonic coefficients?</a:t>
            </a:r>
          </a:p>
          <a:p>
            <a:r>
              <a:rPr lang="en-US" sz="2400" dirty="0">
                <a:latin typeface="Times" charset="0"/>
                <a:ea typeface="Times" charset="0"/>
                <a:cs typeface="Times" charset="0"/>
              </a:rPr>
              <a:t>Solve the two-point boundary </a:t>
            </a:r>
            <a:r>
              <a:rPr lang="en-US" sz="2400" dirty="0" smtClean="0">
                <a:latin typeface="Times" charset="0"/>
                <a:ea typeface="Times" charset="0"/>
                <a:cs typeface="Times" charset="0"/>
              </a:rPr>
              <a:t>problem with variable specific impulse using SQP:</a:t>
            </a:r>
            <a:endParaRPr lang="en-US" sz="2400" dirty="0">
              <a:latin typeface="Times" charset="0"/>
              <a:ea typeface="Times" charset="0"/>
              <a:cs typeface="Times" charset="0"/>
            </a:endParaRPr>
          </a:p>
          <a:p>
            <a:endParaRPr lang="en-US" sz="2400" dirty="0" smtClean="0">
              <a:latin typeface="Times" charset="0"/>
              <a:ea typeface="Times" charset="0"/>
              <a:cs typeface="Times" charset="0"/>
            </a:endParaRPr>
          </a:p>
          <a:p>
            <a:endParaRPr lang="en-US" sz="2400" dirty="0" smtClean="0">
              <a:latin typeface="Times" charset="0"/>
              <a:ea typeface="Times" charset="0"/>
              <a:cs typeface="Times" charset="0"/>
            </a:endParaRPr>
          </a:p>
          <a:p>
            <a:endParaRPr lang="en-US" sz="2400" dirty="0">
              <a:latin typeface="Times" charset="0"/>
              <a:ea typeface="Times" charset="0"/>
              <a:cs typeface="Times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257300" y="3505200"/>
                <a:ext cx="6705600" cy="26107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charset="0"/>
                            </a:rPr>
                          </m:ctrlPr>
                        </m:funcPr>
                        <m:fName>
                          <m:eqArr>
                            <m:eqArrPr>
                              <m:ctrlPr>
                                <a:rPr lang="en-US" sz="2400" b="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</a:rPr>
                              </m:ctrlPr>
                            </m:eqArrPr>
                            <m:e>
                              <m:r>
                                <m:rPr>
                                  <m:sty m:val="p"/>
                                </m:rPr>
                                <a:rPr lang="en-US" sz="2400" b="0">
                                  <a:solidFill>
                                    <a:schemeClr val="bg1"/>
                                  </a:solidFill>
                                  <a:latin typeface="Cambria Math" charset="0"/>
                                </a:rPr>
                                <m:t>min</m:t>
                              </m:r>
                            </m:e>
                            <m:e>
                              <m:r>
                                <a:rPr lang="en-US" sz="2400" b="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</a:rPr>
                                <m:t>𝑠</m:t>
                              </m:r>
                              <m:r>
                                <a:rPr lang="en-US" sz="2400" b="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</a:rPr>
                                <m:t>.</m:t>
                              </m:r>
                              <m:r>
                                <a:rPr lang="en-US" sz="2400" b="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</a:rPr>
                                <m:t>𝑡</m:t>
                              </m:r>
                              <m:r>
                                <a:rPr lang="en-US" sz="2400" b="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</a:rPr>
                                <m:t>. </m:t>
                              </m:r>
                            </m:e>
                            <m:e/>
                            <m:e/>
                            <m:e/>
                            <m:e/>
                          </m:eqArr>
                        </m:fName>
                        <m:e>
                          <m:eqArr>
                            <m:eqArrPr>
                              <m:ctrlPr>
                                <a:rPr lang="en-US" sz="2400" b="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</m:ctrlPr>
                            </m:eqArrPr>
                            <m:e>
                              <m:eqArr>
                                <m:eqArrPr>
                                  <m:ctrlPr>
                                    <a:rPr lang="en-US" sz="2400" b="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𝐽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= </m:t>
                                  </m:r>
                                  <m:f>
                                    <m:fPr>
                                      <m:ctrlPr>
                                        <a:rPr lang="en-US" sz="2400" b="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400" b="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nary>
                                    <m:naryPr>
                                      <m:ctrlPr>
                                        <a:rPr lang="en-US" sz="2400" b="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naryPr>
                                    <m:sub>
                                      <m:sSub>
                                        <m:sSubPr>
                                          <m:ctrlPr>
                                            <a:rPr lang="en-US" sz="2400" b="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sz="2400" b="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sub>
                                    <m:sup>
                                      <m:sSub>
                                        <m:sSubPr>
                                          <m:ctrlPr>
                                            <a:rPr lang="en-US" sz="2400" b="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sz="2400" b="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𝑓</m:t>
                                          </m:r>
                                        </m:sub>
                                      </m:sSub>
                                    </m:sup>
                                    <m:e>
                                      <m:eqArr>
                                        <m:eqArrPr>
                                          <m:ctrlPr>
                                            <a:rPr lang="en-US" sz="2400" b="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</m:ctrlPr>
                                        </m:eqArrPr>
                                        <m:e>
                                          <m:r>
                                            <a:rPr lang="en-US" sz="2400" b="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 </m:t>
                                          </m:r>
                                        </m:e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400" b="0" i="1">
                                                  <a:solidFill>
                                                    <a:schemeClr val="bg1"/>
                                                  </a:solidFill>
                                                  <a:latin typeface="Cambria Math" charset="0"/>
                                                  <a:ea typeface="Times New Roman" charset="0"/>
                                                  <a:cs typeface="Times New Roman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400" b="1" i="1">
                                                  <a:solidFill>
                                                    <a:schemeClr val="bg1"/>
                                                  </a:solidFill>
                                                  <a:latin typeface="Cambria Math" charset="0"/>
                                                  <a:ea typeface="Times New Roman" charset="0"/>
                                                  <a:cs typeface="Times New Roman" charset="0"/>
                                                </a:rPr>
                                                <m:t>𝒖</m:t>
                                              </m:r>
                                              <m:d>
                                                <m:dPr>
                                                  <m:ctrlPr>
                                                    <a:rPr lang="en-US" sz="2400" i="1">
                                                      <a:solidFill>
                                                        <a:schemeClr val="bg1"/>
                                                      </a:solidFill>
                                                      <a:latin typeface="Cambria Math" charset="0"/>
                                                      <a:ea typeface="Times New Roman" charset="0"/>
                                                      <a:cs typeface="Times New Roman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400" i="1">
                                                      <a:solidFill>
                                                        <a:schemeClr val="bg1"/>
                                                      </a:solidFill>
                                                      <a:latin typeface="Cambria Math" charset="0"/>
                                                      <a:ea typeface="Times New Roman" charset="0"/>
                                                      <a:cs typeface="Times New Roman" charset="0"/>
                                                    </a:rPr>
                                                    <m:t>𝜏</m:t>
                                                  </m:r>
                                                </m:e>
                                              </m:d>
                                            </m:e>
                                            <m:sup>
                                              <m:r>
                                                <a:rPr lang="en-US" sz="2400" b="0" i="1">
                                                  <a:solidFill>
                                                    <a:schemeClr val="bg1"/>
                                                  </a:solidFill>
                                                  <a:latin typeface="Cambria Math" charset="0"/>
                                                  <a:ea typeface="Times New Roman" charset="0"/>
                                                  <a:cs typeface="Times New Roman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  <m:r>
                                            <a:rPr lang="en-US" sz="24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𝑑</m:t>
                                          </m:r>
                                          <m:r>
                                            <a:rPr lang="en-US" sz="24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𝜏</m:t>
                                          </m:r>
                                        </m:e>
                                      </m:eqArr>
                                    </m:e>
                                  </m:nary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𝑩</m:t>
                                      </m:r>
                                    </m:sub>
                                  </m:sSub>
                                  <m:r>
                                    <a:rPr lang="en-US" sz="2400" b="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 </m:t>
                                  </m:r>
                                  <m:d>
                                    <m:dPr>
                                      <m:ctrlPr>
                                        <a:rPr lang="en-US" sz="2400" b="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sz="2400" b="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=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sz="2400" b="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40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eqArr>
                            </m:e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𝑩</m:t>
                                  </m:r>
                                </m:sub>
                              </m:sSub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2400" b="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𝐶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chemeClr val="bg1"/>
                                          </a:solidFill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e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𝒖</m:t>
                              </m:r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≤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2400" b="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𝑚𝑎𝑥</m:t>
                                  </m:r>
                                </m:sub>
                              </m:sSub>
                            </m:e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b="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𝒙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400" b="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=</m:t>
                              </m:r>
                              <m:r>
                                <a:rPr lang="en-US" sz="2400" b="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𝒙</m:t>
                              </m:r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400" b="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+</m:t>
                              </m:r>
                              <m:r>
                                <a:rPr lang="en-US" sz="2400" b="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𝐵</m:t>
                              </m:r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𝒖</m:t>
                              </m:r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eqArr>
                        </m:e>
                      </m:func>
                    </m:oMath>
                  </m:oMathPara>
                </a14:m>
                <a:endParaRPr lang="en-US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7300" y="3505200"/>
                <a:ext cx="6705600" cy="261077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2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latin typeface="Times New Roman" charset="0"/>
                <a:ea typeface="Times New Roman" charset="0"/>
                <a:cs typeface="Times New Roman" charset="0"/>
              </a:rPr>
              <a:t>Conclusions / Lessons Learned</a:t>
            </a:r>
            <a:endParaRPr lang="en-US" dirty="0">
              <a:solidFill>
                <a:srgbClr val="FFFFFF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8563"/>
            <a:ext cx="8763000" cy="2078037"/>
          </a:xfrm>
        </p:spPr>
        <p:txBody>
          <a:bodyPr/>
          <a:lstStyle/>
          <a:p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Results are only as good as the model approximation. </a:t>
            </a:r>
          </a:p>
          <a:p>
            <a:r>
              <a:rPr lang="en-US" dirty="0">
                <a:latin typeface="Times New Roman" charset="0"/>
                <a:ea typeface="Times New Roman" charset="0"/>
                <a:cs typeface="Times New Roman" charset="0"/>
              </a:rPr>
              <a:t>Orbit approximations are only good for ~7 days. </a:t>
            </a:r>
          </a:p>
          <a:p>
            <a:r>
              <a:rPr lang="en-US" dirty="0">
                <a:latin typeface="Times New Roman" charset="0"/>
                <a:ea typeface="Times New Roman" charset="0"/>
                <a:cs typeface="Times New Roman" charset="0"/>
              </a:rPr>
              <a:t>Addition of perturbations yield quasi-periodic orbits.</a:t>
            </a:r>
          </a:p>
          <a:p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Apriori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>
                <a:latin typeface="Times New Roman" charset="0"/>
                <a:ea typeface="Times New Roman" charset="0"/>
                <a:cs typeface="Times New Roman" charset="0"/>
              </a:rPr>
              <a:t>information increases model 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fidelity.</a:t>
            </a:r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02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rPr>
              <a:t>Questions</a:t>
            </a:r>
            <a:endParaRPr lang="en-US" dirty="0">
              <a:solidFill>
                <a:srgbClr val="FFFFFF"/>
              </a:solidFill>
              <a:latin typeface="Times" charset="0"/>
              <a:ea typeface="Times" charset="0"/>
              <a:cs typeface="Time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05050" y="3581400"/>
            <a:ext cx="46101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Thank you for </a:t>
            </a:r>
            <a:r>
              <a:rPr lang="en-US" sz="2400" i="1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your attention. </a:t>
            </a:r>
            <a:endParaRPr lang="en-US" sz="2400" i="1" dirty="0" smtClean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88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latin typeface="Times New Roman" charset="0"/>
                <a:ea typeface="Times New Roman" charset="0"/>
                <a:cs typeface="Times New Roman" charset="0"/>
              </a:rPr>
              <a:t>References</a:t>
            </a:r>
            <a:endParaRPr lang="en-US" dirty="0">
              <a:solidFill>
                <a:srgbClr val="FFFFFF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[1] H. Khalil. </a:t>
            </a:r>
            <a:r>
              <a:rPr lang="en-US" sz="2000" i="1" dirty="0" smtClean="0">
                <a:latin typeface="Times New Roman" charset="0"/>
                <a:ea typeface="Times New Roman" charset="0"/>
                <a:cs typeface="Times New Roman" charset="0"/>
              </a:rPr>
              <a:t>Nonlinear Systems. 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Prentice Hall, New Jersey, USA, 3</a:t>
            </a:r>
            <a:r>
              <a:rPr lang="en-US" sz="2000" baseline="30000" dirty="0" smtClean="0">
                <a:latin typeface="Times New Roman" charset="0"/>
                <a:ea typeface="Times New Roman" charset="0"/>
                <a:cs typeface="Times New Roman" charset="0"/>
              </a:rPr>
              <a:t>rd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edition, 2001.</a:t>
            </a:r>
          </a:p>
          <a:p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[2] D.A.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Vallado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en-US" sz="2000" i="1" dirty="0" smtClean="0">
                <a:latin typeface="Times New Roman" charset="0"/>
                <a:ea typeface="Times New Roman" charset="0"/>
                <a:cs typeface="Times New Roman" charset="0"/>
              </a:rPr>
              <a:t>Fundamentals of </a:t>
            </a:r>
            <a:r>
              <a:rPr lang="en-US" sz="2000" i="1" dirty="0" err="1" smtClean="0">
                <a:latin typeface="Times New Roman" charset="0"/>
                <a:ea typeface="Times New Roman" charset="0"/>
                <a:cs typeface="Times New Roman" charset="0"/>
              </a:rPr>
              <a:t>Astrodynamics</a:t>
            </a:r>
            <a:r>
              <a:rPr lang="en-US" sz="2000" i="1" dirty="0" smtClean="0">
                <a:latin typeface="Times New Roman" charset="0"/>
                <a:ea typeface="Times New Roman" charset="0"/>
                <a:cs typeface="Times New Roman" charset="0"/>
              </a:rPr>
              <a:t> and Applications. 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Microcosm Press and Kluwer Academic Publishers, El Segundo, CA, USA, 2001.</a:t>
            </a:r>
          </a:p>
          <a:p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[3] H.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Schaub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and J.L.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Junkins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en-US" sz="2000" i="1" dirty="0" smtClean="0">
                <a:latin typeface="Times New Roman" charset="0"/>
                <a:ea typeface="Times New Roman" charset="0"/>
                <a:cs typeface="Times New Roman" charset="0"/>
              </a:rPr>
              <a:t>Analytical Mechanics of Space Systems.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AIAA Education Series. 2003.</a:t>
            </a:r>
            <a:endParaRPr lang="en-US" sz="2000" dirty="0"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[4]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Scheeres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, D.J. </a:t>
            </a:r>
            <a:r>
              <a:rPr lang="en-US" sz="2000" i="1" dirty="0" smtClean="0">
                <a:latin typeface="Times New Roman" charset="0"/>
                <a:ea typeface="Times New Roman" charset="0"/>
                <a:cs typeface="Times New Roman" charset="0"/>
              </a:rPr>
              <a:t>Dynamics of Asteroids close to 4179 </a:t>
            </a:r>
            <a:r>
              <a:rPr lang="en-US" sz="2000" i="1" dirty="0" err="1" smtClean="0">
                <a:latin typeface="Times New Roman" charset="0"/>
                <a:ea typeface="Times New Roman" charset="0"/>
                <a:cs typeface="Times New Roman" charset="0"/>
              </a:rPr>
              <a:t>Toutatis</a:t>
            </a:r>
            <a:r>
              <a:rPr lang="en-US" sz="2000" i="1" dirty="0" smtClean="0"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Icarus. Vol. 132, No. 1, p. 53 – 79, 1998.</a:t>
            </a:r>
          </a:p>
          <a:p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[5] R. Gaskell. </a:t>
            </a:r>
            <a:r>
              <a:rPr lang="en-US" sz="2000" i="1" dirty="0" smtClean="0">
                <a:latin typeface="Times New Roman" charset="0"/>
                <a:ea typeface="Times New Roman" charset="0"/>
                <a:cs typeface="Times New Roman" charset="0"/>
              </a:rPr>
              <a:t>Shape Models. 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  <a:hlinkClick r:id="rId2"/>
              </a:rPr>
              <a:t>http://sbn.psi.edu/pds/archive/shape.html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, 2004</a:t>
            </a:r>
          </a:p>
          <a:p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[6] 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Williams B.G., </a:t>
            </a:r>
            <a:r>
              <a:rPr lang="en-US" sz="2000" dirty="0" err="1">
                <a:latin typeface="Times New Roman" charset="0"/>
                <a:ea typeface="Times New Roman" charset="0"/>
                <a:cs typeface="Times New Roman" charset="0"/>
              </a:rPr>
              <a:t>Scheeres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, D.J., and J.K. Miller. </a:t>
            </a:r>
            <a:r>
              <a:rPr lang="en-US" sz="2000" i="1" dirty="0">
                <a:latin typeface="Times New Roman" charset="0"/>
                <a:ea typeface="Times New Roman" charset="0"/>
                <a:cs typeface="Times New Roman" charset="0"/>
              </a:rPr>
              <a:t>Evaluation of the dynamics environment of an asteroid: Applications to 433 Eros. 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Journal of Guidance, Control, and Dynamics. 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Vol. 23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No. 3, p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. 466 – 475, 2000.</a:t>
            </a:r>
          </a:p>
          <a:p>
            <a:endParaRPr lang="en-US" sz="2000" dirty="0" smtClean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2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Custom 4">
      <a:dk1>
        <a:srgbClr val="808080"/>
      </a:dk1>
      <a:lt1>
        <a:srgbClr val="000000"/>
      </a:lt1>
      <a:dk2>
        <a:srgbClr val="000000"/>
      </a:dk2>
      <a:lt2>
        <a:srgbClr val="EECD74"/>
      </a:lt2>
      <a:accent1>
        <a:srgbClr val="EEB211"/>
      </a:accent1>
      <a:accent2>
        <a:srgbClr val="002B54"/>
      </a:accent2>
      <a:accent3>
        <a:srgbClr val="AAAAAA"/>
      </a:accent3>
      <a:accent4>
        <a:srgbClr val="DADADA"/>
      </a:accent4>
      <a:accent5>
        <a:srgbClr val="F5D5AA"/>
      </a:accent5>
      <a:accent6>
        <a:srgbClr val="00264B"/>
      </a:accent6>
      <a:hlink>
        <a:srgbClr val="BC9B6A"/>
      </a:hlink>
      <a:folHlink>
        <a:srgbClr val="C5D6E7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FFFFFF"/>
        </a:dk1>
        <a:lt1>
          <a:srgbClr val="FFFFFF"/>
        </a:lt1>
        <a:dk2>
          <a:srgbClr val="BC9B6A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FFFFFF"/>
        </a:dk1>
        <a:lt1>
          <a:srgbClr val="FFFFFF"/>
        </a:lt1>
        <a:dk2>
          <a:srgbClr val="BC9B6A"/>
        </a:dk2>
        <a:lt2>
          <a:srgbClr val="808080"/>
        </a:lt2>
        <a:accent1>
          <a:srgbClr val="EEB211"/>
        </a:accent1>
        <a:accent2>
          <a:srgbClr val="002B54"/>
        </a:accent2>
        <a:accent3>
          <a:srgbClr val="FFFFFF"/>
        </a:accent3>
        <a:accent4>
          <a:srgbClr val="DADADA"/>
        </a:accent4>
        <a:accent5>
          <a:srgbClr val="F5D5AA"/>
        </a:accent5>
        <a:accent6>
          <a:srgbClr val="00264B"/>
        </a:accent6>
        <a:hlink>
          <a:srgbClr val="EEDFB5"/>
        </a:hlink>
        <a:folHlink>
          <a:srgbClr val="C5D6E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808080"/>
        </a:dk1>
        <a:lt1>
          <a:srgbClr val="FFFFFF"/>
        </a:lt1>
        <a:dk2>
          <a:srgbClr val="000000"/>
        </a:dk2>
        <a:lt2>
          <a:srgbClr val="BC9B6A"/>
        </a:lt2>
        <a:accent1>
          <a:srgbClr val="EEB211"/>
        </a:accent1>
        <a:accent2>
          <a:srgbClr val="002B54"/>
        </a:accent2>
        <a:accent3>
          <a:srgbClr val="AAAAAA"/>
        </a:accent3>
        <a:accent4>
          <a:srgbClr val="DADADA"/>
        </a:accent4>
        <a:accent5>
          <a:srgbClr val="F5D5AA"/>
        </a:accent5>
        <a:accent6>
          <a:srgbClr val="00264B"/>
        </a:accent6>
        <a:hlink>
          <a:srgbClr val="EEDFB5"/>
        </a:hlink>
        <a:folHlink>
          <a:srgbClr val="C5D6E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808080"/>
        </a:dk1>
        <a:lt1>
          <a:srgbClr val="FFFFFF"/>
        </a:lt1>
        <a:dk2>
          <a:srgbClr val="000000"/>
        </a:dk2>
        <a:lt2>
          <a:srgbClr val="EEDFB5"/>
        </a:lt2>
        <a:accent1>
          <a:srgbClr val="EEB211"/>
        </a:accent1>
        <a:accent2>
          <a:srgbClr val="002B54"/>
        </a:accent2>
        <a:accent3>
          <a:srgbClr val="AAAAAA"/>
        </a:accent3>
        <a:accent4>
          <a:srgbClr val="DADADA"/>
        </a:accent4>
        <a:accent5>
          <a:srgbClr val="F5D5AA"/>
        </a:accent5>
        <a:accent6>
          <a:srgbClr val="00264B"/>
        </a:accent6>
        <a:hlink>
          <a:srgbClr val="BC9B6A"/>
        </a:hlink>
        <a:folHlink>
          <a:srgbClr val="C5D6E7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2451</TotalTime>
  <Words>819</Words>
  <Application>Microsoft Macintosh PowerPoint</Application>
  <PresentationFormat>On-screen Show (4:3)</PresentationFormat>
  <Paragraphs>167</Paragraphs>
  <Slides>23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Calibri</vt:lpstr>
      <vt:lpstr>Cambria Math</vt:lpstr>
      <vt:lpstr>ＭＳ Ｐゴシック</vt:lpstr>
      <vt:lpstr>Times</vt:lpstr>
      <vt:lpstr>Times New Roman</vt:lpstr>
      <vt:lpstr>Arial</vt:lpstr>
      <vt:lpstr>Default Design</vt:lpstr>
      <vt:lpstr>Evaluation of stable periodic orbits about non-spherical objects</vt:lpstr>
      <vt:lpstr>Outline</vt:lpstr>
      <vt:lpstr>Introduction &amp; Motivation</vt:lpstr>
      <vt:lpstr>Background: Controls</vt:lpstr>
      <vt:lpstr>Background: Optimization</vt:lpstr>
      <vt:lpstr>Background: Optimization</vt:lpstr>
      <vt:lpstr>Methodology: Dynamic Environment Model</vt:lpstr>
      <vt:lpstr>Methodology: Dynamic Environment Model</vt:lpstr>
      <vt:lpstr>Methodology: Dynamic Environment Model</vt:lpstr>
      <vt:lpstr>Methodology: Gravitational Potential Field Model</vt:lpstr>
      <vt:lpstr>Methodology: Propagator Algorithm</vt:lpstr>
      <vt:lpstr>Methodology: Periodic Orbit Solvers</vt:lpstr>
      <vt:lpstr>Simulation and Results: 433 Eros</vt:lpstr>
      <vt:lpstr>Simulation and Results: Chaos</vt:lpstr>
      <vt:lpstr>Simulation and Results: Chaos</vt:lpstr>
      <vt:lpstr>Simulation and Results: Orbit Analysis</vt:lpstr>
      <vt:lpstr>Simulation and Results: Orbit Analysis</vt:lpstr>
      <vt:lpstr>Simulation and Results: Orbit Analysis</vt:lpstr>
      <vt:lpstr>Simulation and Results: Orbit Analysis</vt:lpstr>
      <vt:lpstr>Ongoing Efforts</vt:lpstr>
      <vt:lpstr>Conclusions / Lessons Learned</vt:lpstr>
      <vt:lpstr>Questions</vt:lpstr>
      <vt:lpstr>References</vt:lpstr>
    </vt:vector>
  </TitlesOfParts>
  <Company>Susan Thesing Graphic Design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 Presentation Title</dc:title>
  <dc:creator>Georgia Tech</dc:creator>
  <cp:lastModifiedBy>Swenson, Jason C</cp:lastModifiedBy>
  <cp:revision>200</cp:revision>
  <dcterms:created xsi:type="dcterms:W3CDTF">2007-11-12T20:44:08Z</dcterms:created>
  <dcterms:modified xsi:type="dcterms:W3CDTF">2016-04-16T22:29:01Z</dcterms:modified>
</cp:coreProperties>
</file>