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28" r:id="rId2"/>
    <p:sldId id="430" r:id="rId3"/>
    <p:sldId id="431" r:id="rId4"/>
    <p:sldId id="429" r:id="rId5"/>
    <p:sldId id="442" r:id="rId6"/>
    <p:sldId id="432" r:id="rId7"/>
    <p:sldId id="441" r:id="rId8"/>
    <p:sldId id="434" r:id="rId9"/>
    <p:sldId id="435" r:id="rId10"/>
    <p:sldId id="437" r:id="rId11"/>
    <p:sldId id="439" r:id="rId12"/>
    <p:sldId id="436" r:id="rId13"/>
    <p:sldId id="43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m, Hongman (312C)" initials="KH(" lastIdx="2" clrIdx="0"/>
  <p:cmAuthor id="1" name="Joseph Lazio" initials="JL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FF"/>
    <a:srgbClr val="BA0C2F"/>
    <a:srgbClr val="535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34" autoAdjust="0"/>
    <p:restoredTop sz="99388" autoAdjust="0"/>
  </p:normalViewPr>
  <p:slideViewPr>
    <p:cSldViewPr snapToGrid="0" snapToObjects="1">
      <p:cViewPr>
        <p:scale>
          <a:sx n="105" d="100"/>
          <a:sy n="105" d="100"/>
        </p:scale>
        <p:origin x="-560" y="-272"/>
      </p:cViewPr>
      <p:guideLst>
        <p:guide orient="horz" pos="4034"/>
        <p:guide orient="horz" pos="2219"/>
        <p:guide orient="horz" pos="14"/>
        <p:guide pos="5759"/>
        <p:guide pos="28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F2216-3C6C-5242-8DB2-4752D4FEC615}" type="datetimeFigureOut">
              <a:rPr lang="en-US" smtClean="0">
                <a:latin typeface="Arial"/>
              </a:rPr>
              <a:pPr/>
              <a:t>4/25/16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E00F2-CC6B-3345-A584-44341337AE23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54263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2CD6293C-6F3F-374D-A003-D3E152FC3744}" type="datetimeFigureOut">
              <a:rPr lang="en-US" smtClean="0"/>
              <a:pPr/>
              <a:t>4/25/16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D389288A-BD78-EC48-81B6-C08E556E16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760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Capture possible design choices</a:t>
            </a:r>
          </a:p>
          <a:p>
            <a:r>
              <a:rPr lang="en-US" dirty="0" smtClean="0"/>
              <a:t>* Basic idea: construct a language for constellation</a:t>
            </a:r>
            <a:r>
              <a:rPr lang="en-US" baseline="0" dirty="0" smtClean="0"/>
              <a:t> missions: valid utterances of this language represent point designs (specification only - whether they are good or not depends on further analysis)</a:t>
            </a:r>
            <a:endParaRPr lang="en-US" dirty="0" smtClean="0"/>
          </a:p>
          <a:p>
            <a:r>
              <a:rPr lang="en-US" dirty="0" smtClean="0"/>
              <a:t>* Think of it as specifying the set of all possible</a:t>
            </a:r>
            <a:r>
              <a:rPr lang="en-US" baseline="0" dirty="0" smtClean="0"/>
              <a:t> point designs</a:t>
            </a:r>
            <a:endParaRPr lang="en-US" dirty="0" smtClean="0"/>
          </a:p>
          <a:p>
            <a:r>
              <a:rPr lang="en-US" dirty="0" smtClean="0"/>
              <a:t>* </a:t>
            </a:r>
            <a:r>
              <a:rPr lang="en-US" dirty="0" err="1" smtClean="0"/>
              <a:t>Comm</a:t>
            </a:r>
            <a:r>
              <a:rPr lang="en-US" baseline="0" dirty="0" smtClean="0"/>
              <a:t> knowledge: Clare (mostly topological constraints); operations: </a:t>
            </a:r>
            <a:r>
              <a:rPr lang="en-US" baseline="0" dirty="0" err="1" smtClean="0"/>
              <a:t>Chien</a:t>
            </a:r>
            <a:r>
              <a:rPr lang="en-US" baseline="0" dirty="0" smtClean="0"/>
              <a:t> (mostly state machines with transitions, activities)</a:t>
            </a:r>
            <a:endParaRPr lang="en-US" dirty="0" smtClean="0"/>
          </a:p>
          <a:p>
            <a:r>
              <a:rPr lang="en-US" dirty="0" smtClean="0"/>
              <a:t>* Why </a:t>
            </a:r>
            <a:r>
              <a:rPr lang="en-US" dirty="0" err="1" smtClean="0"/>
              <a:t>SysML+OCL</a:t>
            </a:r>
            <a:r>
              <a:rPr lang="en-US" dirty="0" smtClean="0"/>
              <a:t>?</a:t>
            </a:r>
            <a:r>
              <a:rPr lang="en-US" baseline="0" dirty="0" smtClean="0"/>
              <a:t> Want to capture structure, function, behavior, requirements -&gt; all aspects of </a:t>
            </a:r>
            <a:r>
              <a:rPr lang="en-US" baseline="0" dirty="0" err="1" smtClean="0"/>
              <a:t>SysML</a:t>
            </a:r>
            <a:r>
              <a:rPr lang="en-US" baseline="0" dirty="0" smtClean="0"/>
              <a:t>. Addition of OCL allows us to further restrict the set of valid point designs</a:t>
            </a:r>
            <a:endParaRPr lang="en-US" dirty="0" smtClean="0"/>
          </a:p>
          <a:p>
            <a:r>
              <a:rPr lang="en-US" dirty="0" smtClean="0"/>
              <a:t>* Knowledge for this captured based on a “</a:t>
            </a:r>
            <a:r>
              <a:rPr lang="en-US" dirty="0" err="1" smtClean="0"/>
              <a:t>strawman</a:t>
            </a:r>
            <a:r>
              <a:rPr lang="en-US" baseline="0" dirty="0" smtClean="0"/>
              <a:t> architecture” -&gt; what are the interesting aspects to focus on, where are the hidden challenges?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523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NASA_Trio_LightBkg_CMYK_082814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692" y="2121668"/>
            <a:ext cx="2942872" cy="552384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6213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0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Presentation Title</a:t>
            </a:r>
            <a:endParaRPr lang="en-US" dirty="0"/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1217330" y="3392823"/>
            <a:ext cx="7498993" cy="35468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1217330" y="4043798"/>
            <a:ext cx="7498993" cy="27516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Name(s) of Presenter(s) or Author(s)</a:t>
            </a:r>
            <a:endParaRPr lang="en-US" dirty="0"/>
          </a:p>
        </p:txBody>
      </p:sp>
      <p:sp>
        <p:nvSpPr>
          <p:cNvPr id="12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1217330" y="4318968"/>
            <a:ext cx="7498993" cy="2807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Directorate, Division or Group Name</a:t>
            </a:r>
            <a:endParaRPr lang="en-US" dirty="0"/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21" hasCustomPrompt="1"/>
          </p:nvPr>
        </p:nvSpPr>
        <p:spPr>
          <a:xfrm>
            <a:off x="1217330" y="4611772"/>
            <a:ext cx="7498993" cy="30695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7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110181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endParaRPr lang="en-US" dirty="0" smtClean="0"/>
          </a:p>
          <a:p>
            <a:r>
              <a:rPr lang="en-US" dirty="0" smtClean="0"/>
              <a:t>\</a:t>
            </a:r>
          </a:p>
          <a:p>
            <a:r>
              <a:rPr lang="en-US" dirty="0" smtClean="0"/>
              <a:t>Click Icon to Add Picture</a:t>
            </a:r>
          </a:p>
        </p:txBody>
      </p:sp>
      <p:pic>
        <p:nvPicPr>
          <p:cNvPr id="5" name="Picture 4" descr="NASA_Trio_LightBkg_CMYK_082814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83" y="5882066"/>
            <a:ext cx="2942872" cy="552384"/>
          </a:xfrm>
          <a:prstGeom prst="rect">
            <a:avLst/>
          </a:prstGeom>
        </p:spPr>
      </p:pic>
      <p:sp>
        <p:nvSpPr>
          <p:cNvPr id="7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304986" y="4353272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sz="2800" b="0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Presentation Title</a:t>
            </a:r>
            <a:endParaRPr lang="en-US" dirty="0"/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1316103" y="4831944"/>
            <a:ext cx="7498993" cy="35468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1316103" y="5482919"/>
            <a:ext cx="7498993" cy="27516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Name(s) of Presenter(s) or Author(s)</a:t>
            </a:r>
            <a:endParaRPr lang="en-US" dirty="0"/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1316103" y="5758089"/>
            <a:ext cx="7498993" cy="2807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Directorate, Division or Group Name</a:t>
            </a:r>
            <a:endParaRPr lang="en-US" dirty="0"/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21" hasCustomPrompt="1"/>
          </p:nvPr>
        </p:nvSpPr>
        <p:spPr>
          <a:xfrm>
            <a:off x="1316103" y="6050893"/>
            <a:ext cx="7498993" cy="30695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SA_Trio_LightBkg_CMYK_082814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9503" y="3031067"/>
            <a:ext cx="39243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1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Chapter Divider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56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11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11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336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457200" y="1476963"/>
            <a:ext cx="8248650" cy="481588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94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678362" y="1476963"/>
            <a:ext cx="4008438" cy="481588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>
          <a:xfrm>
            <a:off x="454025" y="1476375"/>
            <a:ext cx="4023901" cy="481647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3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476374"/>
            <a:ext cx="9144000" cy="481647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endParaRPr lang="en-US" dirty="0" smtClean="0"/>
          </a:p>
          <a:p>
            <a:r>
              <a:rPr lang="en-US" dirty="0" smtClean="0"/>
              <a:t>\</a:t>
            </a:r>
          </a:p>
          <a:p>
            <a:r>
              <a:rPr lang="en-US" dirty="0" smtClean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9355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5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>
          <a:xfrm>
            <a:off x="457199" y="6492875"/>
            <a:ext cx="13763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8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A799D-9B04-B241-9522-A2736B6ABC0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11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9" r:id="rId2"/>
    <p:sldLayoutId id="2147483696" r:id="rId3"/>
    <p:sldLayoutId id="2147483697" r:id="rId4"/>
    <p:sldLayoutId id="2147483655" r:id="rId5"/>
    <p:sldLayoutId id="2147483700" r:id="rId6"/>
    <p:sldLayoutId id="2147483658" r:id="rId7"/>
    <p:sldLayoutId id="2147483649" r:id="rId8"/>
    <p:sldLayoutId id="2147483651" r:id="rId9"/>
    <p:sldLayoutId id="2147483698" r:id="rId10"/>
    <p:sldLayoutId id="2147483701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6" Type="http://schemas.openxmlformats.org/officeDocument/2006/relationships/image" Target="../media/image16.emf"/><Relationship Id="rId7" Type="http://schemas.openxmlformats.org/officeDocument/2006/relationships/image" Target="../media/image17.emf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image" Target="../media/image18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KISS_ConstellationRadioTS_05.jpe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5" r="-142"/>
          <a:stretch/>
        </p:blipFill>
        <p:spPr>
          <a:xfrm>
            <a:off x="1366765" y="0"/>
            <a:ext cx="6341244" cy="4353272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strike="sngStrike" dirty="0" err="1" smtClean="0"/>
              <a:t>Cubesats</a:t>
            </a:r>
            <a:r>
              <a:rPr lang="en-US" dirty="0" smtClean="0"/>
              <a:t> </a:t>
            </a:r>
            <a:r>
              <a:rPr lang="en-US" dirty="0" err="1" smtClean="0"/>
              <a:t>SmallSats</a:t>
            </a:r>
            <a:endParaRPr lang="en-US" strike="sngStrik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T. Joseph W. Lazio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068286" y="5358190"/>
            <a:ext cx="6746810" cy="556381"/>
          </a:xfrm>
        </p:spPr>
        <p:txBody>
          <a:bodyPr anchor="ctr"/>
          <a:lstStyle/>
          <a:p>
            <a:r>
              <a:rPr lang="en-US" dirty="0" smtClean="0"/>
              <a:t>J. </a:t>
            </a:r>
            <a:r>
              <a:rPr lang="en-US" dirty="0"/>
              <a:t>Castillo-</a:t>
            </a:r>
            <a:r>
              <a:rPr lang="en-US" dirty="0" err="1"/>
              <a:t>Rogez</a:t>
            </a:r>
            <a:r>
              <a:rPr lang="en-US" dirty="0"/>
              <a:t>, </a:t>
            </a:r>
            <a:r>
              <a:rPr lang="en-US" dirty="0" smtClean="0"/>
              <a:t>K. </a:t>
            </a:r>
            <a:r>
              <a:rPr lang="en-US" dirty="0" err="1" smtClean="0"/>
              <a:t>Belov</a:t>
            </a:r>
            <a:r>
              <a:rPr lang="en-US" dirty="0" smtClean="0"/>
              <a:t>, S. </a:t>
            </a:r>
            <a:r>
              <a:rPr lang="en-US" dirty="0" err="1"/>
              <a:t>Broschart</a:t>
            </a:r>
            <a:r>
              <a:rPr lang="en-US" dirty="0" smtClean="0"/>
              <a:t>, N. </a:t>
            </a:r>
            <a:r>
              <a:rPr lang="en-US" dirty="0" err="1" smtClean="0"/>
              <a:t>Chahat</a:t>
            </a:r>
            <a:r>
              <a:rPr lang="en-US" dirty="0" smtClean="0"/>
              <a:t>, S. </a:t>
            </a:r>
            <a:r>
              <a:rPr lang="en-US" dirty="0" err="1" smtClean="0"/>
              <a:t>Chien</a:t>
            </a:r>
            <a:r>
              <a:rPr lang="en-US" dirty="0"/>
              <a:t>, </a:t>
            </a:r>
            <a:r>
              <a:rPr lang="en-US" dirty="0" smtClean="0"/>
              <a:t>L. Clare</a:t>
            </a:r>
            <a:r>
              <a:rPr lang="en-US" dirty="0"/>
              <a:t>, </a:t>
            </a:r>
            <a:r>
              <a:rPr lang="en-US" dirty="0" smtClean="0"/>
              <a:t>C. Duncan, J. Sauder, T. </a:t>
            </a:r>
            <a:r>
              <a:rPr lang="en-US" dirty="0" err="1" smtClean="0"/>
              <a:t>Sweetser</a:t>
            </a:r>
            <a:r>
              <a:rPr lang="en-US" dirty="0" smtClean="0"/>
              <a:t>, M. Thomson, &amp; Jay Wyatt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4540250" y="6050893"/>
            <a:ext cx="4274846" cy="306959"/>
          </a:xfrm>
        </p:spPr>
        <p:txBody>
          <a:bodyPr/>
          <a:lstStyle/>
          <a:p>
            <a:r>
              <a:rPr lang="en-US" sz="1400" dirty="0"/>
              <a:t>Interplanetary Small Satellite Conference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7059615" y="6583224"/>
            <a:ext cx="20772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 © 2016. All rights reserved</a:t>
            </a:r>
            <a:r>
              <a:rPr lang="en-US" sz="1200" dirty="0" smtClean="0"/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98283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54026" y="454025"/>
            <a:ext cx="3907526" cy="961118"/>
          </a:xfrm>
        </p:spPr>
        <p:txBody>
          <a:bodyPr/>
          <a:lstStyle/>
          <a:p>
            <a:r>
              <a:rPr lang="en-US" dirty="0" smtClean="0"/>
              <a:t>Terrestrial Constellations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505505" y="254045"/>
            <a:ext cx="4553829" cy="3053276"/>
            <a:chOff x="4553885" y="1560305"/>
            <a:chExt cx="4553829" cy="3053276"/>
          </a:xfrm>
        </p:grpSpPr>
        <p:pic>
          <p:nvPicPr>
            <p:cNvPr id="9" name="Picture 8" descr="LWA-OVRO-dayshot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3885" y="1560305"/>
              <a:ext cx="4553829" cy="303588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553885" y="4244249"/>
              <a:ext cx="455382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/>
                <a:t>Radio astronomy arrays</a:t>
              </a:r>
              <a:endParaRPr lang="en-US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50335" y="1681234"/>
            <a:ext cx="3658799" cy="3632738"/>
            <a:chOff x="211675" y="1451429"/>
            <a:chExt cx="3658799" cy="363273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675" y="1451429"/>
              <a:ext cx="3658799" cy="319535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11675" y="4199265"/>
              <a:ext cx="3658799" cy="88490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b="1" dirty="0" smtClean="0"/>
                <a:t>GPS radio occultation constellations</a:t>
              </a:r>
            </a:p>
            <a:p>
              <a:pPr algn="ctr"/>
              <a:r>
                <a:rPr lang="en-US" sz="1600" b="1" dirty="0" smtClean="0">
                  <a:solidFill>
                    <a:schemeClr val="bg2"/>
                  </a:solidFill>
                </a:rPr>
                <a:t>(Image credit: Orbital Sciences Corp.)</a:t>
              </a:r>
              <a:endParaRPr lang="en-US" sz="160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65523" y="3493509"/>
            <a:ext cx="4330081" cy="2895693"/>
            <a:chOff x="4765523" y="3493509"/>
            <a:chExt cx="4330081" cy="289569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5523" y="3493509"/>
              <a:ext cx="4330081" cy="288672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4765523" y="6019870"/>
              <a:ext cx="433008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/>
                <a:t>LOCUST </a:t>
              </a:r>
              <a:r>
                <a:rPr lang="en-US" sz="1600" b="1" dirty="0" smtClean="0">
                  <a:solidFill>
                    <a:srgbClr val="75787B"/>
                  </a:solidFill>
                </a:rPr>
                <a:t>(Image credit: U.S. Navy)</a:t>
              </a:r>
              <a:endParaRPr lang="en-US" sz="1600" b="1" dirty="0">
                <a:solidFill>
                  <a:srgbClr val="75787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2371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Raison d’être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Constellations </a:t>
            </a:r>
            <a:endParaRPr lang="en-US" dirty="0"/>
          </a:p>
        </p:txBody>
      </p:sp>
      <p:pic>
        <p:nvPicPr>
          <p:cNvPr id="9" name="Picture 8" descr="LWA-OVRO-daysho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505" y="435470"/>
            <a:ext cx="4553829" cy="30358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15" y="1681234"/>
            <a:ext cx="4227277" cy="36918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668" y="3493509"/>
            <a:ext cx="4330081" cy="288672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57200" y="1476963"/>
            <a:ext cx="8248650" cy="3990085"/>
          </a:xfrm>
          <a:solidFill>
            <a:schemeClr val="bg1">
              <a:alpha val="85000"/>
            </a:schemeClr>
          </a:solidFill>
        </p:spPr>
        <p:txBody>
          <a:bodyPr anchor="ctr"/>
          <a:lstStyle/>
          <a:p>
            <a:pPr marL="230188" indent="-230188"/>
            <a:r>
              <a:rPr lang="en-US" sz="2800" b="1" dirty="0" smtClean="0"/>
              <a:t>Track dynamics of distributed, evolving systems</a:t>
            </a:r>
          </a:p>
          <a:p>
            <a:pPr marL="230188" indent="-230188"/>
            <a:r>
              <a:rPr lang="en-US" sz="2800" b="1" dirty="0" smtClean="0"/>
              <a:t>Single sensor implausible</a:t>
            </a:r>
          </a:p>
          <a:p>
            <a:pPr marL="230188" indent="-230188"/>
            <a:r>
              <a:rPr lang="en-US" sz="2800" b="1" dirty="0" smtClean="0"/>
              <a:t>Redundancy and/or resistance to failure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32846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An Incomplete List …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Planetary and Space Science Constellations</a:t>
            </a:r>
            <a:endParaRPr lang="en-US" dirty="0"/>
          </a:p>
        </p:txBody>
      </p:sp>
      <p:pic>
        <p:nvPicPr>
          <p:cNvPr id="2" name="Picture 1" descr="KISS_ConstellationRadioTS_05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5048" y="3392237"/>
            <a:ext cx="4375220" cy="3018218"/>
          </a:xfrm>
          <a:prstGeom prst="rect">
            <a:avLst/>
          </a:prstGeom>
        </p:spPr>
      </p:pic>
      <p:pic>
        <p:nvPicPr>
          <p:cNvPr id="4" name="Picture 3" descr="Screen Shot 2016-04-06 at 9.40.37 P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2" y="1390961"/>
            <a:ext cx="6011333" cy="1439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711" y="2902814"/>
            <a:ext cx="3305069" cy="2639963"/>
          </a:xfrm>
          <a:prstGeom prst="rect">
            <a:avLst/>
          </a:prstGeom>
        </p:spPr>
      </p:pic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</p:spPr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</p:spPr>
        <p:txBody>
          <a:bodyPr/>
          <a:lstStyle/>
          <a:p>
            <a:fld id="{1BB0B505-5A34-8746-A5A9-793D5E51FFC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5470" y="2443233"/>
            <a:ext cx="919197" cy="433002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ARTEMIS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712" y="5588013"/>
            <a:ext cx="4201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/>
            <a:r>
              <a:rPr lang="en-US" sz="1600" b="1" dirty="0" smtClean="0"/>
              <a:t>cf. </a:t>
            </a:r>
            <a:r>
              <a:rPr lang="en-US" sz="1600" b="1" i="1" dirty="0" smtClean="0"/>
              <a:t>lunar laser </a:t>
            </a:r>
            <a:r>
              <a:rPr lang="en-US" sz="1600" b="1" i="1" dirty="0" err="1" smtClean="0"/>
              <a:t>retroreflectors</a:t>
            </a:r>
            <a:r>
              <a:rPr lang="en-US" sz="1600" b="1" dirty="0" smtClean="0"/>
              <a:t>, Lunar Geophysical Network, Mars Geophysical Network</a:t>
            </a:r>
            <a:endParaRPr lang="en-US" sz="1600" b="1" dirty="0"/>
          </a:p>
        </p:txBody>
      </p:sp>
      <p:pic>
        <p:nvPicPr>
          <p:cNvPr id="3" name="Picture 2" descr="ALFA_AstrophysicsLowFrequencyArray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702" y="1266499"/>
            <a:ext cx="2120566" cy="212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31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Sensor Web Architectures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Planetary and Space Science Constellations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</p:spPr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</p:spPr>
        <p:txBody>
          <a:bodyPr/>
          <a:lstStyle/>
          <a:p>
            <a:fld id="{1BB0B505-5A34-8746-A5A9-793D5E51FFCB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382195"/>
              </p:ext>
            </p:extLst>
          </p:nvPr>
        </p:nvGraphicFramePr>
        <p:xfrm>
          <a:off x="454026" y="1397000"/>
          <a:ext cx="8000546" cy="4698999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3525307"/>
                <a:gridCol w="4475239"/>
              </a:tblGrid>
              <a:tr h="1566333">
                <a:tc>
                  <a:txBody>
                    <a:bodyPr/>
                    <a:lstStyle/>
                    <a:p>
                      <a:pPr algn="r"/>
                      <a:r>
                        <a:rPr lang="en-US" sz="2000" dirty="0" err="1" smtClean="0"/>
                        <a:t>Pixelization</a:t>
                      </a:r>
                      <a:r>
                        <a:rPr lang="en-US" sz="2000" dirty="0" smtClean="0"/>
                        <a:t>/</a:t>
                      </a:r>
                      <a:r>
                        <a:rPr lang="en-US" sz="2000" dirty="0" err="1" smtClean="0"/>
                        <a:t>Voxellation</a:t>
                      </a:r>
                      <a:r>
                        <a:rPr lang="en-US" sz="2000" dirty="0" smtClean="0"/>
                        <a:t> 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66333">
                <a:tc>
                  <a:txBody>
                    <a:bodyPr/>
                    <a:lstStyle/>
                    <a:p>
                      <a:pPr algn="r"/>
                      <a:r>
                        <a:rPr lang="en-US" sz="2000" dirty="0" err="1" smtClean="0"/>
                        <a:t>Beamforming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66333"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Tomography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(seismic networks)</a:t>
                      </a:r>
                      <a:endParaRPr lang="en-US" b="1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4051905" y="1499816"/>
            <a:ext cx="4233290" cy="1277595"/>
            <a:chOff x="1266320" y="1390961"/>
            <a:chExt cx="4769205" cy="1439333"/>
          </a:xfrm>
        </p:grpSpPr>
        <p:pic>
          <p:nvPicPr>
            <p:cNvPr id="4" name="Picture 3" descr="Screen Shot 2016-04-06 at 9.40.37 PM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663"/>
            <a:stretch/>
          </p:blipFill>
          <p:spPr>
            <a:xfrm>
              <a:off x="1266320" y="1390961"/>
              <a:ext cx="4769205" cy="143933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43134" y="2334221"/>
              <a:ext cx="1103402" cy="433003"/>
            </a:xfrm>
            <a:prstGeom prst="rect">
              <a:avLst/>
            </a:prstGeom>
            <a:noFill/>
          </p:spPr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THEMIS / ARTEMIS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1" descr="KISS_ConstellationRadioTS_0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202" y="2985143"/>
            <a:ext cx="2177131" cy="15018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134" y="4627710"/>
            <a:ext cx="1777997" cy="155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42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In no priority order …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Technical Challenges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 anchor="ctr"/>
          <a:lstStyle/>
          <a:p>
            <a:r>
              <a:rPr lang="en-US" sz="2400" b="1" dirty="0" smtClean="0"/>
              <a:t>Communication</a:t>
            </a:r>
          </a:p>
          <a:p>
            <a:r>
              <a:rPr lang="en-US" sz="2400" b="1" dirty="0" smtClean="0"/>
              <a:t>Guidance, navigation, and control</a:t>
            </a:r>
          </a:p>
          <a:p>
            <a:r>
              <a:rPr lang="en-US" sz="2400" b="1" dirty="0" smtClean="0"/>
              <a:t>Miniaturization and robustness of components</a:t>
            </a:r>
          </a:p>
          <a:p>
            <a:r>
              <a:rPr lang="en-US" sz="2400" b="1" dirty="0" smtClean="0"/>
              <a:t>Propulsion </a:t>
            </a:r>
          </a:p>
          <a:p>
            <a:r>
              <a:rPr lang="en-US" sz="2400" b="1" dirty="0" smtClean="0"/>
              <a:t>Thermal control</a:t>
            </a:r>
          </a:p>
          <a:p>
            <a:r>
              <a:rPr lang="en-US" sz="2400" b="1" dirty="0" smtClean="0"/>
              <a:t>Data storage</a:t>
            </a:r>
          </a:p>
          <a:p>
            <a:r>
              <a:rPr lang="en-US" sz="2400" b="1" dirty="0" smtClean="0"/>
              <a:t>Optimization of design</a:t>
            </a:r>
          </a:p>
          <a:p>
            <a:r>
              <a:rPr lang="en-US" sz="2400" b="1" dirty="0" smtClean="0"/>
              <a:t>Mission operations</a:t>
            </a:r>
          </a:p>
          <a:p>
            <a:r>
              <a:rPr lang="en-US" sz="2400" b="1" dirty="0" smtClean="0"/>
              <a:t>…</a:t>
            </a:r>
          </a:p>
          <a:p>
            <a:pPr>
              <a:spcBef>
                <a:spcPts val="1224"/>
              </a:spcBef>
              <a:buClr>
                <a:schemeClr val="accent2"/>
              </a:buClr>
              <a:buFont typeface="Wingdings" charset="2"/>
              <a:buChar char="Ø"/>
            </a:pPr>
            <a:r>
              <a:rPr lang="en-US" sz="2400" b="1" dirty="0" err="1" smtClean="0"/>
              <a:t>Smallsats</a:t>
            </a:r>
            <a:r>
              <a:rPr lang="en-US" sz="2400" b="1" dirty="0" smtClean="0"/>
              <a:t> have potential to be mission enabling!</a:t>
            </a:r>
          </a:p>
        </p:txBody>
      </p:sp>
    </p:spTree>
    <p:extLst>
      <p:ext uri="{BB962C8B-B14F-4D97-AF65-F5344CB8AC3E}">
        <p14:creationId xmlns:p14="http://schemas.microsoft.com/office/powerpoint/2010/main" val="31206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In no priority order …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Technical Challenges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 anchor="ctr"/>
          <a:lstStyle/>
          <a:p>
            <a:r>
              <a:rPr lang="en-US" sz="2400" b="1" dirty="0" smtClean="0">
                <a:solidFill>
                  <a:srgbClr val="BA0C2F"/>
                </a:solidFill>
              </a:rPr>
              <a:t>Communication</a:t>
            </a:r>
          </a:p>
          <a:p>
            <a:r>
              <a:rPr lang="en-US" sz="2400" b="1" dirty="0" smtClean="0"/>
              <a:t>Guidance, </a:t>
            </a:r>
            <a:r>
              <a:rPr lang="en-US" sz="2400" b="1" dirty="0" smtClean="0">
                <a:solidFill>
                  <a:srgbClr val="BA0C2F"/>
                </a:solidFill>
              </a:rPr>
              <a:t>navigation</a:t>
            </a:r>
            <a:r>
              <a:rPr lang="en-US" sz="2400" b="1" dirty="0" smtClean="0"/>
              <a:t>, and control</a:t>
            </a:r>
          </a:p>
          <a:p>
            <a:r>
              <a:rPr lang="en-US" sz="2400" b="1" dirty="0" smtClean="0"/>
              <a:t>Miniaturization and robustness of components</a:t>
            </a:r>
          </a:p>
          <a:p>
            <a:r>
              <a:rPr lang="en-US" sz="2400" b="1" dirty="0" smtClean="0"/>
              <a:t>Propulsion </a:t>
            </a:r>
          </a:p>
          <a:p>
            <a:r>
              <a:rPr lang="en-US" sz="2400" b="1" dirty="0" smtClean="0"/>
              <a:t>Thermal control</a:t>
            </a:r>
          </a:p>
          <a:p>
            <a:r>
              <a:rPr lang="en-US" sz="2400" b="1" dirty="0" smtClean="0">
                <a:solidFill>
                  <a:srgbClr val="BA0C2F"/>
                </a:solidFill>
              </a:rPr>
              <a:t>Data storage</a:t>
            </a:r>
          </a:p>
          <a:p>
            <a:r>
              <a:rPr lang="en-US" sz="2400" b="1" dirty="0" smtClean="0">
                <a:solidFill>
                  <a:srgbClr val="BA0C2F"/>
                </a:solidFill>
              </a:rPr>
              <a:t>Optimization of design</a:t>
            </a:r>
          </a:p>
          <a:p>
            <a:r>
              <a:rPr lang="en-US" sz="2400" b="1" dirty="0" smtClean="0"/>
              <a:t>Mission operations</a:t>
            </a:r>
          </a:p>
          <a:p>
            <a:r>
              <a:rPr lang="en-US" sz="2400" b="1" dirty="0" smtClean="0"/>
              <a:t>…</a:t>
            </a:r>
          </a:p>
          <a:p>
            <a:pPr>
              <a:spcBef>
                <a:spcPts val="1224"/>
              </a:spcBef>
              <a:buClr>
                <a:schemeClr val="accent2"/>
              </a:buClr>
              <a:buFont typeface="Wingdings" charset="2"/>
              <a:buChar char="Ø"/>
            </a:pPr>
            <a:r>
              <a:rPr lang="en-US" sz="2400" b="1" dirty="0" err="1" smtClean="0"/>
              <a:t>Smallsats</a:t>
            </a:r>
            <a:r>
              <a:rPr lang="en-US" sz="2400" b="1" dirty="0" smtClean="0"/>
              <a:t> have potential to be mission enabling!</a:t>
            </a:r>
          </a:p>
        </p:txBody>
      </p:sp>
    </p:spTree>
    <p:extLst>
      <p:ext uri="{BB962C8B-B14F-4D97-AF65-F5344CB8AC3E}">
        <p14:creationId xmlns:p14="http://schemas.microsoft.com/office/powerpoint/2010/main" val="149603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… and Navigation!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Communication Technologies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548114" y="1449160"/>
            <a:ext cx="4157735" cy="1163405"/>
          </a:xfrm>
        </p:spPr>
        <p:txBody>
          <a:bodyPr anchor="t"/>
          <a:lstStyle/>
          <a:p>
            <a:pPr marL="0" indent="0" algn="ctr">
              <a:buNone/>
            </a:pPr>
            <a:r>
              <a:rPr lang="en-US" sz="2400" b="1" dirty="0" smtClean="0"/>
              <a:t>Iris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000" b="1" dirty="0" smtClean="0"/>
              <a:t>DSN-compatible FPGA Transponder for </a:t>
            </a:r>
            <a:r>
              <a:rPr lang="en-US" sz="2000" b="1" dirty="0" err="1" smtClean="0"/>
              <a:t>cubesats</a:t>
            </a:r>
            <a:endParaRPr lang="en-US" sz="2000" b="1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114" y="2612593"/>
            <a:ext cx="4148848" cy="2733503"/>
          </a:xfrm>
          <a:prstGeom prst="rect">
            <a:avLst/>
          </a:prstGeom>
        </p:spPr>
      </p:pic>
      <p:sp>
        <p:nvSpPr>
          <p:cNvPr id="1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800" dirty="0" smtClean="0">
                <a:solidFill>
                  <a:schemeClr val="bg2"/>
                </a:solidFill>
              </a:rPr>
              <a:t>Constellations of </a:t>
            </a:r>
            <a:r>
              <a:rPr lang="en-US" sz="800" dirty="0" err="1" smtClean="0">
                <a:solidFill>
                  <a:schemeClr val="bg2"/>
                </a:solidFill>
              </a:rPr>
              <a:t>Cubesats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anchor="ctr"/>
          <a:lstStyle/>
          <a:p>
            <a:pPr algn="r"/>
            <a:fld id="{1BB0B505-5A34-8746-A5A9-793D5E51FFCB}" type="slidenum">
              <a:rPr lang="en-US" sz="800" smtClean="0">
                <a:solidFill>
                  <a:srgbClr val="75787B"/>
                </a:solidFill>
              </a:rPr>
              <a:pPr algn="r"/>
              <a:t>8</a:t>
            </a:fld>
            <a:endParaRPr lang="en-US" sz="800" dirty="0">
              <a:solidFill>
                <a:srgbClr val="75787B"/>
              </a:solidFill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133046" y="1449160"/>
            <a:ext cx="4385195" cy="1163434"/>
          </a:xfrm>
          <a:prstGeom prst="rect">
            <a:avLst/>
          </a:prstGeom>
        </p:spPr>
        <p:txBody>
          <a:bodyPr vert="horz"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err="1" smtClean="0"/>
              <a:t>KaPDA</a:t>
            </a:r>
            <a:endParaRPr lang="en-US" sz="2400" b="1" dirty="0" smtClean="0"/>
          </a:p>
          <a:p>
            <a:pPr marL="0" indent="0" algn="ctr">
              <a:buFont typeface="Arial"/>
              <a:buNone/>
            </a:pPr>
            <a:r>
              <a:rPr lang="en-US" sz="2000" b="1" dirty="0" err="1" smtClean="0"/>
              <a:t>Ka</a:t>
            </a:r>
            <a:r>
              <a:rPr lang="en-US" sz="2000" b="1" dirty="0" smtClean="0"/>
              <a:t>-band Parabolic Deployable Antenna</a:t>
            </a:r>
          </a:p>
        </p:txBody>
      </p:sp>
      <p:pic>
        <p:nvPicPr>
          <p:cNvPr id="13" name="Sauder_Motorized_deployment-wlmp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32540"/>
          <a:stretch/>
        </p:blipFill>
        <p:spPr>
          <a:xfrm>
            <a:off x="108856" y="2596017"/>
            <a:ext cx="4402666" cy="366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13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Networked Constellation Communications Technologies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1306287" y="1560285"/>
            <a:ext cx="6456153" cy="446007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1600" b="1" dirty="0" smtClean="0">
                <a:latin typeface="Arial" charset="0"/>
              </a:rPr>
              <a:t>High-level alternative physical communications architectures</a:t>
            </a:r>
            <a:endParaRPr lang="en-US" sz="1600" b="1" dirty="0">
              <a:latin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5024" y="2215970"/>
            <a:ext cx="2834640" cy="18999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44" y="2215970"/>
            <a:ext cx="2834640" cy="18999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4587170"/>
            <a:ext cx="2291080" cy="18999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7220" y="4587170"/>
            <a:ext cx="2834640" cy="18999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5134" y="4587170"/>
            <a:ext cx="2291080" cy="18999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934" y="2215970"/>
            <a:ext cx="2834640" cy="1899920"/>
          </a:xfrm>
          <a:prstGeom prst="rect">
            <a:avLst/>
          </a:prstGeom>
        </p:spPr>
      </p:pic>
      <p:sp>
        <p:nvSpPr>
          <p:cNvPr id="1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800" dirty="0" smtClean="0">
                <a:solidFill>
                  <a:schemeClr val="bg2"/>
                </a:solidFill>
              </a:rPr>
              <a:t>Constellations of </a:t>
            </a:r>
            <a:r>
              <a:rPr lang="en-US" sz="800" dirty="0" err="1" smtClean="0">
                <a:solidFill>
                  <a:schemeClr val="bg2"/>
                </a:solidFill>
              </a:rPr>
              <a:t>Cubesats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anchor="ctr"/>
          <a:lstStyle/>
          <a:p>
            <a:pPr algn="r"/>
            <a:fld id="{1BB0B505-5A34-8746-A5A9-793D5E51FFCB}" type="slidenum">
              <a:rPr lang="en-US" sz="800" smtClean="0">
                <a:solidFill>
                  <a:srgbClr val="75787B"/>
                </a:solidFill>
              </a:rPr>
              <a:pPr algn="r"/>
              <a:t>9</a:t>
            </a:fld>
            <a:endParaRPr lang="en-US" sz="800" dirty="0">
              <a:solidFill>
                <a:srgbClr val="75787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52934" y="3749524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32324" y="3732594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69389" y="6049999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17479" y="6081449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0794" y="6124994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25" name="&quot;No&quot; Symbol 24"/>
          <p:cNvSpPr/>
          <p:nvPr/>
        </p:nvSpPr>
        <p:spPr>
          <a:xfrm>
            <a:off x="6785429" y="4330414"/>
            <a:ext cx="2104573" cy="2085951"/>
          </a:xfrm>
          <a:prstGeom prst="noSmoking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526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Navigation</a:t>
            </a:r>
            <a:endParaRPr lang="en-US" dirty="0"/>
          </a:p>
        </p:txBody>
      </p:sp>
      <p:pic>
        <p:nvPicPr>
          <p:cNvPr id="9" name="constellation_clos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14"/>
          <a:stretch/>
        </p:blipFill>
        <p:spPr>
          <a:xfrm>
            <a:off x="544290" y="1487713"/>
            <a:ext cx="8014531" cy="486809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2"/>
          <p:cNvSpPr txBox="1">
            <a:spLocks/>
          </p:cNvSpPr>
          <p:nvPr/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smtClean="0">
                <a:solidFill>
                  <a:schemeClr val="bg2"/>
                </a:solidFill>
              </a:rPr>
              <a:t>Constellations of Cubesats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BB0B505-5A34-8746-A5A9-793D5E51FFCB}" type="slidenum">
              <a:rPr lang="en-US" sz="800" smtClean="0">
                <a:solidFill>
                  <a:srgbClr val="75787B"/>
                </a:solidFill>
              </a:rPr>
              <a:pPr/>
              <a:t>10</a:t>
            </a:fld>
            <a:endParaRPr lang="en-US" sz="800" dirty="0">
              <a:solidFill>
                <a:srgbClr val="7578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217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Families of Orbits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01710" y="5176619"/>
            <a:ext cx="8248650" cy="11733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Originally developed in context of planetary departure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… also relevant for swarms around a planet</a:t>
            </a:r>
          </a:p>
        </p:txBody>
      </p:sp>
      <p:pic>
        <p:nvPicPr>
          <p:cNvPr id="5" name="Picture 4" descr="Spiral from GT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55" y="1557951"/>
            <a:ext cx="8244649" cy="325595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35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Networked Constellation Optimization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7" y="1497846"/>
            <a:ext cx="4811583" cy="25933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35" y="3779794"/>
            <a:ext cx="6005384" cy="24999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4004" y="1621416"/>
            <a:ext cx="3101319" cy="29758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Rounded Rectangular Callout 11"/>
          <p:cNvSpPr/>
          <p:nvPr/>
        </p:nvSpPr>
        <p:spPr>
          <a:xfrm>
            <a:off x="4102444" y="2755124"/>
            <a:ext cx="2515138" cy="937213"/>
          </a:xfrm>
          <a:prstGeom prst="wedgeRoundRectCallout">
            <a:avLst>
              <a:gd name="adj1" fmla="val 58455"/>
              <a:gd name="adj2" fmla="val -21275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Constraint: components cannot communicate with themselves</a:t>
            </a:r>
            <a:endParaRPr lang="en-US" sz="16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1033705" y="1865106"/>
            <a:ext cx="2562110" cy="937213"/>
          </a:xfrm>
          <a:prstGeom prst="wedgeRoundRectCallout">
            <a:avLst>
              <a:gd name="adj1" fmla="val -22467"/>
              <a:gd name="adj2" fmla="val 64425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Any constellation </a:t>
            </a:r>
            <a:r>
              <a:rPr lang="en-US" sz="1600" smtClean="0"/>
              <a:t>mission is </a:t>
            </a:r>
            <a:r>
              <a:rPr lang="en-US" sz="1600" dirty="0" smtClean="0"/>
              <a:t>defined to have at least 2 spacecraft</a:t>
            </a:r>
            <a:endParaRPr lang="en-US" sz="1600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2844875" y="5616486"/>
            <a:ext cx="2515138" cy="937213"/>
          </a:xfrm>
          <a:prstGeom prst="wedgeRoundRectCallout">
            <a:avLst>
              <a:gd name="adj1" fmla="val -60038"/>
              <a:gd name="adj2" fmla="val -41752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Spacecraft can communicate with one </a:t>
            </a:r>
            <a:r>
              <a:rPr lang="en-US" sz="1600" smtClean="0"/>
              <a:t>another and / or </a:t>
            </a:r>
            <a:r>
              <a:rPr lang="en-US" sz="1600" dirty="0" smtClean="0"/>
              <a:t>ground</a:t>
            </a:r>
            <a:endParaRPr lang="en-US" sz="1600" dirty="0"/>
          </a:p>
        </p:txBody>
      </p:sp>
      <p:sp>
        <p:nvSpPr>
          <p:cNvPr id="1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800" dirty="0" smtClean="0">
                <a:solidFill>
                  <a:schemeClr val="bg2"/>
                </a:solidFill>
              </a:rPr>
              <a:t>Constellations of </a:t>
            </a:r>
            <a:r>
              <a:rPr lang="en-US" sz="800" dirty="0" err="1" smtClean="0">
                <a:solidFill>
                  <a:schemeClr val="bg2"/>
                </a:solidFill>
              </a:rPr>
              <a:t>Cubesats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anchor="ctr"/>
          <a:lstStyle/>
          <a:p>
            <a:pPr algn="r"/>
            <a:fld id="{1BB0B505-5A34-8746-A5A9-793D5E51FFCB}" type="slidenum">
              <a:rPr lang="en-US" sz="800" smtClean="0">
                <a:solidFill>
                  <a:srgbClr val="75787B"/>
                </a:solidFill>
              </a:rPr>
              <a:pPr algn="r"/>
              <a:t>12</a:t>
            </a:fld>
            <a:endParaRPr lang="en-US" sz="800" dirty="0">
              <a:solidFill>
                <a:srgbClr val="75787B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82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3" descr="KISS_ConstellationRadioTS_05.jpeg"/>
          <p:cNvPicPr>
            <a:picLocks noChangeAspect="1"/>
          </p:cNvPicPr>
          <p:nvPr/>
        </p:nvPicPr>
        <p:blipFill rotWithShape="1">
          <a:blip r:embed="rId2" cstate="print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5" r="-142"/>
          <a:stretch/>
        </p:blipFill>
        <p:spPr>
          <a:xfrm>
            <a:off x="882964" y="1257222"/>
            <a:ext cx="7461841" cy="512256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Constellations of 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882964" y="1476963"/>
            <a:ext cx="7461841" cy="4815887"/>
          </a:xfrm>
        </p:spPr>
        <p:txBody>
          <a:bodyPr/>
          <a:lstStyle/>
          <a:p>
            <a:r>
              <a:rPr lang="en-US" dirty="0" err="1" smtClean="0"/>
              <a:t>Smallsats</a:t>
            </a:r>
            <a:r>
              <a:rPr lang="en-US" dirty="0" smtClean="0"/>
              <a:t>/</a:t>
            </a:r>
            <a:r>
              <a:rPr lang="en-US" dirty="0" err="1" smtClean="0"/>
              <a:t>cubesats</a:t>
            </a:r>
            <a:r>
              <a:rPr lang="en-US" dirty="0" smtClean="0"/>
              <a:t> offer plausible means of implementing </a:t>
            </a:r>
            <a:r>
              <a:rPr lang="en-US" i="1" dirty="0" smtClean="0">
                <a:solidFill>
                  <a:schemeClr val="accent2"/>
                </a:solidFill>
              </a:rPr>
              <a:t>affordable deep space</a:t>
            </a:r>
            <a:r>
              <a:rPr lang="en-US" dirty="0" smtClean="0"/>
              <a:t> constellations</a:t>
            </a:r>
          </a:p>
          <a:p>
            <a:pPr marL="457200" lvl="1" indent="0">
              <a:buNone/>
            </a:pPr>
            <a:r>
              <a:rPr lang="en-US" dirty="0" smtClean="0"/>
              <a:t>a.k.a. “sensor webs,” swarms, fleets, …</a:t>
            </a:r>
          </a:p>
          <a:p>
            <a:r>
              <a:rPr lang="en-US" dirty="0" smtClean="0"/>
              <a:t>Many technologies starting to mature</a:t>
            </a:r>
          </a:p>
          <a:p>
            <a:pPr marL="457200" lvl="1" indent="0">
              <a:buNone/>
            </a:pPr>
            <a:r>
              <a:rPr lang="en-US" dirty="0" smtClean="0"/>
              <a:t>e.g., Telecommunications</a:t>
            </a:r>
          </a:p>
          <a:p>
            <a:r>
              <a:rPr lang="en-US" dirty="0" smtClean="0"/>
              <a:t>Operations and optimization likely to remain (</a:t>
            </a:r>
            <a:r>
              <a:rPr lang="en-US" i="1" dirty="0" smtClean="0"/>
              <a:t>or appear to remain</a:t>
            </a:r>
            <a:r>
              <a:rPr lang="en-US" dirty="0" smtClean="0"/>
              <a:t>) significant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839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ASA-JPL White Templates">
  <a:themeElements>
    <a:clrScheme name="JPL Color Palette">
      <a:dk1>
        <a:sysClr val="windowText" lastClr="000000"/>
      </a:dk1>
      <a:lt1>
        <a:sysClr val="window" lastClr="FFFFFF"/>
      </a:lt1>
      <a:dk2>
        <a:srgbClr val="EEF0F3"/>
      </a:dk2>
      <a:lt2>
        <a:srgbClr val="75787B"/>
      </a:lt2>
      <a:accent1>
        <a:srgbClr val="32373B"/>
      </a:accent1>
      <a:accent2>
        <a:srgbClr val="BA0C2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26068</TotalTime>
  <Words>549</Words>
  <Application>Microsoft Macintosh PowerPoint</Application>
  <PresentationFormat>On-screen Show (4:3)</PresentationFormat>
  <Paragraphs>101</Paragraphs>
  <Slides>13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NASA-JPL White Templates</vt:lpstr>
      <vt:lpstr>PowerPoint Presentation</vt:lpstr>
      <vt:lpstr>Terrestrial Constellations</vt:lpstr>
      <vt:lpstr>Constellations </vt:lpstr>
      <vt:lpstr>Planetary and Space Science Constellations</vt:lpstr>
      <vt:lpstr>Planetary and Space Science Constellations</vt:lpstr>
      <vt:lpstr>Technical Challenges</vt:lpstr>
      <vt:lpstr>Technical Challenges</vt:lpstr>
      <vt:lpstr>Communication Technologies</vt:lpstr>
      <vt:lpstr>Networked Constellation Communications Technologies</vt:lpstr>
      <vt:lpstr>Navigation</vt:lpstr>
      <vt:lpstr>Families of Orbits</vt:lpstr>
      <vt:lpstr>Networked Constellation Optimization</vt:lpstr>
      <vt:lpstr>Summary</vt:lpstr>
    </vt:vector>
  </TitlesOfParts>
  <Manager>Keyur Patel</Manager>
  <Company>Jet Propulsion Laboratory, California Institute of Technology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Joseph Lazio</dc:creator>
  <cp:keywords/>
  <dc:description/>
  <cp:lastModifiedBy>Joseph Lazio</cp:lastModifiedBy>
  <cp:revision>760</cp:revision>
  <cp:lastPrinted>2014-07-14T23:49:38Z</cp:lastPrinted>
  <dcterms:created xsi:type="dcterms:W3CDTF">2014-09-14T21:06:57Z</dcterms:created>
  <dcterms:modified xsi:type="dcterms:W3CDTF">2016-04-25T15:32:17Z</dcterms:modified>
  <cp:category/>
</cp:coreProperties>
</file>