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0" r:id="rId3"/>
    <p:sldId id="267" r:id="rId4"/>
    <p:sldId id="261" r:id="rId5"/>
    <p:sldId id="258" r:id="rId6"/>
    <p:sldId id="268" r:id="rId7"/>
    <p:sldId id="264" r:id="rId8"/>
    <p:sldId id="265" r:id="rId9"/>
    <p:sldId id="262" r:id="rId10"/>
    <p:sldId id="259" r:id="rId11"/>
    <p:sldId id="263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0887B"/>
    <a:srgbClr val="AAC5DE"/>
    <a:srgbClr val="B0BECE"/>
    <a:srgbClr val="D1D9E9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44" autoAdjust="0"/>
    <p:restoredTop sz="86374" autoAdjust="0"/>
  </p:normalViewPr>
  <p:slideViewPr>
    <p:cSldViewPr snapToGrid="0" snapToObjects="1">
      <p:cViewPr varScale="1">
        <p:scale>
          <a:sx n="77" d="100"/>
          <a:sy n="77" d="100"/>
        </p:scale>
        <p:origin x="-38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74" d="100"/>
          <a:sy n="174" d="100"/>
        </p:scale>
        <p:origin x="-352" y="58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095CA-C3BA-B846-9016-B4C4FB4A3961}" type="datetime1">
              <a:rPr lang="en-US" smtClean="0"/>
              <a:t>4/18/16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BF68F-F5C6-6542-8030-C7D0A0070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63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E9148-1E6D-684E-ACBC-6E1D85DBE01D}" type="datetime1">
              <a:rPr lang="en-US" smtClean="0"/>
              <a:t>4/18/16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5A5C2-0BB6-5E44-BB71-5222CA83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4229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557EB-5006-C84A-B684-C4BD2730883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28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CA" dirty="0" smtClean="0"/>
              <a:t>Agenda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199"/>
            <a:ext cx="6400800" cy="1445905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 smtClean="0"/>
              <a:t>Presenter Name &amp; [next line] Role</a:t>
            </a:r>
          </a:p>
        </p:txBody>
      </p:sp>
    </p:spTree>
    <p:extLst>
      <p:ext uri="{BB962C8B-B14F-4D97-AF65-F5344CB8AC3E}">
        <p14:creationId xmlns:p14="http://schemas.microsoft.com/office/powerpoint/2010/main" val="884062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 marL="742950" indent="-285750">
              <a:buFont typeface="Lucida Grande"/>
              <a:buChar char="-"/>
              <a:defRPr sz="2000"/>
            </a:lvl2pPr>
            <a:lvl3pPr>
              <a:defRPr sz="1800"/>
            </a:lvl3pPr>
            <a:lvl4pPr marL="1600200" indent="-228600">
              <a:buFont typeface="Lucida Grande"/>
              <a:buChar char="-"/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55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05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4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48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wmf"/><Relationship Id="rId8" Type="http://schemas.openxmlformats.org/officeDocument/2006/relationships/image" Target="../media/image2.jpeg"/><Relationship Id="rId9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8538" y="311726"/>
            <a:ext cx="7071735" cy="592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79063"/>
            <a:ext cx="8229600" cy="3605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24000" y="76200"/>
            <a:ext cx="5943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844550"/>
            <a:r>
              <a:rPr lang="en-US" sz="900" b="1">
                <a:solidFill>
                  <a:srgbClr val="333399"/>
                </a:solidFill>
                <a:latin typeface="Arial"/>
                <a:cs typeface="Arial"/>
              </a:rPr>
              <a:t>MULTIMISSION GROUND SYSTEM &amp; SERVICES OFFICE, INTERPLANETARY NETWORK DIRECTORATE</a:t>
            </a:r>
            <a:r>
              <a:rPr lang="en-US" sz="1000">
                <a:solidFill>
                  <a:srgbClr val="333399"/>
                </a:solidFill>
                <a:latin typeface="Arial"/>
                <a:cs typeface="Arial"/>
              </a:rPr>
              <a:t>   </a:t>
            </a:r>
            <a:endParaRPr lang="en-US" sz="2200">
              <a:solidFill>
                <a:srgbClr val="333399"/>
              </a:solidFill>
              <a:latin typeface="Arial"/>
              <a:cs typeface="Arial"/>
            </a:endParaRPr>
          </a:p>
        </p:txBody>
      </p:sp>
      <p:pic>
        <p:nvPicPr>
          <p:cNvPr id="8" name="Picture 118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52400"/>
            <a:ext cx="8588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188"/>
          <p:cNvGrpSpPr>
            <a:grpSpLocks/>
          </p:cNvGrpSpPr>
          <p:nvPr/>
        </p:nvGrpSpPr>
        <p:grpSpPr bwMode="auto">
          <a:xfrm>
            <a:off x="57150" y="1023360"/>
            <a:ext cx="8978900" cy="152400"/>
            <a:chOff x="192" y="624"/>
            <a:chExt cx="5376" cy="92"/>
          </a:xfrm>
        </p:grpSpPr>
        <p:sp>
          <p:nvSpPr>
            <p:cNvPr id="10" name="Rectangle 1189"/>
            <p:cNvSpPr>
              <a:spLocks noChangeArrowheads="1"/>
            </p:cNvSpPr>
            <p:nvPr userDrawn="1"/>
          </p:nvSpPr>
          <p:spPr bwMode="auto">
            <a:xfrm>
              <a:off x="192" y="624"/>
              <a:ext cx="5376" cy="46"/>
            </a:xfrm>
            <a:prstGeom prst="rect">
              <a:avLst/>
            </a:prstGeom>
            <a:gradFill rotWithShape="0">
              <a:gsLst>
                <a:gs pos="0">
                  <a:srgbClr val="1D2B4B"/>
                </a:gs>
                <a:gs pos="50000">
                  <a:srgbClr val="618FFD"/>
                </a:gs>
                <a:gs pos="100000">
                  <a:srgbClr val="1D2B4B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1" name="Rectangle 1190"/>
            <p:cNvSpPr>
              <a:spLocks noChangeArrowheads="1"/>
            </p:cNvSpPr>
            <p:nvPr userDrawn="1"/>
          </p:nvSpPr>
          <p:spPr bwMode="auto">
            <a:xfrm>
              <a:off x="192" y="688"/>
              <a:ext cx="5376" cy="28"/>
            </a:xfrm>
            <a:prstGeom prst="rect">
              <a:avLst/>
            </a:prstGeom>
            <a:gradFill rotWithShape="0">
              <a:gsLst>
                <a:gs pos="0">
                  <a:srgbClr val="4B000C"/>
                </a:gs>
                <a:gs pos="50000">
                  <a:srgbClr val="FC0128"/>
                </a:gs>
                <a:gs pos="100000">
                  <a:srgbClr val="4B000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09538"/>
            <a:ext cx="10668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524000" y="76200"/>
            <a:ext cx="5943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844550"/>
            <a:r>
              <a:rPr lang="en-US" sz="900" b="1">
                <a:solidFill>
                  <a:srgbClr val="333399"/>
                </a:solidFill>
                <a:latin typeface="Arial"/>
                <a:cs typeface="Arial"/>
              </a:rPr>
              <a:t>MULTIMISSION GROUND SYSTEM &amp; SERVICES OFFICE, INTERPLANETARY NETWORK DIRECTORATE</a:t>
            </a:r>
            <a:r>
              <a:rPr lang="en-US" sz="1000">
                <a:solidFill>
                  <a:srgbClr val="333399"/>
                </a:solidFill>
                <a:latin typeface="Arial"/>
                <a:cs typeface="Arial"/>
              </a:rPr>
              <a:t>   </a:t>
            </a:r>
            <a:endParaRPr lang="en-US" sz="2200">
              <a:solidFill>
                <a:srgbClr val="333399"/>
              </a:solidFill>
              <a:latin typeface="Arial"/>
              <a:cs typeface="Arial"/>
            </a:endParaRPr>
          </a:p>
        </p:txBody>
      </p:sp>
      <p:pic>
        <p:nvPicPr>
          <p:cNvPr id="14" name="Picture 118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52400"/>
            <a:ext cx="8588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188"/>
          <p:cNvGrpSpPr>
            <a:grpSpLocks/>
          </p:cNvGrpSpPr>
          <p:nvPr/>
        </p:nvGrpSpPr>
        <p:grpSpPr bwMode="auto">
          <a:xfrm>
            <a:off x="57150" y="1023360"/>
            <a:ext cx="8978900" cy="152400"/>
            <a:chOff x="192" y="624"/>
            <a:chExt cx="5376" cy="92"/>
          </a:xfrm>
        </p:grpSpPr>
        <p:sp>
          <p:nvSpPr>
            <p:cNvPr id="16" name="Rectangle 1189"/>
            <p:cNvSpPr>
              <a:spLocks noChangeArrowheads="1"/>
            </p:cNvSpPr>
            <p:nvPr userDrawn="1"/>
          </p:nvSpPr>
          <p:spPr bwMode="auto">
            <a:xfrm>
              <a:off x="192" y="624"/>
              <a:ext cx="5376" cy="46"/>
            </a:xfrm>
            <a:prstGeom prst="rect">
              <a:avLst/>
            </a:prstGeom>
            <a:gradFill rotWithShape="0">
              <a:gsLst>
                <a:gs pos="0">
                  <a:srgbClr val="1D2B4B"/>
                </a:gs>
                <a:gs pos="50000">
                  <a:srgbClr val="618FFD"/>
                </a:gs>
                <a:gs pos="100000">
                  <a:srgbClr val="1D2B4B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" name="Rectangle 1190"/>
            <p:cNvSpPr>
              <a:spLocks noChangeArrowheads="1"/>
            </p:cNvSpPr>
            <p:nvPr userDrawn="1"/>
          </p:nvSpPr>
          <p:spPr bwMode="auto">
            <a:xfrm>
              <a:off x="192" y="688"/>
              <a:ext cx="5376" cy="28"/>
            </a:xfrm>
            <a:prstGeom prst="rect">
              <a:avLst/>
            </a:prstGeom>
            <a:gradFill rotWithShape="0">
              <a:gsLst>
                <a:gs pos="0">
                  <a:srgbClr val="4B000C"/>
                </a:gs>
                <a:gs pos="50000">
                  <a:srgbClr val="FC0128"/>
                </a:gs>
                <a:gs pos="100000">
                  <a:srgbClr val="4B000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09538"/>
            <a:ext cx="10668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188"/>
          <p:cNvGrpSpPr>
            <a:grpSpLocks/>
          </p:cNvGrpSpPr>
          <p:nvPr/>
        </p:nvGrpSpPr>
        <p:grpSpPr bwMode="auto">
          <a:xfrm>
            <a:off x="76200" y="6248400"/>
            <a:ext cx="8978900" cy="152400"/>
            <a:chOff x="192" y="624"/>
            <a:chExt cx="5376" cy="92"/>
          </a:xfrm>
        </p:grpSpPr>
        <p:sp>
          <p:nvSpPr>
            <p:cNvPr id="20" name="Rectangle 1189"/>
            <p:cNvSpPr>
              <a:spLocks noChangeArrowheads="1"/>
            </p:cNvSpPr>
            <p:nvPr userDrawn="1"/>
          </p:nvSpPr>
          <p:spPr bwMode="auto">
            <a:xfrm>
              <a:off x="192" y="624"/>
              <a:ext cx="5376" cy="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21" name="Rectangle 1190"/>
            <p:cNvSpPr>
              <a:spLocks noChangeArrowheads="1"/>
            </p:cNvSpPr>
            <p:nvPr userDrawn="1"/>
          </p:nvSpPr>
          <p:spPr bwMode="auto">
            <a:xfrm>
              <a:off x="192" y="688"/>
              <a:ext cx="5376" cy="28"/>
            </a:xfrm>
            <a:prstGeom prst="rect">
              <a:avLst/>
            </a:prstGeom>
            <a:gradFill rotWithShape="0">
              <a:gsLst>
                <a:gs pos="0">
                  <a:srgbClr val="4B000C"/>
                </a:gs>
                <a:gs pos="50000">
                  <a:srgbClr val="FC0128"/>
                </a:gs>
                <a:gs pos="100000">
                  <a:srgbClr val="4B000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sp>
        <p:nvSpPr>
          <p:cNvPr id="24" name="Rectangle 19"/>
          <p:cNvSpPr txBox="1">
            <a:spLocks noChangeArrowheads="1"/>
          </p:cNvSpPr>
          <p:nvPr/>
        </p:nvSpPr>
        <p:spPr bwMode="auto">
          <a:xfrm>
            <a:off x="6553200" y="6393032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025850-4AA5-7A44-98DA-8661F50B31BA}" type="slidenum">
              <a:rPr lang="en-US" sz="1400" smtClean="0">
                <a:latin typeface="Arial"/>
                <a:cs typeface="Arial"/>
              </a:rPr>
              <a:pPr>
                <a:defRPr/>
              </a:pPr>
              <a:t>‹#›</a:t>
            </a:fld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080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g"/><Relationship Id="rId3" Type="http://schemas.openxmlformats.org/officeDocument/2006/relationships/hyperlink" Target="http://www.nasa.gov/jpl/smap/2014-4268/%23.VMrMmkhD9pZ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3" Type="http://schemas.openxmlformats.org/officeDocument/2006/relationships/hyperlink" Target="https://directory.eoportal.org/documents/163813/1489551/INSPIRE_Auto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rc.aiaa.org/doi/pdf/10.2514/6.2014-1634" TargetMode="External"/><Relationship Id="rId3" Type="http://schemas.openxmlformats.org/officeDocument/2006/relationships/hyperlink" Target="http://www.cubesat.org/images/cubesat/presentations/DevelopersWorkshop2014/Klesh_INSPIRE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Adapting a sophisticated Ground Data System for use by a Deep Space </a:t>
            </a:r>
            <a:r>
              <a:rPr lang="en-US" b="1" dirty="0" err="1"/>
              <a:t>Cubesat</a:t>
            </a:r>
            <a:r>
              <a:rPr lang="en-US" b="1" dirty="0"/>
              <a:t> Mission</a:t>
            </a: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6244" y="3881045"/>
            <a:ext cx="7222067" cy="1445905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smtClean="0"/>
              <a:t>Peter Di Pasquale, </a:t>
            </a:r>
            <a:r>
              <a:rPr lang="en-US" sz="1600" i="1" dirty="0" smtClean="0"/>
              <a:t>Jet Propulsion Laboratory, California Institute of Technology, </a:t>
            </a:r>
            <a:r>
              <a:rPr lang="en-US" sz="1600" dirty="0" smtClean="0"/>
              <a:t>Presented for: 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600" dirty="0" smtClean="0"/>
              <a:t>Dave </a:t>
            </a:r>
            <a:r>
              <a:rPr lang="en-US" sz="1600" dirty="0" smtClean="0"/>
              <a:t>Santo, </a:t>
            </a:r>
            <a:r>
              <a:rPr lang="en-US" sz="1600" i="1" dirty="0"/>
              <a:t>Jet Propulsion Laboratory, California Institute of </a:t>
            </a:r>
            <a:r>
              <a:rPr lang="en-US" sz="1600" i="1" dirty="0" smtClean="0"/>
              <a:t>Technology</a:t>
            </a:r>
          </a:p>
          <a:p>
            <a:pPr algn="l"/>
            <a:r>
              <a:rPr lang="en-US" sz="1600" dirty="0" smtClean="0"/>
              <a:t>George </a:t>
            </a:r>
            <a:r>
              <a:rPr lang="en-US" sz="1600" dirty="0"/>
              <a:t>Rinker, </a:t>
            </a:r>
            <a:r>
              <a:rPr lang="en-US" sz="1600" i="1" dirty="0"/>
              <a:t>Jet Propulsion Laboratory, California Institute of </a:t>
            </a:r>
            <a:r>
              <a:rPr lang="en-US" sz="1600" i="1" dirty="0" smtClean="0"/>
              <a:t>Technology</a:t>
            </a:r>
            <a:endParaRPr lang="en-US" sz="1600" dirty="0"/>
          </a:p>
          <a:p>
            <a:pPr algn="l"/>
            <a:r>
              <a:rPr lang="en-US" sz="1600" dirty="0" smtClean="0"/>
              <a:t>Andy </a:t>
            </a:r>
            <a:r>
              <a:rPr lang="en-US" sz="1600" dirty="0" err="1"/>
              <a:t>Klesh</a:t>
            </a:r>
            <a:r>
              <a:rPr lang="en-US" sz="1600" dirty="0"/>
              <a:t>, </a:t>
            </a:r>
            <a:r>
              <a:rPr lang="en-US" sz="1600" i="1" dirty="0"/>
              <a:t>Jet Propulsion Laboratory, California Institute of </a:t>
            </a:r>
            <a:r>
              <a:rPr lang="en-US" sz="1600" i="1" dirty="0" smtClean="0"/>
              <a:t>Technology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996244" y="5190905"/>
            <a:ext cx="8008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Approved for US and foreign release: CL#15-</a:t>
            </a:r>
            <a:r>
              <a:rPr lang="en-US" dirty="0" smtClean="0"/>
              <a:t>0534</a:t>
            </a:r>
          </a:p>
          <a:p>
            <a:endParaRPr lang="en-US" dirty="0" smtClean="0"/>
          </a:p>
          <a:p>
            <a:r>
              <a:rPr lang="en-US" dirty="0"/>
              <a:t>© 2015 California Institute of Technology. Government sponsorship acknowledged. </a:t>
            </a:r>
          </a:p>
        </p:txBody>
      </p:sp>
    </p:spTree>
    <p:extLst>
      <p:ext uri="{BB962C8B-B14F-4D97-AF65-F5344CB8AC3E}">
        <p14:creationId xmlns:p14="http://schemas.microsoft.com/office/powerpoint/2010/main" val="2703904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7397"/>
            <a:ext cx="8229600" cy="3605823"/>
          </a:xfrm>
        </p:spPr>
        <p:txBody>
          <a:bodyPr>
            <a:noAutofit/>
          </a:bodyPr>
          <a:lstStyle/>
          <a:p>
            <a:r>
              <a:rPr lang="en-US" sz="1800" dirty="0" smtClean="0"/>
              <a:t>Every </a:t>
            </a:r>
            <a:r>
              <a:rPr lang="en-US" sz="1800" dirty="0"/>
              <a:t>mission must perform Mission </a:t>
            </a:r>
            <a:r>
              <a:rPr lang="en-US" sz="1800" dirty="0" smtClean="0"/>
              <a:t>Control </a:t>
            </a:r>
            <a:r>
              <a:rPr lang="en-US" sz="1800" dirty="0"/>
              <a:t>functions through its development, integration, and operations </a:t>
            </a:r>
            <a:r>
              <a:rPr lang="en-US" sz="1800" dirty="0" smtClean="0"/>
              <a:t>lifecycle</a:t>
            </a:r>
          </a:p>
          <a:p>
            <a:pPr lvl="1"/>
            <a:r>
              <a:rPr lang="en-US" sz="1600" dirty="0" smtClean="0"/>
              <a:t>Finding cost effective software can </a:t>
            </a:r>
            <a:r>
              <a:rPr lang="en-US" sz="1600" dirty="0"/>
              <a:t>be a challenge for severely cost-constrained small </a:t>
            </a:r>
            <a:r>
              <a:rPr lang="en-US" sz="1600" dirty="0" smtClean="0"/>
              <a:t>missions</a:t>
            </a:r>
          </a:p>
          <a:p>
            <a:pPr lvl="1"/>
            <a:r>
              <a:rPr lang="en-US" sz="1600" dirty="0" err="1" smtClean="0"/>
              <a:t>Cubesats</a:t>
            </a:r>
            <a:r>
              <a:rPr lang="en-US" sz="1600" dirty="0" smtClean="0"/>
              <a:t> do not ty</a:t>
            </a:r>
            <a:r>
              <a:rPr lang="en-US" sz="1600" dirty="0"/>
              <a:t>p</a:t>
            </a:r>
            <a:r>
              <a:rPr lang="en-US" sz="1600" dirty="0" smtClean="0"/>
              <a:t>ically need to </a:t>
            </a:r>
            <a:r>
              <a:rPr lang="en-US" sz="1600" dirty="0"/>
              <a:t>i</a:t>
            </a:r>
            <a:r>
              <a:rPr lang="en-US" sz="1600" dirty="0" smtClean="0"/>
              <a:t>nterface with the </a:t>
            </a:r>
            <a:r>
              <a:rPr lang="en-US" sz="1600" dirty="0"/>
              <a:t>NASA Deep Space Network </a:t>
            </a:r>
            <a:endParaRPr lang="en-US" sz="1600" dirty="0" smtClean="0"/>
          </a:p>
          <a:p>
            <a:r>
              <a:rPr lang="en-US" sz="1800" dirty="0" smtClean="0"/>
              <a:t>INSPIRE chose the </a:t>
            </a:r>
            <a:r>
              <a:rPr lang="en-US" sz="1800" dirty="0"/>
              <a:t>Advanced </a:t>
            </a:r>
            <a:r>
              <a:rPr lang="en-US" sz="1800" dirty="0" err="1"/>
              <a:t>MultiMission</a:t>
            </a:r>
            <a:r>
              <a:rPr lang="en-US" sz="1800" dirty="0"/>
              <a:t> Operations System (AMMOS) </a:t>
            </a:r>
            <a:r>
              <a:rPr lang="en-US" sz="1800" dirty="0" smtClean="0"/>
              <a:t> </a:t>
            </a:r>
            <a:r>
              <a:rPr lang="en-US" sz="1800" dirty="0"/>
              <a:t>application </a:t>
            </a:r>
            <a:r>
              <a:rPr lang="en-US" sz="1800" dirty="0" smtClean="0"/>
              <a:t>AMPCS for Mission Control</a:t>
            </a:r>
          </a:p>
          <a:p>
            <a:pPr lvl="1"/>
            <a:r>
              <a:rPr lang="en-US" sz="1600" dirty="0" smtClean="0"/>
              <a:t>Currently used </a:t>
            </a:r>
            <a:r>
              <a:rPr lang="en-US" sz="1600" dirty="0"/>
              <a:t>on missions significantly more complex (and expensive) than a </a:t>
            </a:r>
            <a:r>
              <a:rPr lang="en-US" sz="1600" dirty="0" err="1" smtClean="0"/>
              <a:t>cubesat</a:t>
            </a:r>
            <a:endParaRPr lang="en-US" sz="1600" dirty="0" smtClean="0"/>
          </a:p>
          <a:p>
            <a:pPr lvl="1"/>
            <a:r>
              <a:rPr lang="en-US" sz="1600" dirty="0" smtClean="0"/>
              <a:t>Flexible, adaptable, and typically customized for unique mission requirements</a:t>
            </a:r>
          </a:p>
          <a:p>
            <a:pPr lvl="1"/>
            <a:r>
              <a:rPr lang="en-US" sz="1600" dirty="0" smtClean="0"/>
              <a:t>Designed to operate across mission phases and environments, from initial development to operations</a:t>
            </a:r>
          </a:p>
          <a:p>
            <a:pPr lvl="1"/>
            <a:r>
              <a:rPr lang="en-US" sz="1600" dirty="0" smtClean="0"/>
              <a:t>Designed to scale from a single workstation environment to a high performance, multi-node server environment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223" y="5756113"/>
            <a:ext cx="7371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INSPIRE: </a:t>
            </a:r>
            <a:r>
              <a:rPr lang="en-US" dirty="0"/>
              <a:t> Interplanetary </a:t>
            </a:r>
            <a:r>
              <a:rPr lang="en-US" dirty="0" err="1"/>
              <a:t>NanoSpacecraft</a:t>
            </a:r>
            <a:r>
              <a:rPr lang="en-US" dirty="0"/>
              <a:t> Pathfinder In Relevant </a:t>
            </a:r>
            <a:r>
              <a:rPr lang="en-US" dirty="0" smtClean="0"/>
              <a:t>Environment</a:t>
            </a:r>
          </a:p>
          <a:p>
            <a:r>
              <a:rPr lang="en-US" dirty="0" smtClean="0"/>
              <a:t>AMPCS: AMMOS Mission Data Processing and Control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631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This briefing describes how this </a:t>
            </a:r>
            <a:r>
              <a:rPr lang="en-US" sz="2000" dirty="0" smtClean="0"/>
              <a:t>Ground Segment software </a:t>
            </a:r>
            <a:r>
              <a:rPr lang="en-US" sz="2000" dirty="0"/>
              <a:t>was adapted and used for flight software development, system integration and test, and DSN compatibility </a:t>
            </a:r>
            <a:r>
              <a:rPr lang="en-US" sz="2000" dirty="0" smtClean="0"/>
              <a:t>testing</a:t>
            </a:r>
            <a:endParaRPr lang="en-US" sz="2000" dirty="0"/>
          </a:p>
          <a:p>
            <a:r>
              <a:rPr lang="en-US" sz="2000" dirty="0"/>
              <a:t>Lessons learned are presented, both for the adaptation process and for working with a small and agile spacecraft development team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432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Typical AMPCS-supported Mission: SMAP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830" y="1236132"/>
            <a:ext cx="3436566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Large, complex, multi-year development</a:t>
            </a:r>
          </a:p>
          <a:p>
            <a:r>
              <a:rPr lang="en-US" sz="2000" dirty="0" smtClean="0"/>
              <a:t>GDS responds to the needs of flight software</a:t>
            </a:r>
          </a:p>
          <a:p>
            <a:pPr lvl="1"/>
            <a:r>
              <a:rPr lang="en-US" sz="1600" dirty="0" smtClean="0"/>
              <a:t>Many custom features added to AMPCS during Mission Phase C/D</a:t>
            </a:r>
          </a:p>
          <a:p>
            <a:r>
              <a:rPr lang="en-US" sz="2000" dirty="0" smtClean="0"/>
              <a:t>Multiple test / verification environments and activities before being connected to the hardware</a:t>
            </a:r>
          </a:p>
        </p:txBody>
      </p:sp>
      <p:pic>
        <p:nvPicPr>
          <p:cNvPr id="9" name="Picture 8" descr="2014-4268-S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396" y="1236132"/>
            <a:ext cx="5508101" cy="36623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223" y="5685558"/>
            <a:ext cx="3604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SMAP: Soil Moisture Active / Passive</a:t>
            </a:r>
          </a:p>
          <a:p>
            <a:r>
              <a:rPr lang="en-US" dirty="0" smtClean="0"/>
              <a:t>GDS: Ground Data System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33396" y="4986238"/>
            <a:ext cx="36343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Image URL: </a:t>
            </a:r>
            <a:r>
              <a:rPr lang="en-US" sz="900" dirty="0">
                <a:hlinkClick r:id="rId3"/>
              </a:rPr>
              <a:t>http://www.nasa.gov/jpl/smap/2014-4268/#.</a:t>
            </a:r>
            <a:r>
              <a:rPr lang="en-US" sz="900" dirty="0" smtClean="0">
                <a:hlinkClick r:id="rId3"/>
              </a:rPr>
              <a:t>VMrMmkhD9pZ</a:t>
            </a:r>
            <a:r>
              <a:rPr lang="en-US" sz="900" dirty="0" smtClean="0"/>
              <a:t>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63058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INSPIRE Mission Background</a:t>
            </a:r>
            <a:endParaRPr lang="en-US" dirty="0"/>
          </a:p>
        </p:txBody>
      </p:sp>
      <p:pic>
        <p:nvPicPr>
          <p:cNvPr id="7" name="Picture 6" descr="INSPIRE_Auto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443" y="1301118"/>
            <a:ext cx="6260217" cy="433106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65" y="1301118"/>
            <a:ext cx="2844801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Deep space </a:t>
            </a:r>
            <a:r>
              <a:rPr lang="en-US" sz="2000" dirty="0" err="1" smtClean="0"/>
              <a:t>cubesat</a:t>
            </a:r>
            <a:r>
              <a:rPr lang="en-US" sz="2000" dirty="0" smtClean="0"/>
              <a:t> pair</a:t>
            </a:r>
          </a:p>
          <a:p>
            <a:r>
              <a:rPr lang="en-US" sz="2000" dirty="0" smtClean="0"/>
              <a:t>Tech demo</a:t>
            </a:r>
            <a:r>
              <a:rPr lang="en-US" sz="2000" baseline="0" dirty="0" smtClean="0"/>
              <a:t> and characterization</a:t>
            </a:r>
          </a:p>
          <a:p>
            <a:r>
              <a:rPr lang="en-US" sz="2000" dirty="0" smtClean="0"/>
              <a:t>Embraced TAYF to reduce risk to operations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Tiny team, everyone does everything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223" y="5967778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TAYF: test as you fly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9633" y="5620340"/>
            <a:ext cx="43140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Image URL: </a:t>
            </a:r>
            <a:r>
              <a:rPr lang="en-US" sz="900" dirty="0">
                <a:hlinkClick r:id="rId3"/>
              </a:rPr>
              <a:t>https://directory.eoportal.org/documents/163813/1489551/</a:t>
            </a:r>
            <a:r>
              <a:rPr lang="en-US" sz="900" dirty="0" smtClean="0">
                <a:hlinkClick r:id="rId3"/>
              </a:rPr>
              <a:t>INSPIRE_Auto4</a:t>
            </a:r>
            <a:r>
              <a:rPr lang="en-US" sz="900" dirty="0" smtClean="0"/>
              <a:t>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18564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Really tiny …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783" y="1204270"/>
            <a:ext cx="6438251" cy="48265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20105" y="6034512"/>
            <a:ext cx="45004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from</a:t>
            </a:r>
            <a:r>
              <a:rPr lang="en-US" sz="900" dirty="0"/>
              <a:t>: </a:t>
            </a:r>
            <a:r>
              <a:rPr lang="en-US" sz="900" dirty="0" smtClean="0"/>
              <a:t> </a:t>
            </a:r>
            <a:r>
              <a:rPr lang="en-US" sz="900" dirty="0"/>
              <a:t>“INSPIRE (Interplanetary </a:t>
            </a:r>
            <a:r>
              <a:rPr lang="en-US" sz="900" dirty="0" err="1"/>
              <a:t>NanoSpacecraft</a:t>
            </a:r>
            <a:r>
              <a:rPr lang="en-US" sz="900" dirty="0"/>
              <a:t> Pathfinder In a Relevant Environment</a:t>
            </a:r>
            <a:r>
              <a:rPr lang="en-US" sz="900" dirty="0" smtClean="0"/>
              <a:t>)” [2]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0047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5"/>
          <p:cNvSpPr>
            <a:spLocks noGrp="1"/>
          </p:cNvSpPr>
          <p:nvPr>
            <p:ph type="title"/>
          </p:nvPr>
        </p:nvSpPr>
        <p:spPr>
          <a:xfrm>
            <a:off x="815658" y="311150"/>
            <a:ext cx="7072312" cy="593725"/>
          </a:xfrm>
        </p:spPr>
        <p:txBody>
          <a:bodyPr/>
          <a:lstStyle/>
          <a:p>
            <a:pPr eaLnBrk="1" hangingPunct="1"/>
            <a:r>
              <a:rPr lang="en-US" sz="3200" dirty="0" smtClean="0"/>
              <a:t>AMPCS Functional Overview</a:t>
            </a:r>
          </a:p>
        </p:txBody>
      </p:sp>
      <p:sp>
        <p:nvSpPr>
          <p:cNvPr id="18434" name="Content Placeholder 6"/>
          <p:cNvSpPr>
            <a:spLocks noGrp="1"/>
          </p:cNvSpPr>
          <p:nvPr>
            <p:ph idx="1"/>
          </p:nvPr>
        </p:nvSpPr>
        <p:spPr>
          <a:xfrm>
            <a:off x="409575" y="1208088"/>
            <a:ext cx="8453438" cy="492125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600" b="1" dirty="0" smtClean="0"/>
              <a:t>AMPCS is a scalable, full function, real-time telemetry processing and display system</a:t>
            </a:r>
          </a:p>
          <a:p>
            <a:pPr lvl="1" eaLnBrk="1" hangingPunct="1"/>
            <a:r>
              <a:rPr lang="en-US" sz="1200" b="1" dirty="0" smtClean="0"/>
              <a:t>During Phase E Operations:  </a:t>
            </a:r>
            <a:r>
              <a:rPr lang="en-US" sz="1200" dirty="0" smtClean="0"/>
              <a:t>Provides real time S/C telemetry display, telemetry product distribution with user query support (</a:t>
            </a:r>
            <a:r>
              <a:rPr lang="en-US" sz="1200" dirty="0"/>
              <a:t>p</a:t>
            </a:r>
            <a:r>
              <a:rPr lang="en-US" sz="1200" dirty="0" smtClean="0"/>
              <a:t>rimarily for downlink operations) </a:t>
            </a:r>
          </a:p>
          <a:p>
            <a:pPr lvl="1" eaLnBrk="1" hangingPunct="1"/>
            <a:r>
              <a:rPr lang="en-US" sz="1200" b="1" dirty="0" smtClean="0"/>
              <a:t>During FSW Development, </a:t>
            </a:r>
            <a:r>
              <a:rPr lang="en-US" sz="1200" b="1" dirty="0" err="1" smtClean="0"/>
              <a:t>TestBed</a:t>
            </a:r>
            <a:r>
              <a:rPr lang="en-US" sz="1200" b="1" dirty="0" smtClean="0"/>
              <a:t> and ATLO operations:  </a:t>
            </a:r>
            <a:r>
              <a:rPr lang="en-US" sz="1200" dirty="0" smtClean="0"/>
              <a:t>Provides the test tool for spacecraft integration and test (for both </a:t>
            </a:r>
            <a:r>
              <a:rPr lang="en-US" sz="1200" dirty="0"/>
              <a:t>u</a:t>
            </a:r>
            <a:r>
              <a:rPr lang="en-US" sz="1200" dirty="0" smtClean="0"/>
              <a:t>plink and downlink operations)</a:t>
            </a:r>
          </a:p>
          <a:p>
            <a:pPr eaLnBrk="1" hangingPunct="1"/>
            <a:r>
              <a:rPr lang="en-US" sz="1600" b="1" dirty="0" smtClean="0"/>
              <a:t>Accepts CCSDS formatted in-sync frames or packets </a:t>
            </a:r>
          </a:p>
          <a:p>
            <a:pPr lvl="1" eaLnBrk="1" hangingPunct="1"/>
            <a:r>
              <a:rPr lang="en-US" sz="1200" dirty="0" smtClean="0"/>
              <a:t>Sources:  DSN, NEN/SN, a station emulator, files, or from the AMPCS Database </a:t>
            </a:r>
          </a:p>
          <a:p>
            <a:pPr eaLnBrk="1" hangingPunct="1"/>
            <a:r>
              <a:rPr lang="en-US" sz="1600" b="1" dirty="0" smtClean="0"/>
              <a:t>Processes frames or packets into telemetry products (channelized data, EVRs, Products, etc.) for delivery to real time and non-real-time customers</a:t>
            </a:r>
          </a:p>
          <a:p>
            <a:pPr eaLnBrk="1" hangingPunct="1"/>
            <a:r>
              <a:rPr lang="en-US" sz="1600" b="1" dirty="0" smtClean="0"/>
              <a:t>Supports testbed and ATLO telemetry </a:t>
            </a:r>
            <a:r>
              <a:rPr lang="en-US" sz="1600" b="1" dirty="0"/>
              <a:t>p</a:t>
            </a:r>
            <a:r>
              <a:rPr lang="en-US" sz="1600" b="1" dirty="0" smtClean="0"/>
              <a:t>rocessing and commanding</a:t>
            </a:r>
          </a:p>
          <a:p>
            <a:pPr lvl="1" eaLnBrk="1" hangingPunct="1"/>
            <a:r>
              <a:rPr lang="en-US" sz="1200" dirty="0" smtClean="0"/>
              <a:t>Test Session Orientation allows quick access to each test session</a:t>
            </a:r>
            <a:r>
              <a:rPr lang="ja-JP" altLang="en-US" sz="1200" dirty="0" smtClean="0"/>
              <a:t>’</a:t>
            </a:r>
            <a:r>
              <a:rPr lang="en-US" altLang="ja-JP" sz="1200" dirty="0" smtClean="0"/>
              <a:t>s pertinent data</a:t>
            </a:r>
          </a:p>
          <a:p>
            <a:pPr lvl="2" eaLnBrk="1" hangingPunct="1"/>
            <a:r>
              <a:rPr lang="en-US" sz="1100" dirty="0" smtClean="0"/>
              <a:t>Captures all incoming and processed data, logs, FSW version used, and dictionary version used, etc.</a:t>
            </a:r>
          </a:p>
          <a:p>
            <a:pPr lvl="2" eaLnBrk="1" hangingPunct="1"/>
            <a:r>
              <a:rPr lang="en-US" sz="1100" dirty="0" smtClean="0"/>
              <a:t>Allows cross-test session analysis </a:t>
            </a:r>
          </a:p>
          <a:p>
            <a:pPr lvl="1" eaLnBrk="1" hangingPunct="1"/>
            <a:r>
              <a:rPr lang="en-US" sz="1200" dirty="0" smtClean="0"/>
              <a:t>Special test tool features to assist spacecraft integration and test (e.g. command fault injection, test session management, frame and packet watch displays, frame quality displays)</a:t>
            </a:r>
          </a:p>
          <a:p>
            <a:pPr lvl="1" eaLnBrk="1" hangingPunct="1"/>
            <a:r>
              <a:rPr lang="en-US" sz="1200" dirty="0"/>
              <a:t>A</a:t>
            </a:r>
            <a:r>
              <a:rPr lang="en-US" sz="1200" dirty="0" smtClean="0"/>
              <a:t>MPCS Test Automation Toolkit (MTAK) for spacecraft test scripting and general automation</a:t>
            </a:r>
          </a:p>
          <a:p>
            <a:pPr eaLnBrk="1" hangingPunct="1"/>
            <a:r>
              <a:rPr lang="en-US" sz="1600" b="1" dirty="0" smtClean="0"/>
              <a:t>Provides real-time </a:t>
            </a:r>
            <a:r>
              <a:rPr lang="en-US" sz="1600" b="1" dirty="0"/>
              <a:t>t</a:t>
            </a:r>
            <a:r>
              <a:rPr lang="en-US" sz="1600" b="1" dirty="0" smtClean="0"/>
              <a:t>elemetry </a:t>
            </a:r>
            <a:r>
              <a:rPr lang="en-US" sz="1600" b="1" dirty="0"/>
              <a:t>d</a:t>
            </a:r>
            <a:r>
              <a:rPr lang="en-US" sz="1600" b="1" dirty="0" smtClean="0"/>
              <a:t>isplay</a:t>
            </a:r>
          </a:p>
          <a:p>
            <a:pPr eaLnBrk="1" hangingPunct="1"/>
            <a:r>
              <a:rPr lang="en-US" sz="1600" b="1" dirty="0" smtClean="0"/>
              <a:t>Stores all telemetry artifacts allowing post-pass (and -test session) analysis</a:t>
            </a:r>
          </a:p>
          <a:p>
            <a:pPr lvl="1" eaLnBrk="1" hangingPunct="1"/>
            <a:r>
              <a:rPr lang="en-US" sz="1200" dirty="0" smtClean="0"/>
              <a:t>Frames, Packets, EVRs, EHA, product metadata, logs, etc</a:t>
            </a:r>
            <a:r>
              <a:rPr lang="en-US" sz="1100" dirty="0" smtClean="0"/>
              <a:t>. </a:t>
            </a:r>
            <a:endParaRPr lang="en-US" sz="1400" dirty="0" smtClean="0"/>
          </a:p>
          <a:p>
            <a:pPr eaLnBrk="1" hangingPunct="1">
              <a:buFontTx/>
              <a:buNone/>
            </a:pPr>
            <a:endParaRPr lang="en-US" sz="1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55223" y="5967778"/>
            <a:ext cx="4521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ATLO:  Assembly, Test, and Launch Operations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427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10935" y="228600"/>
            <a:ext cx="7042150" cy="685800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AMPCS Overview</a:t>
            </a:r>
            <a:endParaRPr lang="en-US" sz="3200" dirty="0"/>
          </a:p>
        </p:txBody>
      </p:sp>
      <p:sp>
        <p:nvSpPr>
          <p:cNvPr id="27686" name="Line 71"/>
          <p:cNvSpPr>
            <a:spLocks noChangeShapeType="1"/>
          </p:cNvSpPr>
          <p:nvPr/>
        </p:nvSpPr>
        <p:spPr bwMode="auto">
          <a:xfrm>
            <a:off x="7620000" y="1219200"/>
            <a:ext cx="0" cy="54864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17904" y="1136086"/>
            <a:ext cx="8614684" cy="5180820"/>
            <a:chOff x="517904" y="1136086"/>
            <a:chExt cx="8614684" cy="5180820"/>
          </a:xfrm>
        </p:grpSpPr>
        <p:sp>
          <p:nvSpPr>
            <p:cNvPr id="101" name="TextBox 100"/>
            <p:cNvSpPr txBox="1"/>
            <p:nvPr/>
          </p:nvSpPr>
          <p:spPr>
            <a:xfrm>
              <a:off x="1847850" y="6062990"/>
              <a:ext cx="162033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=  </a:t>
              </a:r>
              <a:r>
                <a:rPr lang="en-US" sz="1050" dirty="0" smtClean="0"/>
                <a:t>AMPCS component</a:t>
              </a:r>
              <a:endParaRPr lang="en-US" sz="1050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600452" y="6062990"/>
              <a:ext cx="21907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=  non AMPCS component</a:t>
              </a:r>
              <a:endParaRPr lang="en-US" sz="1000" dirty="0"/>
            </a:p>
          </p:txBody>
        </p:sp>
        <p:grpSp>
          <p:nvGrpSpPr>
            <p:cNvPr id="2" name="Group 36"/>
            <p:cNvGrpSpPr>
              <a:grpSpLocks/>
            </p:cNvGrpSpPr>
            <p:nvPr/>
          </p:nvGrpSpPr>
          <p:grpSpPr bwMode="auto">
            <a:xfrm>
              <a:off x="5070374" y="3657561"/>
              <a:ext cx="1210197" cy="264037"/>
              <a:chOff x="2279" y="1864"/>
              <a:chExt cx="817" cy="1515"/>
            </a:xfrm>
          </p:grpSpPr>
          <p:sp>
            <p:nvSpPr>
              <p:cNvPr id="27727" name="Text Box 21"/>
              <p:cNvSpPr txBox="1">
                <a:spLocks noChangeArrowheads="1"/>
              </p:cNvSpPr>
              <p:nvPr/>
            </p:nvSpPr>
            <p:spPr bwMode="auto">
              <a:xfrm>
                <a:off x="2279" y="2042"/>
                <a:ext cx="817" cy="13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900" dirty="0" smtClean="0"/>
                  <a:t>Mission File System</a:t>
                </a:r>
                <a:endParaRPr lang="en-US" sz="900" dirty="0"/>
              </a:p>
            </p:txBody>
          </p:sp>
          <p:sp>
            <p:nvSpPr>
              <p:cNvPr id="27725" name="Line 17"/>
              <p:cNvSpPr>
                <a:spLocks noChangeShapeType="1"/>
              </p:cNvSpPr>
              <p:nvPr/>
            </p:nvSpPr>
            <p:spPr bwMode="auto">
              <a:xfrm>
                <a:off x="2381" y="186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726" name="Line 18"/>
              <p:cNvSpPr>
                <a:spLocks noChangeShapeType="1"/>
              </p:cNvSpPr>
              <p:nvPr/>
            </p:nvSpPr>
            <p:spPr bwMode="auto">
              <a:xfrm>
                <a:off x="2400" y="337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08" name="Oval 107"/>
            <p:cNvSpPr/>
            <p:nvPr/>
          </p:nvSpPr>
          <p:spPr bwMode="auto">
            <a:xfrm>
              <a:off x="7173771" y="3992682"/>
              <a:ext cx="1016149" cy="1216129"/>
            </a:xfrm>
            <a:prstGeom prst="ellipse">
              <a:avLst/>
            </a:prstGeom>
            <a:noFill/>
            <a:ln w="952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-112" charset="0"/>
              </a:endParaRPr>
            </a:p>
          </p:txBody>
        </p:sp>
        <p:sp>
          <p:nvSpPr>
            <p:cNvPr id="27651" name="Rectangle 4"/>
            <p:cNvSpPr>
              <a:spLocks noChangeArrowheads="1"/>
            </p:cNvSpPr>
            <p:nvPr/>
          </p:nvSpPr>
          <p:spPr bwMode="auto">
            <a:xfrm>
              <a:off x="2181901" y="4127836"/>
              <a:ext cx="2986234" cy="810928"/>
            </a:xfrm>
            <a:prstGeom prst="rect">
              <a:avLst/>
            </a:prstGeom>
            <a:solidFill>
              <a:schemeClr val="accent1">
                <a:alpha val="54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400" dirty="0" smtClean="0"/>
                <a:t>Downlink Processing</a:t>
              </a:r>
            </a:p>
            <a:p>
              <a:pPr algn="ctr" eaLnBrk="0" hangingPunct="0"/>
              <a:r>
                <a:rPr lang="en-US" sz="1050" dirty="0" smtClean="0"/>
                <a:t>frames, packets, data products, channels, </a:t>
              </a:r>
            </a:p>
            <a:p>
              <a:pPr algn="ctr" eaLnBrk="0" hangingPunct="0"/>
              <a:r>
                <a:rPr lang="en-US" sz="1050" dirty="0" smtClean="0"/>
                <a:t>alarms,  channel derivations, EVRs</a:t>
              </a:r>
              <a:endParaRPr lang="en-US" sz="1050" dirty="0"/>
            </a:p>
          </p:txBody>
        </p:sp>
        <p:sp>
          <p:nvSpPr>
            <p:cNvPr id="27652" name="Rectangle 6"/>
            <p:cNvSpPr>
              <a:spLocks noChangeArrowheads="1"/>
            </p:cNvSpPr>
            <p:nvPr/>
          </p:nvSpPr>
          <p:spPr bwMode="auto">
            <a:xfrm>
              <a:off x="517904" y="4539589"/>
              <a:ext cx="1096672" cy="954107"/>
            </a:xfrm>
            <a:prstGeom prst="rect">
              <a:avLst/>
            </a:prstGeom>
            <a:solidFill>
              <a:schemeClr val="accent1">
                <a:alpha val="53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100" dirty="0" smtClean="0"/>
                <a:t>DSN,</a:t>
              </a:r>
              <a:endParaRPr lang="en-US" sz="1100" dirty="0"/>
            </a:p>
            <a:p>
              <a:pPr algn="ctr" eaLnBrk="0" hangingPunct="0"/>
              <a:r>
                <a:rPr lang="en-US" sz="900" dirty="0" smtClean="0"/>
                <a:t>NEN/SN</a:t>
              </a:r>
            </a:p>
            <a:p>
              <a:pPr algn="ctr" eaLnBrk="0" hangingPunct="0"/>
              <a:r>
                <a:rPr lang="en-US" sz="900" dirty="0" smtClean="0"/>
                <a:t>Station Emulator,</a:t>
              </a:r>
            </a:p>
            <a:p>
              <a:pPr algn="ctr" eaLnBrk="0" hangingPunct="0"/>
              <a:r>
                <a:rPr lang="en-US" sz="900" dirty="0" smtClean="0"/>
                <a:t>FSW </a:t>
              </a:r>
              <a:r>
                <a:rPr lang="en-US" sz="900" dirty="0" err="1"/>
                <a:t>SoftSIM</a:t>
              </a:r>
              <a:r>
                <a:rPr lang="en-US" sz="900" dirty="0" smtClean="0"/>
                <a:t>,</a:t>
              </a:r>
              <a:endParaRPr lang="en-US" sz="900" dirty="0"/>
            </a:p>
            <a:p>
              <a:pPr algn="ctr" eaLnBrk="0" hangingPunct="0"/>
              <a:r>
                <a:rPr lang="en-US" sz="900" dirty="0" smtClean="0"/>
                <a:t>Frames </a:t>
              </a:r>
              <a:r>
                <a:rPr lang="en-US" sz="900" dirty="0"/>
                <a:t>in Files</a:t>
              </a:r>
              <a:r>
                <a:rPr lang="en-US" sz="900" dirty="0" smtClean="0"/>
                <a:t>,</a:t>
              </a:r>
            </a:p>
            <a:p>
              <a:pPr algn="ctr" eaLnBrk="0" hangingPunct="0"/>
              <a:r>
                <a:rPr lang="en-US" sz="900" dirty="0" smtClean="0"/>
                <a:t>Frames </a:t>
              </a:r>
              <a:r>
                <a:rPr lang="en-US" sz="900" dirty="0"/>
                <a:t>from DB</a:t>
              </a:r>
            </a:p>
          </p:txBody>
        </p:sp>
        <p:sp>
          <p:nvSpPr>
            <p:cNvPr id="27653" name="Line 8"/>
            <p:cNvSpPr>
              <a:spLocks noChangeShapeType="1"/>
            </p:cNvSpPr>
            <p:nvPr/>
          </p:nvSpPr>
          <p:spPr bwMode="auto">
            <a:xfrm flipV="1">
              <a:off x="1637012" y="4600878"/>
              <a:ext cx="538646" cy="2027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54" name="Line 9"/>
            <p:cNvSpPr>
              <a:spLocks noChangeShapeType="1"/>
            </p:cNvSpPr>
            <p:nvPr/>
          </p:nvSpPr>
          <p:spPr bwMode="auto">
            <a:xfrm flipH="1">
              <a:off x="1637010" y="5182223"/>
              <a:ext cx="5386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55" name="Line 11"/>
            <p:cNvSpPr>
              <a:spLocks noChangeShapeType="1"/>
            </p:cNvSpPr>
            <p:nvPr/>
          </p:nvSpPr>
          <p:spPr bwMode="auto">
            <a:xfrm>
              <a:off x="688784" y="3046599"/>
              <a:ext cx="61146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56" name="Line 13"/>
            <p:cNvSpPr>
              <a:spLocks noChangeShapeType="1"/>
            </p:cNvSpPr>
            <p:nvPr/>
          </p:nvSpPr>
          <p:spPr bwMode="auto">
            <a:xfrm>
              <a:off x="688784" y="3452063"/>
              <a:ext cx="61146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57" name="Text Box 14"/>
            <p:cNvSpPr txBox="1">
              <a:spLocks noChangeArrowheads="1"/>
            </p:cNvSpPr>
            <p:nvPr/>
          </p:nvSpPr>
          <p:spPr bwMode="auto">
            <a:xfrm>
              <a:off x="2425501" y="3081795"/>
              <a:ext cx="140294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dirty="0"/>
                <a:t>Message </a:t>
              </a:r>
              <a:r>
                <a:rPr lang="en-US" dirty="0" smtClean="0"/>
                <a:t>Bus</a:t>
              </a:r>
              <a:endParaRPr lang="en-US" dirty="0"/>
            </a:p>
          </p:txBody>
        </p:sp>
        <p:sp>
          <p:nvSpPr>
            <p:cNvPr id="27658" name="Line 16"/>
            <p:cNvSpPr>
              <a:spLocks noChangeShapeType="1"/>
            </p:cNvSpPr>
            <p:nvPr/>
          </p:nvSpPr>
          <p:spPr bwMode="auto">
            <a:xfrm flipV="1">
              <a:off x="3603917" y="3925104"/>
              <a:ext cx="426605" cy="2027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60" name="Line 22"/>
            <p:cNvSpPr>
              <a:spLocks noChangeShapeType="1"/>
            </p:cNvSpPr>
            <p:nvPr/>
          </p:nvSpPr>
          <p:spPr bwMode="auto">
            <a:xfrm flipV="1">
              <a:off x="5168135" y="3966093"/>
              <a:ext cx="465472" cy="4320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61" name="Text Box 23"/>
            <p:cNvSpPr txBox="1">
              <a:spLocks noChangeArrowheads="1"/>
            </p:cNvSpPr>
            <p:nvPr/>
          </p:nvSpPr>
          <p:spPr bwMode="auto">
            <a:xfrm>
              <a:off x="5348812" y="4125857"/>
              <a:ext cx="549233" cy="204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900" dirty="0"/>
                <a:t>Products</a:t>
              </a:r>
            </a:p>
          </p:txBody>
        </p:sp>
        <p:grpSp>
          <p:nvGrpSpPr>
            <p:cNvPr id="5" name="Group 38"/>
            <p:cNvGrpSpPr>
              <a:grpSpLocks/>
            </p:cNvGrpSpPr>
            <p:nvPr/>
          </p:nvGrpSpPr>
          <p:grpSpPr bwMode="auto">
            <a:xfrm>
              <a:off x="4953351" y="5010560"/>
              <a:ext cx="1473863" cy="277348"/>
              <a:chOff x="1487" y="3651"/>
              <a:chExt cx="995" cy="197"/>
            </a:xfrm>
          </p:grpSpPr>
          <p:sp>
            <p:nvSpPr>
              <p:cNvPr id="27714" name="Line 39"/>
              <p:cNvSpPr>
                <a:spLocks noChangeShapeType="1"/>
              </p:cNvSpPr>
              <p:nvPr/>
            </p:nvSpPr>
            <p:spPr bwMode="auto">
              <a:xfrm>
                <a:off x="1824" y="366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715" name="Line 40"/>
              <p:cNvSpPr>
                <a:spLocks noChangeShapeType="1"/>
              </p:cNvSpPr>
              <p:nvPr/>
            </p:nvSpPr>
            <p:spPr bwMode="auto">
              <a:xfrm>
                <a:off x="1824" y="384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716" name="Text Box 41"/>
              <p:cNvSpPr txBox="1">
                <a:spLocks noChangeArrowheads="1"/>
              </p:cNvSpPr>
              <p:nvPr/>
            </p:nvSpPr>
            <p:spPr bwMode="auto">
              <a:xfrm>
                <a:off x="1487" y="3651"/>
                <a:ext cx="995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1200" dirty="0"/>
                  <a:t>        </a:t>
                </a:r>
                <a:r>
                  <a:rPr lang="en-US" sz="900" dirty="0" smtClean="0"/>
                  <a:t>Transaction Buffer</a:t>
                </a:r>
                <a:endParaRPr lang="en-US" sz="1050" dirty="0"/>
              </a:p>
            </p:txBody>
          </p:sp>
        </p:grpSp>
        <p:sp>
          <p:nvSpPr>
            <p:cNvPr id="27665" name="Line 43"/>
            <p:cNvSpPr>
              <a:spLocks noChangeShapeType="1"/>
            </p:cNvSpPr>
            <p:nvPr/>
          </p:nvSpPr>
          <p:spPr bwMode="auto">
            <a:xfrm>
              <a:off x="5168135" y="4614956"/>
              <a:ext cx="568807" cy="3913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66" name="Line 44"/>
            <p:cNvSpPr>
              <a:spLocks noChangeShapeType="1"/>
            </p:cNvSpPr>
            <p:nvPr/>
          </p:nvSpPr>
          <p:spPr bwMode="auto">
            <a:xfrm flipV="1">
              <a:off x="6021345" y="4600878"/>
              <a:ext cx="355504" cy="4054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6" name="Group 49"/>
            <p:cNvGrpSpPr>
              <a:grpSpLocks/>
            </p:cNvGrpSpPr>
            <p:nvPr/>
          </p:nvGrpSpPr>
          <p:grpSpPr bwMode="auto">
            <a:xfrm>
              <a:off x="3550593" y="3654795"/>
              <a:ext cx="1127244" cy="270309"/>
              <a:chOff x="1728" y="3648"/>
              <a:chExt cx="761" cy="192"/>
            </a:xfrm>
          </p:grpSpPr>
          <p:sp>
            <p:nvSpPr>
              <p:cNvPr id="27711" name="Line 50"/>
              <p:cNvSpPr>
                <a:spLocks noChangeShapeType="1"/>
              </p:cNvSpPr>
              <p:nvPr/>
            </p:nvSpPr>
            <p:spPr bwMode="auto">
              <a:xfrm>
                <a:off x="1824" y="364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712" name="Line 51"/>
              <p:cNvSpPr>
                <a:spLocks noChangeShapeType="1"/>
              </p:cNvSpPr>
              <p:nvPr/>
            </p:nvSpPr>
            <p:spPr bwMode="auto">
              <a:xfrm>
                <a:off x="1824" y="384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713" name="Text Box 52"/>
              <p:cNvSpPr txBox="1">
                <a:spLocks noChangeArrowheads="1"/>
              </p:cNvSpPr>
              <p:nvPr/>
            </p:nvSpPr>
            <p:spPr bwMode="auto">
              <a:xfrm>
                <a:off x="1728" y="3657"/>
                <a:ext cx="761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US" sz="900" dirty="0" smtClean="0"/>
                  <a:t>Transaction Buffer</a:t>
                </a:r>
                <a:endParaRPr lang="en-US" sz="900" dirty="0"/>
              </a:p>
            </p:txBody>
          </p:sp>
        </p:grpSp>
        <p:grpSp>
          <p:nvGrpSpPr>
            <p:cNvPr id="7" name="Group 75"/>
            <p:cNvGrpSpPr>
              <a:grpSpLocks/>
            </p:cNvGrpSpPr>
            <p:nvPr/>
          </p:nvGrpSpPr>
          <p:grpSpPr bwMode="auto">
            <a:xfrm>
              <a:off x="7936641" y="3519640"/>
              <a:ext cx="678392" cy="473042"/>
              <a:chOff x="8301053" y="3657600"/>
              <a:chExt cx="727044" cy="533400"/>
            </a:xfrm>
          </p:grpSpPr>
          <p:sp>
            <p:nvSpPr>
              <p:cNvPr id="27709" name="Rectangle 57"/>
              <p:cNvSpPr>
                <a:spLocks noChangeArrowheads="1"/>
              </p:cNvSpPr>
              <p:nvPr/>
            </p:nvSpPr>
            <p:spPr bwMode="auto">
              <a:xfrm>
                <a:off x="8382000" y="3657600"/>
                <a:ext cx="609600" cy="533400"/>
              </a:xfrm>
              <a:prstGeom prst="rect">
                <a:avLst/>
              </a:prstGeom>
              <a:solidFill>
                <a:srgbClr val="3399FF">
                  <a:alpha val="50196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/>
              </a:p>
            </p:txBody>
          </p:sp>
          <p:sp>
            <p:nvSpPr>
              <p:cNvPr id="27710" name="Text Box 58"/>
              <p:cNvSpPr txBox="1">
                <a:spLocks noChangeArrowheads="1"/>
              </p:cNvSpPr>
              <p:nvPr/>
            </p:nvSpPr>
            <p:spPr bwMode="auto">
              <a:xfrm>
                <a:off x="8301053" y="3703820"/>
                <a:ext cx="727044" cy="4858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100" dirty="0"/>
                  <a:t>User </a:t>
                </a:r>
              </a:p>
              <a:p>
                <a:pPr algn="ctr" eaLnBrk="0" hangingPunct="0"/>
                <a:r>
                  <a:rPr lang="en-US" sz="1100" dirty="0"/>
                  <a:t>Queries</a:t>
                </a:r>
              </a:p>
            </p:txBody>
          </p:sp>
        </p:grpSp>
        <p:sp>
          <p:nvSpPr>
            <p:cNvPr id="27674" name="Line 59"/>
            <p:cNvSpPr>
              <a:spLocks noChangeShapeType="1"/>
            </p:cNvSpPr>
            <p:nvPr/>
          </p:nvSpPr>
          <p:spPr bwMode="auto">
            <a:xfrm flipH="1">
              <a:off x="8012168" y="3992682"/>
              <a:ext cx="285885" cy="4730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75" name="computr2"/>
            <p:cNvSpPr>
              <a:spLocks noEditPoints="1" noChangeArrowheads="1"/>
            </p:cNvSpPr>
            <p:nvPr/>
          </p:nvSpPr>
          <p:spPr bwMode="auto">
            <a:xfrm>
              <a:off x="546587" y="1965361"/>
              <a:ext cx="639907" cy="608196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6194 w 21600"/>
                <a:gd name="T31" fmla="*/ 1913 h 21600"/>
                <a:gd name="T32" fmla="*/ 15565 w 21600"/>
                <a:gd name="T33" fmla="*/ 97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57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27676" name="computr2"/>
            <p:cNvSpPr>
              <a:spLocks noEditPoints="1" noChangeArrowheads="1"/>
            </p:cNvSpPr>
            <p:nvPr/>
          </p:nvSpPr>
          <p:spPr bwMode="auto">
            <a:xfrm>
              <a:off x="1718006" y="1965361"/>
              <a:ext cx="639907" cy="608196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6194 w 21600"/>
                <a:gd name="T31" fmla="*/ 1913 h 21600"/>
                <a:gd name="T32" fmla="*/ 15565 w 21600"/>
                <a:gd name="T33" fmla="*/ 97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57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27677" name="Line 62"/>
            <p:cNvSpPr>
              <a:spLocks noChangeShapeType="1"/>
            </p:cNvSpPr>
            <p:nvPr/>
          </p:nvSpPr>
          <p:spPr bwMode="auto">
            <a:xfrm flipV="1">
              <a:off x="886938" y="2573557"/>
              <a:ext cx="0" cy="4730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78" name="Line 63"/>
            <p:cNvSpPr>
              <a:spLocks noChangeShapeType="1"/>
            </p:cNvSpPr>
            <p:nvPr/>
          </p:nvSpPr>
          <p:spPr bwMode="auto">
            <a:xfrm flipV="1">
              <a:off x="2072343" y="2573557"/>
              <a:ext cx="0" cy="4730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79" name="Text Box 64"/>
            <p:cNvSpPr txBox="1">
              <a:spLocks noChangeArrowheads="1"/>
            </p:cNvSpPr>
            <p:nvPr/>
          </p:nvSpPr>
          <p:spPr bwMode="auto">
            <a:xfrm>
              <a:off x="808497" y="1639801"/>
              <a:ext cx="1293944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000" dirty="0" smtClean="0"/>
                <a:t>Real Time Monitors</a:t>
              </a:r>
              <a:endParaRPr lang="en-US" sz="1000" dirty="0"/>
            </a:p>
          </p:txBody>
        </p:sp>
        <p:sp>
          <p:nvSpPr>
            <p:cNvPr id="27680" name="computr1"/>
            <p:cNvSpPr>
              <a:spLocks noEditPoints="1" noChangeArrowheads="1"/>
            </p:cNvSpPr>
            <p:nvPr/>
          </p:nvSpPr>
          <p:spPr bwMode="auto">
            <a:xfrm>
              <a:off x="3230768" y="1965361"/>
              <a:ext cx="711008" cy="608196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0 w 21600"/>
                <a:gd name="T7" fmla="*/ 2147483647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0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4923 w 21600"/>
                <a:gd name="T43" fmla="*/ 2541 h 21600"/>
                <a:gd name="T44" fmla="*/ 16756 w 21600"/>
                <a:gd name="T45" fmla="*/ 11153 h 216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27681" name="Line 66"/>
            <p:cNvSpPr>
              <a:spLocks noChangeShapeType="1"/>
            </p:cNvSpPr>
            <p:nvPr/>
          </p:nvSpPr>
          <p:spPr bwMode="auto">
            <a:xfrm flipV="1">
              <a:off x="3580859" y="2573557"/>
              <a:ext cx="0" cy="4730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82" name="Text Box 67"/>
            <p:cNvSpPr txBox="1">
              <a:spLocks noChangeArrowheads="1"/>
            </p:cNvSpPr>
            <p:nvPr/>
          </p:nvSpPr>
          <p:spPr bwMode="auto">
            <a:xfrm>
              <a:off x="3091220" y="1274802"/>
              <a:ext cx="930063" cy="5539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000" dirty="0" smtClean="0"/>
                <a:t>Web Access </a:t>
              </a:r>
            </a:p>
            <a:p>
              <a:pPr algn="ctr" eaLnBrk="0" hangingPunct="0"/>
              <a:r>
                <a:rPr lang="en-US" sz="1000" dirty="0" smtClean="0"/>
                <a:t>To R/T </a:t>
              </a:r>
            </a:p>
            <a:p>
              <a:pPr algn="ctr" eaLnBrk="0" hangingPunct="0"/>
              <a:r>
                <a:rPr lang="en-US" sz="1000" dirty="0" smtClean="0"/>
                <a:t>Telemetry</a:t>
              </a:r>
            </a:p>
          </p:txBody>
        </p:sp>
        <p:sp>
          <p:nvSpPr>
            <p:cNvPr id="27687" name="Text Box 72"/>
            <p:cNvSpPr txBox="1">
              <a:spLocks noChangeArrowheads="1"/>
            </p:cNvSpPr>
            <p:nvPr/>
          </p:nvSpPr>
          <p:spPr bwMode="auto">
            <a:xfrm>
              <a:off x="6400605" y="1233899"/>
              <a:ext cx="927273" cy="270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 dirty="0"/>
                <a:t>Real Time</a:t>
              </a:r>
            </a:p>
          </p:txBody>
        </p:sp>
        <p:sp>
          <p:nvSpPr>
            <p:cNvPr id="27688" name="Text Box 73"/>
            <p:cNvSpPr txBox="1">
              <a:spLocks noChangeArrowheads="1"/>
            </p:cNvSpPr>
            <p:nvPr/>
          </p:nvSpPr>
          <p:spPr bwMode="auto">
            <a:xfrm>
              <a:off x="7858116" y="1136086"/>
              <a:ext cx="927273" cy="458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dirty="0"/>
                <a:t>Non-</a:t>
              </a:r>
            </a:p>
            <a:p>
              <a:pPr algn="ctr" eaLnBrk="0" hangingPunct="0"/>
              <a:r>
                <a:rPr lang="en-US" sz="1400" dirty="0"/>
                <a:t>Real Time</a:t>
              </a:r>
            </a:p>
          </p:txBody>
        </p:sp>
        <p:sp>
          <p:nvSpPr>
            <p:cNvPr id="27689" name="Oval 78"/>
            <p:cNvSpPr>
              <a:spLocks noChangeArrowheads="1"/>
            </p:cNvSpPr>
            <p:nvPr/>
          </p:nvSpPr>
          <p:spPr bwMode="auto">
            <a:xfrm>
              <a:off x="1421943" y="2235670"/>
              <a:ext cx="71101" cy="6757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27690" name="Oval 79"/>
            <p:cNvSpPr>
              <a:spLocks noChangeArrowheads="1"/>
            </p:cNvSpPr>
            <p:nvPr/>
          </p:nvSpPr>
          <p:spPr bwMode="auto">
            <a:xfrm>
              <a:off x="1250602" y="2235670"/>
              <a:ext cx="71101" cy="6757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27691" name="Oval 80"/>
            <p:cNvSpPr>
              <a:spLocks noChangeArrowheads="1"/>
            </p:cNvSpPr>
            <p:nvPr/>
          </p:nvSpPr>
          <p:spPr bwMode="auto">
            <a:xfrm>
              <a:off x="1600279" y="2235670"/>
              <a:ext cx="71101" cy="6757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27694" name="Text Box 99"/>
            <p:cNvSpPr txBox="1">
              <a:spLocks noChangeArrowheads="1"/>
            </p:cNvSpPr>
            <p:nvPr/>
          </p:nvSpPr>
          <p:spPr bwMode="auto">
            <a:xfrm>
              <a:off x="6305748" y="5546962"/>
              <a:ext cx="924311" cy="467410"/>
            </a:xfrm>
            <a:prstGeom prst="rect">
              <a:avLst/>
            </a:prstGeom>
            <a:solidFill>
              <a:srgbClr val="3399FF">
                <a:alpha val="5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 smtClean="0"/>
                <a:t>Local </a:t>
              </a:r>
              <a:endParaRPr lang="en-US" sz="1200" dirty="0"/>
            </a:p>
            <a:p>
              <a:pPr algn="ctr" eaLnBrk="0" hangingPunct="0"/>
              <a:r>
                <a:rPr lang="en-US" sz="1200" dirty="0"/>
                <a:t>Queries</a:t>
              </a:r>
            </a:p>
          </p:txBody>
        </p:sp>
        <p:sp>
          <p:nvSpPr>
            <p:cNvPr id="27695" name="Line 100"/>
            <p:cNvSpPr>
              <a:spLocks noChangeShapeType="1"/>
            </p:cNvSpPr>
            <p:nvPr/>
          </p:nvSpPr>
          <p:spPr bwMode="auto">
            <a:xfrm flipH="1" flipV="1">
              <a:off x="6685489" y="4871187"/>
              <a:ext cx="99245" cy="6757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96" name="computr1"/>
            <p:cNvSpPr>
              <a:spLocks noEditPoints="1" noChangeArrowheads="1"/>
            </p:cNvSpPr>
            <p:nvPr/>
          </p:nvSpPr>
          <p:spPr bwMode="auto">
            <a:xfrm>
              <a:off x="5381438" y="1973808"/>
              <a:ext cx="639907" cy="608196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0 w 21600"/>
                <a:gd name="T7" fmla="*/ 2147483647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0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4923 w 21600"/>
                <a:gd name="T43" fmla="*/ 2541 h 21600"/>
                <a:gd name="T44" fmla="*/ 16756 w 21600"/>
                <a:gd name="T45" fmla="*/ 11153 h 216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chemeClr val="accent1">
                <a:lumMod val="75000"/>
                <a:alpha val="58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27697" name="Line 106"/>
            <p:cNvSpPr>
              <a:spLocks noChangeShapeType="1"/>
            </p:cNvSpPr>
            <p:nvPr/>
          </p:nvSpPr>
          <p:spPr bwMode="auto">
            <a:xfrm flipV="1">
              <a:off x="5736942" y="2582004"/>
              <a:ext cx="0" cy="4730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98" name="Text Box 107"/>
            <p:cNvSpPr txBox="1">
              <a:spLocks noChangeArrowheads="1"/>
            </p:cNvSpPr>
            <p:nvPr/>
          </p:nvSpPr>
          <p:spPr bwMode="auto">
            <a:xfrm>
              <a:off x="5302551" y="1143000"/>
              <a:ext cx="864339" cy="70788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000" dirty="0" smtClean="0"/>
                <a:t>GDS </a:t>
              </a:r>
            </a:p>
            <a:p>
              <a:pPr algn="ctr" eaLnBrk="0" hangingPunct="0"/>
              <a:r>
                <a:rPr lang="en-US" sz="1000" dirty="0" smtClean="0"/>
                <a:t>Automation </a:t>
              </a:r>
            </a:p>
            <a:p>
              <a:pPr algn="ctr" eaLnBrk="0" hangingPunct="0"/>
              <a:r>
                <a:rPr lang="en-US" sz="1000" dirty="0" smtClean="0"/>
                <a:t>Tool</a:t>
              </a:r>
            </a:p>
            <a:p>
              <a:pPr algn="ctr" eaLnBrk="0" hangingPunct="0"/>
              <a:r>
                <a:rPr lang="en-US" sz="1000" dirty="0" smtClean="0"/>
                <a:t>(MTAK)</a:t>
              </a:r>
              <a:endParaRPr lang="en-US" sz="1000" dirty="0"/>
            </a:p>
          </p:txBody>
        </p:sp>
        <p:sp>
          <p:nvSpPr>
            <p:cNvPr id="27699" name="AutoShape 109"/>
            <p:cNvSpPr>
              <a:spLocks noChangeArrowheads="1"/>
            </p:cNvSpPr>
            <p:nvPr/>
          </p:nvSpPr>
          <p:spPr bwMode="auto">
            <a:xfrm rot="5400000">
              <a:off x="6387420" y="2089945"/>
              <a:ext cx="405464" cy="426605"/>
            </a:xfrm>
            <a:prstGeom prst="flowChartPunchedTap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27700" name="Line 110"/>
            <p:cNvSpPr>
              <a:spLocks noChangeShapeType="1"/>
            </p:cNvSpPr>
            <p:nvPr/>
          </p:nvSpPr>
          <p:spPr bwMode="auto">
            <a:xfrm flipH="1">
              <a:off x="6021345" y="2303247"/>
              <a:ext cx="3555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701" name="Text Box 111"/>
            <p:cNvSpPr txBox="1">
              <a:spLocks noChangeArrowheads="1"/>
            </p:cNvSpPr>
            <p:nvPr/>
          </p:nvSpPr>
          <p:spPr bwMode="auto">
            <a:xfrm>
              <a:off x="6305748" y="2505980"/>
              <a:ext cx="511419" cy="354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 dirty="0" smtClean="0"/>
                <a:t>Python </a:t>
              </a:r>
            </a:p>
            <a:p>
              <a:pPr eaLnBrk="0" hangingPunct="0"/>
              <a:r>
                <a:rPr lang="en-US" sz="1000" dirty="0" smtClean="0"/>
                <a:t>Scripts</a:t>
              </a:r>
              <a:endParaRPr lang="en-US" sz="1000" dirty="0"/>
            </a:p>
          </p:txBody>
        </p:sp>
        <p:sp>
          <p:nvSpPr>
            <p:cNvPr id="27702" name="Line 16"/>
            <p:cNvSpPr>
              <a:spLocks noChangeShapeType="1"/>
            </p:cNvSpPr>
            <p:nvPr/>
          </p:nvSpPr>
          <p:spPr bwMode="auto">
            <a:xfrm flipH="1" flipV="1">
              <a:off x="4101623" y="3452063"/>
              <a:ext cx="0" cy="2027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707" name="Text Box 58"/>
            <p:cNvSpPr txBox="1">
              <a:spLocks noChangeArrowheads="1"/>
            </p:cNvSpPr>
            <p:nvPr/>
          </p:nvSpPr>
          <p:spPr bwMode="auto">
            <a:xfrm>
              <a:off x="7688135" y="5303400"/>
              <a:ext cx="729900" cy="600164"/>
            </a:xfrm>
            <a:prstGeom prst="rect">
              <a:avLst/>
            </a:prstGeom>
            <a:solidFill>
              <a:srgbClr val="3399FF">
                <a:alpha val="5215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100" dirty="0"/>
                <a:t>User </a:t>
              </a:r>
            </a:p>
            <a:p>
              <a:pPr algn="ctr" eaLnBrk="0" hangingPunct="0"/>
              <a:r>
                <a:rPr lang="en-US" sz="1100" dirty="0" smtClean="0"/>
                <a:t>Tools &amp;</a:t>
              </a:r>
            </a:p>
            <a:p>
              <a:pPr algn="ctr" eaLnBrk="0" hangingPunct="0"/>
              <a:r>
                <a:rPr lang="en-US" sz="1100" dirty="0" smtClean="0"/>
                <a:t>reports</a:t>
              </a:r>
              <a:endParaRPr lang="en-US" sz="1100" dirty="0"/>
            </a:p>
          </p:txBody>
        </p:sp>
        <p:cxnSp>
          <p:nvCxnSpPr>
            <p:cNvPr id="81" name="Straight Arrow Connector 80"/>
            <p:cNvCxnSpPr>
              <a:endCxn id="27707" idx="0"/>
            </p:cNvCxnSpPr>
            <p:nvPr/>
          </p:nvCxnSpPr>
          <p:spPr>
            <a:xfrm>
              <a:off x="7898110" y="4841622"/>
              <a:ext cx="154975" cy="46177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4"/>
            <p:cNvSpPr>
              <a:spLocks noChangeArrowheads="1"/>
            </p:cNvSpPr>
            <p:nvPr/>
          </p:nvSpPr>
          <p:spPr bwMode="auto">
            <a:xfrm>
              <a:off x="2181901" y="5063173"/>
              <a:ext cx="1279815" cy="530317"/>
            </a:xfrm>
            <a:prstGeom prst="rect">
              <a:avLst/>
            </a:prstGeom>
            <a:solidFill>
              <a:schemeClr val="accent1">
                <a:alpha val="54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 smtClean="0"/>
                <a:t>Uplink </a:t>
              </a:r>
              <a:br>
                <a:rPr lang="en-US" sz="1200" dirty="0" smtClean="0"/>
              </a:br>
              <a:r>
                <a:rPr lang="en-US" sz="1200" dirty="0" smtClean="0"/>
                <a:t>Processing</a:t>
              </a:r>
              <a:endParaRPr lang="en-US" sz="1200" dirty="0"/>
            </a:p>
          </p:txBody>
        </p:sp>
        <p:sp>
          <p:nvSpPr>
            <p:cNvPr id="86" name="Text Box 23"/>
            <p:cNvSpPr txBox="1">
              <a:spLocks noChangeArrowheads="1"/>
            </p:cNvSpPr>
            <p:nvPr/>
          </p:nvSpPr>
          <p:spPr bwMode="auto">
            <a:xfrm>
              <a:off x="3735751" y="5098689"/>
              <a:ext cx="52610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800" dirty="0" smtClean="0"/>
                <a:t>SCMFs</a:t>
              </a:r>
              <a:endParaRPr lang="en-US" sz="800" dirty="0"/>
            </a:p>
          </p:txBody>
        </p:sp>
        <p:sp>
          <p:nvSpPr>
            <p:cNvPr id="87" name="Text Box 23"/>
            <p:cNvSpPr txBox="1">
              <a:spLocks noChangeArrowheads="1"/>
            </p:cNvSpPr>
            <p:nvPr/>
          </p:nvSpPr>
          <p:spPr bwMode="auto">
            <a:xfrm>
              <a:off x="3790351" y="5378302"/>
              <a:ext cx="381711" cy="204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900" dirty="0" smtClean="0"/>
                <a:t>Files</a:t>
              </a:r>
              <a:endParaRPr lang="en-US" sz="900" dirty="0"/>
            </a:p>
          </p:txBody>
        </p:sp>
        <p:sp>
          <p:nvSpPr>
            <p:cNvPr id="88" name="Text Box 23"/>
            <p:cNvSpPr txBox="1">
              <a:spLocks noChangeArrowheads="1"/>
            </p:cNvSpPr>
            <p:nvPr/>
          </p:nvSpPr>
          <p:spPr bwMode="auto">
            <a:xfrm>
              <a:off x="2304868" y="5755812"/>
              <a:ext cx="1192398" cy="204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900" dirty="0" smtClean="0"/>
                <a:t>Immediate Commands</a:t>
              </a:r>
              <a:endParaRPr lang="en-US" sz="900" dirty="0"/>
            </a:p>
          </p:txBody>
        </p:sp>
        <p:sp>
          <p:nvSpPr>
            <p:cNvPr id="89" name="Line 63"/>
            <p:cNvSpPr>
              <a:spLocks noChangeShapeType="1"/>
            </p:cNvSpPr>
            <p:nvPr/>
          </p:nvSpPr>
          <p:spPr bwMode="auto">
            <a:xfrm flipV="1">
              <a:off x="2892909" y="5583013"/>
              <a:ext cx="0" cy="2004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0" name="Line 63"/>
            <p:cNvSpPr>
              <a:spLocks noChangeShapeType="1"/>
            </p:cNvSpPr>
            <p:nvPr/>
          </p:nvSpPr>
          <p:spPr bwMode="auto">
            <a:xfrm flipH="1">
              <a:off x="3461716" y="5208811"/>
              <a:ext cx="3023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1" name="Line 63"/>
            <p:cNvSpPr>
              <a:spLocks noChangeShapeType="1"/>
            </p:cNvSpPr>
            <p:nvPr/>
          </p:nvSpPr>
          <p:spPr bwMode="auto">
            <a:xfrm flipH="1">
              <a:off x="3468710" y="5493786"/>
              <a:ext cx="3023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" name="Text Box 23"/>
            <p:cNvSpPr txBox="1">
              <a:spLocks noChangeArrowheads="1"/>
            </p:cNvSpPr>
            <p:nvPr/>
          </p:nvSpPr>
          <p:spPr bwMode="auto">
            <a:xfrm>
              <a:off x="1595013" y="4398146"/>
              <a:ext cx="580644" cy="300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800" dirty="0" smtClean="0"/>
                <a:t>Frames or </a:t>
              </a:r>
            </a:p>
            <a:p>
              <a:pPr eaLnBrk="0" hangingPunct="0"/>
              <a:r>
                <a:rPr lang="en-US" sz="800" dirty="0" smtClean="0"/>
                <a:t>packets</a:t>
              </a:r>
              <a:endParaRPr lang="en-US" sz="800" dirty="0"/>
            </a:p>
          </p:txBody>
        </p:sp>
        <p:sp>
          <p:nvSpPr>
            <p:cNvPr id="93" name="Text Box 23"/>
            <p:cNvSpPr txBox="1">
              <a:spLocks noChangeArrowheads="1"/>
            </p:cNvSpPr>
            <p:nvPr/>
          </p:nvSpPr>
          <p:spPr bwMode="auto">
            <a:xfrm>
              <a:off x="1654262" y="5208811"/>
              <a:ext cx="459490" cy="191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800" dirty="0" smtClean="0"/>
                <a:t>CLTUs</a:t>
              </a:r>
            </a:p>
          </p:txBody>
        </p:sp>
        <p:sp>
          <p:nvSpPr>
            <p:cNvPr id="94" name="computr1"/>
            <p:cNvSpPr>
              <a:spLocks noEditPoints="1" noChangeArrowheads="1"/>
            </p:cNvSpPr>
            <p:nvPr/>
          </p:nvSpPr>
          <p:spPr bwMode="auto">
            <a:xfrm>
              <a:off x="4457127" y="1973808"/>
              <a:ext cx="613244" cy="608196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0 w 21600"/>
                <a:gd name="T7" fmla="*/ 2147483647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0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4923 w 21600"/>
                <a:gd name="T43" fmla="*/ 2541 h 21600"/>
                <a:gd name="T44" fmla="*/ 16756 w 21600"/>
                <a:gd name="T45" fmla="*/ 11153 h 216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95" name="Line 69"/>
            <p:cNvSpPr>
              <a:spLocks noChangeShapeType="1"/>
            </p:cNvSpPr>
            <p:nvPr/>
          </p:nvSpPr>
          <p:spPr bwMode="auto">
            <a:xfrm flipV="1">
              <a:off x="4771636" y="2582004"/>
              <a:ext cx="0" cy="4645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Text Box 107"/>
            <p:cNvSpPr txBox="1">
              <a:spLocks noChangeArrowheads="1"/>
            </p:cNvSpPr>
            <p:nvPr/>
          </p:nvSpPr>
          <p:spPr bwMode="auto">
            <a:xfrm>
              <a:off x="4261858" y="1295400"/>
              <a:ext cx="959606" cy="4001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000" dirty="0" smtClean="0"/>
                <a:t>Listener Applications </a:t>
              </a:r>
            </a:p>
          </p:txBody>
        </p:sp>
        <p:sp>
          <p:nvSpPr>
            <p:cNvPr id="97" name="Text Box 99"/>
            <p:cNvSpPr txBox="1">
              <a:spLocks noChangeArrowheads="1"/>
            </p:cNvSpPr>
            <p:nvPr/>
          </p:nvSpPr>
          <p:spPr bwMode="auto">
            <a:xfrm>
              <a:off x="4430464" y="5399876"/>
              <a:ext cx="924311" cy="430887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050" dirty="0" smtClean="0"/>
                <a:t>Mission </a:t>
              </a:r>
              <a:endParaRPr lang="en-US" sz="1050" dirty="0"/>
            </a:p>
            <a:p>
              <a:pPr algn="ctr" eaLnBrk="0" hangingPunct="0"/>
              <a:r>
                <a:rPr lang="en-US" sz="1050" dirty="0" smtClean="0"/>
                <a:t>Dictionaries</a:t>
              </a:r>
              <a:endParaRPr lang="en-US" sz="1050" dirty="0"/>
            </a:p>
          </p:txBody>
        </p:sp>
        <p:sp>
          <p:nvSpPr>
            <p:cNvPr id="98" name="Line 43"/>
            <p:cNvSpPr>
              <a:spLocks noChangeShapeType="1"/>
            </p:cNvSpPr>
            <p:nvPr/>
          </p:nvSpPr>
          <p:spPr bwMode="auto">
            <a:xfrm flipV="1">
              <a:off x="4883732" y="4938766"/>
              <a:ext cx="0" cy="439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506231" y="6095447"/>
              <a:ext cx="296062" cy="189002"/>
            </a:xfrm>
            <a:prstGeom prst="rect">
              <a:avLst/>
            </a:prstGeom>
            <a:solidFill>
              <a:schemeClr val="accent1">
                <a:alpha val="56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-112" charset="0"/>
              </a:endParaRPr>
            </a:p>
          </p:txBody>
        </p:sp>
        <p:sp>
          <p:nvSpPr>
            <p:cNvPr id="99" name="Magnetic Disk 98"/>
            <p:cNvSpPr/>
            <p:nvPr/>
          </p:nvSpPr>
          <p:spPr bwMode="auto">
            <a:xfrm>
              <a:off x="6305748" y="4127836"/>
              <a:ext cx="692289" cy="652209"/>
            </a:xfrm>
            <a:prstGeom prst="flowChartMagneticDisk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-112" charset="0"/>
              </a:endParaRPr>
            </a:p>
          </p:txBody>
        </p:sp>
        <p:sp>
          <p:nvSpPr>
            <p:cNvPr id="103" name="computr1"/>
            <p:cNvSpPr>
              <a:spLocks noEditPoints="1" noChangeArrowheads="1"/>
            </p:cNvSpPr>
            <p:nvPr/>
          </p:nvSpPr>
          <p:spPr bwMode="auto">
            <a:xfrm>
              <a:off x="7656664" y="2582004"/>
              <a:ext cx="711008" cy="608196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0 w 21600"/>
                <a:gd name="T7" fmla="*/ 2147483647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0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4923 w 21600"/>
                <a:gd name="T43" fmla="*/ 2541 h 21600"/>
                <a:gd name="T44" fmla="*/ 16756 w 21600"/>
                <a:gd name="T45" fmla="*/ 11153 h 216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 dirty="0"/>
            </a:p>
          </p:txBody>
        </p:sp>
        <p:sp>
          <p:nvSpPr>
            <p:cNvPr id="104" name="Text Box 67"/>
            <p:cNvSpPr txBox="1">
              <a:spLocks noChangeArrowheads="1"/>
            </p:cNvSpPr>
            <p:nvPr/>
          </p:nvSpPr>
          <p:spPr bwMode="auto">
            <a:xfrm>
              <a:off x="7720007" y="2114490"/>
              <a:ext cx="824740" cy="4001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000" dirty="0" smtClean="0"/>
                <a:t>Query</a:t>
              </a:r>
            </a:p>
            <a:p>
              <a:pPr algn="ctr" eaLnBrk="0" hangingPunct="0"/>
              <a:r>
                <a:rPr lang="en-US" sz="1000" dirty="0" smtClean="0"/>
                <a:t>Applications</a:t>
              </a:r>
            </a:p>
          </p:txBody>
        </p:sp>
        <p:sp>
          <p:nvSpPr>
            <p:cNvPr id="105" name="Line 59"/>
            <p:cNvSpPr>
              <a:spLocks noChangeShapeType="1"/>
            </p:cNvSpPr>
            <p:nvPr/>
          </p:nvSpPr>
          <p:spPr bwMode="auto">
            <a:xfrm flipH="1">
              <a:off x="7656664" y="3190200"/>
              <a:ext cx="201452" cy="12000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7084895" y="3736356"/>
              <a:ext cx="375538" cy="175742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-112" charset="0"/>
              </a:endParaRPr>
            </a:p>
          </p:txBody>
        </p:sp>
        <p:sp>
          <p:nvSpPr>
            <p:cNvPr id="107" name="Magnetic Disk 106"/>
            <p:cNvSpPr/>
            <p:nvPr/>
          </p:nvSpPr>
          <p:spPr bwMode="auto">
            <a:xfrm>
              <a:off x="7372261" y="4127837"/>
              <a:ext cx="639907" cy="711858"/>
            </a:xfrm>
            <a:prstGeom prst="flowChartMagneticDisk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-112" charset="0"/>
              </a:endParaRPr>
            </a:p>
          </p:txBody>
        </p:sp>
        <p:sp>
          <p:nvSpPr>
            <p:cNvPr id="27668" name="Text Box 46"/>
            <p:cNvSpPr txBox="1">
              <a:spLocks noChangeArrowheads="1"/>
            </p:cNvSpPr>
            <p:nvPr/>
          </p:nvSpPr>
          <p:spPr bwMode="auto">
            <a:xfrm>
              <a:off x="6945656" y="4398146"/>
              <a:ext cx="508075" cy="216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 dirty="0"/>
                <a:t>Merge</a:t>
              </a:r>
            </a:p>
          </p:txBody>
        </p:sp>
        <p:sp>
          <p:nvSpPr>
            <p:cNvPr id="27667" name="Line 45"/>
            <p:cNvSpPr>
              <a:spLocks noChangeShapeType="1"/>
            </p:cNvSpPr>
            <p:nvPr/>
          </p:nvSpPr>
          <p:spPr bwMode="auto">
            <a:xfrm>
              <a:off x="6945656" y="4600878"/>
              <a:ext cx="4266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8159932" y="4399055"/>
              <a:ext cx="9726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 smtClean="0"/>
                <a:t>chill_get</a:t>
              </a:r>
              <a:r>
                <a:rPr lang="en-US" sz="1100" dirty="0" smtClean="0"/>
                <a:t>_*</a:t>
              </a:r>
              <a:endParaRPr lang="en-US" sz="1100" dirty="0"/>
            </a:p>
          </p:txBody>
        </p:sp>
        <p:sp>
          <p:nvSpPr>
            <p:cNvPr id="27670" name="Text Box 48"/>
            <p:cNvSpPr txBox="1">
              <a:spLocks noChangeArrowheads="1"/>
            </p:cNvSpPr>
            <p:nvPr/>
          </p:nvSpPr>
          <p:spPr bwMode="auto">
            <a:xfrm>
              <a:off x="7427808" y="4321082"/>
              <a:ext cx="623614" cy="458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/>
                <a:t>Query</a:t>
              </a:r>
            </a:p>
            <a:p>
              <a:pPr algn="ctr" eaLnBrk="0" hangingPunct="0"/>
              <a:r>
                <a:rPr lang="en-US" sz="1200" dirty="0"/>
                <a:t>DB</a:t>
              </a:r>
            </a:p>
          </p:txBody>
        </p:sp>
        <p:sp>
          <p:nvSpPr>
            <p:cNvPr id="27669" name="Text Box 47"/>
            <p:cNvSpPr txBox="1">
              <a:spLocks noChangeArrowheads="1"/>
            </p:cNvSpPr>
            <p:nvPr/>
          </p:nvSpPr>
          <p:spPr bwMode="auto">
            <a:xfrm>
              <a:off x="6400605" y="4310107"/>
              <a:ext cx="540663" cy="458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/>
                <a:t>Load</a:t>
              </a:r>
            </a:p>
            <a:p>
              <a:pPr algn="ctr" eaLnBrk="0" hangingPunct="0"/>
              <a:r>
                <a:rPr lang="en-US" sz="1200" dirty="0"/>
                <a:t>DB</a:t>
              </a: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3349235" y="6095447"/>
              <a:ext cx="296062" cy="189002"/>
            </a:xfrm>
            <a:prstGeom prst="rect">
              <a:avLst/>
            </a:prstGeom>
            <a:solidFill>
              <a:srgbClr val="FFFFCC">
                <a:alpha val="55686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-112" charset="0"/>
              </a:endParaRPr>
            </a:p>
          </p:txBody>
        </p:sp>
        <p:graphicFrame>
          <p:nvGraphicFramePr>
            <p:cNvPr id="3074" name="Object 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7852935"/>
                </p:ext>
              </p:extLst>
            </p:nvPr>
          </p:nvGraphicFramePr>
          <p:xfrm>
            <a:off x="688784" y="3597085"/>
            <a:ext cx="517723" cy="5287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" name="Clip" r:id="rId4" imgW="749300" imgH="829733" progId="">
                    <p:embed/>
                  </p:oleObj>
                </mc:Choice>
                <mc:Fallback>
                  <p:oleObj name="Clip" r:id="rId4" imgW="749300" imgH="82973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8784" y="3597085"/>
                          <a:ext cx="517723" cy="5287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5" name="Right Arrow 114"/>
            <p:cNvSpPr/>
            <p:nvPr/>
          </p:nvSpPr>
          <p:spPr bwMode="auto">
            <a:xfrm rot="16200000">
              <a:off x="649250" y="4153881"/>
              <a:ext cx="337364" cy="221635"/>
            </a:xfrm>
            <a:prstGeom prst="rightArrow">
              <a:avLst>
                <a:gd name="adj1" fmla="val 50000"/>
                <a:gd name="adj2" fmla="val 52967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-112" charset="0"/>
              </a:endParaRPr>
            </a:p>
          </p:txBody>
        </p:sp>
        <p:sp>
          <p:nvSpPr>
            <p:cNvPr id="116" name="Right Arrow 115"/>
            <p:cNvSpPr/>
            <p:nvPr/>
          </p:nvSpPr>
          <p:spPr bwMode="auto">
            <a:xfrm rot="5400000">
              <a:off x="870885" y="4170775"/>
              <a:ext cx="337364" cy="221635"/>
            </a:xfrm>
            <a:prstGeom prst="rightArrow">
              <a:avLst>
                <a:gd name="adj1" fmla="val 50000"/>
                <a:gd name="adj2" fmla="val 52967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-112" charset="0"/>
              </a:endParaRPr>
            </a:p>
          </p:txBody>
        </p:sp>
      </p:grpSp>
      <p:sp>
        <p:nvSpPr>
          <p:cNvPr id="102" name="Line 43"/>
          <p:cNvSpPr>
            <a:spLocks noChangeShapeType="1"/>
          </p:cNvSpPr>
          <p:nvPr/>
        </p:nvSpPr>
        <p:spPr bwMode="auto">
          <a:xfrm flipH="1">
            <a:off x="3511901" y="5593490"/>
            <a:ext cx="945226" cy="237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6681041" y="5006342"/>
            <a:ext cx="972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/>
              <a:t>chill_get</a:t>
            </a:r>
            <a:r>
              <a:rPr lang="en-US" sz="1100" dirty="0" smtClean="0"/>
              <a:t>_*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32190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/>
          </p:nvPr>
        </p:nvSpPr>
        <p:spPr>
          <a:xfrm>
            <a:off x="457200" y="1157112"/>
            <a:ext cx="8229600" cy="4870274"/>
          </a:xfrm>
        </p:spPr>
        <p:txBody>
          <a:bodyPr>
            <a:noAutofit/>
          </a:bodyPr>
          <a:lstStyle/>
          <a:p>
            <a:r>
              <a:rPr lang="en-US" sz="2000" dirty="0" smtClean="0"/>
              <a:t>Accept </a:t>
            </a:r>
            <a:r>
              <a:rPr lang="en-US" sz="2000" dirty="0"/>
              <a:t>constraints imposed by existing software to reduce cost, schedule, and risk</a:t>
            </a:r>
          </a:p>
          <a:p>
            <a:pPr lvl="1"/>
            <a:r>
              <a:rPr lang="en-US" sz="1800" dirty="0" smtClean="0"/>
              <a:t>Avoid requiring features not already available</a:t>
            </a:r>
          </a:p>
          <a:p>
            <a:pPr lvl="2"/>
            <a:r>
              <a:rPr lang="en-US" sz="1600" dirty="0" smtClean="0"/>
              <a:t>Follow CCSDS </a:t>
            </a:r>
            <a:r>
              <a:rPr lang="en-US" sz="1600" dirty="0" err="1" smtClean="0"/>
              <a:t>telecommand</a:t>
            </a:r>
            <a:r>
              <a:rPr lang="en-US" sz="1600" dirty="0" smtClean="0"/>
              <a:t> standards</a:t>
            </a:r>
          </a:p>
          <a:p>
            <a:pPr lvl="1"/>
            <a:r>
              <a:rPr lang="en-US" sz="1800" dirty="0" smtClean="0"/>
              <a:t>Use AMPCS existing dictionary schemas</a:t>
            </a:r>
          </a:p>
          <a:p>
            <a:pPr lvl="2"/>
            <a:r>
              <a:rPr lang="en-US" sz="1600" dirty="0" smtClean="0"/>
              <a:t>Still allowed full customization of dictionary content for: transfer frame definitions, </a:t>
            </a:r>
            <a:r>
              <a:rPr lang="en-US" sz="1600" dirty="0" err="1"/>
              <a:t>telecommand</a:t>
            </a:r>
            <a:r>
              <a:rPr lang="en-US" sz="1600" dirty="0"/>
              <a:t> packet definitions, APID definitions, </a:t>
            </a:r>
            <a:r>
              <a:rPr lang="en-US" sz="1600" dirty="0" err="1" smtClean="0"/>
              <a:t>decomm</a:t>
            </a:r>
            <a:r>
              <a:rPr lang="en-US" sz="1600" dirty="0" smtClean="0"/>
              <a:t> maps, channel definitions, channel derivation and calibration algorithms, command definitions </a:t>
            </a:r>
          </a:p>
          <a:p>
            <a:r>
              <a:rPr lang="en-US" sz="2000" dirty="0" err="1" smtClean="0"/>
              <a:t>Autogenerate</a:t>
            </a:r>
            <a:r>
              <a:rPr lang="en-US" sz="2000" dirty="0" smtClean="0"/>
              <a:t> software </a:t>
            </a:r>
            <a:r>
              <a:rPr lang="en-US" sz="2000" dirty="0"/>
              <a:t>command handlers in the flight software </a:t>
            </a:r>
            <a:r>
              <a:rPr lang="en-US" sz="2000" dirty="0" smtClean="0"/>
              <a:t>from </a:t>
            </a:r>
            <a:r>
              <a:rPr lang="en-US" sz="2000" dirty="0"/>
              <a:t>the ground system command dictionary at compile-</a:t>
            </a:r>
            <a:r>
              <a:rPr lang="en-US" sz="2000" dirty="0" smtClean="0"/>
              <a:t>time</a:t>
            </a:r>
          </a:p>
          <a:p>
            <a:r>
              <a:rPr lang="en-US" sz="2000" dirty="0" smtClean="0"/>
              <a:t>Establish portable and replicable environments, each rapidly reconfigurable </a:t>
            </a:r>
          </a:p>
          <a:p>
            <a:pPr lvl="1"/>
            <a:r>
              <a:rPr lang="en-US" sz="1600" dirty="0" smtClean="0"/>
              <a:t>Both workstations and Virtual Machines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INSPIRE GDS Adaptation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90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Cubesat</a:t>
            </a:r>
            <a:r>
              <a:rPr lang="en-US" dirty="0" smtClean="0"/>
              <a:t>-focused Lessons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621"/>
            <a:ext cx="8229600" cy="3605823"/>
          </a:xfrm>
        </p:spPr>
        <p:txBody>
          <a:bodyPr>
            <a:noAutofit/>
          </a:bodyPr>
          <a:lstStyle/>
          <a:p>
            <a:r>
              <a:rPr lang="en-US" sz="2000" dirty="0" smtClean="0"/>
              <a:t>Small team, almost no funding</a:t>
            </a:r>
          </a:p>
          <a:p>
            <a:pPr lvl="1"/>
            <a:r>
              <a:rPr lang="en-US" sz="1800" dirty="0"/>
              <a:t>T</a:t>
            </a:r>
            <a:r>
              <a:rPr lang="en-US" sz="1800" dirty="0" smtClean="0"/>
              <a:t>ake every opportunity to reduce risk – no way to recover</a:t>
            </a:r>
          </a:p>
          <a:p>
            <a:pPr lvl="1"/>
            <a:r>
              <a:rPr lang="en-US" sz="1800" dirty="0" smtClean="0"/>
              <a:t>Test As You Fly reduces risks</a:t>
            </a:r>
          </a:p>
          <a:p>
            <a:pPr marL="857250" lvl="3" indent="0">
              <a:buNone/>
            </a:pPr>
            <a:r>
              <a:rPr lang="en-US" dirty="0" smtClean="0"/>
              <a:t>… but don’t go overboard and lock everything down too early</a:t>
            </a:r>
          </a:p>
          <a:p>
            <a:pPr lvl="1"/>
            <a:r>
              <a:rPr lang="en-US" sz="1800" dirty="0" smtClean="0"/>
              <a:t>Evolve </a:t>
            </a:r>
            <a:r>
              <a:rPr lang="en-US" sz="1800" dirty="0"/>
              <a:t>the development environment with an eye on the operational configuration / environment</a:t>
            </a:r>
          </a:p>
          <a:p>
            <a:pPr lvl="2"/>
            <a:r>
              <a:rPr lang="en-US" sz="1600" dirty="0"/>
              <a:t>Use the same core applications from development through operations</a:t>
            </a:r>
          </a:p>
          <a:p>
            <a:r>
              <a:rPr lang="en-US" sz="2000" dirty="0" smtClean="0"/>
              <a:t>Accepting GDS-imposed constraints positively affected both cost and schedule</a:t>
            </a:r>
          </a:p>
          <a:p>
            <a:r>
              <a:rPr lang="en-US" sz="2000" dirty="0" smtClean="0"/>
              <a:t>Large complex applications can be difficult for a small team to configure and operate</a:t>
            </a:r>
          </a:p>
          <a:p>
            <a:pPr lvl="1"/>
            <a:r>
              <a:rPr lang="en-US" sz="1800" dirty="0" smtClean="0"/>
              <a:t>Plan and budget for training, help, and consulting from the developers</a:t>
            </a:r>
          </a:p>
          <a:p>
            <a:r>
              <a:rPr lang="en-US" sz="2000" dirty="0" smtClean="0"/>
              <a:t>Don’t let processes designed for big missions prevent you from getting your job done</a:t>
            </a:r>
          </a:p>
          <a:p>
            <a:pPr lvl="1"/>
            <a:r>
              <a:rPr lang="en-US" sz="1800" dirty="0" smtClean="0"/>
              <a:t>Example: delivery from CM</a:t>
            </a:r>
          </a:p>
        </p:txBody>
      </p:sp>
    </p:spTree>
    <p:extLst>
      <p:ext uri="{BB962C8B-B14F-4D97-AF65-F5344CB8AC3E}">
        <p14:creationId xmlns:p14="http://schemas.microsoft.com/office/powerpoint/2010/main" val="189093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579063"/>
            <a:ext cx="8678333" cy="3605823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/>
              <a:t>The </a:t>
            </a:r>
            <a:r>
              <a:rPr lang="en-US" sz="2000" dirty="0"/>
              <a:t>work described </a:t>
            </a:r>
            <a:r>
              <a:rPr lang="en-US" sz="2000" dirty="0" smtClean="0"/>
              <a:t>was </a:t>
            </a:r>
            <a:r>
              <a:rPr lang="en-US" sz="2000" dirty="0"/>
              <a:t>carried out at the Jet Propulsion Laboratory (JPL), California Institute </a:t>
            </a:r>
            <a:r>
              <a:rPr lang="en-US" sz="2000" dirty="0" smtClean="0"/>
              <a:t>of Technology </a:t>
            </a:r>
            <a:r>
              <a:rPr lang="en-US" sz="2000" dirty="0"/>
              <a:t>(Caltech), under a contract with the National Aeronautics and Space Administration (NASA). The </a:t>
            </a:r>
            <a:r>
              <a:rPr lang="en-US" sz="2000" dirty="0" smtClean="0"/>
              <a:t>work was </a:t>
            </a:r>
            <a:r>
              <a:rPr lang="en-US" sz="2000" dirty="0"/>
              <a:t>funded by the </a:t>
            </a:r>
            <a:r>
              <a:rPr lang="en-US" sz="2000" dirty="0" err="1"/>
              <a:t>Multimission</a:t>
            </a:r>
            <a:r>
              <a:rPr lang="en-US" sz="2000" dirty="0"/>
              <a:t> Ground System and Services Office (MGSS) and the </a:t>
            </a:r>
            <a:r>
              <a:rPr lang="en-US" sz="2000" dirty="0" smtClean="0"/>
              <a:t>INSPIRE mission</a:t>
            </a:r>
          </a:p>
          <a:p>
            <a:r>
              <a:rPr lang="en-US" sz="2000" dirty="0" smtClean="0"/>
              <a:t>This presentation heavily draws on a paper delivered at </a:t>
            </a:r>
            <a:r>
              <a:rPr lang="en-US" sz="2000" dirty="0" err="1" smtClean="0"/>
              <a:t>SpaceOps</a:t>
            </a:r>
            <a:r>
              <a:rPr lang="en-US" sz="2000" dirty="0" smtClean="0"/>
              <a:t> 2014 (citation below)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References</a:t>
            </a:r>
            <a:endParaRPr lang="en-US" sz="2000" dirty="0"/>
          </a:p>
          <a:p>
            <a:pPr marL="400050" lvl="1" indent="0">
              <a:buNone/>
            </a:pPr>
            <a:r>
              <a:rPr lang="en-US" sz="1600" dirty="0" smtClean="0">
                <a:latin typeface="+mn-lt"/>
              </a:rPr>
              <a:t>[1] William </a:t>
            </a:r>
            <a:r>
              <a:rPr lang="en-US" sz="1600" dirty="0">
                <a:latin typeface="+mn-lt"/>
              </a:rPr>
              <a:t>L. </a:t>
            </a:r>
            <a:r>
              <a:rPr lang="en-US" sz="1600" dirty="0" err="1">
                <a:latin typeface="+mn-lt"/>
              </a:rPr>
              <a:t>Quach</a:t>
            </a:r>
            <a:r>
              <a:rPr lang="en-US" sz="1600" dirty="0">
                <a:latin typeface="+mn-lt"/>
              </a:rPr>
              <a:t>, Lloyd R. </a:t>
            </a:r>
            <a:r>
              <a:rPr lang="en-US" sz="1600" dirty="0" err="1">
                <a:latin typeface="+mn-lt"/>
              </a:rPr>
              <a:t>DeForrest</a:t>
            </a:r>
            <a:r>
              <a:rPr lang="en-US" sz="1600" dirty="0">
                <a:latin typeface="+mn-lt"/>
              </a:rPr>
              <a:t>, Andrew T. </a:t>
            </a:r>
            <a:r>
              <a:rPr lang="en-US" sz="1600" dirty="0" err="1">
                <a:latin typeface="+mn-lt"/>
              </a:rPr>
              <a:t>Klesh</a:t>
            </a:r>
            <a:r>
              <a:rPr lang="en-US" sz="1600" dirty="0">
                <a:latin typeface="+mn-lt"/>
              </a:rPr>
              <a:t>, Joshua B. Schoolcraft, “Adapting a Large-Scale Multi-Mission Ground System for Low-Cost </a:t>
            </a:r>
            <a:r>
              <a:rPr lang="en-US" sz="1600" dirty="0" err="1">
                <a:latin typeface="+mn-lt"/>
              </a:rPr>
              <a:t>CubeSats</a:t>
            </a:r>
            <a:r>
              <a:rPr lang="en-US" sz="1600" dirty="0">
                <a:latin typeface="+mn-lt"/>
              </a:rPr>
              <a:t>,” </a:t>
            </a:r>
            <a:r>
              <a:rPr lang="en-US" sz="1600" dirty="0" err="1">
                <a:latin typeface="+mn-lt"/>
              </a:rPr>
              <a:t>SpaceOps</a:t>
            </a:r>
            <a:r>
              <a:rPr lang="en-US" sz="1600" dirty="0">
                <a:latin typeface="+mn-lt"/>
              </a:rPr>
              <a:t> 2014, 13</a:t>
            </a:r>
            <a:r>
              <a:rPr lang="en-US" sz="1600" baseline="30000" dirty="0">
                <a:latin typeface="+mn-lt"/>
              </a:rPr>
              <a:t>th</a:t>
            </a:r>
            <a:r>
              <a:rPr lang="en-US" sz="1600" dirty="0">
                <a:latin typeface="+mn-lt"/>
              </a:rPr>
              <a:t> International Conference on Space Operations, Pasadena, CA, USA, May 5-9, 2014, URL: </a:t>
            </a:r>
            <a:r>
              <a:rPr lang="en-US" sz="1600" dirty="0">
                <a:latin typeface="+mn-lt"/>
                <a:hlinkClick r:id="rId2"/>
              </a:rPr>
              <a:t>http://arc.aiaa.org/doi/pdf/10.2514/6.2014-1634</a:t>
            </a:r>
            <a:endParaRPr lang="en-US" sz="1600" dirty="0">
              <a:latin typeface="+mn-lt"/>
            </a:endParaRPr>
          </a:p>
          <a:p>
            <a:pPr marL="400050" lvl="1" indent="0">
              <a:buNone/>
            </a:pPr>
            <a:endParaRPr lang="en-US" sz="1600" dirty="0">
              <a:latin typeface="+mn-lt"/>
            </a:endParaRPr>
          </a:p>
          <a:p>
            <a:pPr marL="400050" lvl="1" indent="0">
              <a:buNone/>
            </a:pPr>
            <a:r>
              <a:rPr lang="en-US" sz="1600" dirty="0" smtClean="0">
                <a:latin typeface="+mn-lt"/>
              </a:rPr>
              <a:t>[2] “</a:t>
            </a:r>
            <a:r>
              <a:rPr lang="en-US" sz="1600" dirty="0">
                <a:latin typeface="+mn-lt"/>
              </a:rPr>
              <a:t>INSPIRE (Interplanetary </a:t>
            </a:r>
            <a:r>
              <a:rPr lang="en-US" sz="1600" dirty="0" err="1">
                <a:latin typeface="+mn-lt"/>
              </a:rPr>
              <a:t>NanoSpacecraft</a:t>
            </a:r>
            <a:r>
              <a:rPr lang="en-US" sz="1600" dirty="0">
                <a:latin typeface="+mn-lt"/>
              </a:rPr>
              <a:t> Pathfinder In a Relevant Environment),” Proceedings of the 11th Annual </a:t>
            </a:r>
            <a:r>
              <a:rPr lang="en-US" sz="1600" dirty="0" err="1">
                <a:latin typeface="+mn-lt"/>
              </a:rPr>
              <a:t>CubeSat</a:t>
            </a:r>
            <a:r>
              <a:rPr lang="en-US" sz="1600" dirty="0">
                <a:latin typeface="+mn-lt"/>
              </a:rPr>
              <a:t> Developers’ Workshop - The Edge of Exploration,” San Luis Obispo, CA, USA, April 23-25, 2014, URL: </a:t>
            </a:r>
            <a:r>
              <a:rPr lang="en-US" sz="1600" dirty="0">
                <a:latin typeface="+mn-lt"/>
                <a:hlinkClick r:id="rId3"/>
              </a:rPr>
              <a:t>http://www.cubesat.org/images/cubesat/presentations/Developers-Workshop2014/Klesh_INSPIRE.pdf</a:t>
            </a:r>
            <a:endParaRPr lang="en-US" sz="1600" dirty="0">
              <a:latin typeface="+mn-lt"/>
            </a:endParaRP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89872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Questions?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 descr="business car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74523"/>
            <a:ext cx="3150108" cy="180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79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MMOS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AMMOS template.potx</Template>
  <TotalTime>10067</TotalTime>
  <Words>1230</Words>
  <Application>Microsoft Macintosh PowerPoint</Application>
  <PresentationFormat>On-screen Show (4:3)</PresentationFormat>
  <Paragraphs>147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AMMOS template</vt:lpstr>
      <vt:lpstr>Clip</vt:lpstr>
      <vt:lpstr>Adapting a sophisticated Ground Data System for use by a Deep Space Cubesat Mission </vt:lpstr>
      <vt:lpstr>Overview</vt:lpstr>
      <vt:lpstr>Objectives</vt:lpstr>
      <vt:lpstr>Typical AMPCS-supported Mission: SMAP </vt:lpstr>
      <vt:lpstr>INSPIRE Mission Background</vt:lpstr>
      <vt:lpstr>Really tiny …</vt:lpstr>
      <vt:lpstr>AMPCS Functional Overview</vt:lpstr>
      <vt:lpstr>AMPCS Overview</vt:lpstr>
      <vt:lpstr>INSPIRE GDS Adaptation Strategy</vt:lpstr>
      <vt:lpstr>Cubesat-focused Lessons</vt:lpstr>
      <vt:lpstr>Acknowledgements</vt:lpstr>
      <vt:lpstr>PowerPoint Presentation</vt:lpstr>
    </vt:vector>
  </TitlesOfParts>
  <Company>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AMMOS Working Group Meeting</dc:title>
  <dc:creator>Jody Gunn</dc:creator>
  <cp:lastModifiedBy>Peter Di Pasquale</cp:lastModifiedBy>
  <cp:revision>521</cp:revision>
  <cp:lastPrinted>2011-10-11T00:27:03Z</cp:lastPrinted>
  <dcterms:created xsi:type="dcterms:W3CDTF">2011-10-06T21:29:49Z</dcterms:created>
  <dcterms:modified xsi:type="dcterms:W3CDTF">2016-04-18T23:22:14Z</dcterms:modified>
</cp:coreProperties>
</file>