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56" r:id="rId3"/>
    <p:sldId id="357" r:id="rId4"/>
    <p:sldId id="362" r:id="rId5"/>
    <p:sldId id="359" r:id="rId6"/>
    <p:sldId id="360" r:id="rId7"/>
    <p:sldId id="363" r:id="rId8"/>
    <p:sldId id="364" r:id="rId9"/>
    <p:sldId id="365" r:id="rId10"/>
    <p:sldId id="366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66"/>
    <a:srgbClr val="000099"/>
    <a:srgbClr val="0066CC"/>
    <a:srgbClr val="0033CC"/>
    <a:srgbClr val="0000FF"/>
    <a:srgbClr val="0066FF"/>
    <a:srgbClr val="66CCFF"/>
    <a:srgbClr val="CCFF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2214" autoAdjust="0"/>
  </p:normalViewPr>
  <p:slideViewPr>
    <p:cSldViewPr snapToObjects="1">
      <p:cViewPr varScale="1">
        <p:scale>
          <a:sx n="118" d="100"/>
          <a:sy n="118" d="100"/>
        </p:scale>
        <p:origin x="13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5D78D0D1-934B-7645-BB6F-EFEC4E78AEEB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DBA73D4-51CD-6A41-BAE9-E7B8348BEB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066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096271D-0237-ED41-98F3-D849C09ED68B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FBF1C74-A92C-8E48-8DD3-7CC7E9FF01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96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F1C74-A92C-8E48-8DD3-7CC7E9FF01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866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_b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06534"/>
            <a:ext cx="838200" cy="7010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B8DDE-4EF6-49B6-89C4-FF738681AFC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62200" y="4648200"/>
            <a:ext cx="6553200" cy="2143327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  <a:latin typeface="Arial"/>
              </a:rPr>
              <a:t>Working Toward More Affordable Deep Space </a:t>
            </a:r>
            <a:r>
              <a:rPr lang="en-US" sz="1400" b="1" dirty="0" err="1" smtClean="0">
                <a:solidFill>
                  <a:schemeClr val="tx1"/>
                </a:solidFill>
                <a:latin typeface="Arial"/>
              </a:rPr>
              <a:t>Cubesat</a:t>
            </a:r>
            <a:r>
              <a:rPr lang="en-US" sz="1400" b="1" dirty="0" smtClean="0">
                <a:solidFill>
                  <a:schemeClr val="tx1"/>
                </a:solidFill>
                <a:latin typeface="Arial"/>
              </a:rPr>
              <a:t> Communications:  MSPA and OMSPA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Douglas S. Abraham, Bruce E. </a:t>
            </a:r>
            <a:r>
              <a:rPr lang="en-US" sz="1000" dirty="0" err="1" smtClean="0">
                <a:solidFill>
                  <a:schemeClr val="tx1"/>
                </a:solidFill>
                <a:latin typeface="Arial"/>
              </a:rPr>
              <a:t>MacNeal</a:t>
            </a:r>
            <a:r>
              <a:rPr lang="en-US" sz="1000" dirty="0" smtClean="0">
                <a:solidFill>
                  <a:schemeClr val="tx1"/>
                </a:solidFill>
                <a:latin typeface="Arial"/>
              </a:rPr>
              <a:t>, and David P. Heckman 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Jet Propulsion Laboratory, California Institute of Technology</a:t>
            </a:r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endParaRPr lang="en-US" sz="10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2016 Interplanetary Small Satellite Conference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Pasadena, CA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April 25, 2016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Copyright 2016.  California Institute of Technology.  Government sponsorship acknowledged.</a:t>
            </a:r>
            <a:endParaRPr lang="en-US" sz="1000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Deep Space Challenge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219200"/>
            <a:ext cx="8534400" cy="48768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8" name="Picture 4" descr="the m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62400"/>
            <a:ext cx="814388" cy="61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mars.nasa.gov/images/mars-globe-valles-marineris-enhanced-fu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2200" y="3810000"/>
            <a:ext cx="788988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581400"/>
            <a:ext cx="1295400" cy="12954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3432" y="3557124"/>
            <a:ext cx="1371600" cy="1371600"/>
          </a:xfrm>
          <a:prstGeom prst="ellipse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8088" y="3336616"/>
            <a:ext cx="1828800" cy="1828800"/>
          </a:xfrm>
          <a:prstGeom prst="ellipse">
            <a:avLst/>
          </a:prstGeom>
          <a:noFill/>
          <a:ln w="28575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77071" y="1515470"/>
            <a:ext cx="1673717" cy="931459"/>
            <a:chOff x="3689519" y="1497026"/>
            <a:chExt cx="1673717" cy="931459"/>
          </a:xfrm>
        </p:grpSpPr>
        <p:sp>
          <p:nvSpPr>
            <p:cNvPr id="15" name="TextBox 14"/>
            <p:cNvSpPr txBox="1"/>
            <p:nvPr/>
          </p:nvSpPr>
          <p:spPr>
            <a:xfrm>
              <a:off x="4267872" y="1497026"/>
              <a:ext cx="1095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</a:rPr>
                <a:t>P</a:t>
              </a:r>
              <a:r>
                <a:rPr lang="en-US" sz="2400" baseline="-25000" smtClean="0">
                  <a:solidFill>
                    <a:schemeClr val="bg1"/>
                  </a:solidFill>
                </a:rPr>
                <a:t>t</a:t>
              </a:r>
              <a:r>
                <a:rPr lang="en-US" sz="2400" smtClean="0">
                  <a:solidFill>
                    <a:schemeClr val="bg1"/>
                  </a:solidFill>
                </a:rPr>
                <a:t> G</a:t>
              </a:r>
              <a:r>
                <a:rPr lang="en-US" sz="2400" baseline="-25000" smtClean="0">
                  <a:solidFill>
                    <a:schemeClr val="bg1"/>
                  </a:solidFill>
                </a:rPr>
                <a:t>t</a:t>
              </a:r>
              <a:r>
                <a:rPr lang="en-US" sz="2400" smtClean="0">
                  <a:solidFill>
                    <a:schemeClr val="bg1"/>
                  </a:solidFill>
                </a:rPr>
                <a:t> A</a:t>
              </a:r>
              <a:r>
                <a:rPr lang="en-US" sz="2400" baseline="-25000" smtClean="0">
                  <a:solidFill>
                    <a:schemeClr val="bg1"/>
                  </a:solidFill>
                </a:rPr>
                <a:t>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4343400" y="1981200"/>
              <a:ext cx="101569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435784" y="196682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</a:rPr>
                <a:t>4</a:t>
              </a:r>
              <a:r>
                <a:rPr lang="el-GR" sz="2400" smtClean="0">
                  <a:solidFill>
                    <a:schemeClr val="bg1"/>
                  </a:solidFill>
                </a:rPr>
                <a:t>π</a:t>
              </a:r>
              <a:r>
                <a:rPr lang="en-US" sz="2400" smtClean="0">
                  <a:solidFill>
                    <a:schemeClr val="bg1"/>
                  </a:solidFill>
                </a:rPr>
                <a:t> R</a:t>
              </a:r>
              <a:r>
                <a:rPr lang="en-US" sz="2400" baseline="30000" smtClean="0">
                  <a:solidFill>
                    <a:schemeClr val="bg1"/>
                  </a:solidFill>
                </a:rPr>
                <a:t>2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89519" y="1739308"/>
              <a:ext cx="615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</a:rPr>
                <a:t>P</a:t>
              </a:r>
              <a:r>
                <a:rPr lang="en-US" sz="2400" baseline="-25000" smtClean="0">
                  <a:solidFill>
                    <a:schemeClr val="bg1"/>
                  </a:solidFill>
                </a:rPr>
                <a:t>r </a:t>
              </a:r>
              <a:r>
                <a:rPr lang="en-US" sz="2400" smtClean="0">
                  <a:solidFill>
                    <a:schemeClr val="bg1"/>
                  </a:solidFill>
                </a:rPr>
                <a:t>=</a:t>
              </a:r>
              <a:endParaRPr lang="en-US" sz="2400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H="1">
            <a:off x="1918189" y="3648150"/>
            <a:ext cx="336793" cy="19131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31974" y="3430109"/>
            <a:ext cx="1519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LEO:  ~400 km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79132" y="4775459"/>
            <a:ext cx="18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GEO:  ~35,786 km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123336" y="4811454"/>
            <a:ext cx="108638" cy="6534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32553" y="3535015"/>
            <a:ext cx="2596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Lunar Distance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:</a:t>
            </a:r>
          </a:p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~382,500 km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32544" y="3163669"/>
            <a:ext cx="2596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Mars Distance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:</a:t>
            </a:r>
          </a:p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~225,000,000 km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20657" y="5098069"/>
            <a:ext cx="238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indent="-517525"/>
            <a:r>
              <a:rPr lang="en-US" smtClean="0">
                <a:solidFill>
                  <a:srgbClr val="FF0000"/>
                </a:solidFill>
              </a:rPr>
              <a:t>P</a:t>
            </a:r>
            <a:r>
              <a:rPr lang="en-US" baseline="-25000" smtClean="0">
                <a:solidFill>
                  <a:srgbClr val="FF0000"/>
                </a:solidFill>
              </a:rPr>
              <a:t>r </a:t>
            </a:r>
            <a:r>
              <a:rPr lang="en-US" smtClean="0">
                <a:solidFill>
                  <a:srgbClr val="FF0000"/>
                </a:solidFill>
              </a:rPr>
              <a:t>= ~1 ten thousandth P</a:t>
            </a:r>
            <a:r>
              <a:rPr lang="en-US" baseline="-25000" smtClean="0">
                <a:solidFill>
                  <a:srgbClr val="FF0000"/>
                </a:solidFill>
              </a:rPr>
              <a:t>r</a:t>
            </a:r>
            <a:r>
              <a:rPr lang="en-US" smtClean="0">
                <a:solidFill>
                  <a:srgbClr val="FF0000"/>
                </a:solidFill>
              </a:rPr>
              <a:t> from LEO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51781" y="4524883"/>
            <a:ext cx="2275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indent="-517525"/>
            <a:r>
              <a:rPr lang="en-US" smtClean="0">
                <a:solidFill>
                  <a:srgbClr val="FF0000"/>
                </a:solidFill>
              </a:rPr>
              <a:t>P</a:t>
            </a:r>
            <a:r>
              <a:rPr lang="en-US" baseline="-25000" smtClean="0">
                <a:solidFill>
                  <a:srgbClr val="FF0000"/>
                </a:solidFill>
              </a:rPr>
              <a:t>r </a:t>
            </a:r>
            <a:r>
              <a:rPr lang="en-US" smtClean="0">
                <a:solidFill>
                  <a:srgbClr val="FF0000"/>
                </a:solidFill>
              </a:rPr>
              <a:t>= ~1 millionth</a:t>
            </a:r>
            <a:endParaRPr lang="en-US" dirty="0" smtClean="0">
              <a:solidFill>
                <a:srgbClr val="FF0000"/>
              </a:solidFill>
            </a:endParaRPr>
          </a:p>
          <a:p>
            <a:pPr marL="517525" indent="-517525"/>
            <a:r>
              <a:rPr lang="en-US" smtClean="0">
                <a:solidFill>
                  <a:srgbClr val="FF0000"/>
                </a:solidFill>
              </a:rPr>
              <a:t>	P</a:t>
            </a:r>
            <a:r>
              <a:rPr lang="en-US" baseline="-25000" smtClean="0">
                <a:solidFill>
                  <a:srgbClr val="FF0000"/>
                </a:solidFill>
              </a:rPr>
              <a:t>r</a:t>
            </a:r>
            <a:r>
              <a:rPr lang="en-US" smtClean="0">
                <a:solidFill>
                  <a:srgbClr val="FF0000"/>
                </a:solidFill>
              </a:rPr>
              <a:t> from LEO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5257" y="4731371"/>
            <a:ext cx="2275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indent="-517525"/>
            <a:r>
              <a:rPr lang="en-US" smtClean="0">
                <a:solidFill>
                  <a:srgbClr val="FF0000"/>
                </a:solidFill>
              </a:rPr>
              <a:t>P</a:t>
            </a:r>
            <a:r>
              <a:rPr lang="en-US" baseline="-25000" smtClean="0">
                <a:solidFill>
                  <a:srgbClr val="FF0000"/>
                </a:solidFill>
              </a:rPr>
              <a:t>r </a:t>
            </a:r>
            <a:r>
              <a:rPr lang="en-US" smtClean="0">
                <a:solidFill>
                  <a:srgbClr val="FF0000"/>
                </a:solidFill>
              </a:rPr>
              <a:t>= ~3 trillionths</a:t>
            </a:r>
            <a:endParaRPr lang="en-US" dirty="0" smtClean="0">
              <a:solidFill>
                <a:srgbClr val="FF0000"/>
              </a:solidFill>
            </a:endParaRPr>
          </a:p>
          <a:p>
            <a:pPr marL="517525" indent="-517525"/>
            <a:r>
              <a:rPr lang="en-US" smtClean="0">
                <a:solidFill>
                  <a:srgbClr val="FF0000"/>
                </a:solidFill>
              </a:rPr>
              <a:t>	P</a:t>
            </a:r>
            <a:r>
              <a:rPr lang="en-US" baseline="-25000" smtClean="0">
                <a:solidFill>
                  <a:srgbClr val="FF0000"/>
                </a:solidFill>
              </a:rPr>
              <a:t>r</a:t>
            </a:r>
            <a:r>
              <a:rPr lang="en-US" smtClean="0">
                <a:solidFill>
                  <a:srgbClr val="FF0000"/>
                </a:solidFill>
              </a:rPr>
              <a:t> from LEO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59422" y="148111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Received power is inversely proportional to the square of the distance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9317" y="6122772"/>
            <a:ext cx="8461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Communicating beyond GEO takes large antennas, low-noise receivers, and powerful transmitters.</a:t>
            </a:r>
            <a:endParaRPr lang="en-US" sz="2000" b="1" dirty="0"/>
          </a:p>
        </p:txBody>
      </p:sp>
      <p:sp>
        <p:nvSpPr>
          <p:cNvPr id="26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Scaling Problem</a:t>
            </a:r>
            <a:endParaRPr lang="en-US" dirty="0"/>
          </a:p>
        </p:txBody>
      </p:sp>
      <p:pic>
        <p:nvPicPr>
          <p:cNvPr id="2054" name="Picture 6" descr="https://upload.wikimedia.org/wikipedia/commons/thumb/b/b3/Mars_Reconnaissance_Orbiter_solar_panel.jpg/1280px-Mars_Reconnaissance_Orbiter_solar_pan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74" y="1653320"/>
            <a:ext cx="2951452" cy="2454826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Engineers holding a mockup of the MarCo Cubes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619" y="2514600"/>
            <a:ext cx="1947116" cy="1284648"/>
          </a:xfrm>
          <a:prstGeom prst="rect">
            <a:avLst/>
          </a:prstGeom>
          <a:noFill/>
          <a:ln w="38100">
            <a:solidFill>
              <a:srgbClr val="00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www.mmadesignllc.com/wp-content/uploads/2013/01/Marco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67" y="3947986"/>
            <a:ext cx="1911420" cy="1497008"/>
          </a:xfrm>
          <a:prstGeom prst="rect">
            <a:avLst/>
          </a:prstGeom>
          <a:noFill/>
          <a:ln w="38100">
            <a:solidFill>
              <a:srgbClr val="00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9651" y="1255060"/>
            <a:ext cx="2976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66"/>
                </a:solidFill>
              </a:rPr>
              <a:t>Mars Reconnaissance Orbiter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52466" y="2156010"/>
            <a:ext cx="1938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66"/>
                </a:solidFill>
              </a:rPr>
              <a:t>Mars Cubesat One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657600" y="3810000"/>
            <a:ext cx="609600" cy="53340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01753" y="2833631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Smaller solar arrays mean less available transmitter power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6579778" y="4082352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Smaller spacecraft have less area to devote to antennas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711390" y="143435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Smaller spacecraft are generally cheaper to build and launch.  But, 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11390" y="5725822"/>
            <a:ext cx="5328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ground-side communications burden must increase to compensate.</a:t>
            </a:r>
            <a:endParaRPr lang="en-US" sz="2400" b="1" dirty="0"/>
          </a:p>
        </p:txBody>
      </p:sp>
      <p:pic>
        <p:nvPicPr>
          <p:cNvPr id="1026" name="Picture 2" descr="&lt;b&gt;Mars&lt;/b&gt; &lt;b&gt;Reconnaissance&lt;/b&gt; &lt;b&gt;Orbiter&lt;/b&gt; High Gain &lt;b&gt;Antenna&lt;/b&gt; (HGA) installation (June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98" y="4242775"/>
            <a:ext cx="2943026" cy="1955151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904" y="6197926"/>
            <a:ext cx="2061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u="sng" smtClean="0"/>
              <a:t>Credit</a:t>
            </a:r>
            <a:r>
              <a:rPr lang="en-US" sz="800" smtClean="0"/>
              <a:t>:  Images from mars.jpl.nasa.gov/MRO</a:t>
            </a:r>
            <a:r>
              <a:rPr lang="en-US" sz="800" dirty="0" smtClean="0"/>
              <a:t>.</a:t>
            </a:r>
            <a:endParaRPr 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4455460" y="5431879"/>
            <a:ext cx="19848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u="sng" smtClean="0"/>
              <a:t>Credit</a:t>
            </a:r>
            <a:r>
              <a:rPr lang="en-US" sz="800" smtClean="0"/>
              <a:t>:  Images from jpl.nasa.gov/cubesats</a:t>
            </a:r>
            <a:r>
              <a:rPr lang="en-US" sz="800" dirty="0" smtClean="0"/>
              <a:t>.</a:t>
            </a:r>
            <a:endParaRPr lang="en-US" sz="800" dirty="0"/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87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Antenna Supply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1310" y="6043569"/>
            <a:ext cx="7804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world’s supply of deep-space-capable antennas is limited.  We need to make efficient use of what we have.  </a:t>
            </a:r>
            <a:endParaRPr lang="en-US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99" y="1219200"/>
            <a:ext cx="7848600" cy="4710324"/>
          </a:xfrm>
          <a:prstGeom prst="rect">
            <a:avLst/>
          </a:prstGeom>
          <a:ln w="28575">
            <a:solidFill>
              <a:srgbClr val="0000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96788" y="5484043"/>
            <a:ext cx="271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u="sng" dirty="0" smtClean="0"/>
              <a:t>Data Source</a:t>
            </a:r>
            <a:r>
              <a:rPr lang="en-US" sz="800" dirty="0" smtClean="0"/>
              <a:t>:  Interagency Operations Advisory Group (IOAG), “Aggregate Communication Assets 2014-02-07 (IOAG-18)_v2” at ioag.org/Public Documents. </a:t>
            </a:r>
            <a:endParaRPr lang="en-US" sz="800" u="sng" dirty="0"/>
          </a:p>
        </p:txBody>
      </p:sp>
      <p:sp>
        <p:nvSpPr>
          <p:cNvPr id="7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199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64" y="-76200"/>
            <a:ext cx="8229600" cy="1143000"/>
          </a:xfrm>
        </p:spPr>
        <p:txBody>
          <a:bodyPr/>
          <a:lstStyle/>
          <a:p>
            <a:r>
              <a:rPr lang="en-US" smtClean="0"/>
              <a:t>Multiple Spacecraft Per Antenna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64" y="1334837"/>
            <a:ext cx="4166954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255406"/>
            <a:ext cx="3999698" cy="38132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7018" y="5181600"/>
            <a:ext cx="792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/>
              <a:t>2-MSPA is a scheduled downlink event where two spacecraft simultaneously transmit down through the same antenna to two separate receivers, one for each spacecraft.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/>
              <a:t>The DSN is moving to a 4-MSPA capability.</a:t>
            </a:r>
            <a:endParaRPr lang="en-US" sz="2000" b="1" dirty="0"/>
          </a:p>
        </p:txBody>
      </p:sp>
      <p:sp>
        <p:nvSpPr>
          <p:cNvPr id="6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2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Opportunistic MSPA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76" y="1330544"/>
            <a:ext cx="4950598" cy="5166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79674" y="1604423"/>
            <a:ext cx="36072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OMSPA is a proposed future DSN capability.</a:t>
            </a:r>
          </a:p>
          <a:p>
            <a:endParaRPr lang="en-US" sz="2000" b="1" dirty="0"/>
          </a:p>
          <a:p>
            <a:r>
              <a:rPr lang="en-US" sz="2000" dirty="0" smtClean="0"/>
              <a:t>Two service modes: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Self-service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Frame service</a:t>
            </a:r>
          </a:p>
          <a:p>
            <a:endParaRPr lang="en-US" sz="2000" dirty="0" smtClean="0"/>
          </a:p>
          <a:p>
            <a:r>
              <a:rPr lang="en-US" sz="2000" dirty="0" smtClean="0"/>
              <a:t>Would enable user base to be larger than the “scheduled” user base, without a proportional increase in DSN costs.</a:t>
            </a:r>
          </a:p>
          <a:p>
            <a:endParaRPr lang="en-US" sz="2000" dirty="0"/>
          </a:p>
          <a:p>
            <a:r>
              <a:rPr lang="en-US" sz="2000" dirty="0" smtClean="0"/>
              <a:t>Would have a higher downlink data latency than MSPA.</a:t>
            </a:r>
            <a:endParaRPr lang="en-US" sz="2000" dirty="0"/>
          </a:p>
        </p:txBody>
      </p:sp>
      <p:sp>
        <p:nvSpPr>
          <p:cNvPr id="6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253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016" y="-76200"/>
            <a:ext cx="8229600" cy="1143000"/>
          </a:xfrm>
        </p:spPr>
        <p:txBody>
          <a:bodyPr/>
          <a:lstStyle/>
          <a:p>
            <a:r>
              <a:rPr lang="en-US" dirty="0" smtClean="0"/>
              <a:t>Benefits to </a:t>
            </a:r>
            <a:r>
              <a:rPr lang="en-US" dirty="0" err="1" smtClean="0"/>
              <a:t>Cubesat</a:t>
            </a:r>
            <a:r>
              <a:rPr lang="en-US" dirty="0" smtClean="0"/>
              <a:t> Users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0968" y="1124792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400" b="1" dirty="0" smtClean="0"/>
              <a:t>Enhanced Antenna Availability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4-MSPA for critical events where low-latency is important.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OMSPA for routine science downlink.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400" b="1" dirty="0" smtClean="0"/>
              <a:t>Reduced Antenna Scheduling Coordination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OMSPA occurs outside the scheduling system; depends only on being in the beam of a scheduled spacecraft.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No scheduling contention with other missions during OMSPA.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400" b="1" dirty="0" smtClean="0"/>
              <a:t>Reduced Aperture Fees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While NASA missions do not actually pay these fees, they do factor into a mission’s bottom-line cost during the proposal phase.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While not yet decided, 4-MSPA will likely enable downlink-only at ¼ the base fee.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While not yet decided, OMSPA might ultimately involve a nominal, flat monthly charge to recover the costs of the recorders, secure internet server, and their maintenance.</a:t>
            </a:r>
            <a:endParaRPr lang="en-US" dirty="0"/>
          </a:p>
        </p:txBody>
      </p:sp>
      <p:sp>
        <p:nvSpPr>
          <p:cNvPr id="4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9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3" y="161602"/>
            <a:ext cx="7481455" cy="780685"/>
          </a:xfrm>
        </p:spPr>
        <p:txBody>
          <a:bodyPr>
            <a:normAutofit/>
          </a:bodyPr>
          <a:lstStyle/>
          <a:p>
            <a:r>
              <a:rPr lang="en-US" smtClean="0"/>
              <a:t>Example In-Beam Destinations</a:t>
            </a:r>
            <a:endParaRPr lang="en-US" dirty="0"/>
          </a:p>
        </p:txBody>
      </p:sp>
      <p:pic>
        <p:nvPicPr>
          <p:cNvPr id="1028" name="Picture 4" descr="Image result for NASA Mar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25" y="1231412"/>
            <a:ext cx="1434658" cy="1074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140" y="1221570"/>
            <a:ext cx="1447800" cy="10844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17060" y="1347324"/>
            <a:ext cx="5674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err="1" smtClean="0"/>
              <a:t>Cubesats</a:t>
            </a:r>
            <a:r>
              <a:rPr lang="en-US" sz="2400" dirty="0" smtClean="0"/>
              <a:t> at Mars or Venus are always in the beam of other spacecraft at these locations.</a:t>
            </a:r>
            <a:endParaRPr lang="en-US" sz="1600" dirty="0" smtClean="0"/>
          </a:p>
        </p:txBody>
      </p:sp>
      <p:pic>
        <p:nvPicPr>
          <p:cNvPr id="1026" name="Picture 2" descr="Diagram showing the Sun, the Earth, JWST, and the Lagrange poi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86" y="4721929"/>
            <a:ext cx="3036536" cy="2024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52800" y="2732190"/>
            <a:ext cx="5405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A constellation or “flotilla” of </a:t>
            </a:r>
            <a:r>
              <a:rPr lang="en-US" sz="2400" dirty="0" err="1" smtClean="0"/>
              <a:t>cubesats</a:t>
            </a:r>
            <a:r>
              <a:rPr lang="en-US" sz="2400" dirty="0" smtClean="0"/>
              <a:t> deployed into an Earth Trailing Orbit (ETO) will remain in beam of one-another with few maneuvers and little navigation.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5053" y="4893081"/>
            <a:ext cx="5405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Very low-energy trajectories can take </a:t>
            </a:r>
            <a:r>
              <a:rPr lang="en-US" sz="2400" dirty="0" err="1" smtClean="0"/>
              <a:t>cubesats</a:t>
            </a:r>
            <a:r>
              <a:rPr lang="en-US" sz="2400" dirty="0" smtClean="0"/>
              <a:t> into SEL1 or SEL2 halo orbits timed to reside in proximity with (and in beam with) large observatory spacecraft.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596" y="6684696"/>
            <a:ext cx="141256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u="sng" dirty="0" smtClean="0"/>
              <a:t>Credit</a:t>
            </a:r>
            <a:r>
              <a:rPr lang="en-US" sz="600" dirty="0" smtClean="0"/>
              <a:t>:  http</a:t>
            </a:r>
            <a:r>
              <a:rPr lang="en-US" sz="600" dirty="0"/>
              <a:t>://jwst.nasa.gov/orbit.html</a:t>
            </a:r>
            <a:endParaRPr lang="en-US" sz="600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87" y="2424056"/>
            <a:ext cx="3036536" cy="21635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181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Rate &amp; In-Beam Range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0032" y="4820156"/>
            <a:ext cx="35702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Calculations assume a DSN 34m ground antenna.</a:t>
            </a:r>
          </a:p>
          <a:p>
            <a:r>
              <a:rPr lang="en-US" sz="1050" dirty="0" smtClean="0"/>
              <a:t>*Of course, the spacecraft electronics won’t support this rate.</a:t>
            </a:r>
            <a:endParaRPr lang="en-US" sz="105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23651"/>
              </p:ext>
            </p:extLst>
          </p:nvPr>
        </p:nvGraphicFramePr>
        <p:xfrm>
          <a:off x="180048" y="1219200"/>
          <a:ext cx="8784755" cy="357178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04211"/>
                <a:gridCol w="861425"/>
                <a:gridCol w="947568"/>
                <a:gridCol w="962481"/>
                <a:gridCol w="588084"/>
                <a:gridCol w="756355"/>
                <a:gridCol w="1154877"/>
                <a:gridCol w="1154877"/>
                <a:gridCol w="1154877"/>
              </a:tblGrid>
              <a:tr h="839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Assumed Spacecraft Telecom Design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Transmitter Power(W)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Antenna Gain (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dBi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Band (Frequency, GHz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Location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Earth</a:t>
                      </a:r>
                      <a:r>
                        <a:rPr lang="en-US" sz="1200" u="none" strike="noStrike" dirty="0" err="1" smtClean="0">
                          <a:effectLst/>
                          <a:sym typeface="Wingdings" panose="05000000000000000000" pitchFamily="2" charset="2"/>
                        </a:rPr>
                        <a:t>SC</a:t>
                      </a:r>
                      <a:r>
                        <a:rPr lang="en-US" sz="1200" u="none" strike="noStrike" dirty="0" smtClean="0">
                          <a:effectLst/>
                          <a:sym typeface="Wingdings" panose="05000000000000000000" pitchFamily="2" charset="2"/>
                        </a:rPr>
                        <a:t> Range (AU, average)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 err="1" smtClean="0">
                          <a:effectLst/>
                        </a:rPr>
                        <a:t>Earth</a:t>
                      </a:r>
                      <a:r>
                        <a:rPr lang="en-US" sz="1200" u="none" strike="noStrike" kern="1200" baseline="0" dirty="0" err="1" smtClean="0">
                          <a:effectLst/>
                          <a:sym typeface="Wingdings" panose="05000000000000000000" pitchFamily="2" charset="2"/>
                        </a:rPr>
                        <a:t>SC</a:t>
                      </a:r>
                      <a:r>
                        <a:rPr lang="en-US" sz="1200" u="none" strike="noStrike" kern="1200" baseline="0" dirty="0" smtClean="0">
                          <a:effectLst/>
                          <a:sym typeface="Wingdings" panose="05000000000000000000" pitchFamily="2" charset="2"/>
                        </a:rPr>
                        <a:t> Range (km, average)</a:t>
                      </a:r>
                      <a:endParaRPr lang="en-US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Supportable Downlink Data Rate (bps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 smtClean="0">
                          <a:effectLst/>
                        </a:rPr>
                        <a:t>Max Range from OMSPA Host (km)</a:t>
                      </a:r>
                      <a:endParaRPr lang="en-US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4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Lunar Flashlight</a:t>
                      </a:r>
                    </a:p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(earlier design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(8.48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Moon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0.0026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388,954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280,000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Lunar Flashlight</a:t>
                      </a:r>
                    </a:p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(earlier design)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(8.48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SEL 1,2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0.01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1,495,979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19,000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862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Lunar Flashlight</a:t>
                      </a:r>
                    </a:p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(earlier design)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(8.48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ETO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0.1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14,959,787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8,616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9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MarCO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(8.43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Mars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1.7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254,316,380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1000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146,476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9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MarCO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(8.43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Venus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1.1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164,557,658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2200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94,778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9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MarCO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(8.43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ETO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0.1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14,959,787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318,000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8,616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9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MarCO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(8.43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SEL 1,2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0.01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1,495,979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31,000,000*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862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9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MarCO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(8.48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Moon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0.0026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388,954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480,000,000*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Mars Reconnaissance Orbiter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X-Band (8.43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Mars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1.7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254,316,380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1,300,00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146,476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8219" y="5410200"/>
            <a:ext cx="8223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Cubesats</a:t>
            </a:r>
            <a:r>
              <a:rPr lang="en-US" sz="2400" dirty="0" smtClean="0"/>
              <a:t> at the example destinations are capable of quite useful data rates and can still stay reasonably far from other spacecraft sharing the beam. </a:t>
            </a:r>
            <a:endParaRPr lang="en-US" sz="2400" dirty="0"/>
          </a:p>
        </p:txBody>
      </p:sp>
      <p:sp>
        <p:nvSpPr>
          <p:cNvPr id="7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60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2348" y="1295400"/>
            <a:ext cx="84568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4-MSPA and OMSPA minimize the requirement for building expensive new antennas while potentially offering prospective user missions enhanced antenna availability and reduced attributed aperture fees.</a:t>
            </a:r>
            <a:endParaRPr lang="en-US" sz="24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OMSPA also potentially offers prospective user missions freedom from antenna scheduling contention over the time periods that it is applied.</a:t>
            </a:r>
            <a:endParaRPr lang="en-US" sz="24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 smtClean="0"/>
              <a:t>Cubesat</a:t>
            </a:r>
            <a:r>
              <a:rPr lang="en-US" sz="2400" dirty="0" smtClean="0"/>
              <a:t> mission designers can realize these benefits by selecting destinations that maximize their in-beam time with other spacecraft.</a:t>
            </a:r>
            <a:endParaRPr lang="en-US" sz="24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For the example destinations in this study, </a:t>
            </a:r>
            <a:r>
              <a:rPr lang="en-US" sz="2400" dirty="0" err="1" smtClean="0"/>
              <a:t>cubesats</a:t>
            </a:r>
            <a:r>
              <a:rPr lang="en-US" sz="2400" dirty="0" smtClean="0"/>
              <a:t> can achieve very useful data rates and remain reasonably far from the other in-beam spacecraft.</a:t>
            </a:r>
          </a:p>
        </p:txBody>
      </p:sp>
      <p:sp>
        <p:nvSpPr>
          <p:cNvPr id="4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2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22236</TotalTime>
  <Words>878</Words>
  <Application>Microsoft Office PowerPoint</Application>
  <PresentationFormat>On-screen Show (4:3)</PresentationFormat>
  <Paragraphs>181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PowerPoint Presentation</vt:lpstr>
      <vt:lpstr>The Deep Space Challenge</vt:lpstr>
      <vt:lpstr>The Scaling Problem</vt:lpstr>
      <vt:lpstr>Ground Antenna Supply</vt:lpstr>
      <vt:lpstr>Multiple Spacecraft Per Antenna</vt:lpstr>
      <vt:lpstr>Opportunistic MSPA</vt:lpstr>
      <vt:lpstr>Benefits to Cubesat Users</vt:lpstr>
      <vt:lpstr>Example In-Beam Destinations</vt:lpstr>
      <vt:lpstr>Data Rate &amp; In-Beam Range</vt:lpstr>
      <vt:lpstr>Conclusions</vt:lpstr>
    </vt:vector>
  </TitlesOfParts>
  <Company>LM ES&amp;S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SCaN Template</dc:title>
  <dc:creator>Kimberly Cashin</dc:creator>
  <cp:lastModifiedBy>Abraham, Douglas S (9030)</cp:lastModifiedBy>
  <cp:revision>1059</cp:revision>
  <cp:lastPrinted>2015-02-18T18:15:12Z</cp:lastPrinted>
  <dcterms:created xsi:type="dcterms:W3CDTF">2009-09-11T17:10:57Z</dcterms:created>
  <dcterms:modified xsi:type="dcterms:W3CDTF">2016-04-05T22:23:11Z</dcterms:modified>
</cp:coreProperties>
</file>